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8184-6EA0-499D-9DE7-3F76D54820E5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502D4-038C-4AE0-94B5-F40F9C7FE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9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6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8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4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6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1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8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6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9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3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6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44508" y="548680"/>
            <a:ext cx="7043330" cy="4124617"/>
            <a:chOff x="1544508" y="548680"/>
            <a:chExt cx="7043330" cy="4124617"/>
          </a:xfrm>
        </p:grpSpPr>
        <p:sp>
          <p:nvSpPr>
            <p:cNvPr id="4" name="矩形 3"/>
            <p:cNvSpPr/>
            <p:nvPr/>
          </p:nvSpPr>
          <p:spPr>
            <a:xfrm>
              <a:off x="2411760" y="548680"/>
              <a:ext cx="4572000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en-US" altLang="zh-CN" dirty="0" smtClean="0"/>
            </a:p>
            <a:p>
              <a:pPr algn="ctr"/>
              <a:r>
                <a:rPr lang="en-US" altLang="zh-CN" sz="2400" dirty="0" smtClean="0"/>
                <a:t>A </a:t>
              </a:r>
              <a:r>
                <a:rPr lang="en-US" altLang="zh-CN" sz="2400" dirty="0"/>
                <a:t>Neural Algorithm of Artistic Style</a:t>
              </a:r>
              <a:r>
                <a:rPr lang="en-US" altLang="zh-CN" sz="2400" dirty="0" smtClean="0"/>
                <a:t> </a:t>
              </a:r>
              <a:br>
                <a:rPr lang="en-US" altLang="zh-CN" sz="2400" dirty="0" smtClean="0"/>
              </a:br>
              <a:endParaRPr lang="zh-CN" altLang="en-US" sz="2400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544508" y="2431921"/>
              <a:ext cx="7043330" cy="2241376"/>
              <a:chOff x="1777142" y="1987932"/>
              <a:chExt cx="7043330" cy="2241376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777142" y="3582977"/>
                <a:ext cx="7043330" cy="646331"/>
                <a:chOff x="755576" y="1912186"/>
                <a:chExt cx="6146034" cy="646331"/>
              </a:xfrm>
            </p:grpSpPr>
            <p:sp>
              <p:nvSpPr>
                <p:cNvPr id="2" name="椭圆 1"/>
                <p:cNvSpPr/>
                <p:nvPr/>
              </p:nvSpPr>
              <p:spPr>
                <a:xfrm>
                  <a:off x="755576" y="1988840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1140970" y="1912186"/>
                  <a:ext cx="57606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艺</a:t>
                  </a:r>
                  <a:r>
                    <a:rPr lang="zh-CN" altLang="en-US" dirty="0" smtClean="0"/>
                    <a:t>术品的风格与图片内容融合生成具有人工艺术风格的作品</a:t>
                  </a:r>
                  <a:r>
                    <a:rPr lang="en-US" altLang="zh-CN" dirty="0" smtClean="0"/>
                    <a:t>		</a:t>
                  </a:r>
                  <a:endParaRPr lang="zh-CN" altLang="en-US" dirty="0"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1777143" y="2708920"/>
                <a:ext cx="6146034" cy="369332"/>
                <a:chOff x="755576" y="1912186"/>
                <a:chExt cx="6146034" cy="36933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755576" y="1988840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140970" y="1912186"/>
                  <a:ext cx="5760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使用神经网络分别提取图像的内容和风格</a:t>
                  </a:r>
                  <a:endParaRPr lang="zh-CN" altLang="en-US" dirty="0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777143" y="1987932"/>
                <a:ext cx="6146034" cy="369332"/>
                <a:chOff x="755576" y="1912186"/>
                <a:chExt cx="6146034" cy="369332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755576" y="1988840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140970" y="1912186"/>
                  <a:ext cx="5760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文章提出使用卷积神经网络生成具有艺术风格的作品</a:t>
                  </a:r>
                  <a:endParaRPr lang="zh-CN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709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15616" y="749278"/>
            <a:ext cx="7474742" cy="4683172"/>
            <a:chOff x="1115616" y="749278"/>
            <a:chExt cx="7474742" cy="4683172"/>
          </a:xfrm>
        </p:grpSpPr>
        <p:grpSp>
          <p:nvGrpSpPr>
            <p:cNvPr id="15" name="组合 14"/>
            <p:cNvGrpSpPr/>
            <p:nvPr/>
          </p:nvGrpSpPr>
          <p:grpSpPr>
            <a:xfrm>
              <a:off x="1115616" y="749278"/>
              <a:ext cx="431113" cy="369332"/>
              <a:chOff x="1544509" y="2431921"/>
              <a:chExt cx="431113" cy="369332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544509" y="2508575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29903" y="2431921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31640" y="1484784"/>
              <a:ext cx="725871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pc="150" dirty="0"/>
                <a:t> </a:t>
              </a:r>
              <a:r>
                <a:rPr lang="zh-CN" altLang="en-US" spc="150" dirty="0" smtClean="0"/>
                <a:t>文章首先论述了卷积神经网络在对象识别中的应用，陈述了这样</a:t>
              </a:r>
              <a:endParaRPr lang="en-US" altLang="zh-CN" spc="150" dirty="0" smtClean="0"/>
            </a:p>
            <a:p>
              <a:pPr>
                <a:lnSpc>
                  <a:spcPct val="150000"/>
                </a:lnSpc>
              </a:pPr>
              <a:r>
                <a:rPr lang="zh-CN" altLang="en-US" spc="150" dirty="0"/>
                <a:t>一</a:t>
              </a:r>
              <a:r>
                <a:rPr lang="zh-CN" altLang="en-US" spc="150" dirty="0" smtClean="0"/>
                <a:t>个事实，即在较深层的卷积特征能够很好地获取图像高级的、</a:t>
              </a:r>
              <a:endParaRPr lang="en-US" altLang="zh-CN" spc="150" dirty="0" smtClean="0"/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/>
                <a:t>目标级的内容信息，以及特征在原图像上的位置信息，而较间层</a:t>
              </a:r>
              <a:endParaRPr lang="en-US" altLang="zh-CN" spc="150" dirty="0" smtClean="0"/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/>
                <a:t>的卷积特征却能生成较为准确的像素值</a:t>
              </a:r>
              <a:endParaRPr lang="zh-CN" altLang="en-US" spc="150" dirty="0"/>
            </a:p>
          </p:txBody>
        </p:sp>
        <p:sp>
          <p:nvSpPr>
            <p:cNvPr id="17" name="下箭头 16"/>
            <p:cNvSpPr/>
            <p:nvPr/>
          </p:nvSpPr>
          <p:spPr>
            <a:xfrm>
              <a:off x="4716016" y="3658053"/>
              <a:ext cx="244983" cy="4945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67707" y="4509120"/>
              <a:ext cx="71865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pc="150" dirty="0"/>
                <a:t>基于上面的现</a:t>
              </a:r>
              <a:r>
                <a:rPr lang="zh-CN" altLang="en-US" spc="150" dirty="0" smtClean="0"/>
                <a:t>象作者使</a:t>
              </a:r>
              <a:r>
                <a:rPr lang="zh-CN" altLang="en-US" spc="150" dirty="0"/>
                <a:t>用较深层的卷积特征进行艺术作品的内</a:t>
              </a:r>
              <a:r>
                <a:rPr lang="zh-CN" altLang="en-US" spc="150" dirty="0" smtClean="0"/>
                <a:t>容</a:t>
              </a:r>
              <a:endParaRPr lang="en-US" altLang="zh-CN" spc="150" dirty="0" smtClean="0"/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/>
                <a:t>重构。</a:t>
              </a:r>
              <a:endParaRPr lang="en-US" altLang="zh-CN" spc="15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72321" y="1266692"/>
            <a:ext cx="7086029" cy="4138599"/>
            <a:chOff x="1245118" y="1116735"/>
            <a:chExt cx="7086029" cy="4138599"/>
          </a:xfrm>
        </p:grpSpPr>
        <p:sp>
          <p:nvSpPr>
            <p:cNvPr id="3" name="TextBox 2"/>
            <p:cNvSpPr txBox="1"/>
            <p:nvPr/>
          </p:nvSpPr>
          <p:spPr>
            <a:xfrm>
              <a:off x="1245118" y="1116735"/>
              <a:ext cx="5032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算法的重点在于算法中作者对艺术品风格的提取</a:t>
              </a:r>
              <a:endParaRPr lang="zh-CN" altLang="en-US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03648" y="1776016"/>
              <a:ext cx="6762373" cy="1291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       </a:t>
              </a:r>
              <a:r>
                <a:rPr lang="zh-CN" altLang="en-US" spc="150" dirty="0"/>
                <a:t>在具体的操作中，作者使用特征空间获取纹理信息。此特征基于</a:t>
              </a:r>
              <a:r>
                <a:rPr lang="en-US" altLang="zh-CN" spc="150" dirty="0"/>
                <a:t>CNN</a:t>
              </a:r>
              <a:r>
                <a:rPr lang="zh-CN" altLang="en-US" spc="150" dirty="0"/>
                <a:t>的各个卷积阶段得到的特征，由不同特征图之间的相关性构成，在算法中作者使用格拉姆矩阵表示特征空</a:t>
              </a:r>
              <a:r>
                <a:rPr lang="zh-CN" altLang="en-US" spc="150" dirty="0" smtClean="0"/>
                <a:t>间。</a:t>
              </a:r>
              <a:endParaRPr lang="en-US" altLang="zh-CN" spc="15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94633" y="3501008"/>
              <a:ext cx="693651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pc="150" dirty="0">
                  <a:solidFill>
                    <a:srgbClr val="FF0000"/>
                  </a:solidFill>
                </a:rPr>
                <a:t>可以在艺术品的风格提取方面有自己的想法，比如考虑完全</a:t>
              </a:r>
              <a:r>
                <a:rPr lang="zh-CN" altLang="en-US" spc="150" dirty="0" smtClean="0">
                  <a:solidFill>
                    <a:srgbClr val="FF0000"/>
                  </a:solidFill>
                </a:rPr>
                <a:t>不</a:t>
              </a:r>
              <a:endParaRPr lang="en-US" altLang="zh-CN" spc="150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>
                  <a:solidFill>
                    <a:srgbClr val="FF0000"/>
                  </a:solidFill>
                </a:rPr>
                <a:t>同的方</a:t>
              </a:r>
              <a:r>
                <a:rPr lang="zh-CN" altLang="en-US" spc="150" dirty="0">
                  <a:solidFill>
                    <a:srgbClr val="FF0000"/>
                  </a:solidFill>
                </a:rPr>
                <a:t>式提取风格，或者是在作者方法的基础上考虑不同卷</a:t>
              </a:r>
              <a:r>
                <a:rPr lang="zh-CN" altLang="en-US" spc="150" dirty="0" smtClean="0">
                  <a:solidFill>
                    <a:srgbClr val="FF0000"/>
                  </a:solidFill>
                </a:rPr>
                <a:t>积</a:t>
              </a:r>
              <a:endParaRPr lang="en-US" altLang="zh-CN" spc="150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>
                  <a:solidFill>
                    <a:srgbClr val="FF0000"/>
                  </a:solidFill>
                </a:rPr>
                <a:t>特</a:t>
              </a:r>
              <a:r>
                <a:rPr lang="zh-CN" altLang="en-US" spc="150" dirty="0">
                  <a:solidFill>
                    <a:srgbClr val="FF0000"/>
                  </a:solidFill>
                </a:rPr>
                <a:t>征之</a:t>
              </a:r>
              <a:r>
                <a:rPr lang="zh-CN" altLang="en-US" spc="150" dirty="0" smtClean="0">
                  <a:solidFill>
                    <a:srgbClr val="FF0000"/>
                  </a:solidFill>
                </a:rPr>
                <a:t>间的</a:t>
              </a:r>
              <a:r>
                <a:rPr lang="zh-CN" altLang="en-US" spc="150" dirty="0">
                  <a:solidFill>
                    <a:srgbClr val="FF0000"/>
                  </a:solidFill>
                </a:rPr>
                <a:t>相关性（作者在文章中提到的是连续的卷积特征</a:t>
              </a:r>
              <a:r>
                <a:rPr lang="zh-CN" altLang="en-US" spc="150" dirty="0" smtClean="0">
                  <a:solidFill>
                    <a:srgbClr val="FF0000"/>
                  </a:solidFill>
                </a:rPr>
                <a:t>之</a:t>
              </a:r>
              <a:endParaRPr lang="en-US" altLang="zh-CN" spc="150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>
                  <a:solidFill>
                    <a:srgbClr val="FF0000"/>
                  </a:solidFill>
                </a:rPr>
                <a:t>间</a:t>
              </a:r>
              <a:r>
                <a:rPr lang="zh-CN" altLang="en-US" spc="150" dirty="0">
                  <a:solidFill>
                    <a:srgbClr val="FF0000"/>
                  </a:solidFill>
                </a:rPr>
                <a:t>的相关性</a:t>
              </a:r>
              <a:r>
                <a:rPr lang="zh-CN" altLang="en-US" spc="150" dirty="0" smtClean="0">
                  <a:solidFill>
                    <a:srgbClr val="FF0000"/>
                  </a:solidFill>
                </a:rPr>
                <a:t>，对</a:t>
              </a:r>
              <a:r>
                <a:rPr lang="zh-CN" altLang="en-US" spc="150" dirty="0">
                  <a:solidFill>
                    <a:srgbClr val="FF0000"/>
                  </a:solidFill>
                </a:rPr>
                <a:t>于相隔的卷积特征之间的相关性）</a:t>
              </a:r>
            </a:p>
          </p:txBody>
        </p:sp>
      </p:grpSp>
      <p:sp>
        <p:nvSpPr>
          <p:cNvPr id="20" name="椭圆 19"/>
          <p:cNvSpPr/>
          <p:nvPr/>
        </p:nvSpPr>
        <p:spPr>
          <a:xfrm>
            <a:off x="1115616" y="8259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43608" y="476672"/>
            <a:ext cx="7345901" cy="5738182"/>
            <a:chOff x="1124198" y="116632"/>
            <a:chExt cx="7345901" cy="573818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173" y="116632"/>
              <a:ext cx="5653542" cy="3935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组合 4"/>
            <p:cNvGrpSpPr/>
            <p:nvPr/>
          </p:nvGrpSpPr>
          <p:grpSpPr>
            <a:xfrm>
              <a:off x="1124198" y="4112891"/>
              <a:ext cx="7053835" cy="923330"/>
              <a:chOff x="1135332" y="4251390"/>
              <a:chExt cx="7053835" cy="92333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135332" y="4509120"/>
                <a:ext cx="130872" cy="130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480727" y="4251390"/>
                <a:ext cx="67084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style reconstruction </a:t>
                </a:r>
                <a:r>
                  <a:rPr lang="zh-CN" altLang="en-US" dirty="0" smtClean="0"/>
                  <a:t>中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至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表示的是随着相关卷积层数目的增加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而得到的不同风格提取结果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只有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层相关，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则考虑了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个层之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间的相关性</a:t>
                </a:r>
                <a:endParaRPr lang="zh-CN" altLang="en-US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124198" y="5208483"/>
              <a:ext cx="7345901" cy="646331"/>
              <a:chOff x="1135332" y="4251390"/>
              <a:chExt cx="7345901" cy="64633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135332" y="4509120"/>
                <a:ext cx="130872" cy="130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480727" y="4251390"/>
                <a:ext cx="70005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content reconstruction </a:t>
                </a:r>
                <a:r>
                  <a:rPr lang="zh-CN" altLang="en-US" dirty="0" smtClean="0"/>
                  <a:t>中随着卷积层的加深，像素信息丢失严重，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但特征之间的排列信息却保持完整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1560" y="431429"/>
            <a:ext cx="7776864" cy="6110849"/>
            <a:chOff x="251520" y="103056"/>
            <a:chExt cx="8496944" cy="6785359"/>
          </a:xfrm>
        </p:grpSpPr>
        <p:sp>
          <p:nvSpPr>
            <p:cNvPr id="2" name="TextBox 1"/>
            <p:cNvSpPr txBox="1"/>
            <p:nvPr/>
          </p:nvSpPr>
          <p:spPr>
            <a:xfrm>
              <a:off x="251520" y="103056"/>
              <a:ext cx="84969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风格和内容之间不是毫无相关的融合到一起的</a:t>
              </a:r>
              <a:r>
                <a:rPr lang="zh-CN" altLang="en-US" sz="1600" dirty="0" smtClean="0"/>
                <a:t>，过</a:t>
              </a:r>
              <a:r>
                <a:rPr lang="zh-CN" altLang="en-US" sz="1600" dirty="0"/>
                <a:t>分强调风格会导致融合成的图片中显示出少</a:t>
              </a:r>
              <a:r>
                <a:rPr lang="zh-CN" altLang="en-US" sz="1600" dirty="0" smtClean="0"/>
                <a:t>量的</a:t>
              </a:r>
              <a:r>
                <a:rPr lang="zh-CN" altLang="en-US" sz="1600" dirty="0"/>
                <a:t>内容，即掩盖了内容的表达，反之亦然，所</a:t>
              </a:r>
              <a:r>
                <a:rPr lang="zh-CN" altLang="en-US" sz="1600" dirty="0" smtClean="0"/>
                <a:t>以需</a:t>
              </a:r>
              <a:r>
                <a:rPr lang="zh-CN" altLang="en-US" sz="1600" dirty="0"/>
                <a:t>要权衡两者之间的比重。继而</a:t>
              </a:r>
              <a:r>
                <a:rPr lang="zh-CN" altLang="en-US" sz="1600" dirty="0" smtClean="0"/>
                <a:t>在算法损</a:t>
              </a:r>
              <a:r>
                <a:rPr lang="zh-CN" altLang="en-US" sz="1600" dirty="0"/>
                <a:t>失函数最</a:t>
              </a:r>
              <a:r>
                <a:rPr lang="zh-CN" altLang="en-US" sz="1600" dirty="0" smtClean="0"/>
                <a:t>小化</a:t>
              </a:r>
              <a:r>
                <a:rPr lang="zh-CN" altLang="en-US" sz="1600" dirty="0"/>
                <a:t>中同时考虑了风格损失和内容损</a:t>
              </a:r>
              <a:r>
                <a:rPr lang="zh-CN" altLang="en-US" sz="1600" dirty="0" smtClean="0"/>
                <a:t>失。</a:t>
              </a:r>
              <a:endParaRPr lang="zh-CN" altLang="en-US" sz="1600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988" y="1112767"/>
              <a:ext cx="5904658" cy="5775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1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71600" y="501896"/>
            <a:ext cx="7247501" cy="1198589"/>
            <a:chOff x="1115616" y="825932"/>
            <a:chExt cx="7247501" cy="1198589"/>
          </a:xfrm>
        </p:grpSpPr>
        <p:sp>
          <p:nvSpPr>
            <p:cNvPr id="2" name="椭圆 1"/>
            <p:cNvSpPr/>
            <p:nvPr/>
          </p:nvSpPr>
          <p:spPr>
            <a:xfrm>
              <a:off x="1115616" y="82593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31640" y="1101191"/>
              <a:ext cx="70314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文</a:t>
              </a:r>
              <a:r>
                <a:rPr lang="zh-CN" altLang="en-US" dirty="0" smtClean="0"/>
                <a:t>章使用</a:t>
              </a:r>
              <a:r>
                <a:rPr lang="en-US" altLang="zh-CN" dirty="0" smtClean="0"/>
                <a:t>VGG-19</a:t>
              </a:r>
              <a:r>
                <a:rPr lang="zh-CN" altLang="en-US" dirty="0" smtClean="0"/>
                <a:t>模</a:t>
              </a:r>
              <a:r>
                <a:rPr lang="zh-CN" altLang="en-US" dirty="0" smtClean="0"/>
                <a:t>型</a:t>
              </a:r>
              <a:r>
                <a:rPr lang="zh-CN" altLang="en-US" dirty="0" smtClean="0"/>
                <a:t>，</a:t>
              </a:r>
              <a:r>
                <a:rPr lang="zh-CN" altLang="en-US" dirty="0"/>
                <a:t>包含</a:t>
              </a:r>
              <a:r>
                <a:rPr lang="en-US" altLang="zh-CN" dirty="0"/>
                <a:t>16</a:t>
              </a:r>
              <a:r>
                <a:rPr lang="zh-CN" altLang="en-US" dirty="0"/>
                <a:t>个卷积层（分为</a:t>
              </a:r>
              <a:r>
                <a:rPr lang="en-US" altLang="zh-CN" dirty="0"/>
                <a:t>5</a:t>
              </a:r>
              <a:r>
                <a:rPr lang="zh-CN" altLang="en-US" dirty="0"/>
                <a:t>个卷积阶段</a:t>
              </a:r>
              <a:r>
                <a:rPr lang="zh-CN" altLang="en-US" dirty="0" smtClean="0"/>
                <a:t>），每个</a:t>
              </a:r>
              <a:endParaRPr lang="en-US" altLang="zh-CN" dirty="0" smtClean="0"/>
            </a:p>
            <a:p>
              <a:r>
                <a:rPr lang="zh-CN" altLang="en-US" dirty="0" smtClean="0"/>
                <a:t>阶段</a:t>
              </a:r>
              <a:r>
                <a:rPr lang="zh-CN" altLang="en-US" dirty="0"/>
                <a:t>末尾都有 </a:t>
              </a:r>
              <a:r>
                <a:rPr lang="en-US" altLang="zh-CN" dirty="0"/>
                <a:t>pooling </a:t>
              </a:r>
              <a:r>
                <a:rPr lang="zh-CN" altLang="en-US" dirty="0" smtClean="0"/>
                <a:t>层</a:t>
              </a:r>
              <a:r>
                <a:rPr lang="zh-CN" altLang="en-US" dirty="0" smtClean="0"/>
                <a:t>在</a:t>
              </a:r>
              <a:r>
                <a:rPr lang="zh-CN" altLang="en-US" dirty="0" smtClean="0"/>
                <a:t>实现的过程中，作者丢弃了全连</a:t>
              </a:r>
              <a:r>
                <a:rPr lang="zh-CN" altLang="en-US" dirty="0" smtClean="0"/>
                <a:t>接层，池</a:t>
              </a:r>
              <a:endParaRPr lang="en-US" altLang="zh-CN" dirty="0" smtClean="0"/>
            </a:p>
            <a:p>
              <a:r>
                <a:rPr lang="zh-CN" altLang="en-US" dirty="0" smtClean="0"/>
                <a:t>化</a:t>
              </a:r>
              <a:r>
                <a:rPr lang="zh-CN" altLang="en-US" dirty="0" smtClean="0"/>
                <a:t>方法选择了</a:t>
              </a:r>
              <a:r>
                <a:rPr lang="en-US" altLang="zh-CN" dirty="0" smtClean="0"/>
                <a:t>average-pooling</a:t>
              </a:r>
              <a:r>
                <a:rPr lang="zh-CN" altLang="en-US" dirty="0" smtClean="0"/>
                <a:t>而不是</a:t>
              </a:r>
              <a:r>
                <a:rPr lang="en-US" altLang="zh-CN" dirty="0" smtClean="0"/>
                <a:t>VGG-19</a:t>
              </a:r>
              <a:r>
                <a:rPr lang="zh-CN" altLang="en-US" dirty="0" smtClean="0"/>
                <a:t>模型的</a:t>
              </a:r>
              <a:r>
                <a:rPr lang="en-US" altLang="zh-CN" dirty="0" smtClean="0"/>
                <a:t>max-pooling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76681" y="1916832"/>
            <a:ext cx="6933052" cy="4455213"/>
            <a:chOff x="1176681" y="1916832"/>
            <a:chExt cx="6933052" cy="445521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165" y="2982130"/>
              <a:ext cx="4237970" cy="1085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051" y="4875480"/>
              <a:ext cx="3685409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" name="组合 8"/>
            <p:cNvGrpSpPr/>
            <p:nvPr/>
          </p:nvGrpSpPr>
          <p:grpSpPr>
            <a:xfrm>
              <a:off x="1176681" y="1916832"/>
              <a:ext cx="6933052" cy="1303432"/>
              <a:chOff x="1187624" y="2362726"/>
              <a:chExt cx="6933052" cy="13034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187624" y="2362726"/>
                <a:ext cx="2499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Content Reconstruction:</a:t>
                </a:r>
                <a:endParaRPr lang="zh-CN" altLang="en-US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87624" y="2742828"/>
                <a:ext cx="69330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将</a:t>
                </a:r>
                <a:r>
                  <a:rPr lang="en-US" altLang="zh-CN" dirty="0"/>
                  <a:t>content</a:t>
                </a:r>
                <a:r>
                  <a:rPr lang="zh-CN" altLang="en-US" dirty="0"/>
                  <a:t>图片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和一张随机生成的图片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，都经过</a:t>
                </a:r>
                <a:r>
                  <a:rPr lang="en-US" altLang="zh-CN" dirty="0"/>
                  <a:t>VGG-19</a:t>
                </a:r>
                <a:r>
                  <a:rPr lang="zh-CN" altLang="en-US" dirty="0"/>
                  <a:t>的卷积网</a:t>
                </a:r>
                <a:r>
                  <a:rPr lang="zh-CN" altLang="en-US" dirty="0" smtClean="0"/>
                  <a:t>络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进</a:t>
                </a:r>
                <a:r>
                  <a:rPr lang="zh-CN" altLang="en-US" dirty="0"/>
                  <a:t>行特征变换，获取某</a:t>
                </a:r>
                <a:r>
                  <a:rPr lang="zh-CN" altLang="en-US" dirty="0" smtClean="0"/>
                  <a:t>些</a:t>
                </a:r>
                <a:r>
                  <a:rPr lang="zh-CN" altLang="en-US" dirty="0"/>
                  <a:t>卷</a:t>
                </a:r>
                <a:r>
                  <a:rPr lang="zh-CN" altLang="en-US" dirty="0" smtClean="0"/>
                  <a:t>积层输</a:t>
                </a:r>
                <a:r>
                  <a:rPr lang="zh-CN" altLang="en-US" dirty="0"/>
                  <a:t>出的特征变换结果，要求二</a:t>
                </a:r>
                <a:r>
                  <a:rPr lang="zh-CN" altLang="en-US" dirty="0" smtClean="0"/>
                  <a:t>者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的差异</a:t>
                </a:r>
                <a:r>
                  <a:rPr lang="zh-CN" altLang="en-US" dirty="0"/>
                  <a:t>最小。二者在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层的损失函数定义如下</a:t>
                </a:r>
                <a:endParaRPr lang="zh-CN" altLang="en-US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87624" y="3941906"/>
              <a:ext cx="4021935" cy="708399"/>
              <a:chOff x="1475656" y="4293096"/>
              <a:chExt cx="4021935" cy="70839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475656" y="4293096"/>
                    <a:ext cx="451619" cy="7083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600"/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zh-CN" altLang="en-US" sz="1600"/>
                                <m:t>F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sz="1600" i="1"/>
                                <m:t>ij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zh-CN" altLang="en-US" sz="1600" i="1"/>
                                <m:t>l</m:t>
                              </m:r>
                            </m:sup>
                          </m:sSubSup>
                        </m:oMath>
                      </m:oMathPara>
                    </a14:m>
                    <a:r>
                      <a:rPr lang="en-US" altLang="zh-CN" sz="1600" dirty="0"/>
                      <a:t/>
                    </a:r>
                    <a:br>
                      <a:rPr lang="en-US" altLang="zh-CN" sz="1600" dirty="0"/>
                    </a:br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5656" y="4293096"/>
                    <a:ext cx="451619" cy="7083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/>
              <p:cNvSpPr txBox="1"/>
              <p:nvPr/>
            </p:nvSpPr>
            <p:spPr>
              <a:xfrm>
                <a:off x="1887307" y="4414205"/>
                <a:ext cx="36102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/>
                  <a:t>表示第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卷积层第</a:t>
                </a:r>
                <a:r>
                  <a:rPr lang="en-US" altLang="zh-CN" sz="1600" dirty="0" smtClean="0"/>
                  <a:t>i</a:t>
                </a:r>
                <a:r>
                  <a:rPr lang="zh-CN" altLang="en-US" sz="1600" dirty="0" smtClean="0"/>
                  <a:t>个卷积核的位置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的值</a:t>
                </a:r>
                <a:endParaRPr lang="zh-CN" altLang="en-US" sz="1600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87624" y="4483983"/>
              <a:ext cx="1898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则</a:t>
              </a:r>
              <a:r>
                <a:rPr lang="en-US" altLang="zh-CN" dirty="0" smtClean="0"/>
                <a:t>L</a:t>
              </a:r>
              <a:r>
                <a:rPr lang="zh-CN" altLang="en-US" dirty="0" smtClean="0"/>
                <a:t>的梯度值为：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7624" y="5725714"/>
              <a:ext cx="67473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算法使用梯度下降和误差你传播方法，使得生成图片</a:t>
              </a:r>
              <a:r>
                <a:rPr lang="en-US" altLang="zh-CN" dirty="0" smtClean="0"/>
                <a:t>x</a:t>
              </a:r>
              <a:r>
                <a:rPr lang="zh-CN" altLang="en-US" dirty="0" smtClean="0"/>
                <a:t>的内容逐步</a:t>
              </a:r>
              <a:endParaRPr lang="en-US" altLang="zh-CN" dirty="0" smtClean="0"/>
            </a:p>
            <a:p>
              <a:r>
                <a:rPr lang="zh-CN" altLang="en-US" dirty="0" smtClean="0"/>
                <a:t>逼近图片</a:t>
              </a:r>
              <a:r>
                <a:rPr lang="en-US" altLang="zh-CN" dirty="0" smtClean="0"/>
                <a:t>p</a:t>
              </a:r>
              <a:r>
                <a:rPr lang="zh-CN" altLang="en-US" dirty="0" smtClean="0"/>
                <a:t>的内容。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23" y="1945653"/>
            <a:ext cx="2002105" cy="77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08" y="2797299"/>
            <a:ext cx="2955556" cy="72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60" y="3963530"/>
            <a:ext cx="2424429" cy="81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881" y="5153955"/>
            <a:ext cx="37719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91330" y="568238"/>
            <a:ext cx="220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Style Reconstruction: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143843" y="949370"/>
                <a:ext cx="7125086" cy="120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在风格提取中损失函数、参数更新方式采用了与内容提取相似的方法，</a:t>
                </a:r>
                <a:endParaRPr lang="en-US" altLang="zh-CN" dirty="0" smtClean="0"/>
              </a:p>
              <a:p>
                <a:r>
                  <a:rPr lang="zh-CN" altLang="en-US" dirty="0"/>
                  <a:t>不</a:t>
                </a:r>
                <a:r>
                  <a:rPr lang="zh-CN" altLang="en-US" dirty="0" smtClean="0"/>
                  <a:t>同之处在于，风格提取操作的过程中定义了一个特征空间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/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/>
                          <m:t>G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i="1"/>
                          <m:t>ij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i="1"/>
                          <m:t>l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用来表示风格</a:t>
                </a:r>
                <a:r>
                  <a:rPr lang="en-US" altLang="zh-CN" dirty="0" smtClean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/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/>
                          <m:t>G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i="1"/>
                          <m:t>ij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i="1"/>
                          <m:t>l</m:t>
                        </m:r>
                      </m:sup>
                    </m:sSubSup>
                    <m:r>
                      <a:rPr lang="zh-CN" altLang="en-US" i="1" dirty="0">
                        <a:latin typeface="Cambria Math"/>
                      </a:rPr>
                      <m:t>既能</m:t>
                    </m:r>
                    <m:r>
                      <a:rPr lang="zh-CN" altLang="en-US" i="1" dirty="0">
                        <a:latin typeface="Cambria Math"/>
                      </a:rPr>
                      <m:t>突出</m:t>
                    </m:r>
                    <m:r>
                      <a:rPr lang="zh-CN" altLang="en-US" i="1" dirty="0">
                        <a:latin typeface="Cambria Math"/>
                      </a:rPr>
                      <m:t>图片</m:t>
                    </m:r>
                    <m:r>
                      <a:rPr lang="zh-CN" altLang="en-US" b="0" i="1" dirty="0" smtClean="0">
                        <a:latin typeface="Cambria Math"/>
                      </a:rPr>
                      <m:t>的</m:t>
                    </m:r>
                    <m:r>
                      <a:rPr lang="zh-CN" altLang="en-US" i="1" dirty="0">
                        <a:latin typeface="Cambria Math"/>
                      </a:rPr>
                      <m:t>特征</m:t>
                    </m:r>
                    <m:r>
                      <a:rPr lang="zh-CN" altLang="en-US" b="0" i="1" dirty="0" smtClean="0">
                        <a:latin typeface="Cambria Math"/>
                      </a:rPr>
                      <m:t>，</m:t>
                    </m:r>
                    <m:r>
                      <a:rPr lang="zh-CN" altLang="en-US" i="1" dirty="0">
                        <a:latin typeface="Cambria Math"/>
                      </a:rPr>
                      <m:t>又能</m:t>
                    </m:r>
                    <m:r>
                      <a:rPr lang="zh-CN" altLang="en-US" i="1" dirty="0" smtClean="0">
                        <a:latin typeface="Cambria Math"/>
                      </a:rPr>
                      <m:t>体现</m:t>
                    </m:r>
                    <m:r>
                      <a:rPr lang="zh-CN" altLang="en-US" i="1" dirty="0">
                        <a:latin typeface="Cambria Math"/>
                      </a:rPr>
                      <m:t>特征</m:t>
                    </m:r>
                    <m:r>
                      <a:rPr lang="zh-CN" altLang="en-US" b="0" i="1" dirty="0" smtClean="0">
                        <a:latin typeface="Cambria Math"/>
                      </a:rPr>
                      <m:t>件的</m:t>
                    </m:r>
                    <m:r>
                      <a:rPr lang="zh-CN" altLang="en-US" i="1" dirty="0">
                        <a:latin typeface="Cambria Math"/>
                      </a:rPr>
                      <m:t>差异</m:t>
                    </m:r>
                    <m:r>
                      <a:rPr lang="zh-CN" altLang="en-US" b="0" i="1" dirty="0" smtClean="0">
                        <a:latin typeface="Cambria Math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43" y="949370"/>
                <a:ext cx="7125086" cy="1201226"/>
              </a:xfrm>
              <a:prstGeom prst="rect">
                <a:avLst/>
              </a:prstGeom>
              <a:blipFill rotWithShape="1">
                <a:blip r:embed="rId6"/>
                <a:stretch>
                  <a:fillRect l="-771" t="-4061" r="-2740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143843" y="3567075"/>
                <a:ext cx="4389279" cy="396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/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/>
                          <m:t>E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i="1"/>
                          <m:t>l</m:t>
                        </m:r>
                      </m:sub>
                      <m:sup/>
                    </m:sSubSup>
                  </m:oMath>
                </a14:m>
                <a:r>
                  <a:rPr lang="zh-CN" altLang="en-US" dirty="0" smtClean="0"/>
                  <a:t> 为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层的损失函数，则总的损失函数为：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43" y="3567075"/>
                <a:ext cx="4389279" cy="396455"/>
              </a:xfrm>
              <a:prstGeom prst="rect">
                <a:avLst/>
              </a:prstGeom>
              <a:blipFill rotWithShape="1">
                <a:blip r:embed="rId7"/>
                <a:stretch>
                  <a:fillRect t="-12308" r="-556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143843" y="4775654"/>
            <a:ext cx="189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则</a:t>
            </a:r>
            <a:r>
              <a:rPr lang="en-US" altLang="zh-CN" dirty="0"/>
              <a:t>L</a:t>
            </a:r>
            <a:r>
              <a:rPr lang="zh-CN" altLang="en-US" dirty="0"/>
              <a:t>的梯度值为：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91330" y="5949279"/>
            <a:ext cx="7668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Nl</a:t>
            </a:r>
            <a:r>
              <a:rPr lang="zh-CN" altLang="en-US" dirty="0"/>
              <a:t>：第</a:t>
            </a:r>
            <a:r>
              <a:rPr lang="en-US" altLang="zh-CN" dirty="0"/>
              <a:t>l</a:t>
            </a:r>
            <a:r>
              <a:rPr lang="zh-CN" altLang="en-US" dirty="0"/>
              <a:t>层卷积层的卷积核个</a:t>
            </a:r>
            <a:r>
              <a:rPr lang="zh-CN" altLang="en-US" dirty="0" smtClean="0"/>
              <a:t>数   </a:t>
            </a:r>
            <a:r>
              <a:rPr lang="en-US" altLang="zh-CN" dirty="0" smtClean="0"/>
              <a:t>Ml</a:t>
            </a:r>
            <a:r>
              <a:rPr lang="zh-CN" altLang="en-US" dirty="0"/>
              <a:t>：第</a:t>
            </a:r>
            <a:r>
              <a:rPr lang="en-US" altLang="zh-CN" dirty="0"/>
              <a:t>l</a:t>
            </a:r>
            <a:r>
              <a:rPr lang="zh-CN" altLang="en-US" dirty="0"/>
              <a:t>卷</a:t>
            </a:r>
            <a:r>
              <a:rPr lang="zh-CN" altLang="en-US" dirty="0" smtClean="0"/>
              <a:t>积层卷</a:t>
            </a:r>
            <a:r>
              <a:rPr lang="zh-CN" altLang="en-US" dirty="0"/>
              <a:t>积核的大小，</a:t>
            </a:r>
            <a:r>
              <a:rPr lang="en-US" altLang="zh-CN" dirty="0"/>
              <a:t>Ml</a:t>
            </a:r>
            <a:r>
              <a:rPr lang="zh-CN" altLang="en-US" dirty="0"/>
              <a:t>大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zh-CN" altLang="en-US" dirty="0" smtClean="0"/>
              <a:t>定</a:t>
            </a:r>
            <a:r>
              <a:rPr lang="zh-CN" altLang="en-US" dirty="0"/>
              <a:t>义为</a:t>
            </a:r>
            <a:r>
              <a:rPr lang="en-US" altLang="zh-CN" dirty="0"/>
              <a:t>l</a:t>
            </a:r>
            <a:r>
              <a:rPr lang="zh-CN" altLang="en-US" dirty="0"/>
              <a:t>层特征图的面积</a:t>
            </a:r>
          </a:p>
        </p:txBody>
      </p:sp>
    </p:spTree>
    <p:extLst>
      <p:ext uri="{BB962C8B-B14F-4D97-AF65-F5344CB8AC3E}">
        <p14:creationId xmlns:p14="http://schemas.microsoft.com/office/powerpoint/2010/main" val="2301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15616" y="1098957"/>
            <a:ext cx="7356245" cy="1800200"/>
            <a:chOff x="1210779" y="764704"/>
            <a:chExt cx="7356245" cy="1800200"/>
          </a:xfrm>
        </p:grpSpPr>
        <p:pic>
          <p:nvPicPr>
            <p:cNvPr id="2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628800"/>
              <a:ext cx="6000273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210779" y="764704"/>
              <a:ext cx="7356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在得到 </a:t>
              </a:r>
              <a:r>
                <a:rPr lang="en-US" altLang="zh-CN" dirty="0" smtClean="0"/>
                <a:t>content Loss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style Loss</a:t>
              </a:r>
              <a:r>
                <a:rPr lang="zh-CN" altLang="en-US" dirty="0" smtClean="0"/>
                <a:t>以后就能得到</a:t>
              </a:r>
              <a:r>
                <a:rPr lang="en-US" altLang="zh-CN" dirty="0" smtClean="0"/>
                <a:t>total loss,</a:t>
              </a:r>
              <a:r>
                <a:rPr lang="zh-CN" altLang="en-US" dirty="0" smtClean="0"/>
                <a:t>通过调节两者之间</a:t>
              </a:r>
              <a:endParaRPr lang="en-US" altLang="zh-CN" dirty="0" smtClean="0"/>
            </a:p>
            <a:p>
              <a:r>
                <a:rPr lang="zh-CN" altLang="en-US" dirty="0" smtClean="0"/>
                <a:t>的比重得到较好的人工艺术作品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1038</Words>
  <Application>Microsoft Office PowerPoint</Application>
  <PresentationFormat>全屏显示(4:3)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22</cp:revision>
  <dcterms:created xsi:type="dcterms:W3CDTF">2017-10-08T05:38:41Z</dcterms:created>
  <dcterms:modified xsi:type="dcterms:W3CDTF">2017-10-08T10:53:33Z</dcterms:modified>
</cp:coreProperties>
</file>