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B8184-6EA0-499D-9DE7-3F76D54820E5}" type="datetimeFigureOut">
              <a:rPr lang="zh-CN" altLang="en-US" smtClean="0"/>
              <a:t>2017/10/9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502D4-038C-4AE0-94B5-F40F9C7FE913}" type="slidenum">
              <a:rPr lang="zh-CN" altLang="en-US" smtClean="0"/>
              <a:t>‹#›</a:t>
            </a:fld>
            <a:endParaRPr lang="zh-CN" altLang="en-US"/>
          </a:p>
        </p:txBody>
      </p:sp>
    </p:spTree>
    <p:extLst>
      <p:ext uri="{BB962C8B-B14F-4D97-AF65-F5344CB8AC3E}">
        <p14:creationId xmlns:p14="http://schemas.microsoft.com/office/powerpoint/2010/main" val="210839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19696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17138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283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85126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732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129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312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89868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79776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10559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20493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033566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44508" y="548680"/>
            <a:ext cx="7043330" cy="4124617"/>
            <a:chOff x="1544508" y="548680"/>
            <a:chExt cx="7043330" cy="4124617"/>
          </a:xfrm>
        </p:grpSpPr>
        <p:sp>
          <p:nvSpPr>
            <p:cNvPr id="4" name="矩形 3"/>
            <p:cNvSpPr/>
            <p:nvPr/>
          </p:nvSpPr>
          <p:spPr>
            <a:xfrm>
              <a:off x="2411760" y="548680"/>
              <a:ext cx="4572000" cy="1107996"/>
            </a:xfrm>
            <a:prstGeom prst="rect">
              <a:avLst/>
            </a:prstGeom>
          </p:spPr>
          <p:txBody>
            <a:bodyPr>
              <a:spAutoFit/>
            </a:bodyPr>
            <a:lstStyle/>
            <a:p>
              <a:endParaRPr lang="en-US" altLang="zh-CN" dirty="0" smtClean="0"/>
            </a:p>
            <a:p>
              <a:pPr algn="ctr"/>
              <a:r>
                <a:rPr lang="en-US" altLang="zh-CN" sz="2400" dirty="0" smtClean="0"/>
                <a:t>A </a:t>
              </a:r>
              <a:r>
                <a:rPr lang="en-US" altLang="zh-CN" sz="2400" dirty="0"/>
                <a:t>Neural Algorithm of Artistic Style</a:t>
              </a:r>
              <a:r>
                <a:rPr lang="en-US" altLang="zh-CN" sz="2400" dirty="0" smtClean="0"/>
                <a:t> </a:t>
              </a:r>
              <a:br>
                <a:rPr lang="en-US" altLang="zh-CN" sz="2400" dirty="0" smtClean="0"/>
              </a:br>
              <a:endParaRPr lang="zh-CN" altLang="en-US" sz="2400" dirty="0"/>
            </a:p>
          </p:txBody>
        </p:sp>
        <p:grpSp>
          <p:nvGrpSpPr>
            <p:cNvPr id="12" name="组合 11"/>
            <p:cNvGrpSpPr/>
            <p:nvPr/>
          </p:nvGrpSpPr>
          <p:grpSpPr>
            <a:xfrm>
              <a:off x="1544508" y="2431921"/>
              <a:ext cx="7043330" cy="2241376"/>
              <a:chOff x="1777142" y="1987932"/>
              <a:chExt cx="7043330" cy="2241376"/>
            </a:xfrm>
          </p:grpSpPr>
          <p:grpSp>
            <p:nvGrpSpPr>
              <p:cNvPr id="5" name="组合 4"/>
              <p:cNvGrpSpPr/>
              <p:nvPr/>
            </p:nvGrpSpPr>
            <p:grpSpPr>
              <a:xfrm>
                <a:off x="1777142" y="3582977"/>
                <a:ext cx="7043330" cy="646331"/>
                <a:chOff x="755576" y="1912186"/>
                <a:chExt cx="6146034" cy="646331"/>
              </a:xfrm>
            </p:grpSpPr>
            <p:sp>
              <p:nvSpPr>
                <p:cNvPr id="2" name="椭圆 1"/>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140970" y="1912186"/>
                  <a:ext cx="5760640" cy="646331"/>
                </a:xfrm>
                <a:prstGeom prst="rect">
                  <a:avLst/>
                </a:prstGeom>
                <a:noFill/>
              </p:spPr>
              <p:txBody>
                <a:bodyPr wrap="square" rtlCol="0">
                  <a:spAutoFit/>
                </a:bodyPr>
                <a:lstStyle/>
                <a:p>
                  <a:r>
                    <a:rPr lang="zh-CN" altLang="en-US" dirty="0"/>
                    <a:t>艺</a:t>
                  </a:r>
                  <a:r>
                    <a:rPr lang="zh-CN" altLang="en-US" dirty="0" smtClean="0"/>
                    <a:t>术品的风格与图片内容融合生成具有人工艺术风格的作品</a:t>
                  </a:r>
                  <a:r>
                    <a:rPr lang="en-US" altLang="zh-CN" dirty="0" smtClean="0"/>
                    <a:t>		</a:t>
                  </a:r>
                  <a:endParaRPr lang="zh-CN" altLang="en-US" dirty="0"/>
                </a:p>
              </p:txBody>
            </p:sp>
          </p:grpSp>
          <p:grpSp>
            <p:nvGrpSpPr>
              <p:cNvPr id="6" name="组合 5"/>
              <p:cNvGrpSpPr/>
              <p:nvPr/>
            </p:nvGrpSpPr>
            <p:grpSpPr>
              <a:xfrm>
                <a:off x="1777143" y="2708920"/>
                <a:ext cx="6146034" cy="369332"/>
                <a:chOff x="755576" y="1912186"/>
                <a:chExt cx="6146034" cy="369332"/>
              </a:xfrm>
            </p:grpSpPr>
            <p:sp>
              <p:nvSpPr>
                <p:cNvPr id="7" name="椭圆 6"/>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140970" y="1912186"/>
                  <a:ext cx="5760640" cy="369332"/>
                </a:xfrm>
                <a:prstGeom prst="rect">
                  <a:avLst/>
                </a:prstGeom>
                <a:noFill/>
              </p:spPr>
              <p:txBody>
                <a:bodyPr wrap="square" rtlCol="0">
                  <a:spAutoFit/>
                </a:bodyPr>
                <a:lstStyle/>
                <a:p>
                  <a:r>
                    <a:rPr lang="zh-CN" altLang="en-US" dirty="0" smtClean="0"/>
                    <a:t>使用神经网络分别提取图像的内容和风格</a:t>
                  </a:r>
                  <a:endParaRPr lang="zh-CN" altLang="en-US" dirty="0"/>
                </a:p>
              </p:txBody>
            </p:sp>
          </p:grpSp>
          <p:grpSp>
            <p:nvGrpSpPr>
              <p:cNvPr id="9" name="组合 8"/>
              <p:cNvGrpSpPr/>
              <p:nvPr/>
            </p:nvGrpSpPr>
            <p:grpSpPr>
              <a:xfrm>
                <a:off x="1777143" y="1987932"/>
                <a:ext cx="6146034" cy="369332"/>
                <a:chOff x="755576" y="1912186"/>
                <a:chExt cx="6146034" cy="369332"/>
              </a:xfrm>
            </p:grpSpPr>
            <p:sp>
              <p:nvSpPr>
                <p:cNvPr id="10" name="椭圆 9"/>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40970" y="1912186"/>
                  <a:ext cx="5760640" cy="369332"/>
                </a:xfrm>
                <a:prstGeom prst="rect">
                  <a:avLst/>
                </a:prstGeom>
                <a:noFill/>
              </p:spPr>
              <p:txBody>
                <a:bodyPr wrap="square" rtlCol="0">
                  <a:spAutoFit/>
                </a:bodyPr>
                <a:lstStyle/>
                <a:p>
                  <a:r>
                    <a:rPr lang="zh-CN" altLang="en-US" dirty="0" smtClean="0"/>
                    <a:t>文章提出使用卷积神经网络生成具有艺术风格的作品</a:t>
                  </a:r>
                  <a:endParaRPr lang="zh-CN" altLang="en-US" dirty="0"/>
                </a:p>
              </p:txBody>
            </p:sp>
          </p:grpSp>
        </p:grpSp>
      </p:grpSp>
    </p:spTree>
    <p:extLst>
      <p:ext uri="{BB962C8B-B14F-4D97-AF65-F5344CB8AC3E}">
        <p14:creationId xmlns:p14="http://schemas.microsoft.com/office/powerpoint/2010/main" val="4170901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115616" y="749278"/>
            <a:ext cx="7474742" cy="4683172"/>
            <a:chOff x="1115616" y="749278"/>
            <a:chExt cx="7474742" cy="4683172"/>
          </a:xfrm>
        </p:grpSpPr>
        <p:grpSp>
          <p:nvGrpSpPr>
            <p:cNvPr id="15" name="组合 14"/>
            <p:cNvGrpSpPr/>
            <p:nvPr/>
          </p:nvGrpSpPr>
          <p:grpSpPr>
            <a:xfrm>
              <a:off x="1115616" y="749278"/>
              <a:ext cx="431113" cy="369332"/>
              <a:chOff x="1544509" y="2431921"/>
              <a:chExt cx="431113" cy="369332"/>
            </a:xfrm>
          </p:grpSpPr>
          <p:sp>
            <p:nvSpPr>
              <p:cNvPr id="13" name="椭圆 12"/>
              <p:cNvSpPr/>
              <p:nvPr/>
            </p:nvSpPr>
            <p:spPr>
              <a:xfrm>
                <a:off x="1544509" y="2508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929903" y="2431921"/>
                <a:ext cx="45719" cy="369332"/>
              </a:xfrm>
              <a:prstGeom prst="rect">
                <a:avLst/>
              </a:prstGeom>
              <a:noFill/>
            </p:spPr>
            <p:txBody>
              <a:bodyPr wrap="square" rtlCol="0">
                <a:spAutoFit/>
              </a:bodyPr>
              <a:lstStyle/>
              <a:p>
                <a:endParaRPr lang="zh-CN" altLang="en-US" dirty="0"/>
              </a:p>
            </p:txBody>
          </p:sp>
        </p:grpSp>
        <p:sp>
          <p:nvSpPr>
            <p:cNvPr id="16" name="TextBox 15"/>
            <p:cNvSpPr txBox="1"/>
            <p:nvPr/>
          </p:nvSpPr>
          <p:spPr>
            <a:xfrm>
              <a:off x="1331640" y="1484784"/>
              <a:ext cx="7258718" cy="1754326"/>
            </a:xfrm>
            <a:prstGeom prst="rect">
              <a:avLst/>
            </a:prstGeom>
            <a:noFill/>
          </p:spPr>
          <p:txBody>
            <a:bodyPr wrap="none" rtlCol="0">
              <a:spAutoFit/>
            </a:bodyPr>
            <a:lstStyle/>
            <a:p>
              <a:pPr>
                <a:lnSpc>
                  <a:spcPct val="150000"/>
                </a:lnSpc>
              </a:pPr>
              <a:r>
                <a:rPr lang="en-US" altLang="zh-CN" spc="150" dirty="0"/>
                <a:t> </a:t>
              </a:r>
              <a:r>
                <a:rPr lang="zh-CN" altLang="en-US" spc="150" dirty="0" smtClean="0"/>
                <a:t>文章首先论述了卷积神经网络在对象识别中的应用，陈述了这样</a:t>
              </a:r>
              <a:endParaRPr lang="en-US" altLang="zh-CN" spc="150" dirty="0" smtClean="0"/>
            </a:p>
            <a:p>
              <a:pPr>
                <a:lnSpc>
                  <a:spcPct val="150000"/>
                </a:lnSpc>
              </a:pPr>
              <a:r>
                <a:rPr lang="zh-CN" altLang="en-US" spc="150" dirty="0"/>
                <a:t>一</a:t>
              </a:r>
              <a:r>
                <a:rPr lang="zh-CN" altLang="en-US" spc="150" dirty="0" smtClean="0"/>
                <a:t>个事实，即在较深层的卷积特征能够很好地获取图像高级的、</a:t>
              </a:r>
              <a:endParaRPr lang="en-US" altLang="zh-CN" spc="150" dirty="0" smtClean="0"/>
            </a:p>
            <a:p>
              <a:pPr>
                <a:lnSpc>
                  <a:spcPct val="150000"/>
                </a:lnSpc>
              </a:pPr>
              <a:r>
                <a:rPr lang="zh-CN" altLang="en-US" spc="150" dirty="0" smtClean="0"/>
                <a:t>目标级的内容信息，以及特征在原图像上的位置信息，而较间层</a:t>
              </a:r>
              <a:endParaRPr lang="en-US" altLang="zh-CN" spc="150" dirty="0" smtClean="0"/>
            </a:p>
            <a:p>
              <a:pPr>
                <a:lnSpc>
                  <a:spcPct val="150000"/>
                </a:lnSpc>
              </a:pPr>
              <a:r>
                <a:rPr lang="zh-CN" altLang="en-US" spc="150" dirty="0" smtClean="0"/>
                <a:t>的卷积特征却能生成较为准确的像素值</a:t>
              </a:r>
              <a:endParaRPr lang="zh-CN" altLang="en-US" spc="150" dirty="0"/>
            </a:p>
          </p:txBody>
        </p:sp>
        <p:sp>
          <p:nvSpPr>
            <p:cNvPr id="17" name="下箭头 16"/>
            <p:cNvSpPr/>
            <p:nvPr/>
          </p:nvSpPr>
          <p:spPr>
            <a:xfrm>
              <a:off x="4716016" y="3658053"/>
              <a:ext cx="244983" cy="494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367707" y="4509120"/>
              <a:ext cx="7186583" cy="923330"/>
            </a:xfrm>
            <a:prstGeom prst="rect">
              <a:avLst/>
            </a:prstGeom>
            <a:noFill/>
          </p:spPr>
          <p:txBody>
            <a:bodyPr wrap="none" rtlCol="0">
              <a:spAutoFit/>
            </a:bodyPr>
            <a:lstStyle/>
            <a:p>
              <a:pPr>
                <a:lnSpc>
                  <a:spcPct val="150000"/>
                </a:lnSpc>
              </a:pPr>
              <a:r>
                <a:rPr lang="zh-CN" altLang="en-US" spc="150" dirty="0"/>
                <a:t>基于上面的现</a:t>
              </a:r>
              <a:r>
                <a:rPr lang="zh-CN" altLang="en-US" spc="150" dirty="0" smtClean="0"/>
                <a:t>象作者使</a:t>
              </a:r>
              <a:r>
                <a:rPr lang="zh-CN" altLang="en-US" spc="150" dirty="0"/>
                <a:t>用较深层的卷积特征进行艺术作品的内</a:t>
              </a:r>
              <a:r>
                <a:rPr lang="zh-CN" altLang="en-US" spc="150" dirty="0" smtClean="0"/>
                <a:t>容</a:t>
              </a:r>
              <a:endParaRPr lang="en-US" altLang="zh-CN" spc="150" dirty="0" smtClean="0"/>
            </a:p>
            <a:p>
              <a:pPr>
                <a:lnSpc>
                  <a:spcPct val="150000"/>
                </a:lnSpc>
              </a:pPr>
              <a:r>
                <a:rPr lang="zh-CN" altLang="en-US" spc="150" dirty="0" smtClean="0"/>
                <a:t>重构。</a:t>
              </a:r>
              <a:endParaRPr lang="en-US" altLang="zh-CN" spc="150" dirty="0"/>
            </a:p>
          </p:txBody>
        </p:sp>
      </p:grpSp>
    </p:spTree>
    <p:extLst>
      <p:ext uri="{BB962C8B-B14F-4D97-AF65-F5344CB8AC3E}">
        <p14:creationId xmlns:p14="http://schemas.microsoft.com/office/powerpoint/2010/main" val="35443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72321" y="1266692"/>
            <a:ext cx="7086029" cy="4138599"/>
            <a:chOff x="1245118" y="1116735"/>
            <a:chExt cx="7086029" cy="4138599"/>
          </a:xfrm>
        </p:grpSpPr>
        <p:sp>
          <p:nvSpPr>
            <p:cNvPr id="3" name="TextBox 2"/>
            <p:cNvSpPr txBox="1"/>
            <p:nvPr/>
          </p:nvSpPr>
          <p:spPr>
            <a:xfrm>
              <a:off x="1245118" y="1116735"/>
              <a:ext cx="5032147" cy="369332"/>
            </a:xfrm>
            <a:prstGeom prst="rect">
              <a:avLst/>
            </a:prstGeom>
            <a:noFill/>
          </p:spPr>
          <p:txBody>
            <a:bodyPr wrap="none" rtlCol="0">
              <a:spAutoFit/>
            </a:bodyPr>
            <a:lstStyle/>
            <a:p>
              <a:r>
                <a:rPr lang="zh-CN" altLang="en-US" b="1" dirty="0" smtClean="0"/>
                <a:t>算法的重点在于算法中作者对艺术品风格的提取</a:t>
              </a:r>
              <a:endParaRPr lang="zh-CN" altLang="en-US" b="1" dirty="0"/>
            </a:p>
          </p:txBody>
        </p:sp>
        <p:sp>
          <p:nvSpPr>
            <p:cNvPr id="4" name="TextBox 3"/>
            <p:cNvSpPr txBox="1"/>
            <p:nvPr/>
          </p:nvSpPr>
          <p:spPr>
            <a:xfrm>
              <a:off x="1403648" y="1776016"/>
              <a:ext cx="6762373" cy="1291379"/>
            </a:xfrm>
            <a:prstGeom prst="rect">
              <a:avLst/>
            </a:prstGeom>
            <a:noFill/>
          </p:spPr>
          <p:txBody>
            <a:bodyPr wrap="square" rtlCol="0">
              <a:spAutoFit/>
            </a:bodyPr>
            <a:lstStyle/>
            <a:p>
              <a:pPr>
                <a:lnSpc>
                  <a:spcPct val="150000"/>
                </a:lnSpc>
              </a:pPr>
              <a:r>
                <a:rPr lang="zh-CN" altLang="en-US" dirty="0" smtClean="0"/>
                <a:t>       </a:t>
              </a:r>
              <a:r>
                <a:rPr lang="zh-CN" altLang="en-US" spc="150" dirty="0"/>
                <a:t>在具体的操作中，作者使用特征空间获取纹理信息。此特征基于</a:t>
              </a:r>
              <a:r>
                <a:rPr lang="en-US" altLang="zh-CN" spc="150" dirty="0"/>
                <a:t>CNN</a:t>
              </a:r>
              <a:r>
                <a:rPr lang="zh-CN" altLang="en-US" spc="150" dirty="0"/>
                <a:t>的各个卷积阶段得到的特征，由不同特征图之间的相关性构成，在算法中作者使用格拉姆矩阵表示特征空</a:t>
              </a:r>
              <a:r>
                <a:rPr lang="zh-CN" altLang="en-US" spc="150" dirty="0" smtClean="0"/>
                <a:t>间。</a:t>
              </a:r>
              <a:endParaRPr lang="en-US" altLang="zh-CN" spc="150" dirty="0"/>
            </a:p>
          </p:txBody>
        </p:sp>
        <p:sp>
          <p:nvSpPr>
            <p:cNvPr id="5" name="TextBox 4"/>
            <p:cNvSpPr txBox="1"/>
            <p:nvPr/>
          </p:nvSpPr>
          <p:spPr>
            <a:xfrm>
              <a:off x="1394633" y="3501008"/>
              <a:ext cx="6936514" cy="1754326"/>
            </a:xfrm>
            <a:prstGeom prst="rect">
              <a:avLst/>
            </a:prstGeom>
            <a:noFill/>
          </p:spPr>
          <p:txBody>
            <a:bodyPr wrap="none" rtlCol="0">
              <a:spAutoFit/>
            </a:bodyPr>
            <a:lstStyle/>
            <a:p>
              <a:pPr>
                <a:lnSpc>
                  <a:spcPct val="150000"/>
                </a:lnSpc>
              </a:pPr>
              <a:r>
                <a:rPr lang="zh-CN" altLang="en-US" spc="150" dirty="0">
                  <a:solidFill>
                    <a:srgbClr val="FF0000"/>
                  </a:solidFill>
                </a:rPr>
                <a:t>可以在艺术品的风格提取方面有自己的想法，比如考虑完全</a:t>
              </a:r>
              <a:r>
                <a:rPr lang="zh-CN" altLang="en-US" spc="150" dirty="0" smtClean="0">
                  <a:solidFill>
                    <a:srgbClr val="FF0000"/>
                  </a:solidFill>
                </a:rPr>
                <a:t>不</a:t>
              </a:r>
              <a:endParaRPr lang="en-US" altLang="zh-CN" spc="150" dirty="0" smtClean="0">
                <a:solidFill>
                  <a:srgbClr val="FF0000"/>
                </a:solidFill>
              </a:endParaRPr>
            </a:p>
            <a:p>
              <a:pPr>
                <a:lnSpc>
                  <a:spcPct val="150000"/>
                </a:lnSpc>
              </a:pPr>
              <a:r>
                <a:rPr lang="zh-CN" altLang="en-US" spc="150" dirty="0" smtClean="0">
                  <a:solidFill>
                    <a:srgbClr val="FF0000"/>
                  </a:solidFill>
                </a:rPr>
                <a:t>同的方</a:t>
              </a:r>
              <a:r>
                <a:rPr lang="zh-CN" altLang="en-US" spc="150" dirty="0">
                  <a:solidFill>
                    <a:srgbClr val="FF0000"/>
                  </a:solidFill>
                </a:rPr>
                <a:t>式提取风格，或者是在作者方法的基础上考虑不同卷</a:t>
              </a:r>
              <a:r>
                <a:rPr lang="zh-CN" altLang="en-US" spc="150" dirty="0" smtClean="0">
                  <a:solidFill>
                    <a:srgbClr val="FF0000"/>
                  </a:solidFill>
                </a:rPr>
                <a:t>积</a:t>
              </a:r>
              <a:endParaRPr lang="en-US" altLang="zh-CN" spc="150" dirty="0" smtClean="0">
                <a:solidFill>
                  <a:srgbClr val="FF0000"/>
                </a:solidFill>
              </a:endParaRPr>
            </a:p>
            <a:p>
              <a:pPr>
                <a:lnSpc>
                  <a:spcPct val="150000"/>
                </a:lnSpc>
              </a:pPr>
              <a:r>
                <a:rPr lang="zh-CN" altLang="en-US" spc="150" dirty="0" smtClean="0">
                  <a:solidFill>
                    <a:srgbClr val="FF0000"/>
                  </a:solidFill>
                </a:rPr>
                <a:t>特</a:t>
              </a:r>
              <a:r>
                <a:rPr lang="zh-CN" altLang="en-US" spc="150" dirty="0">
                  <a:solidFill>
                    <a:srgbClr val="FF0000"/>
                  </a:solidFill>
                </a:rPr>
                <a:t>征之</a:t>
              </a:r>
              <a:r>
                <a:rPr lang="zh-CN" altLang="en-US" spc="150" dirty="0" smtClean="0">
                  <a:solidFill>
                    <a:srgbClr val="FF0000"/>
                  </a:solidFill>
                </a:rPr>
                <a:t>间的</a:t>
              </a:r>
              <a:r>
                <a:rPr lang="zh-CN" altLang="en-US" spc="150" dirty="0">
                  <a:solidFill>
                    <a:srgbClr val="FF0000"/>
                  </a:solidFill>
                </a:rPr>
                <a:t>相关性（作者在文章中提到的是连续的卷积特征</a:t>
              </a:r>
              <a:r>
                <a:rPr lang="zh-CN" altLang="en-US" spc="150" dirty="0" smtClean="0">
                  <a:solidFill>
                    <a:srgbClr val="FF0000"/>
                  </a:solidFill>
                </a:rPr>
                <a:t>之</a:t>
              </a:r>
              <a:endParaRPr lang="en-US" altLang="zh-CN" spc="150" dirty="0" smtClean="0">
                <a:solidFill>
                  <a:srgbClr val="FF0000"/>
                </a:solidFill>
              </a:endParaRPr>
            </a:p>
            <a:p>
              <a:pPr>
                <a:lnSpc>
                  <a:spcPct val="150000"/>
                </a:lnSpc>
              </a:pPr>
              <a:r>
                <a:rPr lang="zh-CN" altLang="en-US" spc="150" dirty="0" smtClean="0">
                  <a:solidFill>
                    <a:srgbClr val="FF0000"/>
                  </a:solidFill>
                </a:rPr>
                <a:t>间</a:t>
              </a:r>
              <a:r>
                <a:rPr lang="zh-CN" altLang="en-US" spc="150" dirty="0">
                  <a:solidFill>
                    <a:srgbClr val="FF0000"/>
                  </a:solidFill>
                </a:rPr>
                <a:t>的相关性</a:t>
              </a:r>
              <a:r>
                <a:rPr lang="zh-CN" altLang="en-US" spc="150" dirty="0" smtClean="0">
                  <a:solidFill>
                    <a:srgbClr val="FF0000"/>
                  </a:solidFill>
                </a:rPr>
                <a:t>，对</a:t>
              </a:r>
              <a:r>
                <a:rPr lang="zh-CN" altLang="en-US" spc="150" dirty="0">
                  <a:solidFill>
                    <a:srgbClr val="FF0000"/>
                  </a:solidFill>
                </a:rPr>
                <a:t>于相隔的卷积特征之间的相关性）</a:t>
              </a:r>
            </a:p>
          </p:txBody>
        </p:sp>
      </p:grpSp>
      <p:sp>
        <p:nvSpPr>
          <p:cNvPr id="20" name="椭圆 19"/>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832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43608" y="476672"/>
            <a:ext cx="7345901" cy="5738182"/>
            <a:chOff x="1124198" y="116632"/>
            <a:chExt cx="7345901" cy="5738182"/>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173" y="116632"/>
              <a:ext cx="5653542" cy="393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124198" y="4112891"/>
              <a:ext cx="7053835" cy="923330"/>
              <a:chOff x="1135332" y="4251390"/>
              <a:chExt cx="7053835" cy="923330"/>
            </a:xfrm>
          </p:grpSpPr>
          <p:sp>
            <p:nvSpPr>
              <p:cNvPr id="3" name="椭圆 2"/>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80727" y="4251390"/>
                <a:ext cx="6708440" cy="923330"/>
              </a:xfrm>
              <a:prstGeom prst="rect">
                <a:avLst/>
              </a:prstGeom>
              <a:noFill/>
            </p:spPr>
            <p:txBody>
              <a:bodyPr wrap="none" rtlCol="0">
                <a:spAutoFit/>
              </a:bodyPr>
              <a:lstStyle/>
              <a:p>
                <a:r>
                  <a:rPr lang="zh-CN" altLang="en-US" dirty="0" smtClean="0"/>
                  <a:t>在</a:t>
                </a:r>
                <a:r>
                  <a:rPr lang="en-US" altLang="zh-CN" dirty="0" smtClean="0"/>
                  <a:t>style reconstruction </a:t>
                </a:r>
                <a:r>
                  <a:rPr lang="zh-CN" altLang="en-US" dirty="0" smtClean="0"/>
                  <a:t>中</a:t>
                </a:r>
                <a:r>
                  <a:rPr lang="en-US" altLang="zh-CN" dirty="0" smtClean="0"/>
                  <a:t>a</a:t>
                </a:r>
                <a:r>
                  <a:rPr lang="zh-CN" altLang="en-US" dirty="0" smtClean="0"/>
                  <a:t>至</a:t>
                </a:r>
                <a:r>
                  <a:rPr lang="en-US" altLang="zh-CN" dirty="0" smtClean="0"/>
                  <a:t>e</a:t>
                </a:r>
                <a:r>
                  <a:rPr lang="zh-CN" altLang="en-US" dirty="0" smtClean="0"/>
                  <a:t>表示的是随着相关卷积层数目的增加</a:t>
                </a:r>
                <a:endParaRPr lang="en-US" altLang="zh-CN" dirty="0" smtClean="0"/>
              </a:p>
              <a:p>
                <a:r>
                  <a:rPr lang="zh-CN" altLang="en-US" dirty="0" smtClean="0"/>
                  <a:t>而得到的不同风格提取结果</a:t>
                </a:r>
                <a:r>
                  <a:rPr lang="en-US" altLang="zh-CN" dirty="0" smtClean="0"/>
                  <a:t> </a:t>
                </a:r>
                <a:r>
                  <a:rPr lang="zh-CN" altLang="en-US" dirty="0" smtClean="0"/>
                  <a:t>，</a:t>
                </a:r>
                <a:r>
                  <a:rPr lang="en-US" altLang="zh-CN" dirty="0" smtClean="0"/>
                  <a:t>a</a:t>
                </a:r>
                <a:r>
                  <a:rPr lang="zh-CN" altLang="en-US" dirty="0" smtClean="0"/>
                  <a:t>只有</a:t>
                </a:r>
                <a:r>
                  <a:rPr lang="en-US" altLang="zh-CN" dirty="0" smtClean="0"/>
                  <a:t>1</a:t>
                </a:r>
                <a:r>
                  <a:rPr lang="zh-CN" altLang="en-US" dirty="0" smtClean="0"/>
                  <a:t>层相关，</a:t>
                </a:r>
                <a:r>
                  <a:rPr lang="en-US" altLang="zh-CN" dirty="0" smtClean="0"/>
                  <a:t>e</a:t>
                </a:r>
                <a:r>
                  <a:rPr lang="zh-CN" altLang="en-US" dirty="0" smtClean="0"/>
                  <a:t>则考虑了</a:t>
                </a:r>
                <a:r>
                  <a:rPr lang="en-US" altLang="zh-CN" dirty="0" smtClean="0"/>
                  <a:t>5</a:t>
                </a:r>
                <a:r>
                  <a:rPr lang="zh-CN" altLang="en-US" dirty="0" smtClean="0"/>
                  <a:t>个层之</a:t>
                </a:r>
                <a:endParaRPr lang="en-US" altLang="zh-CN" dirty="0" smtClean="0"/>
              </a:p>
              <a:p>
                <a:r>
                  <a:rPr lang="zh-CN" altLang="en-US" dirty="0" smtClean="0"/>
                  <a:t>间的相关性</a:t>
                </a:r>
                <a:endParaRPr lang="zh-CN" altLang="en-US" dirty="0"/>
              </a:p>
            </p:txBody>
          </p:sp>
        </p:grpSp>
        <p:grpSp>
          <p:nvGrpSpPr>
            <p:cNvPr id="6" name="组合 5"/>
            <p:cNvGrpSpPr/>
            <p:nvPr/>
          </p:nvGrpSpPr>
          <p:grpSpPr>
            <a:xfrm>
              <a:off x="1124198" y="5208483"/>
              <a:ext cx="7345901" cy="646331"/>
              <a:chOff x="1135332" y="4251390"/>
              <a:chExt cx="7345901" cy="646331"/>
            </a:xfrm>
          </p:grpSpPr>
          <p:sp>
            <p:nvSpPr>
              <p:cNvPr id="7" name="椭圆 6"/>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480727" y="4251390"/>
                <a:ext cx="7000506" cy="646331"/>
              </a:xfrm>
              <a:prstGeom prst="rect">
                <a:avLst/>
              </a:prstGeom>
              <a:noFill/>
            </p:spPr>
            <p:txBody>
              <a:bodyPr wrap="none" rtlCol="0">
                <a:spAutoFit/>
              </a:bodyPr>
              <a:lstStyle/>
              <a:p>
                <a:r>
                  <a:rPr lang="zh-CN" altLang="en-US" dirty="0" smtClean="0"/>
                  <a:t>在</a:t>
                </a:r>
                <a:r>
                  <a:rPr lang="en-US" altLang="zh-CN" dirty="0" smtClean="0"/>
                  <a:t>content reconstruction </a:t>
                </a:r>
                <a:r>
                  <a:rPr lang="zh-CN" altLang="en-US" dirty="0" smtClean="0"/>
                  <a:t>中随着卷积层的加深，像素信息丢失严重，</a:t>
                </a:r>
                <a:endParaRPr lang="en-US" altLang="zh-CN" dirty="0" smtClean="0"/>
              </a:p>
              <a:p>
                <a:r>
                  <a:rPr lang="zh-CN" altLang="en-US" dirty="0" smtClean="0"/>
                  <a:t>但特征之间的排列信息却保持完整</a:t>
                </a:r>
                <a:endParaRPr lang="zh-CN" altLang="en-US" dirty="0"/>
              </a:p>
            </p:txBody>
          </p:sp>
        </p:gr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3528" y="476672"/>
            <a:ext cx="7776864" cy="6369879"/>
            <a:chOff x="251520" y="103056"/>
            <a:chExt cx="8496944" cy="7072980"/>
          </a:xfrm>
        </p:grpSpPr>
        <p:sp>
          <p:nvSpPr>
            <p:cNvPr id="2" name="TextBox 1"/>
            <p:cNvSpPr txBox="1"/>
            <p:nvPr/>
          </p:nvSpPr>
          <p:spPr>
            <a:xfrm>
              <a:off x="251520" y="103056"/>
              <a:ext cx="8496944" cy="1332820"/>
            </a:xfrm>
            <a:prstGeom prst="rect">
              <a:avLst/>
            </a:prstGeom>
            <a:noFill/>
          </p:spPr>
          <p:txBody>
            <a:bodyPr wrap="square" rtlCol="0">
              <a:spAutoFit/>
            </a:bodyPr>
            <a:lstStyle/>
            <a:p>
              <a:r>
                <a:rPr lang="zh-CN" altLang="en-US" spc="150" dirty="0"/>
                <a:t>风格和内容之间不是毫无相关的融合到一起的，过分强调风格会导致融合成的图片中显示出少量的内容，即掩盖了内容的表达，反之亦然，所以需要权衡两者之间的比重。继而在算法损失函数最小化中同时考虑了风格损失和内容损失。</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10" y="1400388"/>
              <a:ext cx="5904658" cy="577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71600" y="501896"/>
            <a:ext cx="7901526" cy="1198589"/>
            <a:chOff x="1115616" y="825932"/>
            <a:chExt cx="7901526" cy="1198589"/>
          </a:xfrm>
        </p:grpSpPr>
        <p:sp>
          <p:nvSpPr>
            <p:cNvPr id="2" name="椭圆 1"/>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331640" y="1101191"/>
              <a:ext cx="7685502" cy="923330"/>
            </a:xfrm>
            <a:prstGeom prst="rect">
              <a:avLst/>
            </a:prstGeom>
            <a:noFill/>
          </p:spPr>
          <p:txBody>
            <a:bodyPr wrap="none" rtlCol="0">
              <a:spAutoFit/>
            </a:bodyPr>
            <a:lstStyle/>
            <a:p>
              <a:r>
                <a:rPr lang="zh-CN" altLang="en-US" spc="150" dirty="0"/>
                <a:t>文章使用</a:t>
              </a:r>
              <a:r>
                <a:rPr lang="en-US" altLang="zh-CN" spc="150" dirty="0"/>
                <a:t>VGG-19</a:t>
              </a:r>
              <a:r>
                <a:rPr lang="zh-CN" altLang="en-US" spc="150" dirty="0"/>
                <a:t>模型，包含</a:t>
              </a:r>
              <a:r>
                <a:rPr lang="en-US" altLang="zh-CN" spc="150" dirty="0"/>
                <a:t>16</a:t>
              </a:r>
              <a:r>
                <a:rPr lang="zh-CN" altLang="en-US" spc="150" dirty="0"/>
                <a:t>个卷积层（分为</a:t>
              </a:r>
              <a:r>
                <a:rPr lang="en-US" altLang="zh-CN" spc="150" dirty="0"/>
                <a:t>5</a:t>
              </a:r>
              <a:r>
                <a:rPr lang="zh-CN" altLang="en-US" spc="150" dirty="0"/>
                <a:t>个卷积阶段），每个</a:t>
              </a:r>
              <a:endParaRPr lang="en-US" altLang="zh-CN" spc="150" dirty="0"/>
            </a:p>
            <a:p>
              <a:r>
                <a:rPr lang="zh-CN" altLang="en-US" spc="150" dirty="0"/>
                <a:t>阶段末尾都有 </a:t>
              </a:r>
              <a:r>
                <a:rPr lang="en-US" altLang="zh-CN" spc="150" dirty="0"/>
                <a:t>pooling </a:t>
              </a:r>
              <a:r>
                <a:rPr lang="zh-CN" altLang="en-US" spc="150" dirty="0"/>
                <a:t>层在实现的过程中，作者丢弃了全连接层，池</a:t>
              </a:r>
              <a:endParaRPr lang="en-US" altLang="zh-CN" spc="150" dirty="0"/>
            </a:p>
            <a:p>
              <a:r>
                <a:rPr lang="zh-CN" altLang="en-US" spc="150" dirty="0"/>
                <a:t>化方法选择了</a:t>
              </a:r>
              <a:r>
                <a:rPr lang="en-US" altLang="zh-CN" spc="150" dirty="0"/>
                <a:t>average-pooling</a:t>
              </a:r>
              <a:r>
                <a:rPr lang="zh-CN" altLang="en-US" spc="150" dirty="0"/>
                <a:t>而不是</a:t>
              </a:r>
              <a:r>
                <a:rPr lang="en-US" altLang="zh-CN" spc="150" dirty="0"/>
                <a:t>VGG-19</a:t>
              </a:r>
              <a:r>
                <a:rPr lang="zh-CN" altLang="en-US" spc="150" dirty="0"/>
                <a:t>模型的</a:t>
              </a:r>
              <a:r>
                <a:rPr lang="en-US" altLang="zh-CN" spc="150" dirty="0"/>
                <a:t>max-pooling</a:t>
              </a:r>
              <a:endParaRPr lang="zh-CN" altLang="en-US" spc="150" dirty="0"/>
            </a:p>
          </p:txBody>
        </p:sp>
      </p:grpSp>
      <p:grpSp>
        <p:nvGrpSpPr>
          <p:cNvPr id="15" name="组合 14"/>
          <p:cNvGrpSpPr/>
          <p:nvPr/>
        </p:nvGrpSpPr>
        <p:grpSpPr>
          <a:xfrm>
            <a:off x="1176681" y="1916832"/>
            <a:ext cx="7644785" cy="4455213"/>
            <a:chOff x="1176681" y="1916832"/>
            <a:chExt cx="7644785" cy="4455213"/>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165" y="2982130"/>
              <a:ext cx="4237970" cy="1085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051" y="4875480"/>
              <a:ext cx="368540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176681" y="1916832"/>
              <a:ext cx="7644785" cy="1303432"/>
              <a:chOff x="1187624" y="2362726"/>
              <a:chExt cx="7644785" cy="1303432"/>
            </a:xfrm>
          </p:grpSpPr>
          <p:sp>
            <p:nvSpPr>
              <p:cNvPr id="7" name="TextBox 6"/>
              <p:cNvSpPr txBox="1"/>
              <p:nvPr/>
            </p:nvSpPr>
            <p:spPr>
              <a:xfrm>
                <a:off x="1187624" y="2362726"/>
                <a:ext cx="2499659" cy="369332"/>
              </a:xfrm>
              <a:prstGeom prst="rect">
                <a:avLst/>
              </a:prstGeom>
              <a:noFill/>
            </p:spPr>
            <p:txBody>
              <a:bodyPr wrap="none" rtlCol="0">
                <a:spAutoFit/>
              </a:bodyPr>
              <a:lstStyle/>
              <a:p>
                <a:r>
                  <a:rPr lang="en-US" altLang="zh-CN" b="1" dirty="0" smtClean="0"/>
                  <a:t>Content Reconstruction:</a:t>
                </a:r>
                <a:endParaRPr lang="zh-CN" altLang="en-US" b="1" dirty="0"/>
              </a:p>
            </p:txBody>
          </p:sp>
          <p:sp>
            <p:nvSpPr>
              <p:cNvPr id="8" name="TextBox 7"/>
              <p:cNvSpPr txBox="1"/>
              <p:nvPr/>
            </p:nvSpPr>
            <p:spPr>
              <a:xfrm>
                <a:off x="1187624" y="2742828"/>
                <a:ext cx="7644785" cy="923330"/>
              </a:xfrm>
              <a:prstGeom prst="rect">
                <a:avLst/>
              </a:prstGeom>
              <a:noFill/>
            </p:spPr>
            <p:txBody>
              <a:bodyPr wrap="none" rtlCol="0">
                <a:spAutoFit/>
              </a:bodyPr>
              <a:lstStyle/>
              <a:p>
                <a:r>
                  <a:rPr lang="zh-CN" altLang="en-US" spc="150" dirty="0"/>
                  <a:t>将</a:t>
                </a:r>
                <a:r>
                  <a:rPr lang="en-US" altLang="zh-CN" spc="150" dirty="0"/>
                  <a:t>content</a:t>
                </a:r>
                <a:r>
                  <a:rPr lang="zh-CN" altLang="en-US" spc="150" dirty="0"/>
                  <a:t>图片</a:t>
                </a:r>
                <a:r>
                  <a:rPr lang="en-US" altLang="zh-CN" spc="150" dirty="0"/>
                  <a:t>p</a:t>
                </a:r>
                <a:r>
                  <a:rPr lang="zh-CN" altLang="en-US" spc="150" dirty="0"/>
                  <a:t>和一张随机生成的图片</a:t>
                </a:r>
                <a:r>
                  <a:rPr lang="en-US" altLang="zh-CN" spc="150" dirty="0"/>
                  <a:t>x</a:t>
                </a:r>
                <a:r>
                  <a:rPr lang="zh-CN" altLang="en-US" spc="150" dirty="0"/>
                  <a:t>，都经过</a:t>
                </a:r>
                <a:r>
                  <a:rPr lang="en-US" altLang="zh-CN" spc="150" dirty="0"/>
                  <a:t>VGG-19</a:t>
                </a:r>
                <a:r>
                  <a:rPr lang="zh-CN" altLang="en-US" spc="150" dirty="0"/>
                  <a:t>的卷积网络</a:t>
                </a:r>
                <a:endParaRPr lang="en-US" altLang="zh-CN" spc="150" dirty="0"/>
              </a:p>
              <a:p>
                <a:r>
                  <a:rPr lang="zh-CN" altLang="en-US" spc="150" dirty="0"/>
                  <a:t>进行特征变换，获取某些卷积层输出的特征变换结果，要求二者</a:t>
                </a:r>
                <a:endParaRPr lang="en-US" altLang="zh-CN" spc="150" dirty="0"/>
              </a:p>
              <a:p>
                <a:r>
                  <a:rPr lang="zh-CN" altLang="en-US" spc="150" dirty="0"/>
                  <a:t>的差异最小。二者在</a:t>
                </a:r>
                <a:r>
                  <a:rPr lang="en-US" altLang="zh-CN" spc="150" dirty="0"/>
                  <a:t>l</a:t>
                </a:r>
                <a:r>
                  <a:rPr lang="zh-CN" altLang="en-US" spc="150" dirty="0"/>
                  <a:t>层的损失函数定义如下</a:t>
                </a:r>
              </a:p>
            </p:txBody>
          </p:sp>
        </p:grpSp>
        <p:grpSp>
          <p:nvGrpSpPr>
            <p:cNvPr id="12" name="组合 11"/>
            <p:cNvGrpSpPr/>
            <p:nvPr/>
          </p:nvGrpSpPr>
          <p:grpSpPr>
            <a:xfrm>
              <a:off x="1187624" y="3941906"/>
              <a:ext cx="4815421" cy="708399"/>
              <a:chOff x="1475656" y="4293096"/>
              <a:chExt cx="4815421" cy="708399"/>
            </a:xfrm>
          </p:grpSpPr>
          <mc:AlternateContent xmlns:mc="http://schemas.openxmlformats.org/markup-compatibility/2006" xmlns:a14="http://schemas.microsoft.com/office/drawing/2010/main">
            <mc:Choice Requires="a14">
              <p:sp>
                <p:nvSpPr>
                  <p:cNvPr id="10" name="TextBox 9"/>
                  <p:cNvSpPr txBox="1"/>
                  <p:nvPr/>
                </p:nvSpPr>
                <p:spPr>
                  <a:xfrm>
                    <a:off x="1475656" y="4293096"/>
                    <a:ext cx="451619" cy="7083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i="1">
                                  <a:latin typeface="Cambria Math"/>
                                </a:rPr>
                              </m:ctrlPr>
                            </m:sSubSupPr>
                            <m:e>
                              <m:r>
                                <m:rPr>
                                  <m:nor/>
                                </m:rPr>
                                <a:rPr lang="zh-CN" altLang="en-US" sz="1600"/>
                                <m:t>F</m:t>
                              </m:r>
                            </m:e>
                            <m:sub>
                              <m:r>
                                <m:rPr>
                                  <m:nor/>
                                </m:rPr>
                                <a:rPr lang="zh-CN" altLang="en-US" sz="1600" i="1"/>
                                <m:t>ij</m:t>
                              </m:r>
                            </m:sub>
                            <m:sup>
                              <m:r>
                                <m:rPr>
                                  <m:nor/>
                                </m:rPr>
                                <a:rPr lang="zh-CN" altLang="en-US" sz="1600" i="1"/>
                                <m:t>l</m:t>
                              </m:r>
                            </m:sup>
                          </m:sSubSup>
                        </m:oMath>
                      </m:oMathPara>
                    </a14:m>
                    <a:r>
                      <a:rPr lang="en-US" altLang="zh-CN" sz="1600" dirty="0"/>
                      <a:t/>
                    </a:r>
                    <a:br>
                      <a:rPr lang="en-US" altLang="zh-CN" sz="1600" dirty="0"/>
                    </a:br>
                    <a:endParaRPr lang="zh-CN" alt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1475656" y="4293096"/>
                    <a:ext cx="451619" cy="708399"/>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TextBox 10"/>
              <p:cNvSpPr txBox="1"/>
              <p:nvPr/>
            </p:nvSpPr>
            <p:spPr>
              <a:xfrm>
                <a:off x="1887307" y="4414205"/>
                <a:ext cx="4403770" cy="369332"/>
              </a:xfrm>
              <a:prstGeom prst="rect">
                <a:avLst/>
              </a:prstGeom>
              <a:noFill/>
            </p:spPr>
            <p:txBody>
              <a:bodyPr wrap="none" rtlCol="0">
                <a:spAutoFit/>
              </a:bodyPr>
              <a:lstStyle/>
              <a:p>
                <a:r>
                  <a:rPr lang="zh-CN" altLang="en-US" spc="150" dirty="0"/>
                  <a:t>表示第</a:t>
                </a:r>
                <a:r>
                  <a:rPr lang="en-US" altLang="zh-CN" spc="150" dirty="0"/>
                  <a:t>l</a:t>
                </a:r>
                <a:r>
                  <a:rPr lang="zh-CN" altLang="en-US" spc="150" dirty="0"/>
                  <a:t>卷积层第</a:t>
                </a:r>
                <a:r>
                  <a:rPr lang="en-US" altLang="zh-CN" spc="150" dirty="0"/>
                  <a:t>i</a:t>
                </a:r>
                <a:r>
                  <a:rPr lang="zh-CN" altLang="en-US" spc="150" dirty="0"/>
                  <a:t>个卷积核的位置</a:t>
                </a:r>
                <a:r>
                  <a:rPr lang="en-US" altLang="zh-CN" spc="150" dirty="0"/>
                  <a:t>j</a:t>
                </a:r>
                <a:r>
                  <a:rPr lang="zh-CN" altLang="en-US" spc="150" dirty="0"/>
                  <a:t>的值</a:t>
                </a:r>
              </a:p>
            </p:txBody>
          </p:sp>
        </p:grpSp>
        <p:sp>
          <p:nvSpPr>
            <p:cNvPr id="13" name="TextBox 12"/>
            <p:cNvSpPr txBox="1"/>
            <p:nvPr/>
          </p:nvSpPr>
          <p:spPr>
            <a:xfrm>
              <a:off x="1187624" y="4483983"/>
              <a:ext cx="2052165" cy="369332"/>
            </a:xfrm>
            <a:prstGeom prst="rect">
              <a:avLst/>
            </a:prstGeom>
            <a:noFill/>
          </p:spPr>
          <p:txBody>
            <a:bodyPr wrap="none" rtlCol="0">
              <a:spAutoFit/>
            </a:bodyPr>
            <a:lstStyle/>
            <a:p>
              <a:r>
                <a:rPr lang="zh-CN" altLang="en-US" spc="150" dirty="0"/>
                <a:t>则</a:t>
              </a:r>
              <a:r>
                <a:rPr lang="en-US" altLang="zh-CN" spc="150" dirty="0"/>
                <a:t>L</a:t>
              </a:r>
              <a:r>
                <a:rPr lang="zh-CN" altLang="en-US" spc="150" dirty="0"/>
                <a:t>的梯度值为：</a:t>
              </a:r>
            </a:p>
          </p:txBody>
        </p:sp>
        <p:sp>
          <p:nvSpPr>
            <p:cNvPr id="14" name="TextBox 13"/>
            <p:cNvSpPr txBox="1"/>
            <p:nvPr/>
          </p:nvSpPr>
          <p:spPr>
            <a:xfrm>
              <a:off x="1187624" y="5725714"/>
              <a:ext cx="7305205" cy="646331"/>
            </a:xfrm>
            <a:prstGeom prst="rect">
              <a:avLst/>
            </a:prstGeom>
            <a:noFill/>
          </p:spPr>
          <p:txBody>
            <a:bodyPr wrap="none" rtlCol="0">
              <a:spAutoFit/>
            </a:bodyPr>
            <a:lstStyle/>
            <a:p>
              <a:r>
                <a:rPr lang="zh-CN" altLang="en-US" spc="150" dirty="0"/>
                <a:t>算法使用梯度下降和误差你传播方法，使得生成图片</a:t>
              </a:r>
              <a:r>
                <a:rPr lang="en-US" altLang="zh-CN" spc="150" dirty="0"/>
                <a:t>x</a:t>
              </a:r>
              <a:r>
                <a:rPr lang="zh-CN" altLang="en-US" spc="150" dirty="0"/>
                <a:t>的内容逐步</a:t>
              </a:r>
              <a:endParaRPr lang="en-US" altLang="zh-CN" spc="150" dirty="0"/>
            </a:p>
            <a:p>
              <a:r>
                <a:rPr lang="zh-CN" altLang="en-US" spc="150" dirty="0"/>
                <a:t>逼近图片</a:t>
              </a:r>
              <a:r>
                <a:rPr lang="en-US" altLang="zh-CN" spc="150" dirty="0"/>
                <a:t>p</a:t>
              </a:r>
              <a:r>
                <a:rPr lang="zh-CN" altLang="en-US" spc="150" dirty="0"/>
                <a:t>的内容。</a:t>
              </a:r>
            </a:p>
          </p:txBody>
        </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023" y="1945653"/>
            <a:ext cx="2002105" cy="77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608" y="2797299"/>
            <a:ext cx="2955556" cy="7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860" y="3963530"/>
            <a:ext cx="2424429" cy="8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5881" y="5153955"/>
            <a:ext cx="3771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191330" y="568238"/>
            <a:ext cx="2208553" cy="369332"/>
          </a:xfrm>
          <a:prstGeom prst="rect">
            <a:avLst/>
          </a:prstGeom>
          <a:noFill/>
        </p:spPr>
        <p:txBody>
          <a:bodyPr wrap="none" rtlCol="0">
            <a:spAutoFit/>
          </a:bodyPr>
          <a:lstStyle/>
          <a:p>
            <a:r>
              <a:rPr lang="en-US" altLang="zh-CN" b="1" dirty="0" smtClean="0"/>
              <a:t>Style Reconstruction:</a:t>
            </a:r>
            <a:endParaRPr lang="zh-CN" altLang="en-US" b="1" dirty="0"/>
          </a:p>
        </p:txBody>
      </p:sp>
      <mc:AlternateContent xmlns:mc="http://schemas.openxmlformats.org/markup-compatibility/2006" xmlns:a14="http://schemas.microsoft.com/office/drawing/2010/main">
        <mc:Choice Requires="a14">
          <p:sp>
            <p:nvSpPr>
              <p:cNvPr id="15" name="TextBox 14"/>
              <p:cNvSpPr txBox="1"/>
              <p:nvPr/>
            </p:nvSpPr>
            <p:spPr>
              <a:xfrm>
                <a:off x="1143843" y="949370"/>
                <a:ext cx="7125086" cy="1201226"/>
              </a:xfrm>
              <a:prstGeom prst="rect">
                <a:avLst/>
              </a:prstGeom>
              <a:noFill/>
            </p:spPr>
            <p:txBody>
              <a:bodyPr wrap="square" rtlCol="0">
                <a:spAutoFit/>
              </a:bodyPr>
              <a:lstStyle/>
              <a:p>
                <a:r>
                  <a:rPr lang="zh-CN" altLang="en-US" dirty="0" smtClean="0"/>
                  <a:t>在风格提取中损失函数、参数更新方式采用了与内容提取相似的方法，</a:t>
                </a:r>
                <a:endParaRPr lang="en-US" altLang="zh-CN" dirty="0" smtClean="0"/>
              </a:p>
              <a:p>
                <a:r>
                  <a:rPr lang="zh-CN" altLang="en-US" dirty="0"/>
                  <a:t>不</a:t>
                </a:r>
                <a:r>
                  <a:rPr lang="zh-CN" altLang="en-US" dirty="0" smtClean="0"/>
                  <a:t>同之处在于，风格提取操作的过程中定义了一个特征空间</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oMath>
                </a14:m>
                <a:r>
                  <a:rPr lang="zh-CN" altLang="en-US" dirty="0" smtClean="0"/>
                  <a:t>用来表示风格</a:t>
                </a:r>
                <a:r>
                  <a:rPr lang="en-US" altLang="zh-CN" dirty="0" smtClean="0"/>
                  <a:t>,</a:t>
                </a:r>
                <a:r>
                  <a:rPr lang="zh-CN" altLang="en-US" dirty="0"/>
                  <a:t> </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r>
                      <a:rPr lang="zh-CN" altLang="en-US" i="1" dirty="0">
                        <a:latin typeface="Cambria Math"/>
                      </a:rPr>
                      <m:t>既能突出图片</m:t>
                    </m:r>
                    <m:r>
                      <a:rPr lang="zh-CN" altLang="en-US" b="0" i="1" dirty="0" smtClean="0">
                        <a:latin typeface="Cambria Math"/>
                      </a:rPr>
                      <m:t>的</m:t>
                    </m:r>
                    <m:r>
                      <a:rPr lang="zh-CN" altLang="en-US" i="1" dirty="0">
                        <a:latin typeface="Cambria Math"/>
                      </a:rPr>
                      <m:t>特征</m:t>
                    </m:r>
                    <m:r>
                      <a:rPr lang="zh-CN" altLang="en-US" b="0" i="1" dirty="0" smtClean="0">
                        <a:latin typeface="Cambria Math"/>
                      </a:rPr>
                      <m:t>，</m:t>
                    </m:r>
                    <m:r>
                      <a:rPr lang="zh-CN" altLang="en-US" i="1" dirty="0">
                        <a:latin typeface="Cambria Math"/>
                      </a:rPr>
                      <m:t>又能</m:t>
                    </m:r>
                    <m:r>
                      <a:rPr lang="zh-CN" altLang="en-US" i="1" dirty="0" smtClean="0">
                        <a:latin typeface="Cambria Math"/>
                      </a:rPr>
                      <m:t>体现</m:t>
                    </m:r>
                    <m:r>
                      <a:rPr lang="zh-CN" altLang="en-US" i="1" dirty="0">
                        <a:latin typeface="Cambria Math"/>
                      </a:rPr>
                      <m:t>特征</m:t>
                    </m:r>
                    <m:r>
                      <a:rPr lang="zh-CN" altLang="en-US" b="0" i="1" dirty="0" smtClean="0">
                        <a:latin typeface="Cambria Math"/>
                      </a:rPr>
                      <m:t>件的</m:t>
                    </m:r>
                    <m:r>
                      <a:rPr lang="zh-CN" altLang="en-US" i="1" dirty="0">
                        <a:latin typeface="Cambria Math"/>
                      </a:rPr>
                      <m:t>差异</m:t>
                    </m:r>
                    <m:r>
                      <a:rPr lang="zh-CN" altLang="en-US" b="0" i="1" dirty="0" smtClean="0">
                        <a:latin typeface="Cambria Math"/>
                      </a:rPr>
                      <m:t>。</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43843" y="949370"/>
                <a:ext cx="7125086" cy="1201226"/>
              </a:xfrm>
              <a:prstGeom prst="rect">
                <a:avLst/>
              </a:prstGeom>
              <a:blipFill rotWithShape="1">
                <a:blip r:embed="rId6"/>
                <a:stretch>
                  <a:fillRect l="-771" t="-4061" r="-2740" b="-3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43843" y="3567075"/>
                <a:ext cx="4389279" cy="396455"/>
              </a:xfrm>
              <a:prstGeom prst="rect">
                <a:avLst/>
              </a:prstGeom>
              <a:noFill/>
            </p:spPr>
            <p:txBody>
              <a:bodyPr wrap="none" rtlCol="0">
                <a:spAutoFit/>
              </a:bodyPr>
              <a:lstStyle/>
              <a:p>
                <a14:m>
                  <m:oMath xmlns:m="http://schemas.openxmlformats.org/officeDocument/2006/math">
                    <m:sSubSup>
                      <m:sSubSupPr>
                        <m:ctrlPr>
                          <a:rPr lang="zh-CN" altLang="en-US" i="1">
                            <a:latin typeface="Cambria Math"/>
                          </a:rPr>
                        </m:ctrlPr>
                      </m:sSubSupPr>
                      <m:e>
                        <m:r>
                          <m:rPr>
                            <m:nor/>
                          </m:rPr>
                          <a:rPr lang="zh-CN" altLang="en-US"/>
                          <m:t>E</m:t>
                        </m:r>
                      </m:e>
                      <m:sub>
                        <m:r>
                          <m:rPr>
                            <m:nor/>
                          </m:rPr>
                          <a:rPr lang="zh-CN" altLang="en-US" i="1"/>
                          <m:t>l</m:t>
                        </m:r>
                      </m:sub>
                      <m:sup/>
                    </m:sSubSup>
                  </m:oMath>
                </a14:m>
                <a:r>
                  <a:rPr lang="zh-CN" altLang="en-US" dirty="0" smtClean="0"/>
                  <a:t> 为</a:t>
                </a:r>
                <a:r>
                  <a:rPr lang="en-US" altLang="zh-CN" dirty="0" smtClean="0"/>
                  <a:t>l</a:t>
                </a:r>
                <a:r>
                  <a:rPr lang="zh-CN" altLang="en-US" dirty="0" smtClean="0"/>
                  <a:t>层的损失函数，则总的损失函数为：</a:t>
                </a:r>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143843" y="3567075"/>
                <a:ext cx="4389279" cy="396455"/>
              </a:xfrm>
              <a:prstGeom prst="rect">
                <a:avLst/>
              </a:prstGeom>
              <a:blipFill rotWithShape="1">
                <a:blip r:embed="rId7"/>
                <a:stretch>
                  <a:fillRect t="-12308" r="-556" b="-18462"/>
                </a:stretch>
              </a:blipFill>
            </p:spPr>
            <p:txBody>
              <a:bodyPr/>
              <a:lstStyle/>
              <a:p>
                <a:r>
                  <a:rPr lang="zh-CN" altLang="en-US">
                    <a:noFill/>
                  </a:rPr>
                  <a:t> </a:t>
                </a:r>
              </a:p>
            </p:txBody>
          </p:sp>
        </mc:Fallback>
      </mc:AlternateContent>
      <p:sp>
        <p:nvSpPr>
          <p:cNvPr id="17" name="矩形 16"/>
          <p:cNvSpPr/>
          <p:nvPr/>
        </p:nvSpPr>
        <p:spPr>
          <a:xfrm>
            <a:off x="1143843" y="4775654"/>
            <a:ext cx="1898277" cy="369332"/>
          </a:xfrm>
          <a:prstGeom prst="rect">
            <a:avLst/>
          </a:prstGeom>
        </p:spPr>
        <p:txBody>
          <a:bodyPr wrap="none">
            <a:spAutoFit/>
          </a:bodyPr>
          <a:lstStyle/>
          <a:p>
            <a:r>
              <a:rPr lang="zh-CN" altLang="en-US" dirty="0"/>
              <a:t>则</a:t>
            </a:r>
            <a:r>
              <a:rPr lang="en-US" altLang="zh-CN" dirty="0"/>
              <a:t>L</a:t>
            </a:r>
            <a:r>
              <a:rPr lang="zh-CN" altLang="en-US" dirty="0"/>
              <a:t>的梯度值为：</a:t>
            </a:r>
          </a:p>
        </p:txBody>
      </p:sp>
      <p:sp>
        <p:nvSpPr>
          <p:cNvPr id="18" name="矩形 17"/>
          <p:cNvSpPr/>
          <p:nvPr/>
        </p:nvSpPr>
        <p:spPr>
          <a:xfrm>
            <a:off x="1191330" y="5949279"/>
            <a:ext cx="7668344" cy="646331"/>
          </a:xfrm>
          <a:prstGeom prst="rect">
            <a:avLst/>
          </a:prstGeom>
        </p:spPr>
        <p:txBody>
          <a:bodyPr wrap="square">
            <a:spAutoFit/>
          </a:bodyPr>
          <a:lstStyle/>
          <a:p>
            <a:r>
              <a:rPr lang="en-US" altLang="zh-CN" spc="150" dirty="0" err="1"/>
              <a:t>Nl</a:t>
            </a:r>
            <a:r>
              <a:rPr lang="zh-CN" altLang="en-US" spc="150" dirty="0"/>
              <a:t>：第</a:t>
            </a:r>
            <a:r>
              <a:rPr lang="en-US" altLang="zh-CN" spc="150" dirty="0"/>
              <a:t>l</a:t>
            </a:r>
            <a:r>
              <a:rPr lang="zh-CN" altLang="en-US" spc="150" dirty="0"/>
              <a:t>层卷积层的卷积核个数   </a:t>
            </a:r>
            <a:r>
              <a:rPr lang="en-US" altLang="zh-CN" spc="150" dirty="0"/>
              <a:t>Ml</a:t>
            </a:r>
            <a:r>
              <a:rPr lang="zh-CN" altLang="en-US" spc="150" dirty="0"/>
              <a:t>：第</a:t>
            </a:r>
            <a:r>
              <a:rPr lang="en-US" altLang="zh-CN" spc="150" dirty="0"/>
              <a:t>l</a:t>
            </a:r>
            <a:r>
              <a:rPr lang="zh-CN" altLang="en-US" spc="150" dirty="0"/>
              <a:t>卷积层卷积核的大小，</a:t>
            </a:r>
            <a:r>
              <a:rPr lang="en-US" altLang="zh-CN" spc="150" dirty="0"/>
              <a:t>Ml</a:t>
            </a:r>
            <a:r>
              <a:rPr lang="zh-CN" altLang="en-US" spc="150" dirty="0"/>
              <a:t>大</a:t>
            </a:r>
            <a:r>
              <a:rPr lang="zh-CN" altLang="en-US" spc="150" dirty="0" smtClean="0"/>
              <a:t>小定</a:t>
            </a:r>
            <a:r>
              <a:rPr lang="zh-CN" altLang="en-US" spc="150" dirty="0"/>
              <a:t>义为</a:t>
            </a:r>
            <a:r>
              <a:rPr lang="en-US" altLang="zh-CN" spc="150" dirty="0"/>
              <a:t>l</a:t>
            </a:r>
            <a:r>
              <a:rPr lang="zh-CN" altLang="en-US" spc="150" dirty="0"/>
              <a:t>层特征图的面积</a:t>
            </a:r>
          </a:p>
        </p:txBody>
      </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7544" y="1387413"/>
            <a:ext cx="8356518" cy="1800200"/>
            <a:chOff x="1210779" y="764704"/>
            <a:chExt cx="8356518" cy="180020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600027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0779" y="764704"/>
              <a:ext cx="8356518" cy="646331"/>
            </a:xfrm>
            <a:prstGeom prst="rect">
              <a:avLst/>
            </a:prstGeom>
            <a:noFill/>
          </p:spPr>
          <p:txBody>
            <a:bodyPr wrap="none" rtlCol="0">
              <a:spAutoFit/>
            </a:bodyPr>
            <a:lstStyle/>
            <a:p>
              <a:r>
                <a:rPr lang="zh-CN" altLang="en-US" spc="150" dirty="0"/>
                <a:t>在得到 </a:t>
              </a:r>
              <a:r>
                <a:rPr lang="en-US" altLang="zh-CN" spc="150" dirty="0"/>
                <a:t>content Loss</a:t>
              </a:r>
              <a:r>
                <a:rPr lang="zh-CN" altLang="en-US" spc="150" dirty="0"/>
                <a:t>和</a:t>
              </a:r>
              <a:r>
                <a:rPr lang="en-US" altLang="zh-CN" spc="150" dirty="0"/>
                <a:t>style Loss</a:t>
              </a:r>
              <a:r>
                <a:rPr lang="zh-CN" altLang="en-US" spc="150" dirty="0"/>
                <a:t>以后就能得到</a:t>
              </a:r>
              <a:r>
                <a:rPr lang="en-US" altLang="zh-CN" spc="150" dirty="0"/>
                <a:t>total loss,</a:t>
              </a:r>
              <a:r>
                <a:rPr lang="zh-CN" altLang="en-US" spc="150" dirty="0"/>
                <a:t>通过调节两者之间</a:t>
              </a:r>
              <a:endParaRPr lang="en-US" altLang="zh-CN" spc="150" dirty="0"/>
            </a:p>
            <a:p>
              <a:r>
                <a:rPr lang="zh-CN" altLang="en-US" spc="150" dirty="0"/>
                <a:t>的比重得到较好的人工艺术作品</a:t>
              </a:r>
            </a:p>
          </p:txBody>
        </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479" y="476672"/>
            <a:ext cx="9577064" cy="830997"/>
          </a:xfrm>
          <a:prstGeom prst="rect">
            <a:avLst/>
          </a:prstGeom>
        </p:spPr>
        <p:txBody>
          <a:bodyPr wrap="square">
            <a:spAutoFit/>
          </a:bodyPr>
          <a:lstStyle/>
          <a:p>
            <a:pPr algn="ctr"/>
            <a:r>
              <a:rPr lang="en-US" altLang="zh-CN" sz="2400" dirty="0"/>
              <a:t>Semantic Style Transfer and Turning Two-Bit Doodles into Fine Artwork </a:t>
            </a:r>
            <a:br>
              <a:rPr lang="en-US" altLang="zh-CN" sz="2400" dirty="0"/>
            </a:br>
            <a:endParaRPr lang="zh-CN" altLang="en-US" sz="2400" dirty="0"/>
          </a:p>
        </p:txBody>
      </p:sp>
      <p:sp>
        <p:nvSpPr>
          <p:cNvPr id="5" name="TextBox 4"/>
          <p:cNvSpPr txBox="1"/>
          <p:nvPr/>
        </p:nvSpPr>
        <p:spPr>
          <a:xfrm>
            <a:off x="755575" y="1307669"/>
            <a:ext cx="7931905" cy="875881"/>
          </a:xfrm>
          <a:prstGeom prst="rect">
            <a:avLst/>
          </a:prstGeom>
          <a:noFill/>
        </p:spPr>
        <p:txBody>
          <a:bodyPr wrap="square" rtlCol="0">
            <a:spAutoFit/>
          </a:bodyPr>
          <a:lstStyle/>
          <a:p>
            <a:pPr>
              <a:lnSpc>
                <a:spcPct val="150000"/>
              </a:lnSpc>
            </a:pPr>
            <a:r>
              <a:rPr lang="zh-CN" altLang="en-US" spc="150" dirty="0"/>
              <a:t>在这篇文章中作者提取了另外一种风格表示方法</a:t>
            </a:r>
            <a:r>
              <a:rPr lang="zh-CN" altLang="en-US" spc="150" dirty="0" smtClean="0"/>
              <a:t>，引</a:t>
            </a:r>
            <a:r>
              <a:rPr lang="zh-CN" altLang="en-US" spc="150" dirty="0"/>
              <a:t>入语义标</a:t>
            </a:r>
            <a:r>
              <a:rPr lang="zh-CN" altLang="en-US" spc="150" dirty="0" smtClean="0"/>
              <a:t>注使</a:t>
            </a:r>
            <a:r>
              <a:rPr lang="zh-CN" altLang="en-US" spc="150" dirty="0"/>
              <a:t>得风格和内容的融合达</a:t>
            </a:r>
            <a:r>
              <a:rPr lang="zh-CN" altLang="en-US" spc="150" dirty="0" smtClean="0"/>
              <a:t>到更</a:t>
            </a:r>
            <a:r>
              <a:rPr lang="zh-CN" altLang="en-US" spc="150" dirty="0"/>
              <a:t>好的效</a:t>
            </a:r>
            <a:r>
              <a:rPr lang="zh-CN" altLang="en-US" spc="150" dirty="0" smtClean="0"/>
              <a:t>果。</a:t>
            </a:r>
            <a:endParaRPr lang="zh-CN" altLang="en-US" spc="150" dirty="0"/>
          </a:p>
        </p:txBody>
      </p:sp>
      <p:sp>
        <p:nvSpPr>
          <p:cNvPr id="8" name="TextBox 7"/>
          <p:cNvSpPr txBox="1"/>
          <p:nvPr/>
        </p:nvSpPr>
        <p:spPr>
          <a:xfrm>
            <a:off x="765018" y="2389989"/>
            <a:ext cx="7776866" cy="2122376"/>
          </a:xfrm>
          <a:prstGeom prst="rect">
            <a:avLst/>
          </a:prstGeom>
          <a:noFill/>
        </p:spPr>
        <p:txBody>
          <a:bodyPr wrap="square" rtlCol="0">
            <a:spAutoFit/>
          </a:bodyPr>
          <a:lstStyle/>
          <a:p>
            <a:pPr>
              <a:lnSpc>
                <a:spcPct val="150000"/>
              </a:lnSpc>
            </a:pPr>
            <a:r>
              <a:rPr lang="zh-CN" altLang="en-US" spc="150" dirty="0"/>
              <a:t>文章‘</a:t>
            </a:r>
            <a:r>
              <a:rPr lang="en-US" altLang="zh-CN" spc="150" dirty="0"/>
              <a:t>A Neural Algorithm of Artistic Style</a:t>
            </a:r>
            <a:r>
              <a:rPr lang="zh-CN" altLang="en-US" spc="150" dirty="0"/>
              <a:t>’所存在的问题是：风格和内容权重的调整导致风格混乱或者是风格不清晰。使用基于</a:t>
            </a:r>
            <a:r>
              <a:rPr lang="en-US" altLang="zh-CN" spc="150" dirty="0"/>
              <a:t>gram</a:t>
            </a:r>
            <a:r>
              <a:rPr lang="zh-CN" altLang="en-US" spc="150" dirty="0"/>
              <a:t>矩阵的方法保证特征相关行的同时遗失了局部像素精确值，导致产生噪声。由于输入数据缺乏对语义的理解使得能容被保留下来的同时难以得到可靠风格</a:t>
            </a:r>
          </a:p>
        </p:txBody>
      </p:sp>
    </p:spTree>
    <p:extLst>
      <p:ext uri="{BB962C8B-B14F-4D97-AF65-F5344CB8AC3E}">
        <p14:creationId xmlns:p14="http://schemas.microsoft.com/office/powerpoint/2010/main" val="12290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1209</Words>
  <Application>Microsoft Office PowerPoint</Application>
  <PresentationFormat>全屏显示(4:3)</PresentationFormat>
  <Paragraphs>46</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china</cp:lastModifiedBy>
  <cp:revision>28</cp:revision>
  <dcterms:created xsi:type="dcterms:W3CDTF">2017-10-08T05:38:41Z</dcterms:created>
  <dcterms:modified xsi:type="dcterms:W3CDTF">2017-10-09T15:20:51Z</dcterms:modified>
</cp:coreProperties>
</file>