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gruntjs/grunt-contrib-uglify" TargetMode="External"/><Relationship Id="rId1" Type="http://schemas.openxmlformats.org/officeDocument/2006/relationships/hyperlink" Target="https://www.npmjs.com/package/grunt-contrib-uglif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p:pic>
        <p:nvPicPr>
          <p:cNvPr id="4" name="图片 3" descr="grunt-logo"/>
          <p:cNvPicPr>
            <a:picLocks noChangeAspect="1"/>
          </p:cNvPicPr>
          <p:nvPr/>
        </p:nvPicPr>
        <p:blipFill>
          <a:blip r:embed="rId1"/>
          <a:stretch>
            <a:fillRect/>
          </a:stretch>
        </p:blipFill>
        <p:spPr>
          <a:xfrm>
            <a:off x="4127500" y="918210"/>
            <a:ext cx="3428365" cy="4037965"/>
          </a:xfrm>
          <a:prstGeom prst="rect">
            <a:avLst/>
          </a:prstGeom>
        </p:spPr>
      </p:pic>
      <p:sp>
        <p:nvSpPr>
          <p:cNvPr id="5" name="文本框 4"/>
          <p:cNvSpPr txBox="1"/>
          <p:nvPr/>
        </p:nvSpPr>
        <p:spPr>
          <a:xfrm>
            <a:off x="6416040" y="5162550"/>
            <a:ext cx="4370705" cy="706755"/>
          </a:xfrm>
          <a:prstGeom prst="rect">
            <a:avLst/>
          </a:prstGeom>
          <a:noFill/>
        </p:spPr>
        <p:txBody>
          <a:bodyPr wrap="square" rtlCol="0">
            <a:spAutoFit/>
          </a:bodyPr>
          <a:p>
            <a:r>
              <a:rPr lang="zh-CN" altLang="zh-CN" sz="2000">
                <a:solidFill>
                  <a:srgbClr val="FFFF00"/>
                </a:solidFill>
                <a:effectLst>
                  <a:outerShdw blurRad="38100" dist="25400" dir="5400000" algn="ctr" rotWithShape="0">
                    <a:srgbClr val="6E747A">
                      <a:alpha val="43000"/>
                    </a:srgbClr>
                  </a:outerShdw>
                </a:effectLst>
                <a:latin typeface="黑体" panose="02010609060101010101" charset="-122"/>
                <a:ea typeface="黑体" panose="02010609060101010101" charset="-122"/>
              </a:rPr>
              <a:t>分享人：李盼</a:t>
            </a:r>
            <a:endParaRPr lang="zh-CN" altLang="zh-CN" sz="2000">
              <a:solidFill>
                <a:srgbClr val="FFFF00"/>
              </a:solidFill>
              <a:effectLst>
                <a:outerShdw blurRad="38100" dist="25400" dir="5400000" algn="ctr" rotWithShape="0">
                  <a:srgbClr val="6E747A">
                    <a:alpha val="43000"/>
                  </a:srgbClr>
                </a:outerShdw>
              </a:effectLst>
              <a:latin typeface="黑体" panose="02010609060101010101" charset="-122"/>
              <a:ea typeface="黑体" panose="02010609060101010101" charset="-122"/>
            </a:endParaRPr>
          </a:p>
          <a:p>
            <a:r>
              <a:rPr lang="en-US" altLang="zh-CN" sz="2000">
                <a:solidFill>
                  <a:srgbClr val="FFFF00"/>
                </a:solidFill>
                <a:effectLst>
                  <a:outerShdw blurRad="38100" dist="25400" dir="5400000" algn="ctr" rotWithShape="0">
                    <a:srgbClr val="6E747A">
                      <a:alpha val="43000"/>
                    </a:srgbClr>
                  </a:outerShdw>
                </a:effectLst>
                <a:latin typeface="黑体" panose="02010609060101010101" charset="-122"/>
                <a:ea typeface="黑体" panose="02010609060101010101" charset="-122"/>
              </a:rPr>
              <a:t>2017</a:t>
            </a:r>
            <a:r>
              <a:rPr lang="zh-CN" altLang="en-US" sz="2000">
                <a:solidFill>
                  <a:srgbClr val="FFFF00"/>
                </a:solidFill>
                <a:effectLst>
                  <a:outerShdw blurRad="38100" dist="25400" dir="5400000" algn="ctr" rotWithShape="0">
                    <a:srgbClr val="6E747A">
                      <a:alpha val="43000"/>
                    </a:srgbClr>
                  </a:outerShdw>
                </a:effectLst>
                <a:latin typeface="黑体" panose="02010609060101010101" charset="-122"/>
                <a:ea typeface="黑体" panose="02010609060101010101" charset="-122"/>
              </a:rPr>
              <a:t>年</a:t>
            </a:r>
            <a:r>
              <a:rPr lang="en-US" altLang="zh-CN" sz="2000">
                <a:solidFill>
                  <a:srgbClr val="FFFF00"/>
                </a:solidFill>
                <a:effectLst>
                  <a:outerShdw blurRad="38100" dist="25400" dir="5400000" algn="ctr" rotWithShape="0">
                    <a:srgbClr val="6E747A">
                      <a:alpha val="43000"/>
                    </a:srgbClr>
                  </a:outerShdw>
                </a:effectLst>
                <a:latin typeface="黑体" panose="02010609060101010101" charset="-122"/>
                <a:ea typeface="黑体" panose="02010609060101010101" charset="-122"/>
              </a:rPr>
              <a:t>09</a:t>
            </a:r>
            <a:r>
              <a:rPr lang="zh-CN" altLang="en-US" sz="2000">
                <a:solidFill>
                  <a:srgbClr val="FFFF00"/>
                </a:solidFill>
                <a:effectLst>
                  <a:outerShdw blurRad="38100" dist="25400" dir="5400000" algn="ctr" rotWithShape="0">
                    <a:srgbClr val="6E747A">
                      <a:alpha val="43000"/>
                    </a:srgbClr>
                  </a:outerShdw>
                </a:effectLst>
                <a:latin typeface="黑体" panose="02010609060101010101" charset="-122"/>
                <a:ea typeface="黑体" panose="02010609060101010101" charset="-122"/>
              </a:rPr>
              <a:t>月</a:t>
            </a:r>
            <a:r>
              <a:rPr lang="en-US" altLang="zh-CN" sz="2000">
                <a:solidFill>
                  <a:srgbClr val="FFFF00"/>
                </a:solidFill>
                <a:effectLst>
                  <a:outerShdw blurRad="38100" dist="25400" dir="5400000" algn="ctr" rotWithShape="0">
                    <a:srgbClr val="6E747A">
                      <a:alpha val="43000"/>
                    </a:srgbClr>
                  </a:outerShdw>
                </a:effectLst>
                <a:latin typeface="黑体" panose="02010609060101010101" charset="-122"/>
                <a:ea typeface="黑体" panose="02010609060101010101" charset="-122"/>
              </a:rPr>
              <a:t>28</a:t>
            </a:r>
            <a:r>
              <a:rPr lang="zh-CN" altLang="en-US" sz="2000">
                <a:solidFill>
                  <a:srgbClr val="FFFF00"/>
                </a:solidFill>
                <a:effectLst>
                  <a:outerShdw blurRad="38100" dist="25400" dir="5400000" algn="ctr" rotWithShape="0">
                    <a:srgbClr val="6E747A">
                      <a:alpha val="43000"/>
                    </a:srgbClr>
                  </a:outerShdw>
                </a:effectLst>
                <a:latin typeface="黑体" panose="02010609060101010101" charset="-122"/>
                <a:ea typeface="黑体" panose="02010609060101010101" charset="-122"/>
              </a:rPr>
              <a:t>日</a:t>
            </a:r>
            <a:endParaRPr lang="zh-CN" altLang="en-US" sz="2000">
              <a:solidFill>
                <a:srgbClr val="FFFF00"/>
              </a:solidFill>
              <a:effectLst>
                <a:outerShdw blurRad="38100" dist="25400" dir="5400000" algn="ctr" rotWithShape="0">
                  <a:srgbClr val="6E747A">
                    <a:alpha val="43000"/>
                  </a:srgbClr>
                </a:outerShdw>
              </a:effectLst>
              <a:latin typeface="黑体" panose="02010609060101010101" charset="-122"/>
              <a:ea typeface="黑体"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rgbClr val="FFFF00"/>
                </a:solidFill>
              </a:rPr>
              <a:t>5.2</a:t>
            </a:r>
            <a:r>
              <a:rPr lang="zh-CN" altLang="en-US">
                <a:solidFill>
                  <a:srgbClr val="FFFF00"/>
                </a:solidFill>
              </a:rPr>
              <a:t>插件加载</a:t>
            </a:r>
            <a:endParaRPr lang="zh-CN" altLang="en-US">
              <a:solidFill>
                <a:srgbClr val="FFFF00"/>
              </a:solidFill>
            </a:endParaRPr>
          </a:p>
        </p:txBody>
      </p:sp>
      <p:sp>
        <p:nvSpPr>
          <p:cNvPr id="3" name="内容占位符 2"/>
          <p:cNvSpPr>
            <a:spLocks noGrp="1"/>
          </p:cNvSpPr>
          <p:nvPr>
            <p:ph idx="1"/>
          </p:nvPr>
        </p:nvSpPr>
        <p:spPr>
          <a:xfrm>
            <a:off x="838200" y="1381760"/>
            <a:ext cx="10515600" cy="701675"/>
          </a:xfrm>
        </p:spPr>
        <p:txBody>
          <a:bodyPr/>
          <a:p>
            <a:r>
              <a:rPr lang="zh-CN" altLang="en-US">
                <a:solidFill>
                  <a:srgbClr val="FFFF00"/>
                </a:solidFill>
              </a:rPr>
              <a:t>grunt.loadNpmTasks('grunt-contrib-uglify');</a:t>
            </a:r>
            <a:endParaRPr lang="zh-CN" altLang="en-US">
              <a:solidFill>
                <a:srgbClr val="FFFF00"/>
              </a:solidFill>
            </a:endParaRPr>
          </a:p>
        </p:txBody>
      </p:sp>
      <p:sp>
        <p:nvSpPr>
          <p:cNvPr id="4" name="标题 1"/>
          <p:cNvSpPr>
            <a:spLocks noGrp="1"/>
          </p:cNvSpPr>
          <p:nvPr/>
        </p:nvSpPr>
        <p:spPr>
          <a:xfrm>
            <a:off x="838200" y="2083435"/>
            <a:ext cx="10515600" cy="1029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solidFill>
                  <a:srgbClr val="FFFF00"/>
                </a:solidFill>
              </a:rPr>
              <a:t>5.3</a:t>
            </a:r>
            <a:r>
              <a:rPr lang="zh-CN" altLang="en-US">
                <a:solidFill>
                  <a:srgbClr val="FFFF00"/>
                </a:solidFill>
              </a:rPr>
              <a:t>任务注册</a:t>
            </a:r>
            <a:endParaRPr lang="zh-CN" altLang="en-US">
              <a:solidFill>
                <a:srgbClr val="FFFF00"/>
              </a:solidFill>
            </a:endParaRPr>
          </a:p>
        </p:txBody>
      </p:sp>
      <p:sp>
        <p:nvSpPr>
          <p:cNvPr id="5" name="内容占位符 2"/>
          <p:cNvSpPr>
            <a:spLocks noGrp="1"/>
          </p:cNvSpPr>
          <p:nvPr/>
        </p:nvSpPr>
        <p:spPr>
          <a:xfrm>
            <a:off x="838200" y="3112770"/>
            <a:ext cx="10515600" cy="3043555"/>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FF00"/>
                </a:solidFill>
              </a:rPr>
              <a:t>grunt.registerTask('default',['jshint','concat','uglify','cssmin','watch']);</a:t>
            </a:r>
            <a:endParaRPr lang="zh-CN" altLang="en-US">
              <a:solidFill>
                <a:srgbClr val="FFFF00"/>
              </a:solidFill>
            </a:endParaRPr>
          </a:p>
          <a:p>
            <a:pPr marL="0" indent="0">
              <a:buNone/>
            </a:pPr>
            <a:r>
              <a:rPr lang="zh-CN" altLang="en-US">
                <a:solidFill>
                  <a:srgbClr val="FFFF00"/>
                </a:solidFill>
              </a:rPr>
              <a:t>你在 default 上面注册了一个 </a:t>
            </a:r>
            <a:r>
              <a:rPr lang="en-US" altLang="zh-CN">
                <a:solidFill>
                  <a:srgbClr val="FFFF00"/>
                </a:solidFill>
              </a:rPr>
              <a:t>u</a:t>
            </a:r>
            <a:r>
              <a:rPr lang="zh-CN" altLang="en-US">
                <a:solidFill>
                  <a:srgbClr val="FFFF00"/>
                </a:solidFill>
              </a:rPr>
              <a:t>glify 任务，default 就是别名，它是默认的 task，当你在项目目录执行 grunt 的时候，它会执行注册到 default 上面的任务。（命令：grunt）</a:t>
            </a:r>
            <a:endParaRPr lang="zh-CN" altLang="en-US">
              <a:solidFill>
                <a:srgbClr val="FFFF00"/>
              </a:solidFill>
            </a:endParaRPr>
          </a:p>
          <a:p>
            <a:pPr marL="0" indent="0">
              <a:buNone/>
            </a:pPr>
            <a:r>
              <a:rPr lang="zh-CN" altLang="en-US">
                <a:solidFill>
                  <a:srgbClr val="FFFF00"/>
                </a:solidFill>
              </a:rPr>
              <a:t>也可以注册别的任务别名：如：mygrunt   (运行时命令：grunt mygrunt)</a:t>
            </a:r>
            <a:endParaRPr lang="zh-CN" altLang="en-US">
              <a:solidFill>
                <a:srgbClr val="FFFF00"/>
              </a:solidFill>
            </a:endParaRPr>
          </a:p>
          <a:p>
            <a:pPr marL="0" indent="0">
              <a:buNone/>
            </a:pPr>
            <a:r>
              <a:rPr lang="zh-CN" altLang="en-US">
                <a:solidFill>
                  <a:srgbClr val="FFFF00"/>
                </a:solidFill>
              </a:rPr>
              <a:t>grunt.registerTask('mygrunt', ['uglify:build']);//执行特定别名下的特定任务</a:t>
            </a:r>
            <a:endParaRPr lang="zh-CN" altLang="en-US">
              <a:solidFill>
                <a:srgbClr val="FFFF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93420"/>
          </a:xfrm>
        </p:spPr>
        <p:txBody>
          <a:bodyPr>
            <a:normAutofit fontScale="90000"/>
          </a:bodyPr>
          <a:p>
            <a:r>
              <a:rPr lang="zh-CN" altLang="en-US">
                <a:solidFill>
                  <a:srgbClr val="FFFF00"/>
                </a:solidFill>
              </a:rPr>
              <a:t>六 </a:t>
            </a:r>
            <a:r>
              <a:rPr lang="en-US" altLang="zh-CN">
                <a:solidFill>
                  <a:srgbClr val="FFFF00"/>
                </a:solidFill>
              </a:rPr>
              <a:t>c</a:t>
            </a:r>
            <a:r>
              <a:rPr lang="zh-CN" altLang="en-US">
                <a:solidFill>
                  <a:srgbClr val="FFFF00"/>
                </a:solidFill>
              </a:rPr>
              <a:t>onnect本地服务以及watch监听文件变动</a:t>
            </a:r>
            <a:endParaRPr lang="zh-CN" altLang="en-US">
              <a:solidFill>
                <a:srgbClr val="FFFF00"/>
              </a:solidFill>
            </a:endParaRPr>
          </a:p>
        </p:txBody>
      </p:sp>
      <p:sp>
        <p:nvSpPr>
          <p:cNvPr id="3" name="内容占位符 2"/>
          <p:cNvSpPr>
            <a:spLocks noGrp="1"/>
          </p:cNvSpPr>
          <p:nvPr>
            <p:ph idx="1"/>
          </p:nvPr>
        </p:nvSpPr>
        <p:spPr>
          <a:xfrm>
            <a:off x="838200" y="1233170"/>
            <a:ext cx="10515600" cy="4944110"/>
          </a:xfrm>
        </p:spPr>
        <p:txBody>
          <a:bodyPr>
            <a:normAutofit fontScale="60000"/>
          </a:bodyPr>
          <a:p>
            <a:r>
              <a:rPr lang="zh-CN" altLang="en-US">
                <a:solidFill>
                  <a:srgbClr val="FFFF00"/>
                </a:solidFill>
              </a:rPr>
              <a:t>未注册本地服务之前测试地址：file:///E:/gruntText/src/main.html</a:t>
            </a:r>
            <a:endParaRPr lang="zh-CN" altLang="en-US">
              <a:solidFill>
                <a:srgbClr val="FFFF00"/>
              </a:solidFill>
            </a:endParaRPr>
          </a:p>
          <a:p>
            <a:r>
              <a:rPr lang="zh-CN" altLang="en-US">
                <a:solidFill>
                  <a:srgbClr val="FFFF00"/>
                </a:solidFill>
              </a:rPr>
              <a:t>注册connect服务之后的测试地址：http://localhost:9001/src/main.html或者http://localhost:9001</a:t>
            </a:r>
            <a:endParaRPr lang="zh-CN" altLang="en-US">
              <a:solidFill>
                <a:srgbClr val="FFFF00"/>
              </a:solidFill>
            </a:endParaRPr>
          </a:p>
          <a:p>
            <a:r>
              <a:rPr lang="zh-CN" altLang="en-US">
                <a:solidFill>
                  <a:srgbClr val="FFFF00"/>
                </a:solidFill>
              </a:rPr>
              <a:t>Watch配置代码：</a:t>
            </a:r>
            <a:endParaRPr lang="zh-CN" altLang="en-US">
              <a:solidFill>
                <a:srgbClr val="FFFF00"/>
              </a:solidFill>
            </a:endParaRPr>
          </a:p>
          <a:p>
            <a:pPr marL="0" indent="0">
              <a:buNone/>
            </a:pPr>
            <a:r>
              <a:rPr lang="zh-CN" altLang="en-US">
                <a:solidFill>
                  <a:srgbClr val="FFFF00"/>
                </a:solidFill>
              </a:rPr>
              <a:t>watch:{</a:t>
            </a:r>
            <a:endParaRPr lang="zh-CN" altLang="en-US">
              <a:solidFill>
                <a:srgbClr val="FFFF00"/>
              </a:solidFill>
            </a:endParaRPr>
          </a:p>
          <a:p>
            <a:pPr marL="0" indent="0">
              <a:buNone/>
            </a:pPr>
            <a:r>
              <a:rPr lang="zh-CN" altLang="en-US">
                <a:solidFill>
                  <a:srgbClr val="FFFF00"/>
                </a:solidFill>
              </a:rPr>
              <a:t>           build:{</a:t>
            </a:r>
            <a:endParaRPr lang="zh-CN" altLang="en-US">
              <a:solidFill>
                <a:srgbClr val="FFFF00"/>
              </a:solidFill>
            </a:endParaRPr>
          </a:p>
          <a:p>
            <a:pPr marL="0" indent="0">
              <a:buNone/>
            </a:pPr>
            <a:r>
              <a:rPr lang="zh-CN" altLang="en-US">
                <a:solidFill>
                  <a:srgbClr val="FFFF00"/>
                </a:solidFill>
              </a:rPr>
              <a:t>               files:['src/*.scss','src/*.js'],</a:t>
            </a:r>
            <a:endParaRPr lang="zh-CN" altLang="en-US">
              <a:solidFill>
                <a:srgbClr val="FFFF00"/>
              </a:solidFill>
            </a:endParaRPr>
          </a:p>
          <a:p>
            <a:pPr marL="0" indent="0">
              <a:buNone/>
            </a:pPr>
            <a:r>
              <a:rPr lang="zh-CN" altLang="en-US">
                <a:solidFill>
                  <a:srgbClr val="FFFF00"/>
                </a:solidFill>
              </a:rPr>
              <a:t>               tasks:['jshint','sass','uglify','concat'],</a:t>
            </a:r>
            <a:endParaRPr lang="zh-CN" altLang="en-US">
              <a:solidFill>
                <a:srgbClr val="FFFF00"/>
              </a:solidFill>
            </a:endParaRPr>
          </a:p>
          <a:p>
            <a:pPr marL="0" indent="0">
              <a:buNone/>
            </a:pPr>
            <a:r>
              <a:rPr lang="zh-CN" altLang="en-US">
                <a:solidFill>
                  <a:srgbClr val="FFFF00"/>
                </a:solidFill>
              </a:rPr>
              <a:t>               options:{</a:t>
            </a:r>
            <a:endParaRPr lang="zh-CN" altLang="en-US">
              <a:solidFill>
                <a:srgbClr val="FFFF00"/>
              </a:solidFill>
            </a:endParaRPr>
          </a:p>
          <a:p>
            <a:pPr marL="0" indent="0">
              <a:buNone/>
            </a:pPr>
            <a:r>
              <a:rPr lang="zh-CN" altLang="en-US">
                <a:solidFill>
                  <a:srgbClr val="FFFF00"/>
                </a:solidFill>
              </a:rPr>
              <a:t>                   spawn:false</a:t>
            </a:r>
            <a:endParaRPr lang="zh-CN" altLang="en-US">
              <a:solidFill>
                <a:srgbClr val="FFFF00"/>
              </a:solidFill>
            </a:endParaRPr>
          </a:p>
          <a:p>
            <a:pPr marL="0" indent="0">
              <a:buNone/>
            </a:pPr>
            <a:r>
              <a:rPr lang="zh-CN" altLang="en-US">
                <a:solidFill>
                  <a:srgbClr val="FFFF00"/>
                </a:solidFill>
              </a:rPr>
              <a:t>               }</a:t>
            </a:r>
            <a:endParaRPr lang="zh-CN" altLang="en-US">
              <a:solidFill>
                <a:srgbClr val="FFFF00"/>
              </a:solidFill>
            </a:endParaRPr>
          </a:p>
          <a:p>
            <a:pPr marL="0" indent="0">
              <a:buNone/>
            </a:pPr>
            <a:r>
              <a:rPr lang="zh-CN" altLang="en-US">
                <a:solidFill>
                  <a:srgbClr val="FFFF00"/>
                </a:solidFill>
              </a:rPr>
              <a:t>           }</a:t>
            </a:r>
            <a:endParaRPr lang="zh-CN" altLang="en-US">
              <a:solidFill>
                <a:srgbClr val="FFFF00"/>
              </a:solidFill>
            </a:endParaRPr>
          </a:p>
          <a:p>
            <a:pPr marL="0" indent="0">
              <a:buNone/>
            </a:pPr>
            <a:r>
              <a:rPr lang="zh-CN" altLang="en-US">
                <a:solidFill>
                  <a:srgbClr val="FFFF00"/>
                </a:solidFill>
              </a:rPr>
              <a:t>       }</a:t>
            </a:r>
            <a:endParaRPr lang="zh-CN" altLang="en-US">
              <a:solidFill>
                <a:srgbClr val="FFFF00"/>
              </a:solidFill>
            </a:endParaRPr>
          </a:p>
          <a:p>
            <a:pPr marL="0" indent="0">
              <a:buNone/>
            </a:pPr>
            <a:r>
              <a:rPr lang="zh-CN" altLang="en-US">
                <a:solidFill>
                  <a:srgbClr val="FFFF00"/>
                </a:solidFill>
              </a:rPr>
              <a:t>注意：tasks属性中即使配置了任务（任务中也包含了任务的文件以及目标生成文件），但是files属性中还是要列出所有需要监听的文件（此处只监听scss以及js格式文件，所以修改html是不会被监听的）</a:t>
            </a:r>
            <a:endParaRPr lang="zh-CN" altLang="en-US">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576580"/>
          </a:xfrm>
        </p:spPr>
        <p:txBody>
          <a:bodyPr>
            <a:normAutofit fontScale="90000"/>
          </a:bodyPr>
          <a:p>
            <a:r>
              <a:rPr lang="en-US" altLang="zh-CN">
                <a:solidFill>
                  <a:srgbClr val="FFFF00"/>
                </a:solidFill>
              </a:rPr>
              <a:t>c</a:t>
            </a:r>
            <a:r>
              <a:rPr lang="zh-CN" altLang="en-US">
                <a:solidFill>
                  <a:srgbClr val="FFFF00"/>
                </a:solidFill>
              </a:rPr>
              <a:t>onnect配置代码</a:t>
            </a:r>
            <a:endParaRPr lang="zh-CN" altLang="en-US">
              <a:solidFill>
                <a:srgbClr val="FFFF00"/>
              </a:solidFill>
            </a:endParaRPr>
          </a:p>
        </p:txBody>
      </p:sp>
      <p:sp>
        <p:nvSpPr>
          <p:cNvPr id="3" name="内容占位符 2"/>
          <p:cNvSpPr>
            <a:spLocks noGrp="1"/>
          </p:cNvSpPr>
          <p:nvPr>
            <p:ph idx="1"/>
          </p:nvPr>
        </p:nvSpPr>
        <p:spPr>
          <a:xfrm>
            <a:off x="838200" y="1092200"/>
            <a:ext cx="10515600" cy="5085080"/>
          </a:xfrm>
        </p:spPr>
        <p:txBody>
          <a:bodyPr>
            <a:normAutofit fontScale="60000"/>
          </a:bodyPr>
          <a:p>
            <a:pPr marL="0" indent="0">
              <a:buNone/>
            </a:pPr>
            <a:r>
              <a:rPr lang="zh-CN" altLang="en-US">
                <a:solidFill>
                  <a:srgbClr val="FFFF00"/>
                </a:solidFill>
              </a:rPr>
              <a:t>connect:{</a:t>
            </a:r>
            <a:endParaRPr lang="zh-CN" altLang="en-US">
              <a:solidFill>
                <a:srgbClr val="FFFF00"/>
              </a:solidFill>
            </a:endParaRPr>
          </a:p>
          <a:p>
            <a:pPr marL="0" indent="0">
              <a:buNone/>
            </a:pPr>
            <a:r>
              <a:rPr lang="zh-CN" altLang="en-US">
                <a:solidFill>
                  <a:srgbClr val="FFFF00"/>
                </a:solidFill>
              </a:rPr>
              <a:t>          options:{</a:t>
            </a:r>
            <a:endParaRPr lang="zh-CN" altLang="en-US">
              <a:solidFill>
                <a:srgbClr val="FFFF00"/>
              </a:solidFill>
            </a:endParaRPr>
          </a:p>
          <a:p>
            <a:pPr marL="0" indent="0">
              <a:buNone/>
            </a:pPr>
            <a:r>
              <a:rPr lang="zh-CN" altLang="en-US">
                <a:solidFill>
                  <a:srgbClr val="FFFF00"/>
                </a:solidFill>
              </a:rPr>
              <a:t>                port: 9000,</a:t>
            </a:r>
            <a:endParaRPr lang="zh-CN" altLang="en-US">
              <a:solidFill>
                <a:srgbClr val="FFFF00"/>
              </a:solidFill>
            </a:endParaRPr>
          </a:p>
          <a:p>
            <a:pPr marL="0" indent="0">
              <a:buNone/>
            </a:pPr>
            <a:r>
              <a:rPr lang="zh-CN" altLang="en-US">
                <a:solidFill>
                  <a:srgbClr val="FFFF00"/>
                </a:solidFill>
              </a:rPr>
              <a:t>                open: true,</a:t>
            </a:r>
            <a:endParaRPr lang="zh-CN" altLang="en-US">
              <a:solidFill>
                <a:srgbClr val="FFFF00"/>
              </a:solidFill>
            </a:endParaRPr>
          </a:p>
          <a:p>
            <a:pPr marL="0" indent="0">
              <a:buNone/>
            </a:pPr>
            <a:r>
              <a:rPr lang="zh-CN" altLang="en-US">
                <a:solidFill>
                  <a:srgbClr val="FFFF00"/>
                </a:solidFill>
              </a:rPr>
              <a:t>                livereload:35729,</a:t>
            </a:r>
            <a:endParaRPr lang="zh-CN" altLang="en-US">
              <a:solidFill>
                <a:srgbClr val="FFFF00"/>
              </a:solidFill>
            </a:endParaRPr>
          </a:p>
          <a:p>
            <a:pPr marL="0" indent="0">
              <a:buNone/>
            </a:pPr>
            <a:r>
              <a:rPr lang="zh-CN" altLang="en-US">
                <a:solidFill>
                  <a:srgbClr val="FFFF00"/>
                </a:solidFill>
              </a:rPr>
              <a:t>                hostname:'localhost'</a:t>
            </a:r>
            <a:endParaRPr lang="zh-CN" altLang="en-US">
              <a:solidFill>
                <a:srgbClr val="FFFF00"/>
              </a:solidFill>
            </a:endParaRPr>
          </a:p>
          <a:p>
            <a:pPr marL="0" indent="0">
              <a:buNone/>
            </a:pPr>
            <a:r>
              <a:rPr lang="zh-CN" altLang="en-US">
                <a:solidFill>
                  <a:srgbClr val="FFFF00"/>
                </a:solidFill>
              </a:rPr>
              <a:t>          },</a:t>
            </a:r>
            <a:endParaRPr lang="zh-CN" altLang="en-US">
              <a:solidFill>
                <a:srgbClr val="FFFF00"/>
              </a:solidFill>
            </a:endParaRPr>
          </a:p>
          <a:p>
            <a:pPr marL="0" indent="0">
              <a:buNone/>
            </a:pPr>
            <a:r>
              <a:rPr lang="zh-CN" altLang="en-US">
                <a:solidFill>
                  <a:srgbClr val="FFFF00"/>
                </a:solidFill>
              </a:rPr>
              <a:t>          server:{</a:t>
            </a:r>
            <a:endParaRPr lang="zh-CN" altLang="en-US">
              <a:solidFill>
                <a:srgbClr val="FFFF00"/>
              </a:solidFill>
            </a:endParaRPr>
          </a:p>
          <a:p>
            <a:pPr marL="0" indent="0">
              <a:buNone/>
            </a:pPr>
            <a:r>
              <a:rPr lang="zh-CN" altLang="en-US">
                <a:solidFill>
                  <a:srgbClr val="FFFF00"/>
                </a:solidFill>
              </a:rPr>
              <a:t>            options:{</a:t>
            </a:r>
            <a:endParaRPr lang="zh-CN" altLang="en-US">
              <a:solidFill>
                <a:srgbClr val="FFFF00"/>
              </a:solidFill>
            </a:endParaRPr>
          </a:p>
          <a:p>
            <a:pPr marL="0" indent="0">
              <a:buNone/>
            </a:pPr>
            <a:r>
              <a:rPr lang="zh-CN" altLang="en-US">
                <a:solidFill>
                  <a:srgbClr val="FFFF00"/>
                </a:solidFill>
              </a:rPr>
              <a:t>              port:9001,</a:t>
            </a:r>
            <a:endParaRPr lang="zh-CN" altLang="en-US">
              <a:solidFill>
                <a:srgbClr val="FFFF00"/>
              </a:solidFill>
            </a:endParaRPr>
          </a:p>
          <a:p>
            <a:pPr marL="0" indent="0">
              <a:buNone/>
            </a:pPr>
            <a:r>
              <a:rPr lang="zh-CN" altLang="en-US">
                <a:solidFill>
                  <a:srgbClr val="FFFF00"/>
                </a:solidFill>
              </a:rPr>
              <a:t>              base:'./'</a:t>
            </a:r>
            <a:endParaRPr lang="zh-CN" altLang="en-US">
              <a:solidFill>
                <a:srgbClr val="FFFF00"/>
              </a:solidFill>
            </a:endParaRPr>
          </a:p>
          <a:p>
            <a:pPr marL="0" indent="0">
              <a:buNone/>
            </a:pPr>
            <a:r>
              <a:rPr lang="zh-CN" altLang="en-US">
                <a:solidFill>
                  <a:srgbClr val="FFFF00"/>
                </a:solidFill>
              </a:rPr>
              <a:t>            }</a:t>
            </a:r>
            <a:endParaRPr lang="zh-CN" altLang="en-US">
              <a:solidFill>
                <a:srgbClr val="FFFF00"/>
              </a:solidFill>
            </a:endParaRPr>
          </a:p>
          <a:p>
            <a:pPr marL="0" indent="0">
              <a:buNone/>
            </a:pPr>
            <a:r>
              <a:rPr lang="zh-CN" altLang="en-US">
                <a:solidFill>
                  <a:srgbClr val="FFFF00"/>
                </a:solidFill>
              </a:rPr>
              <a:t>          }</a:t>
            </a:r>
            <a:endParaRPr lang="zh-CN" altLang="en-US">
              <a:solidFill>
                <a:srgbClr val="FFFF00"/>
              </a:solidFill>
            </a:endParaRPr>
          </a:p>
          <a:p>
            <a:pPr marL="0" indent="0">
              <a:buNone/>
            </a:pPr>
            <a:r>
              <a:rPr lang="zh-CN" altLang="en-US">
                <a:solidFill>
                  <a:srgbClr val="FFFF00"/>
                </a:solidFill>
              </a:rPr>
              <a:t>       }</a:t>
            </a:r>
            <a:endParaRPr lang="zh-CN" altLang="en-US">
              <a:solidFill>
                <a:srgbClr val="FFFF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56615"/>
          </a:xfrm>
        </p:spPr>
        <p:txBody>
          <a:bodyPr/>
          <a:p>
            <a:r>
              <a:rPr lang="zh-CN" altLang="en-US">
                <a:solidFill>
                  <a:srgbClr val="FFFF00"/>
                </a:solidFill>
              </a:rPr>
              <a:t>七 小结</a:t>
            </a:r>
            <a:endParaRPr lang="zh-CN" altLang="en-US">
              <a:solidFill>
                <a:srgbClr val="FFFF00"/>
              </a:solidFill>
            </a:endParaRPr>
          </a:p>
        </p:txBody>
      </p:sp>
      <p:sp>
        <p:nvSpPr>
          <p:cNvPr id="3" name="内容占位符 2"/>
          <p:cNvSpPr>
            <a:spLocks noGrp="1"/>
          </p:cNvSpPr>
          <p:nvPr>
            <p:ph idx="1"/>
          </p:nvPr>
        </p:nvSpPr>
        <p:spPr>
          <a:xfrm>
            <a:off x="838200" y="1315720"/>
            <a:ext cx="10515600" cy="4861560"/>
          </a:xfrm>
        </p:spPr>
        <p:txBody>
          <a:bodyPr>
            <a:normAutofit fontScale="60000"/>
          </a:bodyPr>
          <a:p>
            <a:r>
              <a:rPr lang="zh-CN" altLang="en-US">
                <a:solidFill>
                  <a:srgbClr val="FFFF00"/>
                </a:solidFill>
              </a:rPr>
              <a:t>分享项目的时候只需要上传package</a:t>
            </a:r>
            <a:r>
              <a:rPr lang="en-US" altLang="zh-CN">
                <a:solidFill>
                  <a:srgbClr val="FFFF00"/>
                </a:solidFill>
              </a:rPr>
              <a:t>.</a:t>
            </a:r>
            <a:r>
              <a:rPr lang="zh-CN" altLang="en-US">
                <a:solidFill>
                  <a:srgbClr val="FFFF00"/>
                </a:solidFill>
              </a:rPr>
              <a:t>Json文件即可，上面记录了你项目所需的依赖项</a:t>
            </a:r>
            <a:r>
              <a:rPr lang="en-US" altLang="zh-CN">
                <a:solidFill>
                  <a:srgbClr val="FFFF00"/>
                </a:solidFill>
              </a:rPr>
              <a:t>;</a:t>
            </a:r>
            <a:endParaRPr lang="en-US" altLang="zh-CN">
              <a:solidFill>
                <a:srgbClr val="FFFF00"/>
              </a:solidFill>
            </a:endParaRPr>
          </a:p>
          <a:p>
            <a:r>
              <a:rPr lang="zh-CN" altLang="en-US">
                <a:solidFill>
                  <a:srgbClr val="FFFF00"/>
                </a:solidFill>
              </a:rPr>
              <a:t>新人接触项目之后，只需要在这个项目文件夹下面，输入命令 npm install，</a:t>
            </a:r>
            <a:r>
              <a:rPr lang="en-US" altLang="zh-CN">
                <a:solidFill>
                  <a:srgbClr val="FFFF00"/>
                </a:solidFill>
              </a:rPr>
              <a:t>npm</a:t>
            </a:r>
            <a:r>
              <a:rPr lang="zh-CN" altLang="en-US">
                <a:solidFill>
                  <a:srgbClr val="FFFF00"/>
                </a:solidFill>
              </a:rPr>
              <a:t> 会自动读取 package.json 文件，将 grunt 和有关插件给你下载下来，很方便的</a:t>
            </a:r>
            <a:r>
              <a:rPr lang="en-US" altLang="zh-CN">
                <a:solidFill>
                  <a:srgbClr val="FFFF00"/>
                </a:solidFill>
              </a:rPr>
              <a:t>;</a:t>
            </a:r>
            <a:endParaRPr lang="en-US" altLang="zh-CN">
              <a:solidFill>
                <a:srgbClr val="FFFF00"/>
              </a:solidFill>
            </a:endParaRPr>
          </a:p>
          <a:p>
            <a:r>
              <a:rPr lang="en-US" altLang="zh-CN">
                <a:solidFill>
                  <a:srgbClr val="FFFF00"/>
                </a:solidFill>
              </a:rPr>
              <a:t>也不需要在本地上传的时候删除，用 git 的话，可以使用 .gitignore 文件来过滤掉这个文件夹，禁止 git 追踪;</a:t>
            </a:r>
            <a:endParaRPr lang="en-US" altLang="zh-CN">
              <a:solidFill>
                <a:srgbClr val="FFFF00"/>
              </a:solidFill>
            </a:endParaRPr>
          </a:p>
          <a:p>
            <a:r>
              <a:rPr lang="en-US" altLang="zh-CN">
                <a:solidFill>
                  <a:srgbClr val="FFFF00"/>
                </a:solidFill>
              </a:rPr>
              <a:t>我们项目中的拉下来的gruntFile.js以及package.json目前来说是用不到的，其实我们用到的是unpackage文件夹下的gruntfiles.js以及package.json,该文件夹下的grunt文件夹里面的文件也用不到;</a:t>
            </a:r>
            <a:endParaRPr lang="en-US" altLang="zh-CN">
              <a:solidFill>
                <a:srgbClr val="FFFF00"/>
              </a:solidFill>
            </a:endParaRPr>
          </a:p>
          <a:p>
            <a:r>
              <a:rPr lang="en-US" altLang="zh-CN">
                <a:solidFill>
                  <a:srgbClr val="FFFF00"/>
                </a:solidFill>
              </a:rPr>
              <a:t>除了 Grunt 之外，同类型比较火的还有 Gulp 这个工具。其实两个东西的功能是一样的，只不过是任务配置 JS 的语法不同，Gulp 的 Gulpfile.js 的写法更加通俗易懂，上手更快。但是 Gulp 的插件等感觉不如 Grunt，Grunt 官方提供了一些常见的插件，满足大部分日常工作，而且可靠值得信赖，而 Gulp 好像没有太多官方出品，各种插件不太规范。简单的说，Grunt 和 Gulp 就像 iPhone 与 Android 一样，一个质量高学习难一点，一个学起来简单但是有点那个，你懂得。</a:t>
            </a:r>
            <a:endParaRPr lang="en-US" altLang="zh-CN">
              <a:solidFill>
                <a:srgbClr val="FFFF00"/>
              </a:solidFill>
            </a:endParaRPr>
          </a:p>
          <a:p>
            <a:r>
              <a:rPr lang="en-US" altLang="zh-CN">
                <a:solidFill>
                  <a:srgbClr val="FFFF00"/>
                </a:solidFill>
              </a:rPr>
              <a:t>此外，可以看一些高手的项目，你会发现更好的 Grunt 用法，比如 Yeoman 生成的项目，就有很完善的 Grunt 任务和插件.</a:t>
            </a:r>
            <a:endParaRPr lang="en-US" altLang="zh-CN">
              <a:solidFill>
                <a:srgbClr val="FFFF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712720"/>
            <a:ext cx="10515600" cy="1325563"/>
          </a:xfrm>
        </p:spPr>
        <p:txBody>
          <a:bodyPr/>
          <a:p>
            <a:pPr algn="ctr"/>
            <a:r>
              <a:rPr lang="zh-CN" altLang="en-US">
                <a:solidFill>
                  <a:srgbClr val="FFFF00"/>
                </a:solidFill>
                <a:sym typeface="+mn-ea"/>
              </a:rPr>
              <a:t>谢谢观赏！</a:t>
            </a:r>
            <a:br>
              <a:rPr lang="zh-CN" altLang="en-US">
                <a:solidFill>
                  <a:srgbClr val="FFFF00"/>
                </a:solidFill>
              </a:rPr>
            </a:br>
            <a:endParaRPr lang="zh-CN" altLang="en-US">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94385"/>
          </a:xfrm>
        </p:spPr>
        <p:txBody>
          <a:bodyPr/>
          <a:p>
            <a:r>
              <a:rPr lang="zh-CN" altLang="en-US">
                <a:solidFill>
                  <a:srgbClr val="FFFF00"/>
                </a:solidFill>
              </a:rPr>
              <a:t>导读</a:t>
            </a:r>
            <a:endParaRPr lang="zh-CN" altLang="en-US">
              <a:solidFill>
                <a:srgbClr val="FFFF00"/>
              </a:solidFill>
            </a:endParaRPr>
          </a:p>
        </p:txBody>
      </p:sp>
      <p:sp>
        <p:nvSpPr>
          <p:cNvPr id="3" name="内容占位符 2"/>
          <p:cNvSpPr>
            <a:spLocks noGrp="1"/>
          </p:cNvSpPr>
          <p:nvPr>
            <p:ph idx="1"/>
          </p:nvPr>
        </p:nvSpPr>
        <p:spPr>
          <a:xfrm>
            <a:off x="838200" y="1160145"/>
            <a:ext cx="10515600" cy="5017135"/>
          </a:xfrm>
        </p:spPr>
        <p:txBody>
          <a:bodyPr/>
          <a:p>
            <a:r>
              <a:rPr lang="zh-CN" altLang="en-US">
                <a:solidFill>
                  <a:srgbClr val="FFFF00"/>
                </a:solidFill>
              </a:rPr>
              <a:t>一  </a:t>
            </a:r>
            <a:r>
              <a:rPr lang="en-US" altLang="zh-CN">
                <a:solidFill>
                  <a:srgbClr val="FFFF00"/>
                </a:solidFill>
              </a:rPr>
              <a:t>grunt</a:t>
            </a:r>
            <a:r>
              <a:rPr lang="zh-CN" altLang="en-US">
                <a:solidFill>
                  <a:srgbClr val="FFFF00"/>
                </a:solidFill>
              </a:rPr>
              <a:t>简介</a:t>
            </a:r>
            <a:endParaRPr lang="zh-CN" altLang="en-US">
              <a:solidFill>
                <a:srgbClr val="FFFF00"/>
              </a:solidFill>
            </a:endParaRPr>
          </a:p>
          <a:p>
            <a:r>
              <a:rPr lang="zh-CN" altLang="en-US">
                <a:solidFill>
                  <a:srgbClr val="FFFF00"/>
                </a:solidFill>
              </a:rPr>
              <a:t>二  </a:t>
            </a:r>
            <a:r>
              <a:rPr lang="en-US" altLang="zh-CN">
                <a:solidFill>
                  <a:srgbClr val="FFFF00"/>
                </a:solidFill>
              </a:rPr>
              <a:t>grunt</a:t>
            </a:r>
            <a:r>
              <a:rPr lang="zh-CN" altLang="en-US">
                <a:solidFill>
                  <a:srgbClr val="FFFF00"/>
                </a:solidFill>
              </a:rPr>
              <a:t>的安装</a:t>
            </a:r>
            <a:endParaRPr lang="zh-CN" altLang="en-US">
              <a:solidFill>
                <a:srgbClr val="FFFF00"/>
              </a:solidFill>
            </a:endParaRPr>
          </a:p>
          <a:p>
            <a:r>
              <a:rPr lang="zh-CN" altLang="en-US">
                <a:solidFill>
                  <a:srgbClr val="FFFF00"/>
                </a:solidFill>
              </a:rPr>
              <a:t>三  </a:t>
            </a:r>
            <a:r>
              <a:rPr lang="en-US" altLang="zh-CN">
                <a:solidFill>
                  <a:srgbClr val="FFFF00"/>
                </a:solidFill>
              </a:rPr>
              <a:t>grunt</a:t>
            </a:r>
            <a:r>
              <a:rPr lang="zh-CN" altLang="en-US">
                <a:solidFill>
                  <a:srgbClr val="FFFF00"/>
                </a:solidFill>
              </a:rPr>
              <a:t>配置文件说明</a:t>
            </a:r>
            <a:endParaRPr lang="zh-CN" altLang="en-US">
              <a:solidFill>
                <a:srgbClr val="FFFF00"/>
              </a:solidFill>
            </a:endParaRPr>
          </a:p>
          <a:p>
            <a:r>
              <a:rPr lang="zh-CN" altLang="en-US">
                <a:solidFill>
                  <a:srgbClr val="FFFF00"/>
                </a:solidFill>
              </a:rPr>
              <a:t>四  </a:t>
            </a:r>
            <a:r>
              <a:rPr lang="en-US" altLang="zh-CN">
                <a:solidFill>
                  <a:srgbClr val="FFFF00"/>
                </a:solidFill>
              </a:rPr>
              <a:t>grunt</a:t>
            </a:r>
            <a:r>
              <a:rPr lang="zh-CN" altLang="en-US">
                <a:solidFill>
                  <a:srgbClr val="FFFF00"/>
                </a:solidFill>
              </a:rPr>
              <a:t>常用插件介绍</a:t>
            </a:r>
            <a:endParaRPr lang="zh-CN" altLang="en-US">
              <a:solidFill>
                <a:srgbClr val="FFFF00"/>
              </a:solidFill>
            </a:endParaRPr>
          </a:p>
          <a:p>
            <a:r>
              <a:rPr lang="zh-CN" altLang="en-US">
                <a:solidFill>
                  <a:srgbClr val="FFFF00"/>
                </a:solidFill>
              </a:rPr>
              <a:t>五  </a:t>
            </a:r>
            <a:r>
              <a:rPr lang="en-US" altLang="zh-CN">
                <a:solidFill>
                  <a:srgbClr val="FFFF00"/>
                </a:solidFill>
              </a:rPr>
              <a:t>grunt</a:t>
            </a:r>
            <a:r>
              <a:rPr lang="zh-CN" altLang="en-US">
                <a:solidFill>
                  <a:srgbClr val="FFFF00"/>
                </a:solidFill>
              </a:rPr>
              <a:t>配置语法介绍</a:t>
            </a:r>
            <a:endParaRPr lang="zh-CN" altLang="en-US">
              <a:solidFill>
                <a:srgbClr val="FFFF00"/>
              </a:solidFill>
            </a:endParaRPr>
          </a:p>
          <a:p>
            <a:pPr lvl="1"/>
            <a:r>
              <a:rPr lang="zh-CN" altLang="en-US">
                <a:solidFill>
                  <a:srgbClr val="FFFF00"/>
                </a:solidFill>
              </a:rPr>
              <a:t>（</a:t>
            </a:r>
            <a:r>
              <a:rPr lang="en-US" altLang="zh-CN">
                <a:solidFill>
                  <a:srgbClr val="FFFF00"/>
                </a:solidFill>
              </a:rPr>
              <a:t>1</a:t>
            </a:r>
            <a:r>
              <a:rPr lang="zh-CN" altLang="en-US">
                <a:solidFill>
                  <a:srgbClr val="FFFF00"/>
                </a:solidFill>
              </a:rPr>
              <a:t>）任务配置对象uglify</a:t>
            </a:r>
            <a:endParaRPr lang="zh-CN" altLang="en-US">
              <a:solidFill>
                <a:srgbClr val="FFFF00"/>
              </a:solidFill>
            </a:endParaRPr>
          </a:p>
          <a:p>
            <a:pPr lvl="1"/>
            <a:r>
              <a:rPr lang="zh-CN" altLang="en-US">
                <a:solidFill>
                  <a:srgbClr val="FFFF00"/>
                </a:solidFill>
              </a:rPr>
              <a:t>（</a:t>
            </a:r>
            <a:r>
              <a:rPr lang="en-US" altLang="zh-CN">
                <a:solidFill>
                  <a:srgbClr val="FFFF00"/>
                </a:solidFill>
              </a:rPr>
              <a:t>2</a:t>
            </a:r>
            <a:r>
              <a:rPr lang="zh-CN" altLang="en-US">
                <a:solidFill>
                  <a:srgbClr val="FFFF00"/>
                </a:solidFill>
              </a:rPr>
              <a:t>）插件加载</a:t>
            </a:r>
            <a:endParaRPr lang="zh-CN" altLang="en-US">
              <a:solidFill>
                <a:srgbClr val="FFFF00"/>
              </a:solidFill>
            </a:endParaRPr>
          </a:p>
          <a:p>
            <a:pPr lvl="1"/>
            <a:r>
              <a:rPr lang="zh-CN" altLang="en-US">
                <a:solidFill>
                  <a:srgbClr val="FFFF00"/>
                </a:solidFill>
              </a:rPr>
              <a:t>（</a:t>
            </a:r>
            <a:r>
              <a:rPr lang="en-US" altLang="zh-CN">
                <a:solidFill>
                  <a:srgbClr val="FFFF00"/>
                </a:solidFill>
              </a:rPr>
              <a:t>3</a:t>
            </a:r>
            <a:r>
              <a:rPr lang="zh-CN" altLang="en-US">
                <a:solidFill>
                  <a:srgbClr val="FFFF00"/>
                </a:solidFill>
              </a:rPr>
              <a:t>）任务注册</a:t>
            </a:r>
            <a:endParaRPr lang="zh-CN" altLang="en-US">
              <a:solidFill>
                <a:srgbClr val="FFFF00"/>
              </a:solidFill>
            </a:endParaRPr>
          </a:p>
          <a:p>
            <a:pPr lvl="0"/>
            <a:r>
              <a:rPr lang="zh-CN" altLang="en-US">
                <a:solidFill>
                  <a:srgbClr val="FFFF00"/>
                </a:solidFill>
              </a:rPr>
              <a:t>六  </a:t>
            </a:r>
            <a:r>
              <a:rPr lang="en-US" altLang="zh-CN">
                <a:solidFill>
                  <a:srgbClr val="FFFF00"/>
                </a:solidFill>
              </a:rPr>
              <a:t>c</a:t>
            </a:r>
            <a:r>
              <a:rPr lang="zh-CN" altLang="en-US">
                <a:solidFill>
                  <a:srgbClr val="FFFF00"/>
                </a:solidFill>
              </a:rPr>
              <a:t>onnect本地服务以及watch监听文件变动</a:t>
            </a:r>
            <a:endParaRPr lang="zh-CN" altLang="en-US">
              <a:solidFill>
                <a:srgbClr val="FFFF00"/>
              </a:solidFill>
            </a:endParaRPr>
          </a:p>
          <a:p>
            <a:pPr lvl="0"/>
            <a:r>
              <a:rPr lang="zh-CN" altLang="en-US">
                <a:solidFill>
                  <a:srgbClr val="FFFF00"/>
                </a:solidFill>
              </a:rPr>
              <a:t>七  小结</a:t>
            </a:r>
            <a:endParaRPr lang="zh-CN" altLang="en-US">
              <a:solidFill>
                <a:srgbClr val="FFFF00"/>
              </a:solidFill>
            </a:endParaRPr>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FFFF00"/>
                </a:solidFill>
                <a:sym typeface="+mn-ea"/>
              </a:rPr>
              <a:t>一 </a:t>
            </a:r>
            <a:r>
              <a:rPr lang="en-US" altLang="zh-CN">
                <a:solidFill>
                  <a:srgbClr val="FFFF00"/>
                </a:solidFill>
                <a:sym typeface="+mn-ea"/>
              </a:rPr>
              <a:t>grunt</a:t>
            </a:r>
            <a:r>
              <a:rPr lang="zh-CN" altLang="en-US">
                <a:solidFill>
                  <a:srgbClr val="FFFF00"/>
                </a:solidFill>
                <a:sym typeface="+mn-ea"/>
              </a:rPr>
              <a:t>简介</a:t>
            </a:r>
            <a:endParaRPr lang="zh-CN" altLang="en-US">
              <a:solidFill>
                <a:srgbClr val="FFFF00"/>
              </a:solidFill>
              <a:sym typeface="+mn-ea"/>
            </a:endParaRPr>
          </a:p>
        </p:txBody>
      </p:sp>
      <p:sp>
        <p:nvSpPr>
          <p:cNvPr id="3" name="内容占位符 2"/>
          <p:cNvSpPr>
            <a:spLocks noGrp="1"/>
          </p:cNvSpPr>
          <p:nvPr>
            <p:ph idx="1"/>
          </p:nvPr>
        </p:nvSpPr>
        <p:spPr/>
        <p:txBody>
          <a:bodyPr/>
          <a:p>
            <a:pPr lvl="0"/>
            <a:r>
              <a:rPr lang="zh-CN" altLang="en-US">
                <a:solidFill>
                  <a:srgbClr val="FFFF00"/>
                </a:solidFill>
              </a:rPr>
              <a:t>grunt是一种自动化任务处理工具框架，有很多插件来扩展他的功能。比如：scss，less文件的编译，js代码的校验纠错只需安装grunt相关插件即可。</a:t>
            </a:r>
            <a:endParaRPr lang="zh-CN" altLang="en-US">
              <a:solidFill>
                <a:srgbClr val="FFFF00"/>
              </a:solidFill>
            </a:endParaRPr>
          </a:p>
          <a:p>
            <a:pPr lvl="0"/>
            <a:r>
              <a:rPr lang="zh-CN" altLang="en-US">
                <a:solidFill>
                  <a:srgbClr val="FFFF00"/>
                </a:solidFill>
              </a:rPr>
              <a:t>grunt基于node.js，用js开发，这样可以借助nodejs实现跨系统跨平台的桌面端操作，比如：文件操作等，此外，grunt以及他的插件都可以作为一个包，可以用npm进行安装管理。</a:t>
            </a:r>
            <a:endParaRPr lang="zh-CN" altLang="en-US">
              <a:solidFill>
                <a:srgbClr val="FFFF00"/>
              </a:solidFill>
            </a:endParaRPr>
          </a:p>
          <a:p>
            <a:pPr lvl="0"/>
            <a:r>
              <a:rPr lang="zh-CN" altLang="en-US">
                <a:solidFill>
                  <a:srgbClr val="FFFF00"/>
                </a:solidFill>
              </a:rPr>
              <a:t>对于需要反复重复的任务，例如压缩（minification）、编译、合并、纠错等，自动化工具可以减轻你的劳动，简化你的工作。当你在 Gruntfile 文件正确配置好了任务，任务运行器就会自动帮你或你的小组完成大部分无聊的工作。</a:t>
            </a:r>
            <a:endParaRPr lang="zh-CN" altLang="en-US">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FFFF00"/>
                </a:solidFill>
              </a:rPr>
              <a:t>二 </a:t>
            </a:r>
            <a:r>
              <a:rPr lang="en-US" altLang="zh-CN">
                <a:solidFill>
                  <a:srgbClr val="FFFF00"/>
                </a:solidFill>
              </a:rPr>
              <a:t>grunt</a:t>
            </a:r>
            <a:r>
              <a:rPr lang="zh-CN" altLang="en-US">
                <a:solidFill>
                  <a:srgbClr val="FFFF00"/>
                </a:solidFill>
              </a:rPr>
              <a:t>安装</a:t>
            </a:r>
            <a:endParaRPr lang="zh-CN" altLang="en-US">
              <a:solidFill>
                <a:srgbClr val="FFFF00"/>
              </a:solidFill>
            </a:endParaRPr>
          </a:p>
        </p:txBody>
      </p:sp>
      <p:sp>
        <p:nvSpPr>
          <p:cNvPr id="3" name="内容占位符 2"/>
          <p:cNvSpPr>
            <a:spLocks noGrp="1"/>
          </p:cNvSpPr>
          <p:nvPr>
            <p:ph idx="1"/>
          </p:nvPr>
        </p:nvSpPr>
        <p:spPr>
          <a:xfrm>
            <a:off x="838200" y="3012440"/>
            <a:ext cx="10515600" cy="3164840"/>
          </a:xfrm>
        </p:spPr>
        <p:txBody>
          <a:bodyPr/>
          <a:p>
            <a:r>
              <a:rPr lang="zh-CN" altLang="en-US">
                <a:solidFill>
                  <a:srgbClr val="FFFF00"/>
                </a:solidFill>
                <a:sym typeface="+mn-ea"/>
              </a:rPr>
              <a:t>grunt依赖于</a:t>
            </a:r>
            <a:r>
              <a:rPr lang="en-US" altLang="zh-CN">
                <a:solidFill>
                  <a:srgbClr val="FFFF00"/>
                </a:solidFill>
                <a:sym typeface="+mn-ea"/>
              </a:rPr>
              <a:t>nodejs</a:t>
            </a:r>
            <a:r>
              <a:rPr lang="zh-CN" altLang="en-US">
                <a:solidFill>
                  <a:srgbClr val="FFFF00"/>
                </a:solidFill>
                <a:sym typeface="+mn-ea"/>
              </a:rPr>
              <a:t>，</a:t>
            </a:r>
            <a:r>
              <a:rPr lang="zh-CN" altLang="en-US">
                <a:solidFill>
                  <a:srgbClr val="FFFF00"/>
                </a:solidFill>
              </a:rPr>
              <a:t>安装grunt之前先要安装nodejs。</a:t>
            </a:r>
            <a:endParaRPr lang="zh-CN" altLang="en-US">
              <a:solidFill>
                <a:srgbClr val="FFFF00"/>
              </a:solidFill>
            </a:endParaRPr>
          </a:p>
          <a:p>
            <a:pPr lvl="0"/>
            <a:r>
              <a:rPr lang="zh-CN" altLang="en-US">
                <a:solidFill>
                  <a:srgbClr val="FFFF00"/>
                </a:solidFill>
                <a:sym typeface="+mn-ea"/>
              </a:rPr>
              <a:t>执行命令行npm install grunt --save-dev即可安装，--save-dev表示把刚安装的东西添加到package</a:t>
            </a:r>
            <a:r>
              <a:rPr lang="en-US" altLang="zh-CN">
                <a:solidFill>
                  <a:srgbClr val="FFFF00"/>
                </a:solidFill>
                <a:sym typeface="+mn-ea"/>
              </a:rPr>
              <a:t>.</a:t>
            </a:r>
            <a:r>
              <a:rPr lang="zh-CN" altLang="en-US">
                <a:solidFill>
                  <a:srgbClr val="FFFF00"/>
                </a:solidFill>
                <a:sym typeface="+mn-ea"/>
              </a:rPr>
              <a:t>Json文件中，即当前项目的依赖项。</a:t>
            </a:r>
            <a:endParaRPr lang="zh-CN" altLang="en-US">
              <a:solidFill>
                <a:srgbClr val="FFFF00"/>
              </a:solidFill>
              <a:sym typeface="+mn-ea"/>
            </a:endParaRPr>
          </a:p>
          <a:p>
            <a:pPr marL="0" indent="0">
              <a:buNone/>
            </a:pPr>
            <a:endParaRPr lang="zh-CN" altLang="en-US">
              <a:solidFill>
                <a:srgbClr val="FFFF00"/>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FFFF00"/>
                </a:solidFill>
              </a:rPr>
              <a:t>三 Package.Json文件</a:t>
            </a:r>
            <a:endParaRPr lang="zh-CN" altLang="en-US">
              <a:solidFill>
                <a:srgbClr val="FFFF00"/>
              </a:solidFill>
            </a:endParaRPr>
          </a:p>
        </p:txBody>
      </p:sp>
      <p:sp>
        <p:nvSpPr>
          <p:cNvPr id="3" name="内容占位符 2"/>
          <p:cNvSpPr>
            <a:spLocks noGrp="1"/>
          </p:cNvSpPr>
          <p:nvPr>
            <p:ph idx="1"/>
          </p:nvPr>
        </p:nvSpPr>
        <p:spPr/>
        <p:txBody>
          <a:bodyPr/>
          <a:p>
            <a:r>
              <a:rPr lang="zh-CN" altLang="en-US">
                <a:solidFill>
                  <a:srgbClr val="FFFF00"/>
                </a:solidFill>
              </a:rPr>
              <a:t>该文件是 Node.js 来描述一个项目的文件，为JSON 格式。</a:t>
            </a:r>
            <a:endParaRPr lang="zh-CN" altLang="en-US">
              <a:solidFill>
                <a:srgbClr val="FFFF00"/>
              </a:solidFill>
            </a:endParaRPr>
          </a:p>
          <a:p>
            <a:pPr marL="0" indent="0">
              <a:buNone/>
            </a:pPr>
            <a:endParaRPr lang="zh-CN" altLang="en-US">
              <a:solidFill>
                <a:srgbClr val="FFFF00"/>
              </a:solidFill>
            </a:endParaRPr>
          </a:p>
          <a:p>
            <a:pPr marL="0" indent="0">
              <a:buNone/>
            </a:pPr>
            <a:r>
              <a:rPr lang="zh-CN" altLang="en-US">
                <a:solidFill>
                  <a:srgbClr val="FFFF00"/>
                </a:solidFill>
              </a:rPr>
              <a:t>如何生成</a:t>
            </a:r>
            <a:r>
              <a:rPr lang="en-US" altLang="zh-CN">
                <a:solidFill>
                  <a:srgbClr val="FFFF00"/>
                </a:solidFill>
              </a:rPr>
              <a:t>package.json</a:t>
            </a:r>
            <a:r>
              <a:rPr lang="zh-CN" altLang="en-US">
                <a:solidFill>
                  <a:srgbClr val="FFFF00"/>
                </a:solidFill>
              </a:rPr>
              <a:t>文件？</a:t>
            </a:r>
            <a:endParaRPr lang="zh-CN" altLang="en-US">
              <a:solidFill>
                <a:srgbClr val="FFFF00"/>
              </a:solidFill>
            </a:endParaRPr>
          </a:p>
          <a:p>
            <a:r>
              <a:rPr lang="zh-CN" altLang="en-US">
                <a:solidFill>
                  <a:srgbClr val="FFFF00"/>
                </a:solidFill>
              </a:rPr>
              <a:t>执行命令行npm init即可，之后会填写项目的名称，版本号，目的以及入口js文件名，作者等信息，默认回车即可。</a:t>
            </a:r>
            <a:endParaRPr lang="zh-CN" altLang="en-US">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248410"/>
          </a:xfrm>
        </p:spPr>
        <p:txBody>
          <a:bodyPr>
            <a:normAutofit/>
          </a:bodyPr>
          <a:p>
            <a:r>
              <a:rPr lang="zh-CN" altLang="en-US">
                <a:solidFill>
                  <a:srgbClr val="FFFF00"/>
                </a:solidFill>
              </a:rPr>
              <a:t>四 </a:t>
            </a:r>
            <a:r>
              <a:rPr lang="en-US" altLang="zh-CN">
                <a:solidFill>
                  <a:srgbClr val="FFFF00"/>
                </a:solidFill>
              </a:rPr>
              <a:t>grunt</a:t>
            </a:r>
            <a:r>
              <a:rPr lang="zh-CN" altLang="en-US">
                <a:solidFill>
                  <a:srgbClr val="FFFF00"/>
                </a:solidFill>
              </a:rPr>
              <a:t>常用插件</a:t>
            </a:r>
            <a:endParaRPr lang="zh-CN" altLang="en-US">
              <a:solidFill>
                <a:srgbClr val="FFFF00"/>
              </a:solidFill>
            </a:endParaRPr>
          </a:p>
        </p:txBody>
      </p:sp>
      <p:sp>
        <p:nvSpPr>
          <p:cNvPr id="3" name="内容占位符 2"/>
          <p:cNvSpPr>
            <a:spLocks noGrp="1"/>
          </p:cNvSpPr>
          <p:nvPr>
            <p:ph idx="1"/>
          </p:nvPr>
        </p:nvSpPr>
        <p:spPr>
          <a:xfrm>
            <a:off x="838200" y="1691640"/>
            <a:ext cx="10515600" cy="4485640"/>
          </a:xfrm>
        </p:spPr>
        <p:txBody>
          <a:bodyPr>
            <a:normAutofit lnSpcReduction="10000"/>
          </a:bodyPr>
          <a:p>
            <a:r>
              <a:rPr lang="zh-CN" altLang="en-US">
                <a:solidFill>
                  <a:srgbClr val="FFFF00"/>
                </a:solidFill>
              </a:rPr>
              <a:t>合并文件：grunt-contrib-concat</a:t>
            </a:r>
            <a:endParaRPr lang="zh-CN" altLang="en-US">
              <a:solidFill>
                <a:srgbClr val="FFFF00"/>
              </a:solidFill>
            </a:endParaRPr>
          </a:p>
          <a:p>
            <a:r>
              <a:rPr lang="zh-CN" altLang="en-US">
                <a:solidFill>
                  <a:srgbClr val="FFFF00"/>
                </a:solidFill>
              </a:rPr>
              <a:t>语法检查：grunt-contrib-jshint</a:t>
            </a:r>
            <a:endParaRPr lang="zh-CN" altLang="en-US">
              <a:solidFill>
                <a:srgbClr val="FFFF00"/>
              </a:solidFill>
            </a:endParaRPr>
          </a:p>
          <a:p>
            <a:r>
              <a:rPr lang="zh-CN" altLang="en-US">
                <a:solidFill>
                  <a:srgbClr val="FFFF00"/>
                </a:solidFill>
              </a:rPr>
              <a:t>Html压缩：grunt-contrib-htmlmin</a:t>
            </a:r>
            <a:endParaRPr lang="zh-CN" altLang="en-US">
              <a:solidFill>
                <a:srgbClr val="FFFF00"/>
              </a:solidFill>
            </a:endParaRPr>
          </a:p>
          <a:p>
            <a:r>
              <a:rPr lang="zh-CN" altLang="en-US">
                <a:solidFill>
                  <a:srgbClr val="FFFF00"/>
                </a:solidFill>
              </a:rPr>
              <a:t>Scss 编译：grunt-contrib-sass</a:t>
            </a:r>
            <a:endParaRPr lang="zh-CN" altLang="en-US">
              <a:solidFill>
                <a:srgbClr val="FFFF00"/>
              </a:solidFill>
            </a:endParaRPr>
          </a:p>
          <a:p>
            <a:r>
              <a:rPr lang="zh-CN" altLang="en-US">
                <a:solidFill>
                  <a:srgbClr val="FFFF00"/>
                </a:solidFill>
              </a:rPr>
              <a:t>压缩文件：grunt-contrib-uglify</a:t>
            </a:r>
            <a:endParaRPr lang="zh-CN" altLang="en-US">
              <a:solidFill>
                <a:srgbClr val="FFFF00"/>
              </a:solidFill>
            </a:endParaRPr>
          </a:p>
          <a:p>
            <a:r>
              <a:rPr lang="zh-CN" altLang="en-US">
                <a:solidFill>
                  <a:srgbClr val="FFFF00"/>
                </a:solidFill>
              </a:rPr>
              <a:t>监听文件变动：grunt-contrib-watch</a:t>
            </a:r>
            <a:endParaRPr lang="zh-CN" altLang="en-US">
              <a:solidFill>
                <a:srgbClr val="FFFF00"/>
              </a:solidFill>
            </a:endParaRPr>
          </a:p>
          <a:p>
            <a:r>
              <a:rPr lang="zh-CN" altLang="en-US">
                <a:solidFill>
                  <a:srgbClr val="FFFF00"/>
                </a:solidFill>
              </a:rPr>
              <a:t>建立本地服务器：grunt-contrib-connect</a:t>
            </a:r>
            <a:endParaRPr lang="zh-CN" altLang="en-US">
              <a:solidFill>
                <a:srgbClr val="FFFF00"/>
              </a:solidFill>
            </a:endParaRPr>
          </a:p>
          <a:p>
            <a:pPr marL="0" indent="0">
              <a:buNone/>
            </a:pPr>
            <a:r>
              <a:rPr lang="zh-CN" altLang="en-US">
                <a:solidFill>
                  <a:srgbClr val="FFFF00"/>
                </a:solidFill>
              </a:rPr>
              <a:t>使用这些插件必须先将改插件安装到你的项目目录下或者你已经全局安装。</a:t>
            </a:r>
            <a:endParaRPr lang="zh-CN" altLang="en-US">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927735"/>
            <a:ext cx="10515600" cy="5249545"/>
          </a:xfrm>
        </p:spPr>
        <p:txBody>
          <a:bodyPr/>
          <a:p>
            <a:r>
              <a:rPr lang="zh-CN" altLang="en-US">
                <a:solidFill>
                  <a:srgbClr val="FFFF00"/>
                </a:solidFill>
                <a:sym typeface="+mn-ea"/>
              </a:rPr>
              <a:t>安装插件：</a:t>
            </a:r>
            <a:endParaRPr lang="zh-CN" altLang="en-US">
              <a:solidFill>
                <a:srgbClr val="FFFF00"/>
              </a:solidFill>
              <a:sym typeface="+mn-ea"/>
            </a:endParaRPr>
          </a:p>
          <a:p>
            <a:pPr marL="0" indent="0">
              <a:buNone/>
            </a:pPr>
            <a:r>
              <a:rPr lang="zh-CN" altLang="en-US">
                <a:solidFill>
                  <a:srgbClr val="FFFF00"/>
                </a:solidFill>
                <a:sym typeface="+mn-ea"/>
              </a:rPr>
              <a:t>执行命令行：npm install --save-dev grunt-contrib-concat grunt-contrib-jshint grunt-contrib-htmlmin grunt-contrib-sass grunt-contrib-uglify grunt-contrib-watch grunt-contrib-connect</a:t>
            </a:r>
            <a:endParaRPr lang="zh-CN" altLang="en-US">
              <a:solidFill>
                <a:srgbClr val="FFFF00"/>
              </a:solidFill>
              <a:sym typeface="+mn-ea"/>
            </a:endParaRPr>
          </a:p>
          <a:p>
            <a:pPr marL="0" indent="0">
              <a:buNone/>
            </a:pPr>
            <a:endParaRPr lang="zh-CN" altLang="en-US">
              <a:solidFill>
                <a:srgbClr val="FFFF00"/>
              </a:solidFill>
              <a:sym typeface="+mn-ea"/>
            </a:endParaRPr>
          </a:p>
          <a:p>
            <a:r>
              <a:rPr lang="zh-CN" altLang="en-US">
                <a:solidFill>
                  <a:srgbClr val="FFFF00"/>
                </a:solidFill>
              </a:rPr>
              <a:t>安装完成后，你会发现文件目录下多了一个 node_modules 文件夹，都是我们刚安装的插件。</a:t>
            </a:r>
            <a:endParaRPr lang="zh-CN" altLang="en-US">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79170"/>
          </a:xfrm>
        </p:spPr>
        <p:txBody>
          <a:bodyPr/>
          <a:p>
            <a:r>
              <a:rPr lang="zh-CN" altLang="en-US">
                <a:solidFill>
                  <a:srgbClr val="FFFF00"/>
                </a:solidFill>
              </a:rPr>
              <a:t>五  </a:t>
            </a:r>
            <a:r>
              <a:rPr lang="en-US" altLang="zh-CN">
                <a:solidFill>
                  <a:srgbClr val="FFFF00"/>
                </a:solidFill>
                <a:sym typeface="+mn-ea"/>
              </a:rPr>
              <a:t>grunt</a:t>
            </a:r>
            <a:r>
              <a:rPr lang="zh-CN" altLang="en-US">
                <a:solidFill>
                  <a:srgbClr val="FFFF00"/>
                </a:solidFill>
                <a:sym typeface="+mn-ea"/>
              </a:rPr>
              <a:t>配置语法介绍</a:t>
            </a:r>
            <a:endParaRPr lang="zh-CN" altLang="en-US">
              <a:solidFill>
                <a:srgbClr val="FFFF00"/>
              </a:solidFill>
              <a:sym typeface="+mn-ea"/>
            </a:endParaRPr>
          </a:p>
        </p:txBody>
      </p:sp>
      <p:sp>
        <p:nvSpPr>
          <p:cNvPr id="3" name="内容占位符 2"/>
          <p:cNvSpPr>
            <a:spLocks noGrp="1"/>
          </p:cNvSpPr>
          <p:nvPr>
            <p:ph idx="1"/>
          </p:nvPr>
        </p:nvSpPr>
        <p:spPr>
          <a:xfrm>
            <a:off x="838200" y="1344295"/>
            <a:ext cx="10515600" cy="4832985"/>
          </a:xfrm>
        </p:spPr>
        <p:txBody>
          <a:bodyPr>
            <a:normAutofit lnSpcReduction="10000"/>
          </a:bodyPr>
          <a:p>
            <a:pPr marL="0" indent="0">
              <a:buNone/>
            </a:pPr>
            <a:r>
              <a:rPr lang="zh-CN" altLang="en-US" sz="2000">
                <a:solidFill>
                  <a:srgbClr val="FFFF00"/>
                </a:solidFill>
              </a:rPr>
              <a:t>Grunt会读取该文件来执行，代码块如下：</a:t>
            </a:r>
            <a:endParaRPr lang="zh-CN" altLang="en-US" sz="2000">
              <a:solidFill>
                <a:srgbClr val="FFFF00"/>
              </a:solidFill>
            </a:endParaRPr>
          </a:p>
          <a:p>
            <a:pPr marL="0" indent="0">
              <a:buNone/>
            </a:pPr>
            <a:r>
              <a:rPr lang="zh-CN" altLang="en-US" sz="2000">
                <a:solidFill>
                  <a:srgbClr val="FFFF00"/>
                </a:solidFill>
              </a:rPr>
              <a:t>module.exports = function(grunt) {</a:t>
            </a:r>
            <a:endParaRPr lang="zh-CN" altLang="en-US" sz="2000">
              <a:solidFill>
                <a:srgbClr val="FFFF00"/>
              </a:solidFill>
            </a:endParaRPr>
          </a:p>
          <a:p>
            <a:pPr marL="0" indent="0">
              <a:buNone/>
            </a:pPr>
            <a:r>
              <a:rPr lang="en-US" altLang="zh-CN" sz="2000">
                <a:solidFill>
                  <a:srgbClr val="FFFF00"/>
                </a:solidFill>
              </a:rPr>
              <a:t>   grunt.initConfig({</a:t>
            </a:r>
            <a:endParaRPr lang="en-US" altLang="zh-CN" sz="2000">
              <a:solidFill>
                <a:srgbClr val="FFFF00"/>
              </a:solidFill>
            </a:endParaRPr>
          </a:p>
          <a:p>
            <a:pPr marL="0" indent="0">
              <a:buNone/>
            </a:pPr>
            <a:r>
              <a:rPr lang="en-US" altLang="zh-CN" sz="2000">
                <a:solidFill>
                  <a:srgbClr val="FFFF00"/>
                </a:solidFill>
              </a:rPr>
              <a:t>      pkg:grunt.file.readJSON(“package.json”),  </a:t>
            </a:r>
            <a:r>
              <a:rPr lang="en-US" altLang="zh-CN" sz="1200">
                <a:solidFill>
                  <a:srgbClr val="FFFF00"/>
                </a:solidFill>
              </a:rPr>
              <a:t>//读取 package.json 文件，并把里面的信息获取出来，方便在后面任务中应用;&lt;% %&gt;</a:t>
            </a:r>
            <a:endParaRPr lang="en-US" altLang="zh-CN" sz="1200">
              <a:solidFill>
                <a:srgbClr val="FFFF00"/>
              </a:solidFill>
            </a:endParaRPr>
          </a:p>
          <a:p>
            <a:pPr marL="0" indent="0">
              <a:buNone/>
            </a:pPr>
            <a:r>
              <a:rPr lang="en-US" altLang="zh-CN" sz="1200">
                <a:solidFill>
                  <a:srgbClr val="FFFF00"/>
                </a:solidFill>
              </a:rPr>
              <a:t>模板字符串可以引用任意的配置属性</a:t>
            </a:r>
            <a:endParaRPr lang="en-US" altLang="zh-CN" sz="1200">
              <a:solidFill>
                <a:srgbClr val="FFFF00"/>
              </a:solidFill>
            </a:endParaRPr>
          </a:p>
          <a:p>
            <a:pPr marL="0" indent="0">
              <a:buNone/>
            </a:pPr>
            <a:r>
              <a:rPr lang="en-US" altLang="zh-CN" sz="2000">
                <a:solidFill>
                  <a:srgbClr val="FFFF00"/>
                </a:solidFill>
              </a:rPr>
              <a:t>      </a:t>
            </a:r>
            <a:r>
              <a:rPr lang="zh-CN" altLang="en-US" sz="2000">
                <a:solidFill>
                  <a:srgbClr val="FFFF00"/>
                </a:solidFill>
                <a:sym typeface="+mn-ea"/>
              </a:rPr>
              <a:t>...</a:t>
            </a:r>
            <a:endParaRPr lang="zh-CN" altLang="en-US" sz="2000">
              <a:solidFill>
                <a:srgbClr val="FFFF00"/>
              </a:solidFill>
              <a:sym typeface="+mn-ea"/>
            </a:endParaRPr>
          </a:p>
          <a:p>
            <a:pPr marL="0" indent="0">
              <a:buNone/>
            </a:pPr>
            <a:r>
              <a:rPr lang="en-US" altLang="zh-CN" sz="2000">
                <a:solidFill>
                  <a:srgbClr val="FFFF00"/>
                </a:solidFill>
              </a:rPr>
              <a:t>   })</a:t>
            </a:r>
            <a:endParaRPr lang="en-US" altLang="zh-CN" sz="2000">
              <a:solidFill>
                <a:srgbClr val="FFFF00"/>
              </a:solidFill>
            </a:endParaRPr>
          </a:p>
          <a:p>
            <a:pPr marL="0" indent="0">
              <a:buNone/>
            </a:pPr>
            <a:r>
              <a:rPr lang="zh-CN" altLang="en-US" sz="2000">
                <a:solidFill>
                  <a:srgbClr val="FFFF00"/>
                </a:solidFill>
              </a:rPr>
              <a:t>};</a:t>
            </a:r>
            <a:endParaRPr lang="zh-CN" altLang="en-US" sz="2000">
              <a:solidFill>
                <a:srgbClr val="FFFF00"/>
              </a:solidFill>
            </a:endParaRPr>
          </a:p>
          <a:p>
            <a:pPr marL="0" indent="0">
              <a:buNone/>
            </a:pPr>
            <a:r>
              <a:rPr lang="zh-CN" altLang="en-US" sz="2000">
                <a:solidFill>
                  <a:srgbClr val="FFFF00"/>
                </a:solidFill>
              </a:rPr>
              <a:t>该js文件中，与grunt相关的主要有三块代码：任务配置代码、插件加载代码、任务注册代码。</a:t>
            </a:r>
            <a:endParaRPr lang="zh-CN" altLang="en-US" sz="2000">
              <a:solidFill>
                <a:srgbClr val="FFFF00"/>
              </a:solidFill>
            </a:endParaRPr>
          </a:p>
          <a:p>
            <a:pPr marL="0" indent="0">
              <a:buNone/>
            </a:pPr>
            <a:r>
              <a:rPr lang="zh-CN" altLang="en-US" sz="2000">
                <a:solidFill>
                  <a:srgbClr val="FFFF00"/>
                </a:solidFill>
              </a:rPr>
              <a:t>这三块代码，任务配置代码就是调用插件配置一下要执行的任务和实现的功能，插件加载代码就是把需要用到的插件加载进来，任务注册代码就是注册一个 task，里面包含刚在前面编写的任务配置代码。</a:t>
            </a:r>
            <a:endParaRPr lang="zh-CN" altLang="en-US" sz="2000">
              <a:solidFill>
                <a:srgbClr val="FFFF00"/>
              </a:solidFill>
            </a:endParaRPr>
          </a:p>
          <a:p>
            <a:pPr marL="0" indent="0">
              <a:buNone/>
            </a:pPr>
            <a:r>
              <a:rPr lang="zh-CN" altLang="en-US" sz="2000">
                <a:solidFill>
                  <a:srgbClr val="FFFF00"/>
                </a:solidFill>
              </a:rPr>
              <a:t>这样，就可以用 grunt 来执行注册的一个 task 从而根据任务配置代码调用需要的插件来执行相应的操作。</a:t>
            </a:r>
            <a:endParaRPr lang="zh-CN" altLang="en-US" sz="2000">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560705"/>
          </a:xfrm>
        </p:spPr>
        <p:txBody>
          <a:bodyPr>
            <a:normAutofit fontScale="90000"/>
          </a:bodyPr>
          <a:p>
            <a:r>
              <a:rPr lang="en-US" altLang="zh-CN">
                <a:solidFill>
                  <a:srgbClr val="FFFF00"/>
                </a:solidFill>
              </a:rPr>
              <a:t>5.1任务配置(</a:t>
            </a:r>
            <a:r>
              <a:rPr lang="zh-CN" altLang="en-US">
                <a:solidFill>
                  <a:srgbClr val="FFFF00"/>
                </a:solidFill>
              </a:rPr>
              <a:t>以压缩任务对象</a:t>
            </a:r>
            <a:r>
              <a:rPr lang="en-US" altLang="zh-CN">
                <a:solidFill>
                  <a:srgbClr val="FFFF00"/>
                </a:solidFill>
                <a:sym typeface="+mn-ea"/>
              </a:rPr>
              <a:t>uglify</a:t>
            </a:r>
            <a:r>
              <a:rPr lang="zh-CN" altLang="en-US">
                <a:solidFill>
                  <a:srgbClr val="FFFF00"/>
                </a:solidFill>
                <a:sym typeface="+mn-ea"/>
              </a:rPr>
              <a:t>为例</a:t>
            </a:r>
            <a:r>
              <a:rPr lang="en-US" altLang="zh-CN">
                <a:solidFill>
                  <a:srgbClr val="FFFF00"/>
                </a:solidFill>
                <a:sym typeface="+mn-ea"/>
              </a:rPr>
              <a:t> </a:t>
            </a:r>
            <a:r>
              <a:rPr lang="en-US" altLang="zh-CN">
                <a:solidFill>
                  <a:srgbClr val="FFFF00"/>
                </a:solidFill>
              </a:rPr>
              <a:t>)</a:t>
            </a:r>
            <a:endParaRPr lang="en-US" altLang="zh-CN">
              <a:solidFill>
                <a:srgbClr val="FFFF00"/>
              </a:solidFill>
            </a:endParaRPr>
          </a:p>
        </p:txBody>
      </p:sp>
      <p:sp>
        <p:nvSpPr>
          <p:cNvPr id="3" name="内容占位符 2"/>
          <p:cNvSpPr>
            <a:spLocks noGrp="1"/>
          </p:cNvSpPr>
          <p:nvPr>
            <p:ph idx="1"/>
          </p:nvPr>
        </p:nvSpPr>
        <p:spPr>
          <a:xfrm>
            <a:off x="838200" y="1146810"/>
            <a:ext cx="10515600" cy="5648325"/>
          </a:xfrm>
        </p:spPr>
        <p:txBody>
          <a:bodyPr>
            <a:normAutofit lnSpcReduction="10000"/>
          </a:bodyPr>
          <a:p>
            <a:r>
              <a:rPr lang="zh-CN" altLang="en-US" sz="2000">
                <a:solidFill>
                  <a:srgbClr val="FFFF00"/>
                </a:solidFill>
              </a:rPr>
              <a:t>每个任务对象名字是固定的，表示下面任务是调用 uglify 插件的，先配置了一些全局的 options 然后新建了一个 build 目标，此目标中同样可以配置</a:t>
            </a:r>
            <a:r>
              <a:rPr lang="en-US" altLang="zh-CN" sz="2000">
                <a:solidFill>
                  <a:srgbClr val="FFFF00"/>
                </a:solidFill>
              </a:rPr>
              <a:t>options,</a:t>
            </a:r>
            <a:r>
              <a:rPr lang="zh-CN" altLang="en-US" sz="2000">
                <a:solidFill>
                  <a:srgbClr val="FFFF00"/>
                </a:solidFill>
              </a:rPr>
              <a:t>目标级的</a:t>
            </a:r>
            <a:r>
              <a:rPr lang="en-US" altLang="zh-CN" sz="2000">
                <a:solidFill>
                  <a:srgbClr val="FFFF00"/>
                </a:solidFill>
              </a:rPr>
              <a:t>options</a:t>
            </a:r>
            <a:r>
              <a:rPr lang="zh-CN" altLang="en-US" sz="2000">
                <a:solidFill>
                  <a:srgbClr val="FFFF00"/>
                </a:solidFill>
              </a:rPr>
              <a:t>会覆盖任务级的</a:t>
            </a:r>
            <a:r>
              <a:rPr lang="en-US" altLang="zh-CN" sz="2000">
                <a:solidFill>
                  <a:srgbClr val="FFFF00"/>
                </a:solidFill>
              </a:rPr>
              <a:t>options</a:t>
            </a:r>
            <a:r>
              <a:rPr lang="zh-CN" altLang="en-US" sz="2000">
                <a:solidFill>
                  <a:srgbClr val="FFFF00"/>
                </a:solidFill>
              </a:rPr>
              <a:t>。</a:t>
            </a:r>
            <a:endParaRPr lang="zh-CN" altLang="en-US" sz="2000">
              <a:solidFill>
                <a:srgbClr val="FFFF00"/>
              </a:solidFill>
            </a:endParaRPr>
          </a:p>
          <a:p>
            <a:pPr marL="0" indent="0">
              <a:buNone/>
            </a:pPr>
            <a:r>
              <a:rPr lang="zh-CN" altLang="en-US" sz="2000">
                <a:solidFill>
                  <a:srgbClr val="FFFF00"/>
                </a:solidFill>
              </a:rPr>
              <a:t>uglify:{</a:t>
            </a:r>
            <a:endParaRPr lang="zh-CN" altLang="en-US" sz="2000">
              <a:solidFill>
                <a:srgbClr val="FFFF00"/>
              </a:solidFill>
            </a:endParaRPr>
          </a:p>
          <a:p>
            <a:pPr marL="0" indent="0">
              <a:buNone/>
            </a:pPr>
            <a:r>
              <a:rPr lang="zh-CN" altLang="en-US" sz="2000">
                <a:solidFill>
                  <a:srgbClr val="FFFF00"/>
                </a:solidFill>
              </a:rPr>
              <a:t>   options:{</a:t>
            </a:r>
            <a:endParaRPr lang="zh-CN" altLang="en-US" sz="2000">
              <a:solidFill>
                <a:srgbClr val="FFFF00"/>
              </a:solidFill>
            </a:endParaRPr>
          </a:p>
          <a:p>
            <a:pPr marL="0" indent="0">
              <a:buNone/>
            </a:pPr>
            <a:r>
              <a:rPr lang="zh-CN" altLang="en-US" sz="2000">
                <a:solidFill>
                  <a:srgbClr val="FFFF00"/>
                </a:solidFill>
              </a:rPr>
              <a:t>       stripBanners:true,</a:t>
            </a:r>
            <a:endParaRPr lang="zh-CN" altLang="en-US" sz="2000">
              <a:solidFill>
                <a:srgbClr val="FFFF00"/>
              </a:solidFill>
            </a:endParaRPr>
          </a:p>
          <a:p>
            <a:pPr marL="0" indent="0">
              <a:buNone/>
            </a:pPr>
            <a:r>
              <a:rPr lang="zh-CN" altLang="en-US" sz="2000">
                <a:solidFill>
                  <a:srgbClr val="FFFF00"/>
                </a:solidFill>
              </a:rPr>
              <a:t>       banner:'/*! &lt;%=pkg.name%&gt;-&lt;%=pkg.version%&gt;.js &lt;%= grunt.template.today("yyyy-mm-dd") %&gt; */\n'       </a:t>
            </a:r>
            <a:endParaRPr lang="zh-CN" altLang="en-US" sz="2000">
              <a:solidFill>
                <a:srgbClr val="FFFF00"/>
              </a:solidFill>
            </a:endParaRPr>
          </a:p>
          <a:p>
            <a:pPr marL="0" indent="0">
              <a:buNone/>
            </a:pPr>
            <a:r>
              <a:rPr lang="zh-CN" altLang="en-US" sz="2000">
                <a:solidFill>
                  <a:srgbClr val="FFFF00"/>
                </a:solidFill>
              </a:rPr>
              <a:t>    },</a:t>
            </a:r>
            <a:endParaRPr lang="zh-CN" altLang="en-US" sz="2000">
              <a:solidFill>
                <a:srgbClr val="FFFF00"/>
              </a:solidFill>
            </a:endParaRPr>
          </a:p>
          <a:p>
            <a:pPr marL="0" indent="0">
              <a:buNone/>
            </a:pPr>
            <a:r>
              <a:rPr lang="zh-CN" altLang="en-US" sz="2000">
                <a:solidFill>
                  <a:srgbClr val="FFFF00"/>
                </a:solidFill>
              </a:rPr>
              <a:t>    build:{</a:t>
            </a:r>
            <a:endParaRPr lang="zh-CN" altLang="en-US" sz="2000">
              <a:solidFill>
                <a:srgbClr val="FFFF00"/>
              </a:solidFill>
            </a:endParaRPr>
          </a:p>
          <a:p>
            <a:pPr marL="0" indent="0">
              <a:buNone/>
            </a:pPr>
            <a:r>
              <a:rPr lang="zh-CN" altLang="en-US" sz="2000">
                <a:solidFill>
                  <a:srgbClr val="FFFF00"/>
                </a:solidFill>
              </a:rPr>
              <a:t>       src:'src/test.js',</a:t>
            </a:r>
            <a:endParaRPr lang="zh-CN" altLang="en-US" sz="2000">
              <a:solidFill>
                <a:srgbClr val="FFFF00"/>
              </a:solidFill>
            </a:endParaRPr>
          </a:p>
          <a:p>
            <a:pPr marL="0" indent="0">
              <a:buNone/>
            </a:pPr>
            <a:r>
              <a:rPr lang="zh-CN" altLang="en-US" sz="2000">
                <a:solidFill>
                  <a:srgbClr val="FFFF00"/>
                </a:solidFill>
              </a:rPr>
              <a:t>       dest:'build/&lt;%=pkg.name%&gt;-&lt;%=pkg.version%&gt;.js.min.js'</a:t>
            </a:r>
            <a:endParaRPr lang="zh-CN" altLang="en-US" sz="2000">
              <a:solidFill>
                <a:srgbClr val="FFFF00"/>
              </a:solidFill>
            </a:endParaRPr>
          </a:p>
          <a:p>
            <a:pPr marL="0" indent="0">
              <a:buNone/>
            </a:pPr>
            <a:r>
              <a:rPr lang="zh-CN" altLang="en-US" sz="2000">
                <a:solidFill>
                  <a:srgbClr val="FFFF00"/>
                </a:solidFill>
              </a:rPr>
              <a:t>    }</a:t>
            </a:r>
            <a:endParaRPr lang="zh-CN" altLang="en-US" sz="2000">
              <a:solidFill>
                <a:srgbClr val="FFFF00"/>
              </a:solidFill>
            </a:endParaRPr>
          </a:p>
          <a:p>
            <a:pPr marL="0" indent="0">
              <a:buNone/>
            </a:pPr>
            <a:r>
              <a:rPr lang="zh-CN" altLang="en-US" sz="2000">
                <a:solidFill>
                  <a:srgbClr val="FFFF00"/>
                </a:solidFill>
              </a:rPr>
              <a:t> },</a:t>
            </a:r>
            <a:endParaRPr lang="zh-CN" altLang="en-US" sz="2000">
              <a:solidFill>
                <a:srgbClr val="FFFF00"/>
              </a:solidFill>
            </a:endParaRPr>
          </a:p>
          <a:p>
            <a:pPr marL="0" indent="0">
              <a:buNone/>
            </a:pPr>
            <a:r>
              <a:rPr lang="zh-CN" altLang="en-US" sz="2000">
                <a:solidFill>
                  <a:srgbClr val="FFFF00"/>
                </a:solidFill>
              </a:rPr>
              <a:t>插件语法介绍地址：</a:t>
            </a:r>
            <a:r>
              <a:rPr lang="zh-CN" altLang="en-US" sz="2000">
                <a:solidFill>
                  <a:srgbClr val="FFFF00"/>
                </a:solidFill>
                <a:hlinkClick r:id="rId1" tooltip="" action="ppaction://hlinkfile"/>
              </a:rPr>
              <a:t>https://www.npmjs.com/package/grunt-contrib-uglify</a:t>
            </a:r>
            <a:endParaRPr lang="zh-CN" altLang="en-US" sz="2000">
              <a:solidFill>
                <a:srgbClr val="FFFF00"/>
              </a:solidFill>
            </a:endParaRPr>
          </a:p>
          <a:p>
            <a:pPr marL="0" indent="0">
              <a:buNone/>
            </a:pPr>
            <a:r>
              <a:rPr lang="zh-CN" altLang="en-US" sz="2000">
                <a:solidFill>
                  <a:srgbClr val="FFFF00"/>
                </a:solidFill>
              </a:rPr>
              <a:t>插件语法介绍地址：</a:t>
            </a:r>
            <a:r>
              <a:rPr lang="zh-CN" altLang="en-US" sz="2000">
                <a:solidFill>
                  <a:srgbClr val="FFFF00"/>
                </a:solidFill>
                <a:hlinkClick r:id="rId2" action="ppaction://hlinkfile"/>
              </a:rPr>
              <a:t>https://github.com/gruntjs/grunt-contrib-uglify</a:t>
            </a:r>
            <a:endParaRPr lang="zh-CN" altLang="en-US" sz="2000">
              <a:solidFill>
                <a:srgbClr val="FFFF00"/>
              </a:solidFill>
              <a:hlinkClick r:id="rId2" action="ppaction://hlinkfile"/>
            </a:endParaRPr>
          </a:p>
          <a:p>
            <a:pPr marL="0" indent="0">
              <a:buNone/>
            </a:pPr>
            <a:endParaRPr lang="zh-CN" altLang="en-US" sz="2000">
              <a:solidFill>
                <a:srgbClr val="FFFF00"/>
              </a:solidFill>
              <a:hlinkClick r:id="rId2" action="ppaction://hlinkfile"/>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3835</Words>
  <Application>WPS 演示</Application>
  <PresentationFormat>宽屏</PresentationFormat>
  <Paragraphs>138</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黑体</vt:lpstr>
      <vt:lpstr>微软雅黑</vt:lpstr>
      <vt:lpstr>Arial Unicode MS</vt:lpstr>
      <vt:lpstr>Calibri Light</vt:lpstr>
      <vt:lpstr>Calibri</vt:lpstr>
      <vt:lpstr>Office 主题</vt:lpstr>
      <vt:lpstr>PowerPoint 演示文稿</vt:lpstr>
      <vt:lpstr>导读</vt:lpstr>
      <vt:lpstr>一 grunt简介</vt:lpstr>
      <vt:lpstr>二 grunt安装</vt:lpstr>
      <vt:lpstr>三 Package.Json文件</vt:lpstr>
      <vt:lpstr>四 grunt常用插件</vt:lpstr>
      <vt:lpstr>PowerPoint 演示文稿</vt:lpstr>
      <vt:lpstr>五  grunt配置语法介绍</vt:lpstr>
      <vt:lpstr>5.1任务配置(以压缩任务对象uglify为例 )</vt:lpstr>
      <vt:lpstr>5.2插件加载</vt:lpstr>
      <vt:lpstr>六 connect本地服务以及watch监听文件变动</vt:lpstr>
      <vt:lpstr>connect配置代码</vt:lpstr>
      <vt:lpstr>七 小结</vt:lpstr>
      <vt:lpstr>谢谢观赏！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31</cp:revision>
  <dcterms:created xsi:type="dcterms:W3CDTF">2015-05-05T08:02:00Z</dcterms:created>
  <dcterms:modified xsi:type="dcterms:W3CDTF">2017-09-28T06:25:27Z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