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1566" r:id="rId5"/>
    <p:sldId id="1567" r:id="rId6"/>
    <p:sldId id="1595" r:id="rId7"/>
    <p:sldId id="1597" r:id="rId8"/>
    <p:sldId id="1601" r:id="rId9"/>
    <p:sldId id="1602" r:id="rId10"/>
    <p:sldId id="1598" r:id="rId11"/>
    <p:sldId id="1603" r:id="rId12"/>
    <p:sldId id="1604" r:id="rId13"/>
    <p:sldId id="1636" r:id="rId14"/>
    <p:sldId id="1637" r:id="rId15"/>
    <p:sldId id="1600" r:id="rId16"/>
    <p:sldId id="1638" r:id="rId17"/>
    <p:sldId id="1640" r:id="rId18"/>
    <p:sldId id="1639" r:id="rId19"/>
    <p:sldId id="1642" r:id="rId20"/>
    <p:sldId id="1643" r:id="rId21"/>
    <p:sldId id="1644" r:id="rId22"/>
    <p:sldId id="1645" r:id="rId23"/>
    <p:sldId id="1646" r:id="rId24"/>
  </p:sldIdLst>
  <p:sldSz cx="9144000" cy="6858000" type="screen4x3"/>
  <p:notesSz cx="6858000" cy="9144000"/>
  <p:custShowLst>
    <p:custShow name="虚拟机栈" id="0">
      <p:sldLst/>
    </p:custShow>
  </p:custShow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53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230"/>
        <p:guide pos="29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419AB-B5A6-4156-A92F-ABB0BBB9D6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DCC4-6E78-452E-A766-D9115A1A45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5F1D0-60BA-4DE9-A81B-E453554A4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23A5A-78AD-4768-BA0C-F96ABCE637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 smtClean="0"/>
              <a:t>易居尚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746A-3CD0-42F0-903F-1A8C89DCEF1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E89B-68D4-46E2-9A27-CDCBE2CAA93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5D0B-5892-4D66-9D94-18E2E959D11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02BD-035F-4957-BBE7-8D04F6CCD77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0F0F-EE30-4707-8B8B-D94AC734204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E0F2-2AC0-4165-AC3C-227C72648BA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A134-900A-4AB7-AAC6-66F07EEE477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4FE0-C7E6-4F0B-8FB6-07C2BCFEE8E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030-D52E-4171-9BB3-65C3A8BAD9F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7F4B-7625-49B1-8B64-1DDF9446829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F0DE-53A1-4EBA-B9DB-9F5E91CAEC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D49F-17FA-42E8-B56C-8C7A2CEC438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易居尚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2275" y="1371600"/>
            <a:ext cx="8229600" cy="2628265"/>
          </a:xfrm>
        </p:spPr>
        <p:txBody>
          <a:bodyPr/>
          <a:lstStyle/>
          <a:p>
            <a:pPr algn="ctr"/>
            <a:r>
              <a:rPr lang="zh-CN" altLang="en-US" sz="3600" b="1">
                <a:sym typeface="+mn-ea"/>
              </a:rPr>
              <a:t>分布式事务</a:t>
            </a:r>
            <a:endParaRPr lang="zh-CN" altLang="en-US" sz="3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85540" y="4375150"/>
            <a:ext cx="4966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i="1" u="sng" dirty="0"/>
              <a:t>人工智能系统部</a:t>
            </a:r>
            <a:endParaRPr lang="en-US" altLang="zh-CN" sz="2400" b="1" i="1" u="sng" dirty="0"/>
          </a:p>
          <a:p>
            <a:pPr algn="r"/>
            <a:r>
              <a:rPr lang="en-US" altLang="zh-CN" sz="2400" b="1" i="1" u="sng" dirty="0"/>
              <a:t>jun</a:t>
            </a:r>
            <a:r>
              <a:rPr lang="en-US" altLang="zh-CN" sz="2400" b="1" i="1" u="sng" dirty="0"/>
              <a:t>.xiong</a:t>
            </a:r>
            <a:endParaRPr lang="en-US" altLang="zh-CN" sz="2400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en-US" b="1">
                <a:sym typeface="+mn-ea"/>
              </a:rPr>
              <a:t>JSON Web Token(JWT)</a:t>
            </a:r>
            <a:endParaRPr lang="en-US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89290" cy="5147310"/>
          </a:xfrm>
        </p:spPr>
        <p:txBody>
          <a:bodyPr>
            <a:normAutofit lnSpcReduction="10000"/>
          </a:bodyPr>
          <a:p>
            <a:pPr marL="0" indent="0">
              <a:buFont typeface="+mj-ea"/>
              <a:buNone/>
            </a:pPr>
            <a:r>
              <a:rPr lang="en-US" altLang="zh-CN" sz="2000">
                <a:solidFill>
                  <a:schemeClr val="tx1"/>
                </a:solidFill>
              </a:rPr>
              <a:t>1. </a:t>
            </a:r>
            <a:r>
              <a:rPr lang="zh-CN" sz="2000">
                <a:solidFill>
                  <a:schemeClr val="tx1"/>
                </a:solidFill>
              </a:rPr>
              <a:t>什么是</a:t>
            </a:r>
            <a:r>
              <a:rPr lang="en-US" altLang="zh-CN" sz="2000">
                <a:solidFill>
                  <a:schemeClr val="tx1"/>
                </a:solidFill>
              </a:rPr>
              <a:t>JWT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zh-CN" altLang="en-US" sz="1750">
                <a:solidFill>
                  <a:schemeClr val="tx1"/>
                </a:solidFill>
              </a:rPr>
              <a:t>         JWT是一个开放标准（RFC 7519），它定义了一种紧凑且自包含的方式，用于在各方之间安全地将信息作为JSON对象传输。由于此信息是经过数字签名的，因此可以被验证和信任。可以使用秘密（使用HMAC算法）或使用RSA或ECDSA的公钥/私钥对对JWT进行签名。</a:t>
            </a: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zh-CN" sz="2000">
                <a:solidFill>
                  <a:schemeClr val="tx1"/>
                </a:solidFill>
              </a:rPr>
              <a:t>2. JWT的用途</a:t>
            </a:r>
            <a:endParaRPr lang="zh-CN" sz="2000">
              <a:solidFill>
                <a:schemeClr val="tx1"/>
              </a:solidFill>
            </a:endParaRPr>
          </a:p>
          <a:p>
            <a:pPr>
              <a:buFont typeface="+mj-ea"/>
              <a:buAutoNum type="circleNumDbPlain"/>
            </a:pPr>
            <a:r>
              <a:rPr sz="1750">
                <a:solidFill>
                  <a:schemeClr val="tx1"/>
                </a:solidFill>
              </a:rPr>
              <a:t>授权：这是使用JWT的最常见方案。一旦用户登录，每个后续请求将包括JWT，从而允许用户访问该令牌允许的路由，服务和资源。单</a:t>
            </a:r>
            <a:r>
              <a:rPr lang="zh-CN" sz="1750">
                <a:solidFill>
                  <a:schemeClr val="tx1"/>
                </a:solidFill>
              </a:rPr>
              <a:t>点</a:t>
            </a:r>
            <a:r>
              <a:rPr sz="1750">
                <a:solidFill>
                  <a:schemeClr val="tx1"/>
                </a:solidFill>
              </a:rPr>
              <a:t>登录是当今广泛使用JWT的一项功能，因为它的开销很小并且可以在不同的域中轻松使用。</a:t>
            </a:r>
            <a:endParaRPr sz="1750">
              <a:solidFill>
                <a:schemeClr val="tx1"/>
              </a:solidFill>
            </a:endParaRPr>
          </a:p>
          <a:p>
            <a:pPr>
              <a:buFont typeface="+mj-ea"/>
              <a:buAutoNum type="circleNumDbPlain"/>
            </a:pPr>
            <a:r>
              <a:rPr sz="1750">
                <a:solidFill>
                  <a:schemeClr val="tx1"/>
                </a:solidFill>
              </a:rPr>
              <a:t>信息交换：JSON Web令牌是在各方之间安全传输信息的好方法。因为可以对JWT进行签名（例如，使用公钥/私钥对），所以您可以确保发件人是他们所说的人。此外，由于签名是使用标头和有效负载计算的，因此您还可以验证内容是否未被篡改。</a:t>
            </a:r>
            <a:endParaRPr lang="zh-CN" altLang="en-US" sz="175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en-US" b="1">
                <a:sym typeface="+mn-ea"/>
              </a:rPr>
              <a:t>JSON Web Token(JWT)</a:t>
            </a:r>
            <a:endParaRPr lang="en-US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6610"/>
            <a:ext cx="8289290" cy="6042025"/>
          </a:xfrm>
        </p:spPr>
        <p:txBody>
          <a:bodyPr>
            <a:normAutofit lnSpcReduction="10000"/>
          </a:bodyPr>
          <a:p>
            <a:pPr marL="0" indent="0">
              <a:buFont typeface="+mj-ea"/>
              <a:buNone/>
            </a:pPr>
            <a:r>
              <a:rPr lang="en-US" altLang="zh-CN" sz="2000">
                <a:solidFill>
                  <a:schemeClr val="tx1"/>
                </a:solidFill>
              </a:rPr>
              <a:t>3. JWT</a:t>
            </a:r>
            <a:r>
              <a:rPr lang="zh-CN" altLang="en-US" sz="2000">
                <a:solidFill>
                  <a:schemeClr val="tx1"/>
                </a:solidFill>
              </a:rPr>
              <a:t>的组成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zh-CN" altLang="en-US" sz="1750">
                <a:solidFill>
                  <a:schemeClr val="tx1"/>
                </a:solidFill>
              </a:rPr>
              <a:t>         JWT是由三段信息构成的，将这三段信息文本用.链接一起就构成了Jwt字符串，如</a:t>
            </a:r>
            <a:r>
              <a:rPr lang="en-US" altLang="zh-CN" sz="1750">
                <a:solidFill>
                  <a:schemeClr val="tx1"/>
                </a:solidFill>
              </a:rPr>
              <a:t>xxx.yyy.zzz</a:t>
            </a:r>
            <a:r>
              <a:rPr lang="zh-CN" altLang="en-US" sz="1750">
                <a:solidFill>
                  <a:schemeClr val="tx1"/>
                </a:solidFill>
              </a:rPr>
              <a:t>。</a:t>
            </a:r>
            <a:r>
              <a:rPr lang="zh-CN" altLang="en-US" sz="1750">
                <a:solidFill>
                  <a:schemeClr val="tx1"/>
                </a:solidFill>
              </a:rPr>
              <a:t>第一部分为头部（header）,第二部分为载荷（payload），第三部分为签证（signature）。</a:t>
            </a: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en-US" sz="1750">
                <a:solidFill>
                  <a:schemeClr val="tx1"/>
                </a:solidFill>
              </a:rPr>
              <a:t>         header</a:t>
            </a:r>
            <a:r>
              <a:rPr sz="1750">
                <a:solidFill>
                  <a:schemeClr val="tx1"/>
                </a:solidFill>
              </a:rPr>
              <a:t>：</a:t>
            </a:r>
            <a:r>
              <a:rPr lang="en-US" sz="1750">
                <a:solidFill>
                  <a:schemeClr val="tx1"/>
                </a:solidFill>
              </a:rPr>
              <a:t>JWT</a:t>
            </a:r>
            <a:r>
              <a:rPr sz="1750">
                <a:solidFill>
                  <a:schemeClr val="tx1"/>
                </a:solidFill>
              </a:rPr>
              <a:t>的头部承载两部分信息</a:t>
            </a:r>
            <a:r>
              <a:rPr lang="zh-CN" sz="1750">
                <a:solidFill>
                  <a:schemeClr val="tx1"/>
                </a:solidFill>
              </a:rPr>
              <a:t>：令牌的类型（即JWT）和所使用的签名算法，例如HMAC SHA256或RSA，将该</a:t>
            </a:r>
            <a:r>
              <a:rPr lang="en-US" altLang="zh-CN" sz="1750">
                <a:solidFill>
                  <a:schemeClr val="tx1"/>
                </a:solidFill>
              </a:rPr>
              <a:t>JSON</a:t>
            </a:r>
            <a:r>
              <a:rPr lang="zh-CN" altLang="en-US" sz="1750">
                <a:solidFill>
                  <a:schemeClr val="tx1"/>
                </a:solidFill>
              </a:rPr>
              <a:t>字符串使用</a:t>
            </a:r>
            <a:r>
              <a:rPr lang="en-US" altLang="zh-CN" sz="1750">
                <a:solidFill>
                  <a:schemeClr val="tx1"/>
                </a:solidFill>
              </a:rPr>
              <a:t>Base64Url</a:t>
            </a:r>
            <a:r>
              <a:rPr lang="zh-CN" altLang="en-US" sz="1750">
                <a:solidFill>
                  <a:schemeClr val="tx1"/>
                </a:solidFill>
              </a:rPr>
              <a:t>编码后即为</a:t>
            </a:r>
            <a:r>
              <a:rPr lang="en-US" altLang="zh-CN" sz="1750">
                <a:solidFill>
                  <a:schemeClr val="tx1"/>
                </a:solidFill>
              </a:rPr>
              <a:t>header</a:t>
            </a:r>
            <a:r>
              <a:rPr sz="1750">
                <a:solidFill>
                  <a:schemeClr val="tx1"/>
                </a:solidFill>
              </a:rPr>
              <a:t>。</a:t>
            </a:r>
            <a:endParaRPr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en-US" sz="1750">
                <a:solidFill>
                  <a:schemeClr val="tx1"/>
                </a:solidFill>
              </a:rPr>
              <a:t>{</a:t>
            </a:r>
            <a:endParaRPr 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sz="1750">
                <a:sym typeface="+mn-ea"/>
              </a:rPr>
              <a:t>    "typ": "JWT"</a:t>
            </a:r>
            <a:r>
              <a:rPr lang="en-US" sz="1750">
                <a:sym typeface="+mn-ea"/>
              </a:rPr>
              <a:t>,</a:t>
            </a:r>
            <a:endParaRPr 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sz="1750">
                <a:solidFill>
                  <a:schemeClr val="tx1"/>
                </a:solidFill>
              </a:rPr>
              <a:t>    "alg": "HS256"</a:t>
            </a:r>
            <a:endParaRPr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sz="1750">
                <a:solidFill>
                  <a:schemeClr val="tx1"/>
                </a:solidFill>
              </a:rPr>
              <a:t>}</a:t>
            </a:r>
            <a:endParaRPr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en-US" sz="1750">
                <a:solidFill>
                  <a:schemeClr val="tx1"/>
                </a:solidFill>
              </a:rPr>
              <a:t>         payload</a:t>
            </a:r>
            <a:r>
              <a:rPr sz="1750">
                <a:solidFill>
                  <a:schemeClr val="tx1"/>
                </a:solidFill>
              </a:rPr>
              <a:t>：</a:t>
            </a:r>
            <a:r>
              <a:rPr lang="en-US" sz="1750">
                <a:sym typeface="+mn-ea"/>
              </a:rPr>
              <a:t>JWT</a:t>
            </a:r>
            <a:r>
              <a:rPr sz="1750">
                <a:sym typeface="+mn-ea"/>
              </a:rPr>
              <a:t>的</a:t>
            </a:r>
            <a:r>
              <a:rPr sz="1750">
                <a:solidFill>
                  <a:schemeClr val="tx1"/>
                </a:solidFill>
              </a:rPr>
              <a:t>载荷就是存放有效信息的地方</a:t>
            </a:r>
            <a:r>
              <a:rPr lang="zh-CN" sz="1750">
                <a:solidFill>
                  <a:schemeClr val="tx1"/>
                </a:solidFill>
              </a:rPr>
              <a:t>，</a:t>
            </a:r>
            <a:r>
              <a:rPr lang="zh-CN" sz="1750">
                <a:sym typeface="+mn-ea"/>
              </a:rPr>
              <a:t>将该</a:t>
            </a:r>
            <a:r>
              <a:rPr lang="en-US" altLang="zh-CN" sz="1750">
                <a:sym typeface="+mn-ea"/>
              </a:rPr>
              <a:t>JSON</a:t>
            </a:r>
            <a:r>
              <a:rPr lang="zh-CN" altLang="en-US" sz="1750">
                <a:sym typeface="+mn-ea"/>
              </a:rPr>
              <a:t>字符串使用</a:t>
            </a:r>
            <a:r>
              <a:rPr lang="en-US" altLang="zh-CN" sz="1750">
                <a:sym typeface="+mn-ea"/>
              </a:rPr>
              <a:t>Base64Url</a:t>
            </a:r>
            <a:r>
              <a:rPr lang="zh-CN" altLang="en-US" sz="1750">
                <a:sym typeface="+mn-ea"/>
              </a:rPr>
              <a:t>编码后即为</a:t>
            </a:r>
            <a:r>
              <a:rPr lang="en-US" sz="1750">
                <a:sym typeface="+mn-ea"/>
              </a:rPr>
              <a:t>payload</a:t>
            </a:r>
            <a:r>
              <a:rPr lang="zh-CN" sz="1750">
                <a:solidFill>
                  <a:schemeClr val="tx1"/>
                </a:solidFill>
              </a:rPr>
              <a:t>，</a:t>
            </a:r>
            <a:r>
              <a:rPr sz="1750">
                <a:solidFill>
                  <a:schemeClr val="tx1"/>
                </a:solidFill>
              </a:rPr>
              <a:t>有效信息包含三个部分：</a:t>
            </a:r>
            <a:endParaRPr sz="1750">
              <a:solidFill>
                <a:schemeClr val="tx1"/>
              </a:solidFill>
            </a:endParaRPr>
          </a:p>
          <a:p>
            <a:pPr lvl="1">
              <a:buFont typeface="+mj-ea"/>
              <a:buAutoNum type="circleNumDbPlain"/>
            </a:pPr>
            <a:r>
              <a:rPr lang="en-US" altLang="zh-CN" sz="1270">
                <a:sym typeface="+mn-ea"/>
              </a:rPr>
              <a:t>标准中注册的声明（建议但不强制使用）</a:t>
            </a:r>
            <a:r>
              <a:rPr lang="zh-CN" altLang="en-US" sz="1270">
                <a:sym typeface="+mn-ea"/>
              </a:rPr>
              <a:t>：</a:t>
            </a:r>
            <a:r>
              <a:rPr lang="en-US" altLang="zh-CN" sz="1270">
                <a:sym typeface="+mn-ea"/>
              </a:rPr>
              <a:t>iss</a:t>
            </a:r>
            <a:r>
              <a:rPr lang="zh-CN" altLang="en-US" sz="1270">
                <a:sym typeface="+mn-ea"/>
              </a:rPr>
              <a:t>（</a:t>
            </a:r>
            <a:r>
              <a:rPr lang="en-US" altLang="zh-CN" sz="1270">
                <a:sym typeface="+mn-ea"/>
              </a:rPr>
              <a:t>jwt签发者</a:t>
            </a:r>
            <a:r>
              <a:rPr lang="zh-CN" altLang="en-US" sz="1270">
                <a:sym typeface="+mn-ea"/>
              </a:rPr>
              <a:t>）、sub（jwt所面向的用户）、aud（接收jwt的一方）、exp（jwt的过期时间）、nbf（定义该时间之前jwt都是不可用的）、iat（jwt的签发时间）、jti（jwt的唯一身份标识）。</a:t>
            </a:r>
            <a:endParaRPr lang="zh-CN" altLang="en-US" sz="1270">
              <a:sym typeface="+mn-ea"/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455">
                <a:sym typeface="+mn-ea"/>
              </a:rPr>
              <a:t>公共的声明：公共的声明可以添加任何的信息，一般添加用户的相关信息或其他业务需要的必要信息，但不建议添加敏感信息，因为该部分在客户端可解密；</a:t>
            </a:r>
            <a:endParaRPr lang="zh-CN" altLang="en-US" sz="1455">
              <a:sym typeface="+mn-ea"/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455">
                <a:sym typeface="+mn-ea"/>
              </a:rPr>
              <a:t>私有的声明：私有声明是提供者和消费者所共同定义的声明，</a:t>
            </a:r>
            <a:r>
              <a:rPr lang="zh-CN" altLang="en-US" sz="1455">
                <a:sym typeface="+mn-ea"/>
              </a:rPr>
              <a:t>但不建议添加敏感信息，因为该部分在客户端可解密。</a:t>
            </a:r>
            <a:endParaRPr lang="zh-CN" altLang="en-US" sz="1455">
              <a:sym typeface="+mn-ea"/>
            </a:endParaRPr>
          </a:p>
          <a:p>
            <a:pPr marL="0" lvl="0" indent="0">
              <a:buFont typeface="+mj-ea"/>
              <a:buNone/>
            </a:pPr>
            <a:r>
              <a:rPr lang="en-US" sz="200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1750">
                <a:sym typeface="+mn-ea"/>
              </a:rPr>
              <a:t>signature：</a:t>
            </a:r>
            <a:r>
              <a:rPr lang="en-US" sz="1750">
                <a:sym typeface="+mn-ea"/>
              </a:rPr>
              <a:t>JWT</a:t>
            </a:r>
            <a:r>
              <a:rPr sz="1750">
                <a:sym typeface="+mn-ea"/>
              </a:rPr>
              <a:t>的</a:t>
            </a:r>
            <a:r>
              <a:rPr lang="zh-CN" altLang="en-US" sz="1750">
                <a:sym typeface="+mn-ea"/>
              </a:rPr>
              <a:t>签证信息，这部分由</a:t>
            </a:r>
            <a:r>
              <a:rPr lang="en-US" altLang="zh-CN" sz="1750">
                <a:sym typeface="+mn-ea"/>
              </a:rPr>
              <a:t>Base64Url</a:t>
            </a:r>
            <a:r>
              <a:rPr lang="zh-CN" altLang="en-US" sz="1750">
                <a:sym typeface="+mn-ea"/>
              </a:rPr>
              <a:t>编码后的头部和载荷用</a:t>
            </a:r>
            <a:r>
              <a:rPr lang="en-US" altLang="zh-CN" sz="1750">
                <a:sym typeface="+mn-ea"/>
              </a:rPr>
              <a:t>“.”</a:t>
            </a:r>
            <a:r>
              <a:rPr lang="zh-CN" altLang="en-US" sz="1750">
                <a:sym typeface="+mn-ea"/>
              </a:rPr>
              <a:t>连接起来后通过头部声明的加密方式结合秘钥（secret）加密产生。</a:t>
            </a:r>
            <a:endParaRPr lang="zh-CN" altLang="en-US" sz="175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en-US" b="1">
                <a:sym typeface="+mn-ea"/>
              </a:rPr>
              <a:t>JSON Web Token(JWT)</a:t>
            </a:r>
            <a:endParaRPr lang="en-US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1875"/>
            <a:ext cx="8289290" cy="6042025"/>
          </a:xfrm>
        </p:spPr>
        <p:txBody>
          <a:bodyPr>
            <a:normAutofit lnSpcReduction="10000"/>
          </a:bodyPr>
          <a:p>
            <a:pPr marL="0" indent="0">
              <a:buFont typeface="+mj-ea"/>
              <a:buNone/>
            </a:pPr>
            <a:r>
              <a:rPr lang="en-US" altLang="zh-CN" sz="2000">
                <a:solidFill>
                  <a:schemeClr val="tx1"/>
                </a:solidFill>
              </a:rPr>
              <a:t>3. JWT</a:t>
            </a:r>
            <a:r>
              <a:rPr lang="zh-CN" altLang="en-US" sz="2000">
                <a:solidFill>
                  <a:schemeClr val="tx1"/>
                </a:solidFill>
              </a:rPr>
              <a:t>的优劣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zh-CN" altLang="en-US" sz="1750">
                <a:solidFill>
                  <a:schemeClr val="tx1"/>
                </a:solidFill>
              </a:rPr>
              <a:t>         优点：跨语言、便于传输、</a:t>
            </a:r>
            <a:r>
              <a:rPr lang="en-US" altLang="zh-CN" sz="1750">
                <a:solidFill>
                  <a:schemeClr val="tx1"/>
                </a:solidFill>
              </a:rPr>
              <a:t>Session-Less</a:t>
            </a:r>
            <a:r>
              <a:rPr lang="zh-CN" altLang="en-US" sz="1750">
                <a:solidFill>
                  <a:schemeClr val="tx1"/>
                </a:solidFill>
              </a:rPr>
              <a:t>（服务器不需要保存会话状态）</a:t>
            </a:r>
            <a:r>
              <a:rPr lang="zh-CN" altLang="en-US" sz="1750">
                <a:solidFill>
                  <a:schemeClr val="tx1"/>
                </a:solidFill>
              </a:rPr>
              <a:t>。</a:t>
            </a: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zh-CN" altLang="en-US" sz="1750">
                <a:sym typeface="+mn-ea"/>
              </a:rPr>
              <a:t>         缺点：</a:t>
            </a:r>
            <a:r>
              <a:rPr lang="en-US" altLang="zh-CN" sz="1750">
                <a:sym typeface="+mn-ea"/>
              </a:rPr>
              <a:t>Session-Less</a:t>
            </a:r>
            <a:r>
              <a:rPr lang="zh-CN" altLang="en-US" sz="1750">
                <a:sym typeface="+mn-ea"/>
              </a:rPr>
              <a:t>（一旦签发，有效期内将一直有效，无法废除）</a:t>
            </a:r>
            <a:endParaRPr lang="zh-CN" altLang="en-US" sz="1750">
              <a:sym typeface="+mn-ea"/>
            </a:endParaRPr>
          </a:p>
          <a:p>
            <a:pPr marL="0" indent="0">
              <a:buFont typeface="+mj-ea"/>
              <a:buNone/>
            </a:pPr>
            <a:endParaRPr lang="zh-CN" altLang="en-US" sz="1750">
              <a:sym typeface="+mn-ea"/>
            </a:endParaRPr>
          </a:p>
          <a:p>
            <a:pPr marL="0" indent="0">
              <a:buFont typeface="+mj-ea"/>
              <a:buNone/>
            </a:pPr>
            <a:endParaRPr lang="zh-CN" altLang="en-US" sz="175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zh-CN" altLang="en-US" sz="1750">
                <a:sym typeface="+mn-ea"/>
              </a:rPr>
              <a:t>总结：</a:t>
            </a:r>
            <a:r>
              <a:rPr lang="en-US" altLang="zh-CN" sz="1750">
                <a:sym typeface="+mn-ea"/>
              </a:rPr>
              <a:t>JWT</a:t>
            </a:r>
            <a:r>
              <a:rPr lang="zh-CN" altLang="en-US" sz="1750">
                <a:sym typeface="+mn-ea"/>
              </a:rPr>
              <a:t>是以时间换取空间，即花费加解密及校验</a:t>
            </a:r>
            <a:r>
              <a:rPr lang="en-US" altLang="zh-CN" sz="1750">
                <a:sym typeface="+mn-ea"/>
              </a:rPr>
              <a:t>JWT</a:t>
            </a:r>
            <a:r>
              <a:rPr lang="zh-CN" altLang="en-US" sz="1750">
                <a:sym typeface="+mn-ea"/>
              </a:rPr>
              <a:t>的时间来换取服务器的空间；而</a:t>
            </a:r>
            <a:r>
              <a:rPr lang="en-US" altLang="zh-CN" sz="1750">
                <a:sym typeface="+mn-ea"/>
              </a:rPr>
              <a:t>Session</a:t>
            </a:r>
            <a:r>
              <a:rPr lang="zh-CN" altLang="en-US" sz="1750">
                <a:sym typeface="+mn-ea"/>
              </a:rPr>
              <a:t>则是空间换取时间。</a:t>
            </a:r>
            <a:endParaRPr lang="en-US" altLang="zh-CN" sz="175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zh-CN" altLang="en-US" b="1">
                <a:sym typeface="+mn-ea"/>
              </a:rPr>
              <a:t>单点登录</a:t>
            </a:r>
            <a:r>
              <a:rPr lang="en-US" altLang="zh-CN" b="1">
                <a:sym typeface="+mn-ea"/>
              </a:rPr>
              <a:t>(SSO)</a:t>
            </a:r>
            <a:endParaRPr lang="en-US" altLang="zh-CN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89290" cy="5147310"/>
          </a:xfrm>
        </p:spPr>
        <p:txBody>
          <a:bodyPr>
            <a:normAutofit lnSpcReduction="10000"/>
          </a:bodyPr>
          <a:p>
            <a:pPr marL="0" indent="0">
              <a:buFont typeface="+mj-ea"/>
              <a:buNone/>
            </a:pPr>
            <a:r>
              <a:rPr lang="en-US" altLang="zh-CN" sz="2000">
                <a:solidFill>
                  <a:schemeClr val="tx1"/>
                </a:solidFill>
              </a:rPr>
              <a:t>1. </a:t>
            </a:r>
            <a:r>
              <a:rPr lang="zh-CN" sz="2000">
                <a:solidFill>
                  <a:schemeClr val="tx1"/>
                </a:solidFill>
              </a:rPr>
              <a:t>什么是单点登录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en-US" altLang="zh-CN" sz="1750">
                <a:sym typeface="+mn-ea"/>
              </a:rPr>
              <a:t>         单点登录的英文名叫做：Single Sign On（简称SSO）</a:t>
            </a:r>
            <a:r>
              <a:rPr lang="zh-CN" altLang="en-US" sz="1750">
                <a:sym typeface="+mn-ea"/>
              </a:rPr>
              <a:t>，</a:t>
            </a:r>
            <a:r>
              <a:rPr lang="en-US" altLang="zh-CN" sz="1750">
                <a:sym typeface="+mn-ea"/>
              </a:rPr>
              <a:t>简单来说，单点登录就是在多个系统中，用户只需一次登录，各个系统即可感知该用户已经登录</a:t>
            </a:r>
            <a:r>
              <a:rPr lang="zh-CN" altLang="en-US" sz="1750">
                <a:solidFill>
                  <a:schemeClr val="tx1"/>
                </a:solidFill>
              </a:rPr>
              <a:t>。</a:t>
            </a: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zh-CN" sz="2000">
                <a:solidFill>
                  <a:schemeClr val="tx1"/>
                </a:solidFill>
              </a:rPr>
              <a:t>2. 单点登录的实现方案：</a:t>
            </a:r>
            <a:endParaRPr lang="zh-CN" sz="2000">
              <a:solidFill>
                <a:schemeClr val="tx1"/>
              </a:solidFill>
            </a:endParaRPr>
          </a:p>
          <a:p>
            <a:pPr>
              <a:buFont typeface="+mj-ea"/>
              <a:buAutoNum type="circleNumDbPlain"/>
            </a:pPr>
            <a:r>
              <a:rPr lang="zh-CN" sz="1750">
                <a:solidFill>
                  <a:schemeClr val="tx1"/>
                </a:solidFill>
              </a:rPr>
              <a:t>多域名共用</a:t>
            </a:r>
            <a:r>
              <a:rPr lang="en-US" altLang="zh-CN" sz="1750">
                <a:solidFill>
                  <a:schemeClr val="tx1"/>
                </a:solidFill>
              </a:rPr>
              <a:t>Cookie</a:t>
            </a:r>
            <a:r>
              <a:rPr lang="zh-CN" altLang="en-US" sz="1750">
                <a:solidFill>
                  <a:schemeClr val="tx1"/>
                </a:solidFill>
              </a:rPr>
              <a:t>：利用</a:t>
            </a:r>
            <a:r>
              <a:rPr lang="en-US" altLang="zh-CN" sz="1750">
                <a:solidFill>
                  <a:schemeClr val="tx1"/>
                </a:solidFill>
              </a:rPr>
              <a:t>Cookie</a:t>
            </a:r>
            <a:r>
              <a:rPr lang="zh-CN" altLang="en-US" sz="1750">
                <a:solidFill>
                  <a:schemeClr val="tx1"/>
                </a:solidFill>
              </a:rPr>
              <a:t>的子域可以获取父域</a:t>
            </a:r>
            <a:r>
              <a:rPr lang="en-US" altLang="zh-CN" sz="1750">
                <a:solidFill>
                  <a:schemeClr val="tx1"/>
                </a:solidFill>
              </a:rPr>
              <a:t>Cookie</a:t>
            </a:r>
            <a:r>
              <a:rPr lang="zh-CN" altLang="en-US" sz="1750">
                <a:solidFill>
                  <a:schemeClr val="tx1"/>
                </a:solidFill>
              </a:rPr>
              <a:t>的特性，将</a:t>
            </a:r>
            <a:r>
              <a:rPr lang="en-US" altLang="zh-CN" sz="1750">
                <a:solidFill>
                  <a:schemeClr val="tx1"/>
                </a:solidFill>
              </a:rPr>
              <a:t>Cookie</a:t>
            </a:r>
            <a:r>
              <a:rPr lang="zh-CN" altLang="en-US" sz="1750">
                <a:solidFill>
                  <a:schemeClr val="tx1"/>
                </a:solidFill>
              </a:rPr>
              <a:t>设置在多个子系统的顶级域名下</a:t>
            </a:r>
            <a:r>
              <a:rPr lang="zh-CN" altLang="en-US" sz="1750">
                <a:solidFill>
                  <a:schemeClr val="tx1"/>
                </a:solidFill>
              </a:rPr>
              <a:t>；</a:t>
            </a:r>
            <a:endParaRPr lang="zh-CN" altLang="en-US" sz="1750">
              <a:solidFill>
                <a:schemeClr val="tx1"/>
              </a:solidFill>
            </a:endParaRPr>
          </a:p>
          <a:p>
            <a:pPr>
              <a:buFont typeface="+mj-ea"/>
              <a:buAutoNum type="circleNumDbPlain"/>
            </a:pPr>
            <a:r>
              <a:rPr lang="zh-CN" altLang="en-US" sz="1750">
                <a:solidFill>
                  <a:schemeClr val="tx1"/>
                </a:solidFill>
              </a:rPr>
              <a:t>独立的</a:t>
            </a:r>
            <a:r>
              <a:rPr lang="en-US" altLang="zh-CN" sz="1750">
                <a:solidFill>
                  <a:schemeClr val="tx1"/>
                </a:solidFill>
              </a:rPr>
              <a:t>SSO</a:t>
            </a:r>
            <a:r>
              <a:rPr lang="zh-CN" altLang="en-US" sz="1750">
                <a:solidFill>
                  <a:schemeClr val="tx1"/>
                </a:solidFill>
              </a:rPr>
              <a:t>服务</a:t>
            </a:r>
            <a:r>
              <a:rPr lang="zh-CN" altLang="en-US" sz="1750">
                <a:solidFill>
                  <a:schemeClr val="tx1"/>
                </a:solidFill>
              </a:rPr>
              <a:t>：部署一个专门用于认证及校验的服务，所有子系统的请求全部经过该服务，认证通过后转发到子系统服务；</a:t>
            </a:r>
            <a:endParaRPr lang="zh-CN" altLang="en-US" sz="1750">
              <a:solidFill>
                <a:schemeClr val="tx1"/>
              </a:solidFill>
            </a:endParaRPr>
          </a:p>
          <a:p>
            <a:pPr>
              <a:buFont typeface="+mj-ea"/>
              <a:buAutoNum type="circleNumDbPlain"/>
            </a:pPr>
            <a:r>
              <a:rPr lang="en-US" sz="1750">
                <a:solidFill>
                  <a:schemeClr val="tx1"/>
                </a:solidFill>
              </a:rPr>
              <a:t>CAS</a:t>
            </a:r>
            <a:r>
              <a:rPr lang="zh-CN" altLang="en-US" sz="1750">
                <a:solidFill>
                  <a:schemeClr val="tx1"/>
                </a:solidFill>
              </a:rPr>
              <a:t>：</a:t>
            </a:r>
            <a:r>
              <a:rPr sz="1750">
                <a:sym typeface="+mn-ea"/>
              </a:rPr>
              <a:t>CAS是Central Authentication Service的缩写，中央认证服务，一种独立开放指令协议。CAS 是 耶鲁大学（Yale University）发起的一个开源项目，旨在为 Web 应用系统提供一种可靠的单点登录方法</a:t>
            </a:r>
            <a:r>
              <a:rPr lang="zh-CN" altLang="en-US" sz="1750">
                <a:sym typeface="+mn-ea"/>
              </a:rPr>
              <a:t>。</a:t>
            </a:r>
            <a:endParaRPr lang="zh-CN" altLang="en-US" sz="175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zh-CN" altLang="en-US" sz="1750">
                <a:solidFill>
                  <a:schemeClr val="tx1"/>
                </a:solidFill>
              </a:rPr>
              <a:t>       </a:t>
            </a:r>
            <a:r>
              <a:rPr lang="en-US" altLang="zh-CN" sz="1750">
                <a:solidFill>
                  <a:schemeClr val="tx1"/>
                </a:solidFill>
              </a:rPr>
              <a:t>CAS</a:t>
            </a:r>
            <a:r>
              <a:rPr lang="zh-CN" altLang="en-US" sz="1750">
                <a:solidFill>
                  <a:schemeClr val="tx1"/>
                </a:solidFill>
              </a:rPr>
              <a:t>支持多种单点登录的方法，如基于会话的</a:t>
            </a:r>
            <a:r>
              <a:rPr lang="en-US" altLang="zh-CN" sz="1750">
                <a:solidFill>
                  <a:schemeClr val="tx1"/>
                </a:solidFill>
              </a:rPr>
              <a:t>SSO</a:t>
            </a:r>
            <a:r>
              <a:rPr lang="zh-CN" altLang="en-US" sz="1750">
                <a:solidFill>
                  <a:schemeClr val="tx1"/>
                </a:solidFill>
              </a:rPr>
              <a:t>、基于</a:t>
            </a:r>
            <a:r>
              <a:rPr lang="en-US" altLang="zh-CN" sz="1750">
                <a:solidFill>
                  <a:schemeClr val="tx1"/>
                </a:solidFill>
              </a:rPr>
              <a:t>JWT</a:t>
            </a:r>
            <a:r>
              <a:rPr lang="zh-CN" altLang="en-US" sz="1750">
                <a:solidFill>
                  <a:schemeClr val="tx1"/>
                </a:solidFill>
              </a:rPr>
              <a:t>的</a:t>
            </a:r>
            <a:r>
              <a:rPr lang="en-US" altLang="zh-CN" sz="1750">
                <a:solidFill>
                  <a:schemeClr val="tx1"/>
                </a:solidFill>
              </a:rPr>
              <a:t>SSO</a:t>
            </a:r>
            <a:r>
              <a:rPr lang="zh-CN" altLang="en-US" sz="1750">
                <a:solidFill>
                  <a:schemeClr val="tx1"/>
                </a:solidFill>
              </a:rPr>
              <a:t>等。</a:t>
            </a: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zh-CN" altLang="en-US" sz="1750">
                <a:solidFill>
                  <a:schemeClr val="tx1"/>
                </a:solidFill>
              </a:rPr>
              <a:t>       注：参考资料</a:t>
            </a: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zh-CN" altLang="en-US" sz="1750">
                <a:solidFill>
                  <a:schemeClr val="tx1"/>
                </a:solidFill>
              </a:rPr>
              <a:t>       https://blog.csdn.net/weixin_30493321/article/details/95959902</a:t>
            </a: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en-US" altLang="zh-CN" sz="1750">
                <a:solidFill>
                  <a:schemeClr val="tx1"/>
                </a:solidFill>
              </a:rPr>
              <a:t>       https://blog.csdn.net/xiaoguan_liu/article/details/91492110</a:t>
            </a:r>
            <a:endParaRPr lang="en-US" altLang="zh-CN" sz="175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zh-CN" b="1">
                <a:sym typeface="+mn-ea"/>
              </a:rPr>
              <a:t>基于会话的</a:t>
            </a:r>
            <a:r>
              <a:rPr lang="en-US" altLang="zh-CN" b="1">
                <a:sym typeface="+mn-ea"/>
              </a:rPr>
              <a:t>SSO--</a:t>
            </a:r>
            <a:r>
              <a:rPr lang="zh-CN" altLang="en-US" b="1">
                <a:sym typeface="+mn-ea"/>
              </a:rPr>
              <a:t>部署示意图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1143000"/>
            <a:ext cx="673417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zh-CN" b="1">
                <a:sym typeface="+mn-ea"/>
              </a:rPr>
              <a:t>基于会话的</a:t>
            </a:r>
            <a:r>
              <a:rPr lang="en-US" altLang="zh-CN" b="1">
                <a:sym typeface="+mn-ea"/>
              </a:rPr>
              <a:t>SSO--</a:t>
            </a:r>
            <a:r>
              <a:rPr lang="zh-CN" altLang="en-US" b="1">
                <a:sym typeface="+mn-ea"/>
              </a:rPr>
              <a:t>登录</a:t>
            </a:r>
            <a:endParaRPr lang="zh-CN" altLang="en-US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1203325"/>
            <a:ext cx="5334000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zh-CN" b="1">
                <a:sym typeface="+mn-ea"/>
              </a:rPr>
              <a:t>基于会话的</a:t>
            </a:r>
            <a:r>
              <a:rPr lang="en-US" altLang="zh-CN" b="1">
                <a:sym typeface="+mn-ea"/>
              </a:rPr>
              <a:t>SSO--</a:t>
            </a:r>
            <a:r>
              <a:rPr lang="zh-CN" altLang="en-US" b="1">
                <a:sym typeface="+mn-ea"/>
              </a:rPr>
              <a:t>注销</a:t>
            </a:r>
            <a:endParaRPr lang="zh-CN" altLang="en-US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1143000"/>
            <a:ext cx="6648450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zh-CN" b="1">
                <a:sym typeface="+mn-ea"/>
              </a:rPr>
              <a:t>基于</a:t>
            </a:r>
            <a:r>
              <a:rPr lang="en-US" altLang="zh-CN" b="1">
                <a:sym typeface="+mn-ea"/>
              </a:rPr>
              <a:t>JWT</a:t>
            </a:r>
            <a:r>
              <a:rPr lang="zh-CN" b="1">
                <a:sym typeface="+mn-ea"/>
              </a:rPr>
              <a:t>的</a:t>
            </a:r>
            <a:r>
              <a:rPr lang="en-US" altLang="zh-CN" b="1">
                <a:sym typeface="+mn-ea"/>
              </a:rPr>
              <a:t>SSO</a:t>
            </a:r>
            <a:endParaRPr lang="en-US" altLang="zh-CN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89290" cy="5147310"/>
          </a:xfrm>
        </p:spPr>
        <p:txBody>
          <a:bodyPr>
            <a:normAutofit lnSpcReduction="10000"/>
          </a:bodyPr>
          <a:p>
            <a:pPr marL="0" indent="0">
              <a:buFont typeface="+mj-ea"/>
              <a:buNone/>
            </a:pPr>
            <a:r>
              <a:rPr lang="zh-CN" altLang="en-US" sz="1750">
                <a:solidFill>
                  <a:schemeClr val="tx1"/>
                </a:solidFill>
              </a:rPr>
              <a:t>注：参考资料</a:t>
            </a: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zh-CN" altLang="en-US" sz="1750">
                <a:solidFill>
                  <a:schemeClr val="tx1"/>
                </a:solidFill>
              </a:rPr>
              <a:t>       https://www.cnblogs.com/xieqing/p/6519907.html</a:t>
            </a:r>
            <a:endParaRPr lang="zh-CN" altLang="en-US" sz="175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en-US" b="1">
                <a:sym typeface="+mn-ea"/>
              </a:rPr>
              <a:t>OAuth2.0</a:t>
            </a:r>
            <a:endParaRPr lang="en-US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7570"/>
            <a:ext cx="8289290" cy="5748020"/>
          </a:xfrm>
        </p:spPr>
        <p:txBody>
          <a:bodyPr>
            <a:normAutofit/>
          </a:bodyPr>
          <a:p>
            <a:pPr marL="0" indent="0">
              <a:buFont typeface="+mj-ea"/>
              <a:buNone/>
            </a:pPr>
            <a:r>
              <a:rPr lang="en-US" altLang="zh-CN" sz="2220">
                <a:cs typeface="+mn-lt"/>
                <a:sym typeface="+mn-ea"/>
              </a:rPr>
              <a:t>1. </a:t>
            </a:r>
            <a:r>
              <a:rPr lang="zh-CN" altLang="en-US" sz="2220">
                <a:cs typeface="+mn-lt"/>
                <a:sym typeface="+mn-ea"/>
              </a:rPr>
              <a:t>什么是</a:t>
            </a:r>
            <a:r>
              <a:rPr lang="en-US" altLang="zh-CN" sz="2220">
                <a:cs typeface="+mn-lt"/>
                <a:sym typeface="+mn-ea"/>
              </a:rPr>
              <a:t>OAuth2.0</a:t>
            </a:r>
            <a:endParaRPr lang="zh-CN" altLang="en-US" sz="2220">
              <a:solidFill>
                <a:schemeClr val="tx1"/>
              </a:solidFill>
              <a:cs typeface="+mn-lt"/>
            </a:endParaRPr>
          </a:p>
          <a:p>
            <a:pPr marL="0" indent="0">
              <a:buFont typeface="+mj-ea"/>
              <a:buNone/>
            </a:pPr>
            <a:r>
              <a:rPr lang="zh-CN" altLang="en-US" sz="1750">
                <a:sym typeface="+mn-ea"/>
              </a:rPr>
              <a:t>         OAuth（开放授权）是一个开放标准，允许用户让第三方应用访问该用户在某一网站上存储的私密的资源（如照片，视频，联系人列表），而无需将用户名和密码提供给第三方应用。</a:t>
            </a:r>
            <a:endParaRPr lang="zh-CN" altLang="en-US" sz="175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zh-CN" altLang="en-US" sz="1750">
                <a:solidFill>
                  <a:schemeClr val="tx1"/>
                </a:solidFill>
              </a:rPr>
              <a:t>         OAuth的参与实体至少有如下几个：</a:t>
            </a:r>
            <a:endParaRPr lang="zh-CN" altLang="en-US" sz="1750">
              <a:solidFill>
                <a:schemeClr val="tx1"/>
              </a:solidFill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530">
                <a:solidFill>
                  <a:schemeClr val="tx1"/>
                </a:solidFill>
              </a:rPr>
              <a:t>RO (resource owner): 资源所有者，对资源具有授权能力的人（即用户）。</a:t>
            </a:r>
            <a:endParaRPr lang="zh-CN" altLang="en-US" sz="1530">
              <a:solidFill>
                <a:schemeClr val="tx1"/>
              </a:solidFill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530">
                <a:solidFill>
                  <a:schemeClr val="tx1"/>
                </a:solidFill>
              </a:rPr>
              <a:t>RS (resource server): 资源服务器，它存储资源，并处理对资源的访问请求。</a:t>
            </a:r>
            <a:endParaRPr lang="zh-CN" altLang="en-US" sz="1530">
              <a:solidFill>
                <a:schemeClr val="tx1"/>
              </a:solidFill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530">
                <a:solidFill>
                  <a:schemeClr val="tx1"/>
                </a:solidFill>
              </a:rPr>
              <a:t>AS (authorization server): 授权服务器，它认证RO的身份，为RO提供授权审批流程，并最终颁发授权令牌(Access Token)，在物理上，AS与RS的功能可以由同一个服务器来提供服务。</a:t>
            </a:r>
            <a:endParaRPr lang="zh-CN" altLang="en-US" sz="1530">
              <a:solidFill>
                <a:schemeClr val="tx1"/>
              </a:solidFill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530">
                <a:solidFill>
                  <a:schemeClr val="tx1"/>
                </a:solidFill>
              </a:rPr>
              <a:t>Client: 第三方应用，它获得RO的授权后便可以去访问RO的资源。</a:t>
            </a:r>
            <a:endParaRPr lang="zh-CN" altLang="en-US" sz="1530">
              <a:solidFill>
                <a:schemeClr val="tx1"/>
              </a:solidFill>
            </a:endParaRPr>
          </a:p>
          <a:p>
            <a:pPr marL="457200" lvl="1" indent="0">
              <a:buFont typeface="+mj-ea"/>
              <a:buNone/>
            </a:pPr>
            <a:endParaRPr lang="zh-CN" altLang="en-US" sz="1530">
              <a:solidFill>
                <a:schemeClr val="tx1"/>
              </a:solidFill>
            </a:endParaRPr>
          </a:p>
          <a:p>
            <a:pPr marL="0" lvl="0" algn="l">
              <a:buClrTx/>
              <a:buSzTx/>
              <a:buFont typeface="+mj-ea"/>
              <a:buNone/>
            </a:pPr>
            <a:r>
              <a:rPr lang="en-US" altLang="zh-CN" sz="2220">
                <a:solidFill>
                  <a:schemeClr val="tx1"/>
                </a:solidFill>
                <a:cs typeface="+mn-lt"/>
              </a:rPr>
              <a:t>2. OAuth2.0</a:t>
            </a:r>
            <a:r>
              <a:rPr lang="zh-CN" altLang="en-US" sz="2220">
                <a:solidFill>
                  <a:schemeClr val="tx1"/>
                </a:solidFill>
                <a:cs typeface="+mn-lt"/>
              </a:rPr>
              <a:t>的授权模式</a:t>
            </a:r>
            <a:endParaRPr lang="zh-CN" altLang="en-US" sz="2220">
              <a:solidFill>
                <a:schemeClr val="tx1"/>
              </a:solidFill>
              <a:cs typeface="+mn-lt"/>
            </a:endParaRPr>
          </a:p>
          <a:p>
            <a:pPr lvl="1" algn="l">
              <a:buClrTx/>
              <a:buSzTx/>
              <a:buFont typeface="+mj-ea"/>
              <a:buAutoNum type="circleNumDbPlain"/>
            </a:pPr>
            <a:r>
              <a:rPr lang="zh-CN" altLang="en-US" sz="1530">
                <a:solidFill>
                  <a:schemeClr val="tx1"/>
                </a:solidFill>
              </a:rPr>
              <a:t>授权码模式（Authorization Code）：第三方应用先申请一个授权码，然后再用该码获取令牌；</a:t>
            </a:r>
            <a:endParaRPr lang="zh-CN" altLang="en-US" sz="1530">
              <a:solidFill>
                <a:schemeClr val="tx1"/>
              </a:solidFill>
            </a:endParaRPr>
          </a:p>
          <a:p>
            <a:pPr lvl="1" algn="l">
              <a:buClrTx/>
              <a:buSzTx/>
              <a:buFont typeface="+mj-ea"/>
              <a:buAutoNum type="circleNumDbPlain"/>
            </a:pPr>
            <a:r>
              <a:rPr lang="zh-CN" altLang="en-US" sz="1530">
                <a:solidFill>
                  <a:schemeClr val="tx1"/>
                </a:solidFill>
              </a:rPr>
              <a:t>简化模式（Implicit）：直接向前端颁发令牌(如在手机上调起微信来进行认证授权)；</a:t>
            </a:r>
            <a:endParaRPr lang="zh-CN" altLang="en-US" sz="1530">
              <a:solidFill>
                <a:schemeClr val="tx1"/>
              </a:solidFill>
            </a:endParaRPr>
          </a:p>
          <a:p>
            <a:pPr lvl="1" algn="l">
              <a:buClrTx/>
              <a:buSzTx/>
              <a:buFont typeface="+mj-ea"/>
              <a:buAutoNum type="circleNumDbPlain"/>
            </a:pPr>
            <a:r>
              <a:rPr lang="zh-CN" altLang="en-US" sz="1530">
                <a:solidFill>
                  <a:schemeClr val="tx1"/>
                </a:solidFill>
              </a:rPr>
              <a:t>资源所有者密码凭证（Resource Owner Password Credentials）：直接提供密码，应用直接都是受信任的（如同为本公司的产品）；</a:t>
            </a:r>
            <a:endParaRPr lang="zh-CN" altLang="en-US" sz="1530">
              <a:solidFill>
                <a:schemeClr val="tx1"/>
              </a:solidFill>
            </a:endParaRPr>
          </a:p>
          <a:p>
            <a:pPr lvl="1" algn="l">
              <a:buClrTx/>
              <a:buSzTx/>
              <a:buFont typeface="+mj-ea"/>
              <a:buAutoNum type="circleNumDbPlain"/>
            </a:pPr>
            <a:r>
              <a:rPr lang="zh-CN" altLang="en-US" sz="1530">
                <a:solidFill>
                  <a:schemeClr val="tx1"/>
                </a:solidFill>
              </a:rPr>
              <a:t>客户端模式（Client Credentials）：适用于没有前端的命令行应用，即在命令行下请求令牌。</a:t>
            </a:r>
            <a:endParaRPr lang="zh-CN" altLang="en-US" sz="153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内容占位符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1143000"/>
            <a:ext cx="5067300" cy="35337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en-US" b="1">
                <a:sym typeface="+mn-ea"/>
              </a:rPr>
              <a:t>Question</a:t>
            </a:r>
            <a:endParaRPr lang="en-US" b="1">
              <a:sym typeface="+mn-ea"/>
            </a:endParaRPr>
          </a:p>
        </p:txBody>
      </p:sp>
      <p:sp>
        <p:nvSpPr>
          <p:cNvPr id="10" name="内容占位符 9"/>
          <p:cNvSpPr/>
          <p:nvPr>
            <p:ph idx="1"/>
          </p:nvPr>
        </p:nvSpPr>
        <p:spPr>
          <a:xfrm>
            <a:off x="457200" y="4829810"/>
            <a:ext cx="8411210" cy="1278255"/>
          </a:xfrm>
        </p:spPr>
        <p:txBody>
          <a:bodyPr>
            <a:normAutofit/>
          </a:bodyPr>
          <a:p>
            <a:r>
              <a:rPr lang="zh-CN" altLang="en-US"/>
              <a:t>执行</a:t>
            </a:r>
            <a:r>
              <a:rPr lang="en-US" altLang="zh-CN"/>
              <a:t>call</a:t>
            </a:r>
            <a:r>
              <a:rPr lang="zh-CN" altLang="en-US"/>
              <a:t>语句的</a:t>
            </a:r>
            <a:r>
              <a:rPr lang="zh-CN" altLang="en-US"/>
              <a:t>结果是什么？</a:t>
            </a:r>
            <a:endParaRPr lang="zh-CN" altLang="en-US"/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    </a:t>
            </a:r>
            <a:r>
              <a:rPr lang="zh-CN" altLang="en-US" sz="2000" b="1">
                <a:solidFill>
                  <a:srgbClr val="0070C0"/>
                </a:solidFill>
                <a:sym typeface="+mn-ea"/>
              </a:rPr>
              <a:t>第一次结果走</a:t>
            </a:r>
            <a:r>
              <a:rPr lang="en-US" altLang="zh-CN" sz="2000" b="1">
                <a:solidFill>
                  <a:srgbClr val="0070C0"/>
                </a:solidFill>
                <a:sym typeface="+mn-ea"/>
              </a:rPr>
              <a:t>rollback</a:t>
            </a:r>
            <a:r>
              <a:rPr lang="zh-CN" altLang="en-US" sz="2000" b="1">
                <a:solidFill>
                  <a:srgbClr val="0070C0"/>
                </a:solidFill>
                <a:sym typeface="+mn-ea"/>
              </a:rPr>
              <a:t>，第二次走</a:t>
            </a:r>
            <a:r>
              <a:rPr lang="en-US" altLang="zh-CN" sz="2000" b="1">
                <a:solidFill>
                  <a:srgbClr val="0070C0"/>
                </a:solidFill>
                <a:sym typeface="+mn-ea"/>
              </a:rPr>
              <a:t>commit</a:t>
            </a:r>
            <a:endParaRPr lang="en-US" altLang="zh-CN" sz="2000" b="1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zh-CN" altLang="en-US" b="1">
                <a:sym typeface="+mn-ea"/>
              </a:rPr>
              <a:t>分布式事务</a:t>
            </a:r>
            <a:endParaRPr lang="zh-CN" altLang="en-US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96910" cy="56254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000"/>
              <a:t>1. </a:t>
            </a:r>
            <a:r>
              <a:rPr lang="zh-CN" altLang="en-US" sz="2000"/>
              <a:t>什么是事务</a:t>
            </a:r>
            <a:r>
              <a:rPr lang="zh-CN" altLang="en-US" sz="2000"/>
              <a:t>？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 是一系列数据库操作，它是保证数据库数据</a:t>
            </a:r>
            <a:r>
              <a:rPr lang="zh-CN" altLang="en-US" sz="2000"/>
              <a:t>正确的基本逻辑单元。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 由单条</a:t>
            </a:r>
            <a:r>
              <a:rPr lang="en-US" altLang="zh-CN" sz="2000"/>
              <a:t>sql</a:t>
            </a:r>
            <a:r>
              <a:rPr lang="zh-CN" altLang="en-US" sz="2000"/>
              <a:t>语句组成的事务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  insert into test(id,name) values ('1', '</a:t>
            </a:r>
            <a:r>
              <a:rPr lang="zh-CN" altLang="en-US" sz="2000"/>
              <a:t>张三</a:t>
            </a:r>
            <a:r>
              <a:rPr lang="en-US" altLang="zh-CN" sz="2000"/>
              <a:t>');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         </a:t>
            </a:r>
            <a:r>
              <a:rPr lang="zh-CN" altLang="en-US" sz="2000">
                <a:sym typeface="+mn-ea"/>
              </a:rPr>
              <a:t>由多</a:t>
            </a:r>
            <a:r>
              <a:rPr lang="zh-CN" altLang="en-US" sz="2000">
                <a:sym typeface="+mn-ea"/>
              </a:rPr>
              <a:t>条</a:t>
            </a:r>
            <a:r>
              <a:rPr lang="en-US" altLang="zh-CN" sz="2000">
                <a:sym typeface="+mn-ea"/>
              </a:rPr>
              <a:t>sql</a:t>
            </a:r>
            <a:r>
              <a:rPr lang="zh-CN" altLang="en-US" sz="2000">
                <a:sym typeface="+mn-ea"/>
              </a:rPr>
              <a:t>语句组成的事务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</a:t>
            </a:r>
            <a:r>
              <a:rPr lang="en-US" altLang="zh-CN" sz="2000">
                <a:sym typeface="+mn-ea"/>
              </a:rPr>
              <a:t>begin transaction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</a:t>
            </a:r>
            <a:r>
              <a:rPr lang="en-US" altLang="zh-CN" sz="2000">
                <a:sym typeface="+mn-ea"/>
              </a:rPr>
              <a:t>select * from test;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     update </a:t>
            </a:r>
            <a:r>
              <a:rPr lang="en-US" altLang="zh-CN" sz="2000">
                <a:sym typeface="+mn-ea"/>
              </a:rPr>
              <a:t>test set name = '</a:t>
            </a:r>
            <a:r>
              <a:rPr lang="zh-CN" altLang="en-US" sz="2000">
                <a:sym typeface="+mn-ea"/>
              </a:rPr>
              <a:t>李四</a:t>
            </a:r>
            <a:r>
              <a:rPr lang="en-US" altLang="zh-CN" sz="2000">
                <a:sym typeface="+mn-ea"/>
              </a:rPr>
              <a:t>' where id = 1;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     commit/rollback;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183"/>
            <a:ext cx="8229600" cy="1143000"/>
          </a:xfrm>
        </p:spPr>
        <p:txBody>
          <a:bodyPr>
            <a:normAutofit fontScale="90000"/>
          </a:bodyPr>
          <a:p>
            <a:pPr algn="ctr"/>
            <a:r>
              <a:rPr lang="zh-CN" altLang="en-US" b="1">
                <a:sym typeface="+mn-ea"/>
              </a:rPr>
              <a:t>第一次查询结果为无数据，第二次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183"/>
            <a:ext cx="8229600" cy="1143000"/>
          </a:xfrm>
        </p:spPr>
        <p:txBody>
          <a:bodyPr>
            <a:normAutofit/>
          </a:bodyPr>
          <a:p>
            <a:pPr algn="ctr"/>
            <a:r>
              <a:rPr lang="zh-CN" altLang="en-US" b="1">
                <a:sym typeface="+mn-ea"/>
              </a:rPr>
              <a:t>谢谢大家！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zh-CN" altLang="en-US" b="1">
                <a:sym typeface="+mn-ea"/>
              </a:rPr>
              <a:t>分布式事务</a:t>
            </a:r>
            <a:endParaRPr lang="en-US" altLang="zh-CN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96910" cy="56254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000">
                <a:sym typeface="+mn-ea"/>
              </a:rPr>
              <a:t>2. </a:t>
            </a:r>
            <a:r>
              <a:rPr lang="zh-CN" altLang="en-US" sz="2000">
                <a:sym typeface="+mn-ea"/>
              </a:rPr>
              <a:t>事务的特性</a:t>
            </a:r>
            <a:r>
              <a:rPr lang="en-US" altLang="zh-CN" sz="2000">
                <a:sym typeface="+mn-ea"/>
              </a:rPr>
              <a:t>(ACID)</a:t>
            </a:r>
            <a:r>
              <a:rPr lang="zh-CN" altLang="en-US" sz="2000">
                <a:sym typeface="+mn-ea"/>
              </a:rPr>
              <a:t>？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原子性</a:t>
            </a:r>
            <a:r>
              <a:rPr lang="en-US" altLang="zh-CN" sz="2000">
                <a:sym typeface="+mn-ea"/>
              </a:rPr>
              <a:t>(</a:t>
            </a:r>
            <a:r>
              <a:rPr lang="en-US" altLang="zh-CN" sz="2000" b="1">
                <a:sym typeface="+mn-ea"/>
              </a:rPr>
              <a:t>A</a:t>
            </a:r>
            <a:r>
              <a:rPr lang="en-US" altLang="zh-CN" sz="2000">
                <a:sym typeface="+mn-ea"/>
              </a:rPr>
              <a:t>tomicity)</a:t>
            </a:r>
            <a:r>
              <a:rPr lang="zh-CN" altLang="en-US" sz="2000">
                <a:sym typeface="+mn-ea"/>
              </a:rPr>
              <a:t>：事务中包含的操作要么全部成功，要么全部失败，</a:t>
            </a:r>
            <a:r>
              <a:rPr lang="en-US" altLang="zh-CN" sz="2000">
                <a:sym typeface="+mn-ea"/>
              </a:rPr>
              <a:t>	  </a:t>
            </a:r>
            <a:r>
              <a:rPr lang="zh-CN" altLang="en-US" sz="2000">
                <a:sym typeface="+mn-ea"/>
              </a:rPr>
              <a:t>不存在中间状态，即一部分操作成功，一部分操作失败的状态。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一致性</a:t>
            </a:r>
            <a:r>
              <a:rPr lang="en-US" altLang="zh-CN" sz="2000">
                <a:sym typeface="+mn-ea"/>
              </a:rPr>
              <a:t>(</a:t>
            </a:r>
            <a:r>
              <a:rPr lang="en-US" altLang="zh-CN" sz="2000" b="1">
                <a:sym typeface="+mn-ea"/>
              </a:rPr>
              <a:t>C</a:t>
            </a:r>
            <a:r>
              <a:rPr lang="en-US" altLang="zh-CN" sz="2000">
                <a:sym typeface="+mn-ea"/>
              </a:rPr>
              <a:t>onsistency)</a:t>
            </a:r>
            <a:r>
              <a:rPr lang="zh-CN" altLang="en-US" sz="2000">
                <a:sym typeface="+mn-ea"/>
              </a:rPr>
              <a:t>：事务开始前和结束后，数据库的完整性约束没</a:t>
            </a:r>
            <a:r>
              <a:rPr lang="en-US" altLang="zh-CN" sz="2000">
                <a:sym typeface="+mn-ea"/>
              </a:rPr>
              <a:t>	  </a:t>
            </a:r>
            <a:r>
              <a:rPr lang="zh-CN" altLang="en-US" sz="2000">
                <a:sym typeface="+mn-ea"/>
              </a:rPr>
              <a:t>有被破坏 。比如A向B转账，不可能A扣了钱，B却没收到。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隔离性</a:t>
            </a:r>
            <a:r>
              <a:rPr lang="en-US" altLang="zh-CN" sz="2000">
                <a:sym typeface="+mn-ea"/>
              </a:rPr>
              <a:t>(</a:t>
            </a:r>
            <a:r>
              <a:rPr lang="en-US" altLang="zh-CN" sz="2000" b="1">
                <a:sym typeface="+mn-ea"/>
              </a:rPr>
              <a:t>I</a:t>
            </a:r>
            <a:r>
              <a:rPr lang="en-US" altLang="zh-CN" sz="2000">
                <a:sym typeface="+mn-ea"/>
              </a:rPr>
              <a:t>solation)</a:t>
            </a:r>
            <a:r>
              <a:rPr lang="zh-CN" altLang="en-US" sz="2000">
                <a:sym typeface="+mn-ea"/>
              </a:rPr>
              <a:t>：一个事务的执行既不被其他事务所干扰，同时也</a:t>
            </a:r>
            <a:r>
              <a:rPr lang="en-US" altLang="zh-CN" sz="2000">
                <a:sym typeface="+mn-ea"/>
              </a:rPr>
              <a:t>	  </a:t>
            </a:r>
            <a:r>
              <a:rPr lang="zh-CN" altLang="en-US" sz="2000">
                <a:sym typeface="+mn-ea"/>
              </a:rPr>
              <a:t>不会干扰其他事务。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持久性</a:t>
            </a:r>
            <a:r>
              <a:rPr lang="en-US" altLang="zh-CN" sz="2000">
                <a:sym typeface="+mn-ea"/>
              </a:rPr>
              <a:t>(</a:t>
            </a:r>
            <a:r>
              <a:rPr lang="en-US" altLang="zh-CN" sz="2000" b="1">
                <a:sym typeface="+mn-ea"/>
              </a:rPr>
              <a:t>D</a:t>
            </a:r>
            <a:r>
              <a:rPr lang="en-US" altLang="zh-CN" sz="2000">
                <a:sym typeface="+mn-ea"/>
              </a:rPr>
              <a:t>urability)</a:t>
            </a:r>
            <a:r>
              <a:rPr lang="zh-CN" altLang="en-US" sz="2000">
                <a:sym typeface="+mn-ea"/>
              </a:rPr>
              <a:t>：事务提交之后，数据是永久性的，不可再回滚。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一致性关注的是数据的可见性，而原子性关注的是状态。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   分布式事务继承了传统</a:t>
            </a:r>
            <a:r>
              <a:rPr lang="zh-CN" altLang="en-US" sz="2000">
                <a:sym typeface="+mn-ea"/>
              </a:rPr>
              <a:t>事务</a:t>
            </a:r>
            <a:r>
              <a:rPr lang="zh-CN" altLang="en-US" sz="2000">
                <a:sym typeface="+mn-ea"/>
              </a:rPr>
              <a:t>的特性。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zh-CN" altLang="en-US" b="1">
                <a:sym typeface="+mn-ea"/>
              </a:rPr>
              <a:t>分布式事务</a:t>
            </a:r>
            <a:endParaRPr lang="en-US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635"/>
            <a:ext cx="8296910" cy="58083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000"/>
              <a:t>3. </a:t>
            </a:r>
            <a:r>
              <a:rPr lang="zh-CN" altLang="en-US" sz="2000"/>
              <a:t>事务的并发问题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Font typeface="+mj-ea"/>
              <a:buNone/>
            </a:pPr>
            <a:r>
              <a:rPr lang="en-US" altLang="zh-CN" sz="1800">
                <a:sym typeface="+mn-ea"/>
              </a:rPr>
              <a:t>         1&gt; </a:t>
            </a:r>
            <a:r>
              <a:rPr lang="zh-CN" altLang="en-US" sz="1800">
                <a:sym typeface="+mn-ea"/>
              </a:rPr>
              <a:t>脏读</a:t>
            </a:r>
            <a:r>
              <a:rPr lang="en-US" altLang="zh-CN" sz="1800">
                <a:sym typeface="+mn-ea"/>
              </a:rPr>
              <a:t> </a:t>
            </a:r>
            <a:endParaRPr lang="en-US" altLang="zh-CN" sz="180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zh-CN" altLang="en-US" sz="1800">
                <a:sym typeface="+mn-ea"/>
              </a:rPr>
              <a:t>               示例</a:t>
            </a:r>
            <a:r>
              <a:rPr lang="en-US" altLang="zh-CN" sz="1800">
                <a:sym typeface="+mn-ea"/>
              </a:rPr>
              <a:t>:</a:t>
            </a:r>
            <a:r>
              <a:rPr lang="zh-CN" altLang="en-US" sz="1800">
                <a:sym typeface="+mn-ea"/>
              </a:rPr>
              <a:t>老板要给程序员发工资，程序员的工资是3.6万/月。但是发工资时老板不小心按错了数字，按成3.9万/月，该钱已经打到程序员的户口，但是事务还没有提交，就在这时，程序员去查看自己这个月的工资，发现比往常多了3千元，以为涨工资了非常高兴。但是老板及时发现了不对，马上回滚差点就提交了的事务，将数字改成3.6万再提交。</a:t>
            </a:r>
            <a:endParaRPr lang="zh-CN" altLang="en-US" sz="180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zh-CN" altLang="en-US" sz="1800">
                <a:sym typeface="+mn-ea"/>
              </a:rPr>
              <a:t>               分析</a:t>
            </a:r>
            <a:r>
              <a:rPr lang="en-US" altLang="zh-CN" sz="1800">
                <a:sym typeface="+mn-ea"/>
              </a:rPr>
              <a:t>:</a:t>
            </a:r>
            <a:r>
              <a:rPr lang="zh-CN" altLang="en-US" sz="1800">
                <a:sym typeface="+mn-ea"/>
              </a:rPr>
              <a:t>实际程序员这个月的工资还是3.6万，但是程序员看到的是3.9万。他看到的是老板还没提交事务时的数据。这就是脏读。</a:t>
            </a:r>
            <a:endParaRPr lang="zh-CN" altLang="en-US" sz="1800">
              <a:sym typeface="+mn-ea"/>
            </a:endParaRPr>
          </a:p>
          <a:p>
            <a:pPr marL="0" indent="0">
              <a:buFont typeface="+mj-ea"/>
              <a:buNone/>
            </a:pPr>
            <a:endParaRPr lang="zh-CN" altLang="en-US" sz="1800">
              <a:sym typeface="+mn-ea"/>
            </a:endParaRPr>
          </a:p>
          <a:p>
            <a:pPr marL="457200" lvl="1" indent="0">
              <a:buFont typeface="+mj-ea"/>
              <a:buNone/>
            </a:pP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lvl="0" indent="0">
              <a:buFont typeface="+mj-ea"/>
              <a:buNone/>
            </a:pP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en-US" b="1">
                <a:sym typeface="+mn-ea"/>
              </a:rPr>
              <a:t>Cookie</a:t>
            </a:r>
            <a:endParaRPr lang="en-US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7735"/>
            <a:ext cx="8296910" cy="6024245"/>
          </a:xfrm>
        </p:spPr>
        <p:txBody>
          <a:bodyPr>
            <a:normAutofit lnSpcReduction="10000"/>
          </a:bodyPr>
          <a:p>
            <a:pPr>
              <a:buFont typeface="+mj-ea"/>
              <a:buAutoNum type="circleNumDbPlain"/>
            </a:pPr>
            <a:r>
              <a:rPr lang="en-US" altLang="zh-CN" sz="2000">
                <a:sym typeface="+mn-ea"/>
              </a:rPr>
              <a:t>Cookie</a:t>
            </a:r>
            <a:r>
              <a:rPr lang="zh-CN" altLang="en-US" sz="2000">
                <a:sym typeface="+mn-ea"/>
              </a:rPr>
              <a:t>是纯文本的，不宜明文保存类似密码等敏感信息。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buFont typeface="+mj-ea"/>
              <a:buAutoNum type="circleNumDbPlain"/>
            </a:pPr>
            <a:endParaRPr lang="zh-CN" altLang="en-US" sz="175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en-US" b="1">
                <a:sym typeface="+mn-ea"/>
              </a:rPr>
              <a:t>Cookie</a:t>
            </a:r>
            <a:r>
              <a:rPr lang="zh-CN" altLang="en-US" b="1">
                <a:sym typeface="+mn-ea"/>
              </a:rPr>
              <a:t>扩展：</a:t>
            </a:r>
            <a:r>
              <a:rPr lang="en-US" altLang="zh-CN" b="1">
                <a:sym typeface="+mn-ea"/>
              </a:rPr>
              <a:t>CSRF</a:t>
            </a:r>
            <a:r>
              <a:rPr lang="zh-CN" altLang="en-US" b="1">
                <a:sym typeface="+mn-ea"/>
              </a:rPr>
              <a:t>攻击</a:t>
            </a:r>
            <a:endParaRPr lang="zh-CN" altLang="en-US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96910" cy="1684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000"/>
              <a:t>1. </a:t>
            </a:r>
            <a:r>
              <a:rPr lang="zh-CN" altLang="en-US" sz="2000"/>
              <a:t>什么是</a:t>
            </a:r>
            <a:r>
              <a:rPr lang="en-US" altLang="zh-CN" sz="2000"/>
              <a:t>CSRF</a:t>
            </a:r>
            <a:r>
              <a:rPr lang="zh-CN" altLang="en-US" sz="2000"/>
              <a:t>攻击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CSRF（Cross Site Request Forgery），中文是跨站点请求伪造。CSRF攻击者在用户已经登录目标网站之后，诱使用户访问一个攻击页面，利用目标网站对用户的信任，以用户身份在攻击页面对目标网站发起伪造用户操作的请求，达到攻击目的。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" y="2750185"/>
            <a:ext cx="7557770" cy="3758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en-US" b="1">
                <a:sym typeface="+mn-ea"/>
              </a:rPr>
              <a:t>Cookie</a:t>
            </a:r>
            <a:r>
              <a:rPr lang="zh-CN" altLang="en-US" b="1">
                <a:sym typeface="+mn-ea"/>
              </a:rPr>
              <a:t>扩展：</a:t>
            </a:r>
            <a:r>
              <a:rPr lang="en-US" altLang="zh-CN" b="1">
                <a:sym typeface="+mn-ea"/>
              </a:rPr>
              <a:t>CSRF</a:t>
            </a:r>
            <a:r>
              <a:rPr lang="zh-CN" altLang="en-US" b="1">
                <a:sym typeface="+mn-ea"/>
              </a:rPr>
              <a:t>攻击</a:t>
            </a:r>
            <a:endParaRPr lang="zh-CN" altLang="en-US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96910" cy="56121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sz="2000"/>
              <a:t>2. </a:t>
            </a:r>
            <a:r>
              <a:rPr lang="zh-CN" altLang="en-US" sz="2000"/>
              <a:t>如何防止</a:t>
            </a:r>
            <a:r>
              <a:rPr lang="en-US" altLang="zh-CN" sz="2000"/>
              <a:t>CSRF</a:t>
            </a:r>
            <a:r>
              <a:rPr lang="zh-CN" altLang="en-US" sz="2000"/>
              <a:t>攻击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CSRF攻击是源于Web的隐式身份验证机制！Web的身份验证机制虽然可以保证一个请求是来自于某个用户的浏览器，但却无法保证该请求是用户批准发送的。</a:t>
            </a:r>
            <a:endParaRPr lang="en-US" altLang="zh-CN" sz="200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>
                <a:sym typeface="+mn-ea"/>
              </a:rPr>
              <a:t>验证码交互：强制用户必须与应用进行交互，才能完成最终请求。但是出于用户体验考虑，网站不能给所有的操作都加上验证码。因此验证码只能作为一种辅助手段，不能作为主要解决方案。</a:t>
            </a:r>
            <a:endParaRPr lang="zh-CN" altLang="en-US" sz="200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>
                <a:sym typeface="+mn-ea"/>
              </a:rPr>
              <a:t>校验HTTP Referer字段（常用）：Referer Check在Web最常见的应用就是"防止图片盗链"。同理，Referer Check也可以被用于检查请求是否来自合法的"源"（Referer值是否是指定页面，或者网站的域），如果都不是，那么就极可能是CSRF攻击。</a:t>
            </a:r>
            <a:endParaRPr lang="zh-CN" altLang="en-US" sz="200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/>
              <a:t>Anti CSRF Token（常用）：在用户请求后生成并下发一个</a:t>
            </a:r>
            <a:r>
              <a:rPr lang="en-US" altLang="zh-CN" sz="2000"/>
              <a:t>Token</a:t>
            </a:r>
            <a:r>
              <a:rPr lang="zh-CN" altLang="en-US" sz="2000"/>
              <a:t>串，在后续的请求中将</a:t>
            </a:r>
            <a:r>
              <a:rPr lang="en-US" altLang="zh-CN" sz="2000"/>
              <a:t>Token</a:t>
            </a:r>
            <a:r>
              <a:rPr lang="zh-CN" altLang="en-US" sz="2000"/>
              <a:t>串放在请求头或请求参数中传递到服务器，由服务器验证此</a:t>
            </a:r>
            <a:r>
              <a:rPr lang="en-US" altLang="zh-CN" sz="2000"/>
              <a:t>Token</a:t>
            </a:r>
            <a:r>
              <a:rPr lang="zh-CN" altLang="en-US" sz="2000"/>
              <a:t>是否属于当前用户。</a:t>
            </a:r>
            <a:endParaRPr lang="zh-CN" altLang="en-US" sz="2000"/>
          </a:p>
          <a:p>
            <a:pPr marL="0" indent="0">
              <a:buFont typeface="+mj-ea"/>
              <a:buNone/>
            </a:pPr>
            <a:endParaRPr lang="zh-CN" altLang="en-US" sz="2000"/>
          </a:p>
          <a:p>
            <a:pPr marL="0" indent="0">
              <a:buFont typeface="+mj-ea"/>
              <a:buNone/>
            </a:pPr>
            <a:r>
              <a:rPr lang="zh-CN" altLang="en-US" sz="2000"/>
              <a:t>注意： </a:t>
            </a:r>
            <a:endParaRPr lang="zh-CN" altLang="en-US" sz="2000"/>
          </a:p>
          <a:p>
            <a:pPr marL="0" indent="0">
              <a:buFont typeface="+mj-ea"/>
              <a:buNone/>
            </a:pPr>
            <a:r>
              <a:rPr lang="zh-CN" altLang="en-US" sz="2000"/>
              <a:t>         CSRF的Token仅仅用于对抗CSRF攻击。当网站同时存在XSS漏洞（跨站脚本攻击）时候，那这个方案也是空谈。所以XSS带来的问题，应该使用XSS的防御方案予以解决。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en-US" b="1">
                <a:sym typeface="+mn-ea"/>
              </a:rPr>
              <a:t>Session</a:t>
            </a:r>
            <a:endParaRPr lang="en-US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45515"/>
            <a:ext cx="8229600" cy="25266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sz="2000"/>
              <a:t>1. Session</a:t>
            </a:r>
            <a:r>
              <a:rPr lang="zh-CN" altLang="en-US" sz="2000"/>
              <a:t>是什么？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</a:t>
            </a:r>
            <a:r>
              <a:rPr lang="en-US" altLang="zh-CN" sz="2000">
                <a:solidFill>
                  <a:schemeClr val="tx1"/>
                </a:solidFill>
              </a:rPr>
              <a:t>Session</a:t>
            </a:r>
            <a:r>
              <a:rPr lang="zh-CN" altLang="en-US" sz="2000">
                <a:solidFill>
                  <a:schemeClr val="tx1"/>
                </a:solidFill>
              </a:rPr>
              <a:t>是一种记录服务器和客户端会话状态的机制。在服务端保存Session的方法很多，内存、数据库、文件都可以实现。对Tomcat服务器而言，Session是一块在服务器开辟的内存空间。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endParaRPr lang="zh-CN" sz="200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en-US" altLang="zh-CN" sz="2000">
                <a:solidFill>
                  <a:schemeClr val="tx1"/>
                </a:solidFill>
              </a:rPr>
              <a:t>2. Tomcat </a:t>
            </a:r>
            <a:r>
              <a:rPr lang="en-US" sz="2000">
                <a:solidFill>
                  <a:schemeClr val="tx1"/>
                </a:solidFill>
              </a:rPr>
              <a:t>Session</a:t>
            </a:r>
            <a:r>
              <a:rPr lang="zh-CN" altLang="en-US" sz="2000">
                <a:solidFill>
                  <a:schemeClr val="tx1"/>
                </a:solidFill>
              </a:rPr>
              <a:t>如何实现会话跟踪？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zh-CN" altLang="en-US" sz="1750">
                <a:solidFill>
                  <a:schemeClr val="tx1"/>
                </a:solidFill>
              </a:rPr>
              <a:t>         </a:t>
            </a:r>
            <a:r>
              <a:rPr lang="en-US" altLang="zh-CN" sz="1750">
                <a:solidFill>
                  <a:schemeClr val="tx1"/>
                </a:solidFill>
              </a:rPr>
              <a:t>Tomcat</a:t>
            </a:r>
            <a:r>
              <a:rPr lang="zh-CN" altLang="en-US" sz="1750">
                <a:solidFill>
                  <a:schemeClr val="tx1"/>
                </a:solidFill>
              </a:rPr>
              <a:t>的</a:t>
            </a:r>
            <a:r>
              <a:rPr lang="en-US" altLang="zh-CN" sz="1750">
                <a:solidFill>
                  <a:schemeClr val="tx1"/>
                </a:solidFill>
              </a:rPr>
              <a:t>Session</a:t>
            </a:r>
            <a:r>
              <a:rPr lang="zh-CN" altLang="en-US" sz="1750">
                <a:solidFill>
                  <a:schemeClr val="tx1"/>
                </a:solidFill>
              </a:rPr>
              <a:t>实现是基于</a:t>
            </a:r>
            <a:r>
              <a:rPr lang="en-US" altLang="zh-CN" sz="1750">
                <a:solidFill>
                  <a:schemeClr val="tx1"/>
                </a:solidFill>
              </a:rPr>
              <a:t>Cookie</a:t>
            </a:r>
            <a:r>
              <a:rPr lang="zh-CN" altLang="en-US" sz="1750">
                <a:solidFill>
                  <a:schemeClr val="tx1"/>
                </a:solidFill>
              </a:rPr>
              <a:t>技术的。</a:t>
            </a:r>
            <a:endParaRPr lang="zh-CN" altLang="en-US" sz="175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68935" y="3117850"/>
            <a:ext cx="2334895" cy="5251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750">
                <a:solidFill>
                  <a:schemeClr val="tx1"/>
                </a:solidFill>
              </a:rPr>
              <a:t>         </a:t>
            </a:r>
            <a:endParaRPr lang="zh-CN" altLang="en-US" sz="175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255" y="3363595"/>
            <a:ext cx="6029325" cy="300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>
            <a:normAutofit/>
          </a:bodyPr>
          <a:p>
            <a:pPr algn="l"/>
            <a:r>
              <a:rPr lang="en-US" b="1">
                <a:sym typeface="+mn-ea"/>
              </a:rPr>
              <a:t>Session</a:t>
            </a:r>
            <a:endParaRPr lang="en-US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89290" cy="5147310"/>
          </a:xfrm>
        </p:spPr>
        <p:txBody>
          <a:bodyPr>
            <a:normAutofit lnSpcReduction="10000"/>
          </a:bodyPr>
          <a:p>
            <a:pPr marL="0" indent="0">
              <a:buFont typeface="+mj-ea"/>
              <a:buNone/>
            </a:pPr>
            <a:r>
              <a:rPr lang="en-US" altLang="zh-CN" sz="2000">
                <a:solidFill>
                  <a:schemeClr val="tx1"/>
                </a:solidFill>
              </a:rPr>
              <a:t>3. Tomcat Session</a:t>
            </a:r>
            <a:r>
              <a:rPr lang="zh-CN" altLang="en-US" sz="2000">
                <a:solidFill>
                  <a:schemeClr val="tx1"/>
                </a:solidFill>
              </a:rPr>
              <a:t>的不足之处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buFont typeface="+mj-ea"/>
              <a:buAutoNum type="circleNumDbPlain"/>
            </a:pPr>
            <a:r>
              <a:rPr lang="en-US" altLang="zh-CN" sz="1750">
                <a:sym typeface="+mn-ea"/>
              </a:rPr>
              <a:t>将 Session 存储在Tomcat服务器里面，当用户同时在线量比较多时，这些 Session 会占据较多的内存</a:t>
            </a:r>
            <a:r>
              <a:rPr lang="zh-CN" altLang="en-US" sz="1750">
                <a:solidFill>
                  <a:schemeClr val="tx1"/>
                </a:solidFill>
              </a:rPr>
              <a:t>。</a:t>
            </a:r>
            <a:endParaRPr lang="zh-CN" altLang="en-US" sz="1750">
              <a:solidFill>
                <a:schemeClr val="tx1"/>
              </a:solidFill>
            </a:endParaRPr>
          </a:p>
          <a:p>
            <a:pPr>
              <a:buFont typeface="+mj-ea"/>
              <a:buAutoNum type="circleNumDbPlain"/>
            </a:pPr>
            <a:r>
              <a:rPr lang="zh-CN" altLang="en-US" sz="1750">
                <a:solidFill>
                  <a:schemeClr val="tx1"/>
                </a:solidFill>
              </a:rPr>
              <a:t>由于</a:t>
            </a:r>
            <a:r>
              <a:rPr lang="en-US" altLang="zh-CN" sz="1750">
                <a:solidFill>
                  <a:schemeClr val="tx1"/>
                </a:solidFill>
              </a:rPr>
              <a:t>Tomcat Session</a:t>
            </a:r>
            <a:r>
              <a:rPr lang="zh-CN" altLang="en-US" sz="1750">
                <a:solidFill>
                  <a:schemeClr val="tx1"/>
                </a:solidFill>
              </a:rPr>
              <a:t>依赖</a:t>
            </a:r>
            <a:r>
              <a:rPr lang="en-US" altLang="zh-CN" sz="1750">
                <a:solidFill>
                  <a:schemeClr val="tx1"/>
                </a:solidFill>
              </a:rPr>
              <a:t>Cookie</a:t>
            </a:r>
            <a:r>
              <a:rPr lang="zh-CN" altLang="en-US" sz="1750">
                <a:solidFill>
                  <a:schemeClr val="tx1"/>
                </a:solidFill>
              </a:rPr>
              <a:t>，所以</a:t>
            </a:r>
            <a:r>
              <a:rPr lang="en-US" altLang="zh-CN" sz="1750">
                <a:solidFill>
                  <a:schemeClr val="tx1"/>
                </a:solidFill>
              </a:rPr>
              <a:t>Cookie</a:t>
            </a:r>
            <a:r>
              <a:rPr lang="zh-CN" altLang="en-US" sz="1750">
                <a:solidFill>
                  <a:schemeClr val="tx1"/>
                </a:solidFill>
              </a:rPr>
              <a:t>无法跨域、用户禁止浏览器的</a:t>
            </a:r>
            <a:r>
              <a:rPr lang="en-US" altLang="zh-CN" sz="1750">
                <a:solidFill>
                  <a:schemeClr val="tx1"/>
                </a:solidFill>
              </a:rPr>
              <a:t>Cookie</a:t>
            </a:r>
            <a:r>
              <a:rPr lang="zh-CN" altLang="en-US" sz="1750">
                <a:solidFill>
                  <a:schemeClr val="tx1"/>
                </a:solidFill>
              </a:rPr>
              <a:t>及</a:t>
            </a:r>
            <a:r>
              <a:rPr lang="zh-CN" altLang="en-US" sz="1750">
                <a:solidFill>
                  <a:schemeClr val="tx1"/>
                </a:solidFill>
              </a:rPr>
              <a:t>移动端对</a:t>
            </a:r>
            <a:r>
              <a:rPr lang="en-US" altLang="zh-CN" sz="1750">
                <a:solidFill>
                  <a:schemeClr val="tx1"/>
                </a:solidFill>
              </a:rPr>
              <a:t>Cookie</a:t>
            </a:r>
            <a:r>
              <a:rPr lang="zh-CN" altLang="en-US" sz="1750">
                <a:solidFill>
                  <a:schemeClr val="tx1"/>
                </a:solidFill>
              </a:rPr>
              <a:t>的支持并不友好的缺点也将严重影响</a:t>
            </a:r>
            <a:r>
              <a:rPr lang="en-US" altLang="zh-CN" sz="1750">
                <a:solidFill>
                  <a:schemeClr val="tx1"/>
                </a:solidFill>
              </a:rPr>
              <a:t>Session</a:t>
            </a:r>
            <a:r>
              <a:rPr lang="zh-CN" altLang="en-US" sz="1750">
                <a:solidFill>
                  <a:schemeClr val="tx1"/>
                </a:solidFill>
              </a:rPr>
              <a:t>的使用</a:t>
            </a:r>
            <a:r>
              <a:rPr lang="zh-CN" altLang="en-US" sz="1750">
                <a:solidFill>
                  <a:schemeClr val="tx1"/>
                </a:solidFill>
              </a:rPr>
              <a:t>。</a:t>
            </a:r>
            <a:endParaRPr lang="zh-CN" altLang="en-US" sz="1750">
              <a:solidFill>
                <a:schemeClr val="tx1"/>
              </a:solidFill>
            </a:endParaRPr>
          </a:p>
          <a:p>
            <a:pPr>
              <a:buFont typeface="+mj-ea"/>
              <a:buAutoNum type="circleNumDbPlain"/>
            </a:pPr>
            <a:r>
              <a:rPr lang="en-US" altLang="zh-CN" sz="1750">
                <a:solidFill>
                  <a:schemeClr val="tx1"/>
                </a:solidFill>
              </a:rPr>
              <a:t>Cookie</a:t>
            </a:r>
            <a:r>
              <a:rPr lang="zh-CN" altLang="en-US" sz="1750">
                <a:solidFill>
                  <a:schemeClr val="tx1"/>
                </a:solidFill>
              </a:rPr>
              <a:t>无法跨域。</a:t>
            </a:r>
            <a:endParaRPr lang="zh-CN" altLang="en-US" sz="1750">
              <a:solidFill>
                <a:schemeClr val="tx1"/>
              </a:solidFill>
            </a:endParaRPr>
          </a:p>
          <a:p>
            <a:pPr>
              <a:buFont typeface="+mj-ea"/>
              <a:buAutoNum type="circleNumDbPlain"/>
            </a:pPr>
            <a:r>
              <a:rPr lang="zh-CN" altLang="en-US" sz="1750">
                <a:sym typeface="+mn-ea"/>
              </a:rPr>
              <a:t>由于单服务器的局限性越来越明显，集群、分布式、微服务的架构越来越流行，单个服务器上产生的</a:t>
            </a:r>
            <a:r>
              <a:rPr lang="en-US" altLang="zh-CN" sz="1750">
                <a:sym typeface="+mn-ea"/>
              </a:rPr>
              <a:t>Session</a:t>
            </a:r>
            <a:r>
              <a:rPr lang="zh-CN" altLang="en-US" sz="1750">
                <a:sym typeface="+mn-ea"/>
              </a:rPr>
              <a:t>该如何共享或者同步？</a:t>
            </a: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zh-CN" altLang="en-US" sz="1750">
                <a:solidFill>
                  <a:schemeClr val="tx1"/>
                </a:solidFill>
              </a:rPr>
              <a:t>几种解决方案：</a:t>
            </a: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en-US" altLang="zh-CN" sz="1750">
                <a:solidFill>
                  <a:schemeClr val="tx1"/>
                </a:solidFill>
              </a:rPr>
              <a:t>1. S</a:t>
            </a:r>
            <a:r>
              <a:rPr lang="zh-CN" altLang="en-US" sz="1750">
                <a:solidFill>
                  <a:schemeClr val="tx1"/>
                </a:solidFill>
              </a:rPr>
              <a:t>ession复制：</a:t>
            </a:r>
            <a:r>
              <a:rPr lang="en-US" altLang="zh-CN" sz="1750">
                <a:solidFill>
                  <a:schemeClr val="tx1"/>
                </a:solidFill>
              </a:rPr>
              <a:t>Tomcat</a:t>
            </a:r>
            <a:r>
              <a:rPr lang="zh-CN" altLang="en-US" sz="1750">
                <a:solidFill>
                  <a:schemeClr val="tx1"/>
                </a:solidFill>
              </a:rPr>
              <a:t>支持集群</a:t>
            </a:r>
            <a:r>
              <a:rPr lang="en-US" altLang="zh-CN" sz="1750">
                <a:solidFill>
                  <a:schemeClr val="tx1"/>
                </a:solidFill>
              </a:rPr>
              <a:t>Session</a:t>
            </a:r>
            <a:r>
              <a:rPr lang="zh-CN" altLang="en-US" sz="1750">
                <a:solidFill>
                  <a:schemeClr val="tx1"/>
                </a:solidFill>
              </a:rPr>
              <a:t>复制；</a:t>
            </a: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en-US" altLang="zh-CN" sz="1750">
                <a:solidFill>
                  <a:schemeClr val="tx1"/>
                </a:solidFill>
              </a:rPr>
              <a:t>2. S</a:t>
            </a:r>
            <a:r>
              <a:rPr lang="zh-CN" altLang="en-US" sz="1750">
                <a:solidFill>
                  <a:schemeClr val="tx1"/>
                </a:solidFill>
              </a:rPr>
              <a:t>ession绑定：利用</a:t>
            </a:r>
            <a:r>
              <a:rPr lang="en-US" altLang="zh-CN" sz="1750">
                <a:solidFill>
                  <a:schemeClr val="tx1"/>
                </a:solidFill>
              </a:rPr>
              <a:t>Nginx</a:t>
            </a:r>
            <a:r>
              <a:rPr lang="zh-CN" altLang="en-US" sz="1750">
                <a:solidFill>
                  <a:schemeClr val="tx1"/>
                </a:solidFill>
              </a:rPr>
              <a:t>的负载均衡，将同一用户的请求派发到同一台</a:t>
            </a:r>
            <a:r>
              <a:rPr lang="en-US" altLang="zh-CN" sz="1750">
                <a:solidFill>
                  <a:schemeClr val="tx1"/>
                </a:solidFill>
              </a:rPr>
              <a:t>Tomcat</a:t>
            </a:r>
            <a:r>
              <a:rPr lang="zh-CN" altLang="en-US" sz="1750">
                <a:solidFill>
                  <a:schemeClr val="tx1"/>
                </a:solidFill>
              </a:rPr>
              <a:t>服务器上；</a:t>
            </a:r>
            <a:endParaRPr lang="zh-CN" altLang="en-US" sz="1750">
              <a:solidFill>
                <a:schemeClr val="tx1"/>
              </a:solidFill>
            </a:endParaRPr>
          </a:p>
          <a:p>
            <a:pPr marL="0" indent="0">
              <a:buFont typeface="+mj-ea"/>
              <a:buNone/>
            </a:pPr>
            <a:r>
              <a:rPr lang="en-US" altLang="zh-CN" sz="1750">
                <a:solidFill>
                  <a:schemeClr val="tx1"/>
                </a:solidFill>
              </a:rPr>
              <a:t>3. Session-Less</a:t>
            </a:r>
            <a:r>
              <a:rPr lang="zh-CN" altLang="en-US" sz="1750">
                <a:solidFill>
                  <a:schemeClr val="tx1"/>
                </a:solidFill>
              </a:rPr>
              <a:t>（减少或放弃使用</a:t>
            </a:r>
            <a:r>
              <a:rPr lang="en-US" altLang="zh-CN" sz="1750">
                <a:solidFill>
                  <a:schemeClr val="tx1"/>
                </a:solidFill>
              </a:rPr>
              <a:t>Session</a:t>
            </a:r>
            <a:r>
              <a:rPr lang="zh-CN" altLang="en-US" sz="1750">
                <a:solidFill>
                  <a:schemeClr val="tx1"/>
                </a:solidFill>
              </a:rPr>
              <a:t>）</a:t>
            </a:r>
            <a:r>
              <a:rPr lang="zh-CN" altLang="en-US" sz="1750">
                <a:solidFill>
                  <a:schemeClr val="tx1"/>
                </a:solidFill>
              </a:rPr>
              <a:t>：</a:t>
            </a:r>
            <a:endParaRPr lang="zh-CN" altLang="en-US" sz="1750">
              <a:solidFill>
                <a:schemeClr val="tx1"/>
              </a:solidFill>
            </a:endParaRPr>
          </a:p>
          <a:p>
            <a:pPr>
              <a:buFont typeface="+mj-ea"/>
              <a:buAutoNum type="circleNumDbPlain"/>
            </a:pPr>
            <a:r>
              <a:rPr lang="zh-CN" altLang="en-US" sz="1750">
                <a:solidFill>
                  <a:schemeClr val="tx1"/>
                </a:solidFill>
              </a:rPr>
              <a:t>将用户信息存储到如</a:t>
            </a:r>
            <a:r>
              <a:rPr lang="en-US" altLang="zh-CN" sz="1750">
                <a:solidFill>
                  <a:schemeClr val="tx1"/>
                </a:solidFill>
              </a:rPr>
              <a:t>Redis</a:t>
            </a:r>
            <a:r>
              <a:rPr lang="zh-CN" altLang="en-US" sz="1750">
                <a:solidFill>
                  <a:schemeClr val="tx1"/>
                </a:solidFill>
              </a:rPr>
              <a:t>等高性能数据库中</a:t>
            </a:r>
            <a:r>
              <a:rPr lang="zh-CN" altLang="en-US" sz="1750">
                <a:sym typeface="+mn-ea"/>
              </a:rPr>
              <a:t>，可以使用自定义生成的唯一标识串代替</a:t>
            </a:r>
            <a:r>
              <a:rPr lang="en-US" altLang="zh-CN" sz="1750">
                <a:sym typeface="+mn-ea"/>
              </a:rPr>
              <a:t>Cookie</a:t>
            </a:r>
            <a:r>
              <a:rPr lang="zh-CN" altLang="en-US" sz="1750">
                <a:sym typeface="+mn-ea"/>
              </a:rPr>
              <a:t>中的</a:t>
            </a:r>
            <a:r>
              <a:rPr lang="en-US" altLang="zh-CN" sz="1750">
                <a:sym typeface="+mn-ea"/>
              </a:rPr>
              <a:t>JSESSIONID</a:t>
            </a:r>
            <a:r>
              <a:rPr lang="zh-CN" altLang="en-US" sz="1750">
                <a:sym typeface="+mn-ea"/>
              </a:rPr>
              <a:t>；</a:t>
            </a:r>
            <a:endParaRPr lang="zh-CN" altLang="en-US" sz="1750">
              <a:sym typeface="+mn-ea"/>
            </a:endParaRPr>
          </a:p>
          <a:p>
            <a:pPr>
              <a:buFont typeface="+mj-ea"/>
              <a:buAutoNum type="circleNumDbPlain"/>
            </a:pPr>
            <a:r>
              <a:rPr lang="zh-CN" altLang="en-US" sz="1750">
                <a:sym typeface="+mn-ea"/>
              </a:rPr>
              <a:t>使用</a:t>
            </a:r>
            <a:r>
              <a:rPr lang="en-US" altLang="zh-CN" sz="1750">
                <a:sym typeface="+mn-ea"/>
              </a:rPr>
              <a:t>Token</a:t>
            </a:r>
            <a:r>
              <a:rPr lang="zh-CN" altLang="en-US" sz="1750">
                <a:sym typeface="+mn-ea"/>
              </a:rPr>
              <a:t>。</a:t>
            </a:r>
            <a:endParaRPr lang="zh-CN" altLang="en-US" sz="175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ags/tag1.xml><?xml version="1.0" encoding="utf-8"?>
<p:tagLst xmlns:p="http://schemas.openxmlformats.org/presentationml/2006/main">
  <p:tag name="KSO_WM_DOC_GUID" val="{6255862d-fafe-42c4-b314-b38aa6fdb65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4859</Words>
  <Application>WPS 演示</Application>
  <PresentationFormat>全屏显示(4:3)</PresentationFormat>
  <Paragraphs>173</Paragraphs>
  <Slides>21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  <vt:variant>
        <vt:lpstr>自定义放映</vt:lpstr>
      </vt:variant>
      <vt:variant>
        <vt:i4>1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会话跟踪、单点登录及OAuth2.0</vt:lpstr>
      <vt:lpstr>会话跟踪</vt:lpstr>
      <vt:lpstr>会话跟踪</vt:lpstr>
      <vt:lpstr>Cookie</vt:lpstr>
      <vt:lpstr>Cookie</vt:lpstr>
      <vt:lpstr>Cookie扩展：CSRF攻击</vt:lpstr>
      <vt:lpstr>Cookie扩展：CSRF攻击</vt:lpstr>
      <vt:lpstr>Session</vt:lpstr>
      <vt:lpstr>Session</vt:lpstr>
      <vt:lpstr>JSON Web Token(JWT)</vt:lpstr>
      <vt:lpstr>JSON Web Token(JWT)</vt:lpstr>
      <vt:lpstr>JSON Web Token(JWT)</vt:lpstr>
      <vt:lpstr>单点登录(SSO)</vt:lpstr>
      <vt:lpstr>基于会话的SSO--部署示意图</vt:lpstr>
      <vt:lpstr>基于会话的SSO--登录</vt:lpstr>
      <vt:lpstr>基于会话的SSO--注销</vt:lpstr>
      <vt:lpstr>基于JWT的SSO</vt:lpstr>
      <vt:lpstr>OAuth2.0</vt:lpstr>
      <vt:lpstr>OAuth2.0--授权码模式图解</vt:lpstr>
      <vt:lpstr>谢谢大家！</vt:lpstr>
      <vt:lpstr>谢谢大家！</vt:lpstr>
      <vt:lpstr>虚拟机栈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浅谈JVM相关特性</dc:title>
  <dc:creator>recolar</dc:creator>
  <cp:lastModifiedBy>埃楚斯卡熊</cp:lastModifiedBy>
  <cp:revision>3043</cp:revision>
  <dcterms:created xsi:type="dcterms:W3CDTF">2014-03-25T07:04:00Z</dcterms:created>
  <dcterms:modified xsi:type="dcterms:W3CDTF">2020-11-17T10:43:26Z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