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7" r:id="rId3"/>
    <p:sldId id="378" r:id="rId5"/>
    <p:sldId id="388" r:id="rId6"/>
    <p:sldId id="416" r:id="rId7"/>
    <p:sldId id="375" r:id="rId8"/>
    <p:sldId id="401" r:id="rId9"/>
    <p:sldId id="400" r:id="rId10"/>
    <p:sldId id="387" r:id="rId11"/>
    <p:sldId id="3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A93FB"/>
    <a:srgbClr val="71B7FC"/>
    <a:srgbClr val="E7D3DD"/>
    <a:srgbClr val="ADB9CA"/>
    <a:srgbClr val="FFFFFF"/>
    <a:srgbClr val="00B050"/>
    <a:srgbClr val="D1E5F4"/>
    <a:srgbClr val="0070C0"/>
    <a:srgbClr val="096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>
        <p:guide orient="horz" pos="2672"/>
        <p:guide pos="24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DBAF1-0B6D-473E-8A62-3340F220D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22D35-BFAD-40E3-A96B-5A0388BA2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>
                <a:sym typeface="+mn-ea"/>
              </a:rPr>
              <a:t> transport protocols signal and collaborate with the elements along the path to negotiate QoS.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628650" lvl="2" indent="0">
              <a:buFont typeface="Arial" panose="020B0604020202020204" pitchFamily="34" charset="0"/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2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2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zh-CN" b="1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north-south traffic</a:t>
            </a:r>
            <a:r>
              <a:rPr lang="zh-CN" altLang="en-US"/>
              <a:t>需要加入一个手机，表示用户发出的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6"/>
          <p:cNvSpPr/>
          <p:nvPr/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7" name="椭圆 7"/>
          <p:cNvSpPr/>
          <p:nvPr/>
        </p:nvSpPr>
        <p:spPr>
          <a:xfrm>
            <a:off x="8029575" y="458788"/>
            <a:ext cx="741363" cy="7413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8" name="任意多边形: 形状 8"/>
          <p:cNvSpPr/>
          <p:nvPr/>
        </p:nvSpPr>
        <p:spPr>
          <a:xfrm>
            <a:off x="3287713" y="-7938"/>
            <a:ext cx="1457325" cy="584201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9" name="任意多边形: 形状 9"/>
          <p:cNvSpPr/>
          <p:nvPr/>
        </p:nvSpPr>
        <p:spPr>
          <a:xfrm>
            <a:off x="5199063" y="5929313"/>
            <a:ext cx="1828800" cy="938212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10" name="任意多边形: 形状 10"/>
          <p:cNvSpPr/>
          <p:nvPr/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11" name="任意多边形: 形状 11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12" name="KSO_Shape"/>
          <p:cNvSpPr/>
          <p:nvPr/>
        </p:nvSpPr>
        <p:spPr>
          <a:xfrm rot="13141020">
            <a:off x="484188" y="113823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/>
        </p:nvSpPr>
        <p:spPr>
          <a:xfrm rot="17100000">
            <a:off x="822325" y="3236913"/>
            <a:ext cx="215900" cy="19050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/>
        </p:nvSpPr>
        <p:spPr>
          <a:xfrm rot="10154805">
            <a:off x="8432800" y="6116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5" name="KSO_Shape"/>
          <p:cNvSpPr/>
          <p:nvPr/>
        </p:nvSpPr>
        <p:spPr>
          <a:xfrm rot="11738950">
            <a:off x="10777538" y="2560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6" name=" 184"/>
          <p:cNvSpPr/>
          <p:nvPr/>
        </p:nvSpPr>
        <p:spPr>
          <a:xfrm>
            <a:off x="727075" y="1936750"/>
            <a:ext cx="936625" cy="93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749459" y="2343802"/>
            <a:ext cx="6676572" cy="902363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749459" y="3294698"/>
            <a:ext cx="6676572" cy="5905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1C4A0F-14F1-4898-8B13-D756F0CCE0C5}" type="slidenum">
              <a:rPr lang="zh-CN" altLang="en-US"/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6648728"/>
            <a:ext cx="12192000" cy="90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0" y="6681576"/>
            <a:ext cx="12192000" cy="1753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561309" y="6614126"/>
            <a:ext cx="2553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www.fiberhome.com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758224" y="6542530"/>
            <a:ext cx="10433776" cy="100800"/>
          </a:xfrm>
          <a:prstGeom prst="rect">
            <a:avLst/>
          </a:prstGeom>
          <a:solidFill>
            <a:srgbClr val="F15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3" y="6432489"/>
            <a:ext cx="1592194" cy="329213"/>
          </a:xfrm>
          <a:prstGeom prst="rect">
            <a:avLst/>
          </a:prstGeom>
        </p:spPr>
      </p:pic>
      <p:cxnSp>
        <p:nvCxnSpPr>
          <p:cNvPr id="24" name="直接连接符 23"/>
          <p:cNvCxnSpPr/>
          <p:nvPr userDrawn="1"/>
        </p:nvCxnSpPr>
        <p:spPr>
          <a:xfrm flipH="1">
            <a:off x="8109857" y="6761702"/>
            <a:ext cx="24514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/>
          <p:cNvSpPr/>
          <p:nvPr userDrawn="1"/>
        </p:nvSpPr>
        <p:spPr>
          <a:xfrm rot="5400000">
            <a:off x="-13909" y="6467220"/>
            <a:ext cx="201682" cy="173864"/>
          </a:xfrm>
          <a:prstGeom prst="triangle">
            <a:avLst/>
          </a:prstGeom>
          <a:solidFill>
            <a:srgbClr val="F15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878" y="308417"/>
            <a:ext cx="1559765" cy="747833"/>
          </a:xfrm>
          <a:prstGeom prst="rect">
            <a:avLst/>
          </a:prstGeom>
        </p:spPr>
      </p:pic>
      <p:sp>
        <p:nvSpPr>
          <p:cNvPr id="26" name="矩形 25"/>
          <p:cNvSpPr/>
          <p:nvPr userDrawn="1"/>
        </p:nvSpPr>
        <p:spPr>
          <a:xfrm>
            <a:off x="37542" y="0"/>
            <a:ext cx="131302" cy="551582"/>
          </a:xfrm>
          <a:prstGeom prst="rect">
            <a:avLst/>
          </a:prstGeom>
          <a:solidFill>
            <a:srgbClr val="0B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61413" y="0"/>
            <a:ext cx="73997" cy="62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0561309" y="6614126"/>
            <a:ext cx="2553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www.fiberhome.com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0" y="6648728"/>
            <a:ext cx="12192000" cy="90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 userDrawn="1"/>
        </p:nvSpPr>
        <p:spPr>
          <a:xfrm rot="19982002">
            <a:off x="10539659" y="-271289"/>
            <a:ext cx="1735430" cy="1261657"/>
          </a:xfrm>
          <a:custGeom>
            <a:avLst/>
            <a:gdLst>
              <a:gd name="connsiteX0" fmla="*/ 317500 w 1009650"/>
              <a:gd name="connsiteY0" fmla="*/ 0 h 635000"/>
              <a:gd name="connsiteX1" fmla="*/ 0 w 1009650"/>
              <a:gd name="connsiteY1" fmla="*/ 317500 h 635000"/>
              <a:gd name="connsiteX2" fmla="*/ 317500 w 1009650"/>
              <a:gd name="connsiteY2" fmla="*/ 635000 h 635000"/>
              <a:gd name="connsiteX3" fmla="*/ 1009650 w 1009650"/>
              <a:gd name="connsiteY3" fmla="*/ 635000 h 635000"/>
              <a:gd name="connsiteX4" fmla="*/ 1009650 w 1009650"/>
              <a:gd name="connsiteY4" fmla="*/ 0 h 635000"/>
              <a:gd name="connsiteX5" fmla="*/ 317500 w 1009650"/>
              <a:gd name="connsiteY5" fmla="*/ 0 h 635000"/>
              <a:gd name="connsiteX0-1" fmla="*/ 238574 w 1009650"/>
              <a:gd name="connsiteY0-2" fmla="*/ 77415 h 635000"/>
              <a:gd name="connsiteX1-3" fmla="*/ 0 w 1009650"/>
              <a:gd name="connsiteY1-4" fmla="*/ 317500 h 635000"/>
              <a:gd name="connsiteX2-5" fmla="*/ 317500 w 1009650"/>
              <a:gd name="connsiteY2-6" fmla="*/ 635000 h 635000"/>
              <a:gd name="connsiteX3-7" fmla="*/ 1009650 w 1009650"/>
              <a:gd name="connsiteY3-8" fmla="*/ 635000 h 635000"/>
              <a:gd name="connsiteX4-9" fmla="*/ 1009650 w 1009650"/>
              <a:gd name="connsiteY4-10" fmla="*/ 0 h 635000"/>
              <a:gd name="connsiteX5-11" fmla="*/ 238574 w 1009650"/>
              <a:gd name="connsiteY5-12" fmla="*/ 77415 h 635000"/>
              <a:gd name="connsiteX0-13" fmla="*/ 238574 w 1009650"/>
              <a:gd name="connsiteY0-14" fmla="*/ 0 h 557585"/>
              <a:gd name="connsiteX1-15" fmla="*/ 0 w 1009650"/>
              <a:gd name="connsiteY1-16" fmla="*/ 240085 h 557585"/>
              <a:gd name="connsiteX2-17" fmla="*/ 317500 w 1009650"/>
              <a:gd name="connsiteY2-18" fmla="*/ 557585 h 557585"/>
              <a:gd name="connsiteX3-19" fmla="*/ 1009650 w 1009650"/>
              <a:gd name="connsiteY3-20" fmla="*/ 557585 h 557585"/>
              <a:gd name="connsiteX4-21" fmla="*/ 951930 w 1009650"/>
              <a:gd name="connsiteY4-22" fmla="*/ 270478 h 557585"/>
              <a:gd name="connsiteX5-23" fmla="*/ 238574 w 1009650"/>
              <a:gd name="connsiteY5-24" fmla="*/ 0 h 557585"/>
              <a:gd name="connsiteX0-25" fmla="*/ 238574 w 1009650"/>
              <a:gd name="connsiteY0-26" fmla="*/ 0 h 557585"/>
              <a:gd name="connsiteX1-27" fmla="*/ 0 w 1009650"/>
              <a:gd name="connsiteY1-28" fmla="*/ 240085 h 557585"/>
              <a:gd name="connsiteX2-29" fmla="*/ 317500 w 1009650"/>
              <a:gd name="connsiteY2-30" fmla="*/ 557585 h 557585"/>
              <a:gd name="connsiteX3-31" fmla="*/ 1009650 w 1009650"/>
              <a:gd name="connsiteY3-32" fmla="*/ 557585 h 557585"/>
              <a:gd name="connsiteX4-33" fmla="*/ 943235 w 1009650"/>
              <a:gd name="connsiteY4-34" fmla="*/ 284119 h 557585"/>
              <a:gd name="connsiteX5-35" fmla="*/ 238574 w 1009650"/>
              <a:gd name="connsiteY5-36" fmla="*/ 0 h 557585"/>
              <a:gd name="connsiteX0-37" fmla="*/ 238574 w 1009650"/>
              <a:gd name="connsiteY0-38" fmla="*/ 0 h 557585"/>
              <a:gd name="connsiteX1-39" fmla="*/ 0 w 1009650"/>
              <a:gd name="connsiteY1-40" fmla="*/ 240085 h 557585"/>
              <a:gd name="connsiteX2-41" fmla="*/ 317500 w 1009650"/>
              <a:gd name="connsiteY2-42" fmla="*/ 557585 h 557585"/>
              <a:gd name="connsiteX3-43" fmla="*/ 1009650 w 1009650"/>
              <a:gd name="connsiteY3-44" fmla="*/ 557585 h 557585"/>
              <a:gd name="connsiteX4-45" fmla="*/ 968868 w 1009650"/>
              <a:gd name="connsiteY4-46" fmla="*/ 294529 h 557585"/>
              <a:gd name="connsiteX5-47" fmla="*/ 238574 w 1009650"/>
              <a:gd name="connsiteY5-48" fmla="*/ 0 h 557585"/>
              <a:gd name="connsiteX0-49" fmla="*/ 238574 w 968868"/>
              <a:gd name="connsiteY0-50" fmla="*/ 0 h 558988"/>
              <a:gd name="connsiteX1-51" fmla="*/ 0 w 968868"/>
              <a:gd name="connsiteY1-52" fmla="*/ 240085 h 558988"/>
              <a:gd name="connsiteX2-53" fmla="*/ 317500 w 968868"/>
              <a:gd name="connsiteY2-54" fmla="*/ 557585 h 558988"/>
              <a:gd name="connsiteX3-55" fmla="*/ 801696 w 968868"/>
              <a:gd name="connsiteY3-56" fmla="*/ 558988 h 558988"/>
              <a:gd name="connsiteX4-57" fmla="*/ 968868 w 968868"/>
              <a:gd name="connsiteY4-58" fmla="*/ 294529 h 558988"/>
              <a:gd name="connsiteX5-59" fmla="*/ 238574 w 968868"/>
              <a:gd name="connsiteY5-60" fmla="*/ 0 h 558988"/>
              <a:gd name="connsiteX0-61" fmla="*/ 240640 w 968868"/>
              <a:gd name="connsiteY0-62" fmla="*/ 0 h 562230"/>
              <a:gd name="connsiteX1-63" fmla="*/ 0 w 968868"/>
              <a:gd name="connsiteY1-64" fmla="*/ 243327 h 562230"/>
              <a:gd name="connsiteX2-65" fmla="*/ 317500 w 968868"/>
              <a:gd name="connsiteY2-66" fmla="*/ 560827 h 562230"/>
              <a:gd name="connsiteX3-67" fmla="*/ 801696 w 968868"/>
              <a:gd name="connsiteY3-68" fmla="*/ 562230 h 562230"/>
              <a:gd name="connsiteX4-69" fmla="*/ 968868 w 968868"/>
              <a:gd name="connsiteY4-70" fmla="*/ 297771 h 562230"/>
              <a:gd name="connsiteX5-71" fmla="*/ 240640 w 968868"/>
              <a:gd name="connsiteY5-72" fmla="*/ 0 h 5622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68868" h="562230">
                <a:moveTo>
                  <a:pt x="240640" y="0"/>
                </a:moveTo>
                <a:lnTo>
                  <a:pt x="0" y="243327"/>
                </a:lnTo>
                <a:lnTo>
                  <a:pt x="317500" y="560827"/>
                </a:lnTo>
                <a:lnTo>
                  <a:pt x="801696" y="562230"/>
                </a:lnTo>
                <a:lnTo>
                  <a:pt x="968868" y="297771"/>
                </a:lnTo>
                <a:lnTo>
                  <a:pt x="2406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0" y="6681576"/>
            <a:ext cx="12192000" cy="1753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 userDrawn="1"/>
        </p:nvSpPr>
        <p:spPr>
          <a:xfrm>
            <a:off x="10561309" y="6614126"/>
            <a:ext cx="2553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www.fiberhome.com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1758224" y="6542530"/>
            <a:ext cx="10433776" cy="100800"/>
          </a:xfrm>
          <a:prstGeom prst="rect">
            <a:avLst/>
          </a:prstGeom>
          <a:solidFill>
            <a:srgbClr val="F15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3" y="6432489"/>
            <a:ext cx="1592194" cy="329213"/>
          </a:xfrm>
          <a:prstGeom prst="rect">
            <a:avLst/>
          </a:prstGeom>
        </p:spPr>
      </p:pic>
      <p:cxnSp>
        <p:nvCxnSpPr>
          <p:cNvPr id="35" name="直接连接符 34"/>
          <p:cNvCxnSpPr/>
          <p:nvPr userDrawn="1"/>
        </p:nvCxnSpPr>
        <p:spPr>
          <a:xfrm flipH="1">
            <a:off x="8109857" y="6761702"/>
            <a:ext cx="24514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35"/>
          <p:cNvSpPr/>
          <p:nvPr userDrawn="1"/>
        </p:nvSpPr>
        <p:spPr>
          <a:xfrm rot="5400000">
            <a:off x="-13909" y="6467220"/>
            <a:ext cx="201682" cy="173864"/>
          </a:xfrm>
          <a:prstGeom prst="triangle">
            <a:avLst/>
          </a:prstGeom>
          <a:solidFill>
            <a:srgbClr val="F15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 userDrawn="1"/>
        </p:nvSpPr>
        <p:spPr>
          <a:xfrm>
            <a:off x="37542" y="0"/>
            <a:ext cx="131302" cy="5515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 userDrawn="1"/>
        </p:nvSpPr>
        <p:spPr>
          <a:xfrm>
            <a:off x="161413" y="0"/>
            <a:ext cx="73997" cy="62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 preferRelativeResize="0"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785" y="67638"/>
            <a:ext cx="1515715" cy="78120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5683DD-9769-49BF-AEB4-9453FFE63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28A51-3024-4AB4-87AE-80337BB74D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5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6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5683DD-9769-49BF-AEB4-9453FFE63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C28A51-3024-4AB4-87AE-80337BB74D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B54FE-17D8-4201-A2BE-3C569D776F8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90F85-A340-4407-97EC-3849D2553C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83DD-9769-49BF-AEB4-9453FFE63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8A51-3024-4AB4-87AE-80337BB74D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5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6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876880" y="1716563"/>
            <a:ext cx="10515600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EAB8DB-94E9-4BAC-AC0A-0BDED11D82F9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6B749-F398-4A0E-8FC8-7662562542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779835" y="1685925"/>
            <a:ext cx="4513262" cy="3910013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6327775" y="2717800"/>
            <a:ext cx="5026025" cy="2878138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6"/>
          </p:nvPr>
        </p:nvSpPr>
        <p:spPr>
          <a:xfrm>
            <a:off x="6327775" y="1685925"/>
            <a:ext cx="5026025" cy="5159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818900-26F5-49F5-9D46-8CDDC5A6EF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408113" y="2114550"/>
            <a:ext cx="2681287" cy="2681288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椭圆 7"/>
          <p:cNvSpPr/>
          <p:nvPr/>
        </p:nvSpPr>
        <p:spPr>
          <a:xfrm>
            <a:off x="1574800" y="2266950"/>
            <a:ext cx="2378075" cy="237648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762500" y="3602038"/>
            <a:ext cx="49482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9802813" y="3541713"/>
            <a:ext cx="115887" cy="1158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299700" y="3541713"/>
            <a:ext cx="115888" cy="1158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967913" y="3541713"/>
            <a:ext cx="115887" cy="115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134600" y="3541713"/>
            <a:ext cx="115888" cy="1158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/>
        </p:nvSpPr>
        <p:spPr>
          <a:xfrm rot="237355">
            <a:off x="2771775" y="23082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/>
        </p:nvSpPr>
        <p:spPr>
          <a:xfrm rot="1275228">
            <a:off x="3003550" y="2360613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/>
        </p:nvSpPr>
        <p:spPr>
          <a:xfrm rot="2175228">
            <a:off x="3209925" y="2478088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/>
        </p:nvSpPr>
        <p:spPr>
          <a:xfrm rot="3075228">
            <a:off x="3363119" y="2640806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5" name="KSO_Shape"/>
          <p:cNvSpPr/>
          <p:nvPr/>
        </p:nvSpPr>
        <p:spPr>
          <a:xfrm rot="298659" flipH="1" flipV="1">
            <a:off x="2470150" y="4416425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1336532" flipH="1" flipV="1">
            <a:off x="2243138" y="43656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2236532" flipH="1" flipV="1">
            <a:off x="2039938" y="424338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3136532" flipH="1" flipV="1">
            <a:off x="1889919" y="4079081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0" y="2895613"/>
            <a:ext cx="4979670" cy="564898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0" y="3753579"/>
            <a:ext cx="4979670" cy="58110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DC5E6B-4175-4FFB-B5AE-4E123AB7D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8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9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0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1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2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8"/>
            </p:custDataLst>
          </p:nvPr>
        </p:nvSpPr>
        <p:spPr>
          <a:xfrm>
            <a:off x="9520238" y="3194050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lt"/>
            </a:endParaRPr>
          </a:p>
        </p:txBody>
      </p:sp>
      <p:sp>
        <p:nvSpPr>
          <p:cNvPr id="24" name="椭圆 23"/>
          <p:cNvSpPr/>
          <p:nvPr>
            <p:custDataLst>
              <p:tags r:id="rId9"/>
            </p:custDataLst>
          </p:nvPr>
        </p:nvSpPr>
        <p:spPr>
          <a:xfrm>
            <a:off x="2160588" y="3157538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lt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14"/>
          </p:nvPr>
        </p:nvSpPr>
        <p:spPr>
          <a:xfrm>
            <a:off x="1785938" y="1727200"/>
            <a:ext cx="8610600" cy="59213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5"/>
          </p:nvPr>
        </p:nvSpPr>
        <p:spPr>
          <a:xfrm>
            <a:off x="1373135" y="2541905"/>
            <a:ext cx="1985380" cy="2024380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49" name="图片占位符 47"/>
          <p:cNvSpPr>
            <a:spLocks noGrp="1"/>
          </p:cNvSpPr>
          <p:nvPr>
            <p:ph type="pic" sz="quarter" idx="16"/>
          </p:nvPr>
        </p:nvSpPr>
        <p:spPr>
          <a:xfrm>
            <a:off x="3796797" y="2541905"/>
            <a:ext cx="1985380" cy="2024380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50" name="图片占位符 47"/>
          <p:cNvSpPr>
            <a:spLocks noGrp="1"/>
          </p:cNvSpPr>
          <p:nvPr>
            <p:ph type="pic" sz="quarter" idx="17"/>
          </p:nvPr>
        </p:nvSpPr>
        <p:spPr>
          <a:xfrm>
            <a:off x="6215697" y="2541905"/>
            <a:ext cx="1985380" cy="2024380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51" name="图片占位符 47"/>
          <p:cNvSpPr>
            <a:spLocks noGrp="1"/>
          </p:cNvSpPr>
          <p:nvPr>
            <p:ph type="pic" sz="quarter" idx="18"/>
          </p:nvPr>
        </p:nvSpPr>
        <p:spPr>
          <a:xfrm>
            <a:off x="8634597" y="2541905"/>
            <a:ext cx="1985380" cy="2024380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9"/>
          </p:nvPr>
        </p:nvSpPr>
        <p:spPr>
          <a:xfrm>
            <a:off x="1295082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20"/>
          </p:nvPr>
        </p:nvSpPr>
        <p:spPr>
          <a:xfrm>
            <a:off x="37203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21"/>
          </p:nvPr>
        </p:nvSpPr>
        <p:spPr>
          <a:xfrm>
            <a:off x="61392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6" name="文本占位符 52"/>
          <p:cNvSpPr>
            <a:spLocks noGrp="1"/>
          </p:cNvSpPr>
          <p:nvPr>
            <p:ph type="body" sz="quarter" idx="22"/>
          </p:nvPr>
        </p:nvSpPr>
        <p:spPr>
          <a:xfrm>
            <a:off x="85581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8" name="文本占位符 57"/>
          <p:cNvSpPr>
            <a:spLocks noGrp="1"/>
          </p:cNvSpPr>
          <p:nvPr>
            <p:ph type="body" sz="quarter" idx="23"/>
          </p:nvPr>
        </p:nvSpPr>
        <p:spPr>
          <a:xfrm>
            <a:off x="1295081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9" name="文本占位符 57"/>
          <p:cNvSpPr>
            <a:spLocks noGrp="1"/>
          </p:cNvSpPr>
          <p:nvPr>
            <p:ph type="body" sz="quarter" idx="24"/>
          </p:nvPr>
        </p:nvSpPr>
        <p:spPr>
          <a:xfrm>
            <a:off x="37203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0" name="文本占位符 57"/>
          <p:cNvSpPr>
            <a:spLocks noGrp="1"/>
          </p:cNvSpPr>
          <p:nvPr>
            <p:ph type="body" sz="quarter" idx="25"/>
          </p:nvPr>
        </p:nvSpPr>
        <p:spPr>
          <a:xfrm>
            <a:off x="61392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1" name="文本占位符 57"/>
          <p:cNvSpPr>
            <a:spLocks noGrp="1"/>
          </p:cNvSpPr>
          <p:nvPr>
            <p:ph type="body" sz="quarter" idx="26"/>
          </p:nvPr>
        </p:nvSpPr>
        <p:spPr>
          <a:xfrm>
            <a:off x="8558105" y="5045075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25" name="日期占位符 3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F15CD5-A897-44BC-96B1-EA1DFA201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8A55B5-DAAD-4B42-B2A7-EC7A443BCF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5"/>
          <p:cNvSpPr/>
          <p:nvPr/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4" name="椭圆 3"/>
          <p:cNvSpPr/>
          <p:nvPr/>
        </p:nvSpPr>
        <p:spPr>
          <a:xfrm>
            <a:off x="1357313" y="1363663"/>
            <a:ext cx="1497012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5" name="任意多边形: 形状 7"/>
          <p:cNvSpPr/>
          <p:nvPr/>
        </p:nvSpPr>
        <p:spPr>
          <a:xfrm>
            <a:off x="8089900" y="-7938"/>
            <a:ext cx="1047750" cy="420688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6" name="任意多边形: 形状 8"/>
          <p:cNvSpPr/>
          <p:nvPr/>
        </p:nvSpPr>
        <p:spPr>
          <a:xfrm>
            <a:off x="4592638" y="5781675"/>
            <a:ext cx="2116137" cy="1087438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7" name="任意多边形: 形状 9"/>
          <p:cNvSpPr/>
          <p:nvPr/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8" name="任意多边形: 形状 10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9" name="KSO_Shape"/>
          <p:cNvSpPr/>
          <p:nvPr/>
        </p:nvSpPr>
        <p:spPr>
          <a:xfrm rot="10154805">
            <a:off x="9918700" y="490378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" name="KSO_Shape"/>
          <p:cNvSpPr/>
          <p:nvPr/>
        </p:nvSpPr>
        <p:spPr>
          <a:xfrm rot="10154805">
            <a:off x="8661400" y="2400300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/>
        </p:nvSpPr>
        <p:spPr>
          <a:xfrm rot="13326744">
            <a:off x="1309688" y="4641850"/>
            <a:ext cx="628650" cy="55403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/>
        </p:nvSpPr>
        <p:spPr>
          <a:xfrm rot="6300000">
            <a:off x="5813425" y="893763"/>
            <a:ext cx="563563" cy="4968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7925" y="2592718"/>
            <a:ext cx="7296150" cy="1442383"/>
          </a:xfrm>
        </p:spPr>
        <p:txBody>
          <a:bodyPr>
            <a:normAutofit/>
          </a:bodyPr>
          <a:lstStyle>
            <a:lvl1pPr algn="ctr">
              <a:defRPr sz="8000" b="1">
                <a:solidFill>
                  <a:schemeClr val="accent5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D602DD-68A8-41A2-B35E-86A5C6EDDC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9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B64651-DA25-460D-BF03-D6AB3999D7B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6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EFE7A2-A409-40F1-B0DC-05379ABA81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5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lnSpc>
                <a:spcPct val="120000"/>
              </a:lnSpc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705683DD-9769-49BF-AEB4-9453FFE63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lnSpc>
                <a:spcPct val="120000"/>
              </a:lnSpc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lnSpc>
                <a:spcPct val="120000"/>
              </a:lnSpc>
              <a:buFontTx/>
              <a:buNone/>
              <a:defRPr sz="1200" noProof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AC28A51-3024-4AB4-87AE-80337BB74DCB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 userDrawn="1"/>
        </p:nvSpPr>
        <p:spPr>
          <a:xfrm>
            <a:off x="12304991" y="3563599"/>
            <a:ext cx="457015" cy="356501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2303852" y="4548881"/>
            <a:ext cx="458314" cy="356501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2303237" y="4056240"/>
            <a:ext cx="459017" cy="356501"/>
          </a:xfrm>
          <a:prstGeom prst="rect">
            <a:avLst/>
          </a:prstGeom>
          <a:solidFill>
            <a:srgbClr val="8E499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2303237" y="5041523"/>
            <a:ext cx="459017" cy="356501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2302989" y="5534164"/>
            <a:ext cx="459017" cy="356501"/>
          </a:xfrm>
          <a:prstGeom prst="rect">
            <a:avLst/>
          </a:prstGeom>
          <a:solidFill>
            <a:srgbClr val="4040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2302989" y="6026805"/>
            <a:ext cx="459017" cy="356501"/>
          </a:xfrm>
          <a:prstGeom prst="rect">
            <a:avLst/>
          </a:pr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2288795" y="6519446"/>
            <a:ext cx="520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参考色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2303083" y="3085246"/>
            <a:ext cx="457015" cy="356501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 kern="1200">
          <a:solidFill>
            <a:srgbClr val="595959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2pPr>
      <a:lvl3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3pPr>
      <a:lvl4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4pPr>
      <a:lvl5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051811" y="1748790"/>
            <a:ext cx="48253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>
                <a:latin typeface="Cambria" panose="02040503050406030204" charset="0"/>
                <a:cs typeface="Cambria" panose="02040503050406030204" charset="0"/>
              </a:rPr>
              <a:t>HP-WAN On-line Meeting</a:t>
            </a:r>
            <a:endParaRPr lang="en-US" altLang="zh-CN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61910" y="3572510"/>
            <a:ext cx="37045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latin typeface="Cambria" panose="02040503050406030204" charset="0"/>
                <a:cs typeface="Cambria" panose="02040503050406030204" charset="0"/>
                <a:sym typeface="+mn-ea"/>
              </a:rPr>
              <a:t>Daniel Huang, ZTE</a:t>
            </a:r>
            <a:endParaRPr lang="en-US" altLang="zh-CN" sz="240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0"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latin typeface="Cambria" panose="02040503050406030204" charset="0"/>
                <a:cs typeface="Cambria" panose="02040503050406030204" charset="0"/>
                <a:sym typeface="+mn-ea"/>
              </a:rPr>
              <a:t>9th, January, 2025</a:t>
            </a:r>
            <a:endParaRPr lang="en-US" altLang="zh-CN" sz="24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300606" y="247015"/>
            <a:ext cx="66300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>
                <a:latin typeface="Cambria" panose="02040503050406030204" charset="0"/>
                <a:cs typeface="Cambria" panose="02040503050406030204" charset="0"/>
                <a:sym typeface="+mn-ea"/>
              </a:rPr>
              <a:t>After the HP-WAN BoF meeting</a:t>
            </a:r>
            <a:endParaRPr lang="en-US" altLang="zh-CN" sz="36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1695" y="1377950"/>
            <a:ext cx="1011174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Agreed HP-WAN requirements: </a:t>
            </a:r>
            <a:endParaRPr lang="en-US" altLang="zh-CN" sz="24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0"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    1) high-speed data transfer over WANs; </a:t>
            </a:r>
            <a:endParaRPr lang="en-US" altLang="zh-CN" sz="24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0"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    2) scheduling of both the host and the network.</a:t>
            </a:r>
            <a:endParaRPr lang="en-US" altLang="zh-CN" sz="24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Developed Problem I-D </a:t>
            </a:r>
            <a:r>
              <a:rPr lang="en-US" altLang="zh-CN" sz="24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(draft-xiong-hpwan-problem-statement-00) 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to capture comments and presentations during the BoF meeting</a:t>
            </a:r>
            <a:endParaRPr lang="en-US" altLang="zh-CN" sz="24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through consensus we narrowed problem space;</a:t>
            </a:r>
            <a:endParaRPr lang="en-US" altLang="zh-CN" sz="24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updated to -01 version based on the comments and discussion on the hp-wan mailing list.</a:t>
            </a:r>
            <a:endParaRPr lang="en-US" altLang="zh-CN" sz="24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690178" y="247015"/>
            <a:ext cx="58508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>
                <a:latin typeface="Cambria" panose="02040503050406030204" charset="0"/>
                <a:cs typeface="Cambria" panose="02040503050406030204" charset="0"/>
                <a:sym typeface="+mn-ea"/>
              </a:rPr>
              <a:t>Requirements  for HP-WAN</a:t>
            </a:r>
            <a:endParaRPr lang="en-US" altLang="zh-CN" sz="36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7870" y="1311275"/>
            <a:ext cx="1064641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mbria" panose="02040503050406030204" charset="0"/>
                <a:cs typeface="Cambria" panose="02040503050406030204" charset="0"/>
                <a:sym typeface="+mn-ea"/>
              </a:rPr>
              <a:t>Requirements at BoF meeting and mailing list:</a:t>
            </a:r>
            <a:endParaRPr lang="en-US" altLang="zh-CN" sz="2400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mbria" panose="02040503050406030204" charset="0"/>
                <a:cs typeface="Cambria" panose="02040503050406030204" charset="0"/>
                <a:sym typeface="+mn-ea"/>
              </a:rPr>
              <a:t>Massive data transmission</a:t>
            </a:r>
            <a:r>
              <a:rPr lang="en-US" altLang="zh-CN"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, high-volume data with high-speed transfer, e.g. the data speed of a flow could be at 2Gbps~1Tbps.</a:t>
            </a:r>
            <a:endParaRPr lang="en-US" altLang="zh-CN" sz="2400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mbria" panose="02040503050406030204" charset="0"/>
                <a:cs typeface="Cambria" panose="02040503050406030204" charset="0"/>
                <a:sym typeface="+mn-ea"/>
              </a:rPr>
              <a:t>Requested completion time</a:t>
            </a:r>
            <a:r>
              <a:rPr lang="en-US" altLang="zh-CN"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, the data transmission should be completed within a requested completion time, e.g. the completion time could be at </a:t>
            </a:r>
            <a:r>
              <a:rPr lang="en-US" altLang="zh-CN" sz="2400" dirty="0" err="1">
                <a:latin typeface="Cambria" panose="02040503050406030204" charset="0"/>
                <a:cs typeface="Cambria" panose="02040503050406030204" charset="0"/>
                <a:sym typeface="+mn-ea"/>
              </a:rPr>
              <a:t>minutes~milliseconds</a:t>
            </a:r>
            <a:r>
              <a:rPr lang="en-US" altLang="zh-CN"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.</a:t>
            </a:r>
            <a:endParaRPr lang="en-US" altLang="zh-CN" sz="2400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mbria" panose="02040503050406030204" charset="0"/>
                <a:cs typeface="Cambria" panose="02040503050406030204" charset="0"/>
                <a:sym typeface="+mn-ea"/>
              </a:rPr>
              <a:t>Scheduled transmission</a:t>
            </a:r>
            <a:r>
              <a:rPr lang="en-US" altLang="zh-CN"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, traffic patterns could be scheduled by the sender, e.g. data volume, start time, finish time, service type.</a:t>
            </a:r>
            <a:endParaRPr lang="en-US" altLang="zh-CN" sz="2400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mbria" panose="02040503050406030204" charset="0"/>
                <a:cs typeface="Cambria" panose="02040503050406030204" charset="0"/>
                <a:sym typeface="+mn-ea"/>
              </a:rPr>
              <a:t>Long-distance transmission over non-dedicated WANs</a:t>
            </a:r>
            <a:r>
              <a:rPr lang="en-US" altLang="zh-CN"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, with multiple hops 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and domains, long RTT latency, routing changes, network congestion, packet loss and  link quality fluctuations. </a:t>
            </a:r>
            <a:endParaRPr lang="en-US" altLang="zh-CN" sz="2400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mbria" panose="02040503050406030204" charset="0"/>
                <a:cs typeface="Cambria" panose="02040503050406030204" charset="0"/>
                <a:sym typeface="+mn-ea"/>
              </a:rPr>
              <a:t>Multiple flows should be able to co-exist</a:t>
            </a:r>
            <a:r>
              <a:rPr lang="en-US" altLang="zh-CN"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 over WANs.</a:t>
            </a:r>
            <a:endParaRPr lang="en-US" altLang="zh-CN" sz="2400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600008" y="247015"/>
            <a:ext cx="60312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>
                <a:latin typeface="Cambria" panose="02040503050406030204" charset="0"/>
                <a:cs typeface="Cambria" panose="02040503050406030204" charset="0"/>
                <a:sym typeface="+mn-ea"/>
              </a:rPr>
              <a:t>Technical Goals for HP-WAN</a:t>
            </a:r>
            <a:endParaRPr lang="en-US" altLang="zh-CN" sz="36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6295" y="1193165"/>
            <a:ext cx="11102975" cy="36625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mbria" panose="02040503050406030204" charset="0"/>
                <a:sym typeface="+mn-ea"/>
              </a:rPr>
              <a:t>Goals based on discussion and use cases discussed on list and at IETF 121 BOF</a:t>
            </a:r>
            <a:endParaRPr lang="en-US" altLang="zh-CN" sz="2400" dirty="0">
              <a:solidFill>
                <a:srgbClr val="FF0000"/>
              </a:solidFill>
              <a:latin typeface="Cambria" panose="0204050305040603020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Primary Goal: Completion Time</a:t>
            </a:r>
            <a:endParaRPr lang="en-US" altLang="zh-CN" sz="2400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The completion time for some applications should be at seconds or minutes.</a:t>
            </a:r>
            <a:endParaRPr lang="en-US" altLang="zh-CN" sz="20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The deviation of completion time for multiple concurrent flows should be within seconds to avoid the long tail effect.</a:t>
            </a:r>
            <a:endParaRPr lang="en-US" altLang="zh-CN" sz="20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Performance Goals :</a:t>
            </a:r>
            <a:endParaRPr lang="en-US" altLang="zh-CN" sz="24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High throughput</a:t>
            </a:r>
            <a:r>
              <a:rPr lang="en-US" altLang="zh-CN"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:  ensuring the high-speed data transmission within a requested completion time for a flow,  which could be impacted by the bandwidth, convergence speed, start time and RTT.</a:t>
            </a:r>
            <a:endParaRPr lang="en-US" altLang="zh-CN" sz="20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Efficient use of capacity</a:t>
            </a:r>
            <a:r>
              <a:rPr lang="en-US" altLang="zh-CN"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:  efficiently using available network capacity with fairness to maximize data transfer rates and minimize the completion time for multiple flows.  </a:t>
            </a:r>
            <a:endParaRPr lang="en-US" altLang="zh-CN" sz="20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65505" y="227965"/>
            <a:ext cx="10396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latin typeface="Cambria" panose="02040503050406030204" charset="0"/>
                <a:cs typeface="Cambria" panose="02040503050406030204" charset="0"/>
                <a:sym typeface="+mn-ea"/>
              </a:rPr>
              <a:t>Problem 1: Completion Time cannot be met</a:t>
            </a:r>
            <a:r>
              <a:rPr lang="en-US" altLang="zh-CN" sz="3600" b="1">
                <a:latin typeface="Cambria" panose="02040503050406030204" charset="0"/>
                <a:cs typeface="Cambria" panose="02040503050406030204" charset="0"/>
              </a:rPr>
              <a:t>  </a:t>
            </a:r>
            <a:endParaRPr lang="en-US" altLang="zh-CN" sz="36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3605" y="1145540"/>
            <a:ext cx="104590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5750" algn="l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The </a:t>
            </a:r>
            <a:r>
              <a:rPr lang="en-US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host</a:t>
            </a:r>
            <a:r>
              <a:rPr lang="en-US" altLang="zh-CN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performs blind transmission and adjusts sending rates by </a:t>
            </a:r>
            <a:r>
              <a:rPr lang="zh-CN" altLang="en-US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overloaded</a:t>
            </a:r>
            <a:r>
              <a:rPr lang="en-US" altLang="zh-CN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link</a:t>
            </a:r>
            <a:r>
              <a:rPr lang="en-US" altLang="zh-CN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s detection such as </a:t>
            </a:r>
            <a:r>
              <a:rPr lang="zh-CN" altLang="en-US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reacting to packet loss</a:t>
            </a:r>
            <a:r>
              <a:rPr lang="en-US" altLang="zh-CN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and congestion or </a:t>
            </a:r>
            <a:r>
              <a:rPr lang="zh-CN" altLang="en-US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estimat</a:t>
            </a:r>
            <a:r>
              <a:rPr lang="en-US" altLang="zh-CN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ing</a:t>
            </a:r>
            <a:r>
              <a:rPr lang="zh-CN" altLang="en-US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available bandwidth</a:t>
            </a:r>
            <a:r>
              <a:rPr lang="en-US" altLang="zh-CN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.</a:t>
            </a:r>
            <a:endParaRPr lang="en-US" altLang="zh-CN" sz="200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514350" lvl="1" indent="-342900" algn="l"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The host always takes significantly long time to identify the optimal sending rate comparing to the requested completion time.</a:t>
            </a:r>
            <a:endParaRPr lang="en-US" altLang="zh-CN" sz="2000">
              <a:solidFill>
                <a:srgbClr val="FF0000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lvl="1" indent="-285750" algn="l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The WANs work as black box with </a:t>
            </a:r>
            <a:r>
              <a:rPr lang="en-US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unpredictable behaviour </a:t>
            </a:r>
            <a:r>
              <a:rPr lang="en-US" altLang="zh-CN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for high-speed transmission.</a:t>
            </a:r>
            <a:endParaRPr lang="en-US" altLang="zh-CN" sz="200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514350" lvl="1" indent="-342900" algn="l"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</a:rPr>
              <a:t>The WANs </a:t>
            </a:r>
            <a:r>
              <a:rPr lang="en-US" altLang="zh-CN" sz="200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always perform random bottleneck link bandwidth allocation among multiple flows leading to uncontrolled completion time. </a:t>
            </a:r>
            <a:endParaRPr lang="en-US" altLang="zh-CN" sz="200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36650" y="3479800"/>
            <a:ext cx="10444480" cy="2757805"/>
            <a:chOff x="1790" y="5480"/>
            <a:chExt cx="16448" cy="4343"/>
          </a:xfrm>
        </p:grpSpPr>
        <p:grpSp>
          <p:nvGrpSpPr>
            <p:cNvPr id="97" name="组合 96"/>
            <p:cNvGrpSpPr/>
            <p:nvPr/>
          </p:nvGrpSpPr>
          <p:grpSpPr>
            <a:xfrm>
              <a:off x="5544" y="6885"/>
              <a:ext cx="8345" cy="2367"/>
              <a:chOff x="874" y="4480"/>
              <a:chExt cx="9536" cy="2454"/>
            </a:xfrm>
          </p:grpSpPr>
          <p:sp>
            <p:nvSpPr>
              <p:cNvPr id="98" name="流程图: 磁盘 97"/>
              <p:cNvSpPr/>
              <p:nvPr/>
            </p:nvSpPr>
            <p:spPr>
              <a:xfrm rot="16200000">
                <a:off x="8493" y="4586"/>
                <a:ext cx="1447" cy="1729"/>
              </a:xfrm>
              <a:prstGeom prst="flowChartMagneticDisk">
                <a:avLst/>
              </a:prstGeom>
              <a:solidFill>
                <a:srgbClr val="00A65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3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0" name="流程图: 磁盘 99"/>
              <p:cNvSpPr/>
              <p:nvPr/>
            </p:nvSpPr>
            <p:spPr>
              <a:xfrm rot="16200000">
                <a:off x="7480" y="4773"/>
                <a:ext cx="1082" cy="1355"/>
              </a:xfrm>
              <a:prstGeom prst="flowChartMagneticDisk">
                <a:avLst/>
              </a:prstGeom>
              <a:solidFill>
                <a:srgbClr val="00A65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3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01" name="直接连接符 100"/>
              <p:cNvCxnSpPr/>
              <p:nvPr/>
            </p:nvCxnSpPr>
            <p:spPr>
              <a:xfrm>
                <a:off x="7427" y="5192"/>
                <a:ext cx="2806" cy="8"/>
              </a:xfrm>
              <a:prstGeom prst="line">
                <a:avLst/>
              </a:prstGeom>
              <a:solidFill>
                <a:srgbClr val="00A651"/>
              </a:solidFill>
              <a:ln w="1587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直接连接符 101"/>
              <p:cNvCxnSpPr/>
              <p:nvPr/>
            </p:nvCxnSpPr>
            <p:spPr>
              <a:xfrm>
                <a:off x="7427" y="5701"/>
                <a:ext cx="2806" cy="8"/>
              </a:xfrm>
              <a:prstGeom prst="line">
                <a:avLst/>
              </a:prstGeom>
              <a:solidFill>
                <a:srgbClr val="00A651"/>
              </a:solidFill>
              <a:ln w="1587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" name="椭圆 102"/>
              <p:cNvSpPr/>
              <p:nvPr/>
            </p:nvSpPr>
            <p:spPr>
              <a:xfrm>
                <a:off x="2100" y="5180"/>
                <a:ext cx="240" cy="553"/>
              </a:xfrm>
              <a:prstGeom prst="ellipse">
                <a:avLst/>
              </a:prstGeom>
              <a:noFill/>
              <a:ln w="1587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 algn="l" defTabSz="457200" fontAlgn="base">
                  <a:buClrTx/>
                  <a:buSzTx/>
                  <a:buFont typeface="Arial" panose="020B0604020202020204" pitchFamily="34" charset="0"/>
                </a:pPr>
                <a:endParaRPr lang="zh-CN" altLang="en-US" sz="1350">
                  <a:ln>
                    <a:noFill/>
                  </a:ln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1" name="弧形 110"/>
              <p:cNvSpPr/>
              <p:nvPr/>
            </p:nvSpPr>
            <p:spPr>
              <a:xfrm>
                <a:off x="10085" y="5204"/>
                <a:ext cx="325" cy="510"/>
              </a:xfrm>
              <a:prstGeom prst="arc">
                <a:avLst>
                  <a:gd name="adj1" fmla="val 16200000"/>
                  <a:gd name="adj2" fmla="val 5621483"/>
                </a:avLst>
              </a:prstGeom>
              <a:noFill/>
              <a:ln w="1587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3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4832" y="5989"/>
                <a:ext cx="4583" cy="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 anchorCtr="0">
                <a:sp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zh-CN" sz="1000" b="1" i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mbria" panose="02040503050406030204" charset="0"/>
                    <a:sym typeface="微软雅黑" panose="020B0503020204020204" pitchFamily="34" charset="-122"/>
                  </a:rPr>
                  <a:t>BltBW (</a:t>
                </a:r>
                <a:r>
                  <a:rPr lang="zh-CN" altLang="en-US" sz="1000" b="1" i="1">
                    <a:latin typeface="微软雅黑" panose="020B0503020204020204" pitchFamily="34" charset="-122"/>
                    <a:ea typeface="微软雅黑" panose="020B0503020204020204" pitchFamily="34" charset="-122"/>
                    <a:cs typeface="Cambria" panose="02040503050406030204" charset="0"/>
                    <a:sym typeface="+mn-ea"/>
                  </a:rPr>
                  <a:t>Bottleneck link bandwidth</a:t>
                </a:r>
                <a:r>
                  <a:rPr lang="en-US" altLang="zh-CN" sz="1000" b="1" i="1">
                    <a:latin typeface="微软雅黑" panose="020B0503020204020204" pitchFamily="34" charset="-122"/>
                    <a:ea typeface="微软雅黑" panose="020B0503020204020204" pitchFamily="34" charset="-122"/>
                    <a:cs typeface="Cambria" panose="02040503050406030204" charset="0"/>
                    <a:sym typeface="+mn-ea"/>
                  </a:rPr>
                  <a:t>)</a:t>
                </a:r>
                <a:endParaRPr lang="en-US" altLang="zh-CN" sz="1000" b="1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mbria" panose="02040503050406030204" charset="0"/>
                  <a:sym typeface="+mn-ea"/>
                </a:endParaRPr>
              </a:p>
            </p:txBody>
          </p:sp>
          <p:sp>
            <p:nvSpPr>
              <p:cNvPr id="123" name="右大括号 122"/>
              <p:cNvSpPr/>
              <p:nvPr/>
            </p:nvSpPr>
            <p:spPr>
              <a:xfrm rot="5400000">
                <a:off x="6137" y="2535"/>
                <a:ext cx="179" cy="7720"/>
              </a:xfrm>
              <a:prstGeom prst="rightBrace">
                <a:avLst>
                  <a:gd name="adj1" fmla="val 383024"/>
                  <a:gd name="adj2" fmla="val 50000"/>
                </a:avLst>
              </a:prstGeom>
              <a:noFill/>
              <a:ln w="12700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5027" y="6484"/>
                <a:ext cx="2796" cy="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 anchorCtr="0">
                <a:sp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zh-CN" sz="1200" b="1" i="1">
                    <a:solidFill>
                      <a:srgbClr val="000000"/>
                    </a:solidFill>
                    <a:latin typeface="+mn-ea"/>
                    <a:cs typeface="微软雅黑" panose="020B0503020204020204" pitchFamily="34" charset="-122"/>
                    <a:sym typeface="微软雅黑" panose="020B0503020204020204" pitchFamily="34" charset="-122"/>
                  </a:rPr>
                  <a:t>RTT</a:t>
                </a:r>
                <a:r>
                  <a:rPr lang="en-US" altLang="zh-CN" sz="1200" b="1" i="1" baseline="-25000">
                    <a:solidFill>
                      <a:srgbClr val="000000"/>
                    </a:solidFill>
                    <a:latin typeface="+mn-ea"/>
                    <a:cs typeface="微软雅黑" panose="020B0503020204020204" pitchFamily="34" charset="-122"/>
                    <a:sym typeface="微软雅黑" panose="020B0503020204020204" pitchFamily="34" charset="-122"/>
                  </a:rPr>
                  <a:t>prop</a:t>
                </a:r>
                <a:endParaRPr lang="en-US" altLang="zh-CN" sz="1200" b="1" i="1" baseline="-2500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6607" y="4661"/>
                <a:ext cx="257" cy="360"/>
                <a:chOff x="6674" y="3060"/>
                <a:chExt cx="343" cy="480"/>
              </a:xfrm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6674" y="3060"/>
                  <a:ext cx="119" cy="480"/>
                </a:xfrm>
                <a:prstGeom prst="rect">
                  <a:avLst/>
                </a:prstGeom>
                <a:solidFill>
                  <a:srgbClr val="F9B485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3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>
                  <a:off x="6794" y="3060"/>
                  <a:ext cx="119" cy="480"/>
                </a:xfrm>
                <a:prstGeom prst="rect">
                  <a:avLst/>
                </a:prstGeom>
                <a:solidFill>
                  <a:srgbClr val="F9B485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3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6898" y="3060"/>
                  <a:ext cx="119" cy="480"/>
                </a:xfrm>
                <a:prstGeom prst="rect">
                  <a:avLst/>
                </a:prstGeom>
                <a:solidFill>
                  <a:srgbClr val="F9B485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3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0" name="文本框 129"/>
              <p:cNvSpPr txBox="1"/>
              <p:nvPr/>
            </p:nvSpPr>
            <p:spPr>
              <a:xfrm>
                <a:off x="4553" y="4480"/>
                <a:ext cx="2262" cy="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 anchorCtr="0">
                <a:spAutoFit/>
              </a:bodyPr>
              <a:lstStyle/>
              <a:p>
                <a:pPr lvl="0" algn="l">
                  <a:buClrTx/>
                  <a:buSzTx/>
                  <a:buFontTx/>
                </a:pPr>
                <a:r>
                  <a:rPr lang="zh-CN" altLang="en-US" sz="1000" b="1" i="1">
                    <a:latin typeface="+mn-ea"/>
                    <a:cs typeface="Calibri Light" panose="020F0302020204030204" charset="0"/>
                    <a:sym typeface="微软雅黑" panose="020B0503020204020204" pitchFamily="34" charset="-122"/>
                  </a:rPr>
                  <a:t>BtlneckBuffSize</a:t>
                </a:r>
                <a:endParaRPr lang="zh-CN" altLang="en-US" sz="1000" b="1" i="1">
                  <a:solidFill>
                    <a:srgbClr val="00B050"/>
                  </a:solidFill>
                  <a:latin typeface="+mn-ea"/>
                  <a:cs typeface="Calibri Light" panose="020F030202020403020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1" name="圆柱形 130"/>
              <p:cNvSpPr/>
              <p:nvPr/>
            </p:nvSpPr>
            <p:spPr>
              <a:xfrm rot="16200000">
                <a:off x="6722" y="4845"/>
                <a:ext cx="536" cy="1211"/>
              </a:xfrm>
              <a:prstGeom prst="can">
                <a:avLst>
                  <a:gd name="adj" fmla="val 29878"/>
                </a:avLst>
              </a:prstGeom>
              <a:solidFill>
                <a:srgbClr val="F9B485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3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2" name="流程图: 磁盘 131"/>
              <p:cNvSpPr/>
              <p:nvPr/>
            </p:nvSpPr>
            <p:spPr>
              <a:xfrm rot="16200000">
                <a:off x="4976" y="4453"/>
                <a:ext cx="1255" cy="2015"/>
              </a:xfrm>
              <a:prstGeom prst="flowChartMagneticDisk">
                <a:avLst/>
              </a:prstGeom>
              <a:solidFill>
                <a:srgbClr val="00A65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3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3" name="流程图: 磁盘 132"/>
              <p:cNvSpPr/>
              <p:nvPr/>
            </p:nvSpPr>
            <p:spPr>
              <a:xfrm rot="16200000">
                <a:off x="4007" y="4734"/>
                <a:ext cx="692" cy="1434"/>
              </a:xfrm>
              <a:prstGeom prst="flowChartMagneticDisk">
                <a:avLst/>
              </a:prstGeom>
              <a:solidFill>
                <a:srgbClr val="00A65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3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35" name="直接连接符 134"/>
              <p:cNvCxnSpPr/>
              <p:nvPr/>
            </p:nvCxnSpPr>
            <p:spPr>
              <a:xfrm>
                <a:off x="2273" y="5188"/>
                <a:ext cx="4337" cy="0"/>
              </a:xfrm>
              <a:prstGeom prst="line">
                <a:avLst/>
              </a:prstGeom>
              <a:solidFill>
                <a:srgbClr val="00A651"/>
              </a:solidFill>
              <a:ln w="1587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2273" y="5713"/>
                <a:ext cx="4337" cy="0"/>
              </a:xfrm>
              <a:prstGeom prst="line">
                <a:avLst/>
              </a:prstGeom>
              <a:solidFill>
                <a:srgbClr val="00A651"/>
              </a:solidFill>
              <a:ln w="1587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7" name="任意多边形 136"/>
              <p:cNvSpPr/>
              <p:nvPr/>
            </p:nvSpPr>
            <p:spPr>
              <a:xfrm>
                <a:off x="6876" y="5442"/>
                <a:ext cx="278" cy="648"/>
              </a:xfrm>
              <a:custGeom>
                <a:avLst/>
                <a:gdLst>
                  <a:gd name="connsiteX0" fmla="*/ 0 w 370"/>
                  <a:gd name="connsiteY0" fmla="*/ 0 h 864"/>
                  <a:gd name="connsiteX1" fmla="*/ 256 w 370"/>
                  <a:gd name="connsiteY1" fmla="*/ 32 h 864"/>
                  <a:gd name="connsiteX2" fmla="*/ 368 w 370"/>
                  <a:gd name="connsiteY2" fmla="*/ 272 h 864"/>
                  <a:gd name="connsiteX3" fmla="*/ 176 w 370"/>
                  <a:gd name="connsiteY3" fmla="*/ 544 h 864"/>
                  <a:gd name="connsiteX4" fmla="*/ 32 w 370"/>
                  <a:gd name="connsiteY4" fmla="*/ 864 h 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" h="864">
                    <a:moveTo>
                      <a:pt x="0" y="0"/>
                    </a:moveTo>
                    <a:cubicBezTo>
                      <a:pt x="49" y="3"/>
                      <a:pt x="179" y="-13"/>
                      <a:pt x="256" y="32"/>
                    </a:cubicBezTo>
                    <a:cubicBezTo>
                      <a:pt x="333" y="77"/>
                      <a:pt x="384" y="170"/>
                      <a:pt x="368" y="272"/>
                    </a:cubicBezTo>
                    <a:cubicBezTo>
                      <a:pt x="352" y="374"/>
                      <a:pt x="237" y="426"/>
                      <a:pt x="176" y="544"/>
                    </a:cubicBezTo>
                    <a:cubicBezTo>
                      <a:pt x="115" y="662"/>
                      <a:pt x="47" y="816"/>
                      <a:pt x="32" y="864"/>
                    </a:cubicBezTo>
                  </a:path>
                </a:pathLst>
              </a:custGeom>
              <a:noFill/>
              <a:ln w="9525" cap="flat" cmpd="sng" algn="ctr">
                <a:solidFill>
                  <a:srgbClr val="000000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3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38" name="直接箭头连接符 137"/>
              <p:cNvCxnSpPr/>
              <p:nvPr/>
            </p:nvCxnSpPr>
            <p:spPr>
              <a:xfrm flipH="1">
                <a:off x="6833" y="5201"/>
                <a:ext cx="12" cy="504"/>
              </a:xfrm>
              <a:prstGeom prst="straightConnector1">
                <a:avLst/>
              </a:prstGeom>
              <a:solidFill>
                <a:srgbClr val="00A65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134" name="流程图: 磁盘 133"/>
              <p:cNvSpPr/>
              <p:nvPr/>
            </p:nvSpPr>
            <p:spPr>
              <a:xfrm rot="16200000">
                <a:off x="3032" y="4802"/>
                <a:ext cx="908" cy="1297"/>
              </a:xfrm>
              <a:prstGeom prst="flowChartMagneticDisk">
                <a:avLst/>
              </a:prstGeom>
              <a:solidFill>
                <a:srgbClr val="00A65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3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9" name="文本框 128"/>
              <p:cNvSpPr txBox="1"/>
              <p:nvPr/>
            </p:nvSpPr>
            <p:spPr>
              <a:xfrm>
                <a:off x="874" y="5787"/>
                <a:ext cx="4521" cy="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 anchorCtr="0">
                <a:sp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zh-CN" sz="1200" b="1" i="1">
                    <a:solidFill>
                      <a:srgbClr val="FF0000"/>
                    </a:solidFill>
                    <a:latin typeface="Cambria" panose="02040503050406030204" charset="0"/>
                    <a:ea typeface="宋体" panose="02010600030101010101" pitchFamily="2" charset="-122"/>
                    <a:cs typeface="Cambria" panose="02040503050406030204" charset="0"/>
                    <a:sym typeface="微软雅黑" panose="020B0503020204020204" pitchFamily="34" charset="-122"/>
                  </a:rPr>
                  <a:t>BDP(</a:t>
                </a:r>
                <a:r>
                  <a:rPr lang="zh-CN" altLang="en-US" sz="1200" b="1" i="1">
                    <a:solidFill>
                      <a:srgbClr val="FF0000"/>
                    </a:solidFill>
                    <a:latin typeface="Cambria" panose="02040503050406030204" charset="0"/>
                    <a:cs typeface="Cambria" panose="02040503050406030204" charset="0"/>
                    <a:sym typeface="+mn-ea"/>
                  </a:rPr>
                  <a:t>Bandwidth Delay Product</a:t>
                </a:r>
                <a:r>
                  <a:rPr lang="en-US" altLang="zh-CN" sz="1200" b="1" i="1">
                    <a:solidFill>
                      <a:srgbClr val="FF0000"/>
                    </a:solidFill>
                    <a:latin typeface="Cambria" panose="02040503050406030204" charset="0"/>
                    <a:ea typeface="宋体" panose="02010600030101010101" pitchFamily="2" charset="-122"/>
                    <a:cs typeface="Cambria" panose="02040503050406030204" charset="0"/>
                    <a:sym typeface="微软雅黑" panose="020B0503020204020204" pitchFamily="34" charset="-122"/>
                  </a:rPr>
                  <a:t>)</a:t>
                </a:r>
                <a:endParaRPr lang="en-US" altLang="zh-CN" sz="1200" b="1" i="1">
                  <a:solidFill>
                    <a:srgbClr val="FF0000"/>
                  </a:solidFill>
                  <a:latin typeface="Cambria" panose="02040503050406030204" charset="0"/>
                  <a:ea typeface="宋体" panose="02010600030101010101" pitchFamily="2" charset="-122"/>
                  <a:cs typeface="Cambria" panose="02040503050406030204" charset="0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1790" y="5480"/>
              <a:ext cx="16448" cy="3802"/>
              <a:chOff x="1790" y="6133"/>
              <a:chExt cx="16448" cy="3802"/>
            </a:xfrm>
          </p:grpSpPr>
          <p:sp>
            <p:nvSpPr>
              <p:cNvPr id="139" name="任意多边形 138"/>
              <p:cNvSpPr/>
              <p:nvPr/>
            </p:nvSpPr>
            <p:spPr>
              <a:xfrm>
                <a:off x="4836" y="8602"/>
                <a:ext cx="9372" cy="872"/>
              </a:xfrm>
              <a:custGeom>
                <a:avLst/>
                <a:gdLst>
                  <a:gd name="connisteX0" fmla="*/ 0 w 5257165"/>
                  <a:gd name="connsiteY0" fmla="*/ 1017344 h 1017344"/>
                  <a:gd name="connisteX1" fmla="*/ 1240155 w 5257165"/>
                  <a:gd name="connsiteY1" fmla="*/ 96594 h 1017344"/>
                  <a:gd name="connisteX2" fmla="*/ 5257165 w 5257165"/>
                  <a:gd name="connsiteY2" fmla="*/ 66114 h 1017344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5257165" h="1017344">
                    <a:moveTo>
                      <a:pt x="0" y="1017344"/>
                    </a:moveTo>
                    <a:cubicBezTo>
                      <a:pt x="167640" y="833829"/>
                      <a:pt x="188595" y="287094"/>
                      <a:pt x="1240155" y="96594"/>
                    </a:cubicBezTo>
                    <a:cubicBezTo>
                      <a:pt x="2291715" y="-93906"/>
                      <a:pt x="4478655" y="54049"/>
                      <a:pt x="5257165" y="66114"/>
                    </a:cubicBezTo>
                  </a:path>
                </a:pathLst>
              </a:custGeom>
              <a:noFill/>
              <a:ln w="28575" cap="flat" cmpd="dbl" algn="ctr">
                <a:solidFill>
                  <a:schemeClr val="accent1">
                    <a:shade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 algn="l">
                  <a:buClrTx/>
                  <a:buSzTx/>
                </a:pPr>
                <a:endParaRPr lang="zh-CN" altLang="en-US" sz="1800">
                  <a:ln>
                    <a:noFill/>
                  </a:ln>
                  <a:effectLst/>
                  <a:cs typeface="Arial" panose="020B0604020202020204" pitchFamily="34" charset="0"/>
                  <a:sym typeface="+mn-ea"/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1790" y="6133"/>
                <a:ext cx="16448" cy="3802"/>
                <a:chOff x="696" y="5561"/>
                <a:chExt cx="17767" cy="4731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1308" y="7878"/>
                  <a:ext cx="3066" cy="708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anchor="ctr" anchorCtr="0" compatLnSpc="1"/>
                <a:lstStyle/>
                <a:p>
                  <a:pPr marL="0" marR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" name="组合 45"/>
                <p:cNvGrpSpPr/>
                <p:nvPr/>
              </p:nvGrpSpPr>
              <p:grpSpPr>
                <a:xfrm>
                  <a:off x="14840" y="7881"/>
                  <a:ext cx="3066" cy="1383"/>
                  <a:chOff x="1147" y="1801"/>
                  <a:chExt cx="2540" cy="1383"/>
                </a:xfrm>
              </p:grpSpPr>
              <p:sp>
                <p:nvSpPr>
                  <p:cNvPr id="48" name="矩形 47"/>
                  <p:cNvSpPr/>
                  <p:nvPr/>
                </p:nvSpPr>
                <p:spPr>
                  <a:xfrm>
                    <a:off x="1147" y="1801"/>
                    <a:ext cx="2540" cy="138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square" lIns="0" tIns="0" rIns="0" bIns="0" numCol="1" anchor="ctr" anchorCtr="0" compatLnSpc="1"/>
                  <a:lstStyle/>
                  <a:p>
                    <a:pPr marL="0" marR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</a:pPr>
                    <a:endParaRPr kumimoji="0" lang="zh-CN" altLang="en-US" sz="9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0" name="肘形连接符 49"/>
                  <p:cNvCxnSpPr/>
                  <p:nvPr/>
                </p:nvCxnSpPr>
                <p:spPr>
                  <a:xfrm rot="5400000">
                    <a:off x="1947" y="2074"/>
                    <a:ext cx="278" cy="784"/>
                  </a:xfrm>
                  <a:prstGeom prst="bentConnector2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</p:cxnSp>
            </p:grpSp>
            <p:sp>
              <p:nvSpPr>
                <p:cNvPr id="63" name="文本框 62"/>
                <p:cNvSpPr txBox="1"/>
                <p:nvPr/>
              </p:nvSpPr>
              <p:spPr>
                <a:xfrm>
                  <a:off x="14835" y="8700"/>
                  <a:ext cx="3628" cy="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/>
                    <a:t>Congestion Notification</a:t>
                  </a:r>
                  <a:endParaRPr lang="en-US" altLang="zh-CN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1331" y="5561"/>
                  <a:ext cx="2961" cy="7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/>
                    <a:t>HOST</a:t>
                  </a:r>
                  <a:endParaRPr lang="en-US" altLang="zh-CN" b="1"/>
                </a:p>
              </p:txBody>
            </p:sp>
            <p:sp>
              <p:nvSpPr>
                <p:cNvPr id="65" name="云形 64"/>
                <p:cNvSpPr/>
                <p:nvPr/>
              </p:nvSpPr>
              <p:spPr>
                <a:xfrm>
                  <a:off x="5686" y="6760"/>
                  <a:ext cx="8416" cy="3532"/>
                </a:xfrm>
                <a:prstGeom prst="cloud">
                  <a:avLst/>
                </a:pr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7" name="直接箭头连接符 76"/>
                <p:cNvCxnSpPr>
                  <a:stCxn id="73" idx="3"/>
                  <a:endCxn id="48" idx="1"/>
                </p:cNvCxnSpPr>
                <p:nvPr/>
              </p:nvCxnSpPr>
              <p:spPr>
                <a:xfrm flipV="1">
                  <a:off x="14188" y="8559"/>
                  <a:ext cx="652" cy="2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sp>
              <p:nvSpPr>
                <p:cNvPr id="81" name="任意多边形 80"/>
                <p:cNvSpPr/>
                <p:nvPr/>
              </p:nvSpPr>
              <p:spPr>
                <a:xfrm>
                  <a:off x="4333" y="6444"/>
                  <a:ext cx="9875" cy="2117"/>
                </a:xfrm>
                <a:custGeom>
                  <a:avLst/>
                  <a:gdLst>
                    <a:gd name="connisteX0" fmla="*/ 0 w 5195570"/>
                    <a:gd name="connsiteY0" fmla="*/ 0 h 1344111"/>
                    <a:gd name="connisteX1" fmla="*/ 1019175 w 5195570"/>
                    <a:gd name="connsiteY1" fmla="*/ 1217295 h 1344111"/>
                    <a:gd name="connisteX2" fmla="*/ 5195570 w 5195570"/>
                    <a:gd name="connsiteY2" fmla="*/ 1293495 h 1344111"/>
                    <a:gd name="connisteX3" fmla="*/ 5294630 w 5195570"/>
                    <a:gd name="connsiteY3" fmla="*/ 1423035 h 1344111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</a:cxnLst>
                  <a:rect l="l" t="t" r="r" b="b"/>
                  <a:pathLst>
                    <a:path w="5195570" h="1344111">
                      <a:moveTo>
                        <a:pt x="0" y="0"/>
                      </a:moveTo>
                      <a:cubicBezTo>
                        <a:pt x="120015" y="241935"/>
                        <a:pt x="-19685" y="958850"/>
                        <a:pt x="1019175" y="1217295"/>
                      </a:cubicBezTo>
                      <a:cubicBezTo>
                        <a:pt x="2058035" y="1475740"/>
                        <a:pt x="4340225" y="1252220"/>
                        <a:pt x="5195570" y="1293495"/>
                      </a:cubicBezTo>
                    </a:path>
                  </a:pathLst>
                </a:custGeom>
                <a:noFill/>
                <a:ln w="28575" cap="flat" cmpd="dbl" algn="ctr">
                  <a:solidFill>
                    <a:schemeClr val="accent1">
                      <a:shade val="50000"/>
                    </a:schemeClr>
                  </a:solidFill>
                  <a:prstDash val="sysDash"/>
                  <a:round/>
                  <a:headEnd type="none" w="med" len="med"/>
                  <a:tailEnd type="arrow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任意多边形 81"/>
                <p:cNvSpPr/>
                <p:nvPr/>
              </p:nvSpPr>
              <p:spPr>
                <a:xfrm flipV="1">
                  <a:off x="4185" y="8399"/>
                  <a:ext cx="9918" cy="120"/>
                </a:xfrm>
                <a:custGeom>
                  <a:avLst/>
                  <a:gdLst>
                    <a:gd name="connisteX0" fmla="*/ 0 w 5264785"/>
                    <a:gd name="connsiteY0" fmla="*/ 4096 h 4096"/>
                    <a:gd name="connisteX1" fmla="*/ 5264785 w 5264785"/>
                    <a:gd name="connsiteY1" fmla="*/ 4096 h 4096"/>
                    <a:gd name="connisteX2" fmla="*/ 5280025 w 5264785"/>
                    <a:gd name="connsiteY2" fmla="*/ 49816 h 4096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5264785" h="4096">
                      <a:moveTo>
                        <a:pt x="0" y="4096"/>
                      </a:moveTo>
                      <a:cubicBezTo>
                        <a:pt x="1052830" y="3461"/>
                        <a:pt x="4208780" y="-4794"/>
                        <a:pt x="5264785" y="4096"/>
                      </a:cubicBezTo>
                    </a:path>
                  </a:pathLst>
                </a:custGeom>
                <a:noFill/>
                <a:ln w="28575" cap="flat" cmpd="dbl" algn="ctr">
                  <a:solidFill>
                    <a:schemeClr val="accent1">
                      <a:shade val="50000"/>
                    </a:schemeClr>
                  </a:solidFill>
                  <a:prstDash val="sysDash"/>
                  <a:round/>
                  <a:headEnd type="none" w="med" len="med"/>
                  <a:tailEnd type="arrow" w="med" len="med"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 algn="l">
                    <a:buClrTx/>
                    <a:buSzTx/>
                  </a:pPr>
                  <a:endParaRPr lang="zh-CN" altLang="en-US" sz="1800">
                    <a:ln>
                      <a:noFill/>
                    </a:ln>
                    <a:effectLst/>
                    <a:cs typeface="Arial" panose="020B0604020202020204" pitchFamily="34" charset="0"/>
                    <a:sym typeface="+mn-ea"/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14893" y="5766"/>
                  <a:ext cx="2961" cy="7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/>
                    <a:t>HOST</a:t>
                  </a:r>
                  <a:endParaRPr lang="en-US" altLang="zh-CN" b="1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1666" y="7946"/>
                  <a:ext cx="2321" cy="394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pPr marL="0" marR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1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Transport </a:t>
                  </a:r>
                  <a:endParaRPr kumimoji="0" lang="en-US" altLang="zh-CN" sz="12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15212" y="7944"/>
                  <a:ext cx="2321" cy="394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pPr marL="0" marR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1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Transport </a:t>
                  </a:r>
                  <a:endParaRPr kumimoji="0" lang="en-US" altLang="zh-CN" sz="12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" name="矩形 1"/>
                <p:cNvSpPr/>
                <p:nvPr/>
              </p:nvSpPr>
              <p:spPr>
                <a:xfrm>
                  <a:off x="1294" y="9255"/>
                  <a:ext cx="3066" cy="708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anchor="ctr" anchorCtr="0" compatLnSpc="1"/>
                <a:lstStyle/>
                <a:p>
                  <a:pPr marL="0" marR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1652" y="9323"/>
                  <a:ext cx="2321" cy="394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pPr marL="0" marR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1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Transport </a:t>
                  </a:r>
                  <a:endParaRPr kumimoji="0" lang="en-US" altLang="zh-CN" sz="12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1294" y="6161"/>
                  <a:ext cx="3066" cy="708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anchor="ctr" anchorCtr="0" compatLnSpc="1"/>
                <a:lstStyle/>
                <a:p>
                  <a:pPr marL="0" marR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1652" y="6229"/>
                  <a:ext cx="2321" cy="394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pPr marL="0" marR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1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Transport </a:t>
                  </a:r>
                  <a:endParaRPr kumimoji="0" lang="en-US" altLang="zh-CN" sz="12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696" y="6831"/>
                  <a:ext cx="5839" cy="60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indent="0">
                    <a:buFont typeface="Arial" panose="020B0604020202020204" pitchFamily="34" charset="0"/>
                    <a:buNone/>
                  </a:pPr>
                  <a:r>
                    <a:rPr lang="en-US" altLang="zh-CN" sz="140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1-sending packets with high-speed flows</a:t>
                  </a:r>
                  <a:endParaRPr lang="en-US" altLang="zh-CN" sz="140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cxnSp>
              <p:nvCxnSpPr>
                <p:cNvPr id="22" name="直接箭头连接符 21"/>
                <p:cNvCxnSpPr/>
                <p:nvPr/>
              </p:nvCxnSpPr>
              <p:spPr>
                <a:xfrm flipH="1" flipV="1">
                  <a:off x="5919" y="6948"/>
                  <a:ext cx="7698" cy="2"/>
                </a:xfrm>
                <a:prstGeom prst="straightConnector1">
                  <a:avLst/>
                </a:prstGeom>
                <a:ln w="12700" cmpd="sng">
                  <a:solidFill>
                    <a:schemeClr val="accent1">
                      <a:shade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6725" y="6235"/>
                  <a:ext cx="8487" cy="60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indent="0">
                    <a:buFont typeface="Arial" panose="020B0604020202020204" pitchFamily="34" charset="0"/>
                    <a:buNone/>
                  </a:pPr>
                  <a:r>
                    <a:rPr lang="en-US" altLang="zh-CN" sz="140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sym typeface="+mn-ea"/>
                    </a:rPr>
                    <a:t>2-</a:t>
                  </a:r>
                  <a:r>
                    <a:rPr lang="zh-CN" altLang="en-US" sz="140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sym typeface="+mn-ea"/>
                    </a:rPr>
                    <a:t>detect an overloaded link</a:t>
                  </a:r>
                  <a:r>
                    <a:rPr lang="en-US" altLang="zh-CN" sz="140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sym typeface="+mn-ea"/>
                    </a:rPr>
                    <a:t> with </a:t>
                  </a:r>
                  <a:r>
                    <a:rPr lang="en-US" altLang="zh-CN" sz="140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long feeback loop </a:t>
                  </a:r>
                  <a:endParaRPr lang="en-US" altLang="zh-CN" sz="140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708" y="7328"/>
                  <a:ext cx="8487" cy="60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indent="0">
                    <a:buFont typeface="Arial" panose="020B0604020202020204" pitchFamily="34" charset="0"/>
                    <a:buNone/>
                  </a:pPr>
                  <a:r>
                    <a:rPr lang="en-US" sz="140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sym typeface="+mn-ea"/>
                    </a:rPr>
                    <a:t>3-adjust the congestion window size</a:t>
                  </a:r>
                  <a:r>
                    <a:rPr lang="en-US" altLang="zh-CN" sz="140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 </a:t>
                  </a:r>
                  <a:endParaRPr lang="en-US" altLang="zh-CN" sz="140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40" name="文本框 139"/>
            <p:cNvSpPr txBox="1"/>
            <p:nvPr/>
          </p:nvSpPr>
          <p:spPr>
            <a:xfrm>
              <a:off x="2675" y="9001"/>
              <a:ext cx="960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400">
                  <a:solidFill>
                    <a:srgbClr val="FF0000"/>
                  </a:solidFill>
                  <a:latin typeface="Cambria" panose="02040503050406030204" charset="0"/>
                  <a:cs typeface="Cambria" panose="02040503050406030204" charset="0"/>
                  <a:sym typeface="+mn-ea"/>
                </a:rPr>
                <a:t>blind transmission </a:t>
              </a:r>
              <a:endParaRPr lang="en-US" altLang="zh-CN" sz="140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endParaRPr>
            </a:p>
            <a:p>
              <a:r>
                <a:rPr lang="en-US" altLang="zh-CN" sz="1400">
                  <a:solidFill>
                    <a:srgbClr val="FF0000"/>
                  </a:solidFill>
                  <a:latin typeface="Cambria" panose="02040503050406030204" charset="0"/>
                  <a:cs typeface="Cambria" panose="02040503050406030204" charset="0"/>
                  <a:sym typeface="+mn-ea"/>
                </a:rPr>
                <a:t>and detection</a:t>
              </a:r>
              <a:endParaRPr lang="en-US" altLang="zh-CN" sz="140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endParaRPr>
            </a:p>
          </p:txBody>
        </p:sp>
        <p:sp>
          <p:nvSpPr>
            <p:cNvPr id="141" name="左右箭头 140"/>
            <p:cNvSpPr/>
            <p:nvPr/>
          </p:nvSpPr>
          <p:spPr>
            <a:xfrm>
              <a:off x="5435" y="9365"/>
              <a:ext cx="1146" cy="29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2" name="乘号 141"/>
            <p:cNvSpPr/>
            <p:nvPr/>
          </p:nvSpPr>
          <p:spPr>
            <a:xfrm>
              <a:off x="5783" y="9293"/>
              <a:ext cx="450" cy="438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6756" y="9231"/>
              <a:ext cx="96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400">
                  <a:solidFill>
                    <a:srgbClr val="FF0000"/>
                  </a:solidFill>
                  <a:latin typeface="Cambria" panose="02040503050406030204" charset="0"/>
                  <a:cs typeface="Cambria" panose="02040503050406030204" charset="0"/>
                  <a:sym typeface="+mn-ea"/>
                </a:rPr>
                <a:t>variable BDP</a:t>
              </a:r>
              <a:endParaRPr lang="en-US" altLang="zh-CN" sz="140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495415" y="4207510"/>
            <a:ext cx="6096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b="1">
                <a:latin typeface="Cambria" panose="02040503050406030204" charset="0"/>
                <a:cs typeface="Cambria" panose="02040503050406030204" charset="0"/>
                <a:sym typeface="+mn-ea"/>
              </a:rPr>
              <a:t>BDP= BltBW * RTT</a:t>
            </a:r>
            <a:endParaRPr lang="en-US" altLang="zh-CN" sz="12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17855" y="346710"/>
            <a:ext cx="11064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Problem 2: </a:t>
            </a:r>
            <a:r>
              <a:rPr lang="en-US" altLang="zh-CN" sz="3600" b="1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Unscheduled Traffic </a:t>
            </a:r>
            <a:endParaRPr lang="en-US" altLang="zh-CN" sz="3600" b="1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7705" y="1114425"/>
            <a:ext cx="10418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Challenge:</a:t>
            </a:r>
            <a:endParaRPr lang="en-US" altLang="zh-CN" sz="2400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The host sending large unscheduled traffic without collaboration will lead to the instantaneous congestion in WANs.</a:t>
            </a:r>
            <a:endParaRPr lang="en-US" altLang="zh-CN" sz="20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Without traffic patterns of the high-speed flows, the random arrival and departure of cross-traffic without scheduling creates significant fluctuations for available capacity, and it will lead to low bottleneck bandwidth utilization, reduce overall throughput, and prolong the completion time.</a:t>
            </a:r>
            <a:endParaRPr lang="en-US" altLang="zh-CN" sz="20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873170" y="3176270"/>
            <a:ext cx="4210117" cy="3422530"/>
            <a:chOff x="5411" y="3042"/>
            <a:chExt cx="7772" cy="6644"/>
          </a:xfrm>
        </p:grpSpPr>
        <p:sp>
          <p:nvSpPr>
            <p:cNvPr id="10" name="云形 9"/>
            <p:cNvSpPr/>
            <p:nvPr/>
          </p:nvSpPr>
          <p:spPr>
            <a:xfrm>
              <a:off x="5763" y="5791"/>
              <a:ext cx="5702" cy="2537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WAN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11" y="4237"/>
              <a:ext cx="7061" cy="1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9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" name="矩形 1"/>
            <p:cNvSpPr/>
            <p:nvPr/>
          </p:nvSpPr>
          <p:spPr>
            <a:xfrm>
              <a:off x="7776" y="9131"/>
              <a:ext cx="1757" cy="55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Receiver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39" y="3042"/>
              <a:ext cx="2090" cy="55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Sender 1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9533" y="3082"/>
              <a:ext cx="2185" cy="55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Sender 2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 rot="5400000">
              <a:off x="5518" y="4698"/>
              <a:ext cx="853" cy="437"/>
              <a:chOff x="3532" y="3182"/>
              <a:chExt cx="587" cy="480"/>
            </a:xfrm>
            <a:solidFill>
              <a:srgbClr val="FF0000"/>
            </a:solidFill>
          </p:grpSpPr>
          <p:sp>
            <p:nvSpPr>
              <p:cNvPr id="36" name="矩形 35"/>
              <p:cNvSpPr/>
              <p:nvPr/>
            </p:nvSpPr>
            <p:spPr>
              <a:xfrm>
                <a:off x="3532" y="3182"/>
                <a:ext cx="119" cy="480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652" y="3182"/>
                <a:ext cx="119" cy="48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760" y="3182"/>
                <a:ext cx="119" cy="48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880" y="3182"/>
                <a:ext cx="119" cy="48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000" y="3182"/>
                <a:ext cx="119" cy="48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5400000">
              <a:off x="11173" y="4711"/>
              <a:ext cx="829" cy="437"/>
              <a:chOff x="3548" y="3182"/>
              <a:chExt cx="571" cy="480"/>
            </a:xfrm>
            <a:solidFill>
              <a:srgbClr val="FF0000"/>
            </a:solidFill>
          </p:grpSpPr>
          <p:sp>
            <p:nvSpPr>
              <p:cNvPr id="13" name="矩形 12"/>
              <p:cNvSpPr/>
              <p:nvPr/>
            </p:nvSpPr>
            <p:spPr>
              <a:xfrm>
                <a:off x="3548" y="3182"/>
                <a:ext cx="119" cy="48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654" y="3182"/>
                <a:ext cx="119" cy="48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60" y="3182"/>
                <a:ext cx="119" cy="48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880" y="3182"/>
                <a:ext cx="119" cy="48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000" y="3182"/>
                <a:ext cx="119" cy="48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6367" y="4763"/>
              <a:ext cx="960" cy="5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400" b="1"/>
                <a:t>....</a:t>
              </a:r>
              <a:endParaRPr lang="en-US" altLang="zh-CN" sz="1400" b="1"/>
            </a:p>
          </p:txBody>
        </p:sp>
        <p:grpSp>
          <p:nvGrpSpPr>
            <p:cNvPr id="19" name="组合 18"/>
            <p:cNvGrpSpPr/>
            <p:nvPr/>
          </p:nvGrpSpPr>
          <p:grpSpPr>
            <a:xfrm rot="5400000">
              <a:off x="7015" y="4686"/>
              <a:ext cx="883" cy="437"/>
              <a:chOff x="3511" y="3182"/>
              <a:chExt cx="608" cy="480"/>
            </a:xfrm>
            <a:noFill/>
          </p:grpSpPr>
          <p:sp>
            <p:nvSpPr>
              <p:cNvPr id="20" name="矩形 19"/>
              <p:cNvSpPr/>
              <p:nvPr/>
            </p:nvSpPr>
            <p:spPr>
              <a:xfrm>
                <a:off x="3511" y="3182"/>
                <a:ext cx="119" cy="48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752" y="3182"/>
                <a:ext cx="119" cy="48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630" y="3182"/>
                <a:ext cx="119" cy="48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880" y="3182"/>
                <a:ext cx="119" cy="48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000" y="3182"/>
                <a:ext cx="119" cy="48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左大括号 24"/>
            <p:cNvSpPr/>
            <p:nvPr/>
          </p:nvSpPr>
          <p:spPr>
            <a:xfrm rot="16200000">
              <a:off x="6574" y="4607"/>
              <a:ext cx="358" cy="184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4" name="组合 3"/>
            <p:cNvGrpSpPr/>
            <p:nvPr/>
          </p:nvGrpSpPr>
          <p:grpSpPr>
            <a:xfrm rot="5400000">
              <a:off x="9684" y="4693"/>
              <a:ext cx="845" cy="437"/>
              <a:chOff x="3520" y="3182"/>
              <a:chExt cx="582" cy="480"/>
            </a:xfrm>
            <a:solidFill>
              <a:srgbClr val="FF0000"/>
            </a:solidFill>
          </p:grpSpPr>
          <p:sp>
            <p:nvSpPr>
              <p:cNvPr id="28" name="矩形 27"/>
              <p:cNvSpPr/>
              <p:nvPr/>
            </p:nvSpPr>
            <p:spPr>
              <a:xfrm>
                <a:off x="3520" y="3182"/>
                <a:ext cx="119" cy="48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640" y="3182"/>
                <a:ext cx="119" cy="48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743" y="3182"/>
                <a:ext cx="119" cy="48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863" y="3182"/>
                <a:ext cx="119" cy="48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83" y="3182"/>
                <a:ext cx="119" cy="48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10530" y="4765"/>
              <a:ext cx="960" cy="5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400" b="1"/>
                <a:t>....</a:t>
              </a:r>
              <a:endParaRPr lang="en-US" altLang="zh-CN" sz="1400" b="1"/>
            </a:p>
          </p:txBody>
        </p:sp>
        <p:sp>
          <p:nvSpPr>
            <p:cNvPr id="34" name="左大括号 33"/>
            <p:cNvSpPr/>
            <p:nvPr/>
          </p:nvSpPr>
          <p:spPr>
            <a:xfrm rot="16200000">
              <a:off x="10705" y="4688"/>
              <a:ext cx="358" cy="184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641" y="3694"/>
              <a:ext cx="2094" cy="5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400" b="1"/>
                <a:t>Scheduled</a:t>
              </a:r>
              <a:endParaRPr lang="zh-CN" altLang="en-US" sz="1400" b="1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0544" y="3640"/>
              <a:ext cx="2639" cy="5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400" b="1"/>
                <a:t>Uns</a:t>
              </a:r>
              <a:r>
                <a:rPr lang="zh-CN" altLang="en-US" sz="1400" b="1"/>
                <a:t>cheduled</a:t>
              </a:r>
              <a:endParaRPr lang="zh-CN" altLang="en-US" sz="1400" b="1"/>
            </a:p>
          </p:txBody>
        </p:sp>
        <p:cxnSp>
          <p:nvCxnSpPr>
            <p:cNvPr id="43" name="直接箭头连接符 42"/>
            <p:cNvCxnSpPr>
              <a:stCxn id="10" idx="1"/>
              <a:endCxn id="2" idx="0"/>
            </p:cNvCxnSpPr>
            <p:nvPr/>
          </p:nvCxnSpPr>
          <p:spPr>
            <a:xfrm>
              <a:off x="8614" y="8325"/>
              <a:ext cx="41" cy="80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stCxn id="8" idx="2"/>
              <a:endCxn id="36" idx="1"/>
            </p:cNvCxnSpPr>
            <p:nvPr/>
          </p:nvCxnSpPr>
          <p:spPr>
            <a:xfrm rot="5400000">
              <a:off x="5918" y="3624"/>
              <a:ext cx="893" cy="84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肘形连接符 44"/>
            <p:cNvCxnSpPr>
              <a:stCxn id="3" idx="2"/>
              <a:endCxn id="13" idx="1"/>
            </p:cNvCxnSpPr>
            <p:nvPr/>
          </p:nvCxnSpPr>
          <p:spPr>
            <a:xfrm rot="5400000" flipV="1">
              <a:off x="10678" y="3583"/>
              <a:ext cx="859" cy="962"/>
            </a:xfrm>
            <a:prstGeom prst="bentConnector3">
              <a:avLst>
                <a:gd name="adj1" fmla="val 5007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连接符 45"/>
            <p:cNvCxnSpPr>
              <a:stCxn id="3" idx="2"/>
              <a:endCxn id="28" idx="1"/>
            </p:cNvCxnSpPr>
            <p:nvPr/>
          </p:nvCxnSpPr>
          <p:spPr>
            <a:xfrm rot="5400000">
              <a:off x="9941" y="3804"/>
              <a:ext cx="852" cy="519"/>
            </a:xfrm>
            <a:prstGeom prst="bentConnector3">
              <a:avLst>
                <a:gd name="adj1" fmla="val 4994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/>
            <p:nvPr/>
          </p:nvCxnSpPr>
          <p:spPr>
            <a:xfrm rot="10800000">
              <a:off x="5739" y="3320"/>
              <a:ext cx="59" cy="3989"/>
            </a:xfrm>
            <a:prstGeom prst="bentConnector3">
              <a:avLst>
                <a:gd name="adj1" fmla="val 735593"/>
              </a:avLst>
            </a:prstGeom>
            <a:ln>
              <a:solidFill>
                <a:srgbClr val="00B050"/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9709" y="3636"/>
              <a:ext cx="26" cy="2525"/>
            </a:xfrm>
            <a:prstGeom prst="straightConnector1">
              <a:avLst/>
            </a:prstGeom>
            <a:ln>
              <a:solidFill>
                <a:srgbClr val="00B050"/>
              </a:solidFill>
              <a:prstDash val="sysDot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65505" y="100330"/>
            <a:ext cx="103962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latin typeface="Cambria" panose="02040503050406030204" charset="0"/>
                <a:cs typeface="Cambria" panose="02040503050406030204" charset="0"/>
              </a:rPr>
              <a:t>Technical Requirements for </a:t>
            </a:r>
            <a:endParaRPr lang="en-US" altLang="zh-CN" sz="3600" b="1"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altLang="zh-CN" sz="3600" b="1">
                <a:latin typeface="Cambria" panose="02040503050406030204" charset="0"/>
                <a:cs typeface="Cambria" panose="02040503050406030204" charset="0"/>
                <a:sym typeface="+mn-ea"/>
              </a:rPr>
              <a:t>Network-collaborated Congestion Control</a:t>
            </a:r>
            <a:endParaRPr lang="en-US" altLang="zh-CN" sz="36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880676" y="4870450"/>
            <a:ext cx="7389622" cy="1970352"/>
            <a:chOff x="1442" y="5702"/>
            <a:chExt cx="13563" cy="4164"/>
          </a:xfrm>
        </p:grpSpPr>
        <p:grpSp>
          <p:nvGrpSpPr>
            <p:cNvPr id="25" name="组合 24"/>
            <p:cNvGrpSpPr/>
            <p:nvPr/>
          </p:nvGrpSpPr>
          <p:grpSpPr>
            <a:xfrm>
              <a:off x="1442" y="5702"/>
              <a:ext cx="13552" cy="3117"/>
              <a:chOff x="607" y="7154"/>
              <a:chExt cx="13552" cy="3117"/>
            </a:xfrm>
          </p:grpSpPr>
          <p:sp>
            <p:nvSpPr>
              <p:cNvPr id="24" name="云形 23"/>
              <p:cNvSpPr/>
              <p:nvPr/>
            </p:nvSpPr>
            <p:spPr>
              <a:xfrm>
                <a:off x="5509" y="7154"/>
                <a:ext cx="5344" cy="3117"/>
              </a:xfrm>
              <a:prstGeom prst="cloud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607" y="8462"/>
                <a:ext cx="1800" cy="688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Cambria" panose="02040503050406030204" charset="0"/>
                    <a:cs typeface="Cambria" panose="02040503050406030204" charset="0"/>
                  </a:rPr>
                  <a:t>Host </a:t>
                </a:r>
                <a:endParaRPr lang="en-US" altLang="zh-CN" sz="1400">
                  <a:solidFill>
                    <a:schemeClr val="tx1"/>
                  </a:solidFill>
                  <a:latin typeface="Cambria" panose="02040503050406030204" charset="0"/>
                  <a:cs typeface="Cambria" panose="0204050305040603020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860" y="8348"/>
                <a:ext cx="2006" cy="80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Cambria" panose="02040503050406030204" charset="0"/>
                    <a:cs typeface="Cambria" panose="02040503050406030204" charset="0"/>
                  </a:rPr>
                  <a:t>Edge node </a:t>
                </a:r>
                <a:endParaRPr lang="en-US" altLang="zh-CN" sz="1400">
                  <a:latin typeface="Cambria" panose="02040503050406030204" charset="0"/>
                  <a:cs typeface="Cambria" panose="02040503050406030204" charset="0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12272" y="8364"/>
                <a:ext cx="1887" cy="688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Cambria" panose="02040503050406030204" charset="0"/>
                    <a:cs typeface="Cambria" panose="02040503050406030204" charset="0"/>
                  </a:rPr>
                  <a:t>Host </a:t>
                </a:r>
                <a:endParaRPr lang="en-US" altLang="zh-CN" sz="1400">
                  <a:solidFill>
                    <a:schemeClr val="tx1"/>
                  </a:solidFill>
                  <a:latin typeface="Cambria" panose="02040503050406030204" charset="0"/>
                  <a:cs typeface="Cambria" panose="02040503050406030204" charset="0"/>
                </a:endParaRPr>
              </a:p>
            </p:txBody>
          </p:sp>
          <p:cxnSp>
            <p:nvCxnSpPr>
              <p:cNvPr id="23" name="直接箭头连接符 22"/>
              <p:cNvCxnSpPr>
                <a:stCxn id="3" idx="3"/>
                <a:endCxn id="18" idx="1"/>
              </p:cNvCxnSpPr>
              <p:nvPr/>
            </p:nvCxnSpPr>
            <p:spPr>
              <a:xfrm flipV="1">
                <a:off x="11535" y="8709"/>
                <a:ext cx="738" cy="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矩形 2"/>
            <p:cNvSpPr/>
            <p:nvPr/>
          </p:nvSpPr>
          <p:spPr>
            <a:xfrm>
              <a:off x="10537" y="6805"/>
              <a:ext cx="1832" cy="9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Cambria" panose="02040503050406030204" charset="0"/>
                  <a:cs typeface="Cambria" panose="02040503050406030204" charset="0"/>
                </a:rPr>
                <a:t>Edge node </a:t>
              </a:r>
              <a:endParaRPr lang="en-US" altLang="zh-CN" sz="1400"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15" name="左右箭头 14"/>
            <p:cNvSpPr/>
            <p:nvPr/>
          </p:nvSpPr>
          <p:spPr>
            <a:xfrm>
              <a:off x="1939" y="8309"/>
              <a:ext cx="3632" cy="1557"/>
            </a:xfrm>
            <a:prstGeom prst="leftRightArrow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000" b="1">
                  <a:latin typeface="Cambria" panose="02040503050406030204" charset="0"/>
                  <a:cs typeface="Cambria" panose="02040503050406030204" charset="0"/>
                  <a:sym typeface="+mn-ea"/>
                </a:rPr>
                <a:t>collaborat</a:t>
              </a:r>
              <a:r>
                <a:rPr lang="en-US" altLang="zh-CN" sz="1000" b="1">
                  <a:latin typeface="Cambria" panose="02040503050406030204" charset="0"/>
                  <a:cs typeface="Cambria" panose="02040503050406030204" charset="0"/>
                  <a:sym typeface="+mn-ea"/>
                </a:rPr>
                <a:t>ion signalling/protocols</a:t>
              </a: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左右箭头 7"/>
            <p:cNvSpPr/>
            <p:nvPr/>
          </p:nvSpPr>
          <p:spPr>
            <a:xfrm>
              <a:off x="11449" y="8269"/>
              <a:ext cx="3556" cy="1557"/>
            </a:xfrm>
            <a:prstGeom prst="leftRightArrow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000" b="1">
                  <a:latin typeface="Cambria" panose="02040503050406030204" charset="0"/>
                  <a:cs typeface="Cambria" panose="02040503050406030204" charset="0"/>
                  <a:sym typeface="+mn-ea"/>
                </a:rPr>
                <a:t>collaborat</a:t>
              </a:r>
              <a:r>
                <a:rPr lang="en-US" altLang="zh-CN" sz="1000" b="1">
                  <a:latin typeface="Cambria" panose="02040503050406030204" charset="0"/>
                  <a:cs typeface="Cambria" panose="02040503050406030204" charset="0"/>
                  <a:sym typeface="+mn-ea"/>
                </a:rPr>
                <a:t>ion signalling/protocols</a:t>
              </a: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3296" y="7262"/>
              <a:ext cx="13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3168" y="6745"/>
              <a:ext cx="2086" cy="42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en-US" altLang="zh-CN" sz="1000">
                  <a:latin typeface="Cambria" panose="02040503050406030204" charset="0"/>
                  <a:cs typeface="Cambria" panose="02040503050406030204" charset="0"/>
                  <a:sym typeface="+mn-ea"/>
                </a:rPr>
                <a:t>traffic patterns</a:t>
              </a:r>
              <a:endParaRPr lang="en-US" altLang="zh-CN" sz="1000">
                <a:latin typeface="Cambria" panose="02040503050406030204" charset="0"/>
                <a:cs typeface="Cambria" panose="02040503050406030204" charset="0"/>
                <a:sym typeface="+mn-ea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H="1">
              <a:off x="3208" y="7506"/>
              <a:ext cx="1452" cy="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3168" y="7485"/>
              <a:ext cx="2086" cy="331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zh-CN" altLang="en-US" sz="1000">
                  <a:latin typeface="Cambria" panose="02040503050406030204" charset="0"/>
                  <a:cs typeface="Cambria" panose="02040503050406030204" charset="0"/>
                  <a:sym typeface="+mn-ea"/>
                </a:rPr>
                <a:t>negotiate</a:t>
              </a:r>
              <a:r>
                <a:rPr lang="en-US" altLang="zh-CN" sz="1000">
                  <a:latin typeface="Cambria" panose="02040503050406030204" charset="0"/>
                  <a:cs typeface="Cambria" panose="02040503050406030204" charset="0"/>
                  <a:sym typeface="+mn-ea"/>
                </a:rPr>
                <a:t>d rates</a:t>
              </a:r>
              <a:endParaRPr lang="en-US" altLang="zh-CN" sz="1000">
                <a:latin typeface="Cambria" panose="02040503050406030204" charset="0"/>
                <a:cs typeface="Cambria" panose="02040503050406030204" charset="0"/>
                <a:sym typeface="+mn-ea"/>
              </a:endParaRPr>
            </a:p>
          </p:txBody>
        </p:sp>
        <p:sp>
          <p:nvSpPr>
            <p:cNvPr id="30" name="左右箭头 29"/>
            <p:cNvSpPr/>
            <p:nvPr/>
          </p:nvSpPr>
          <p:spPr>
            <a:xfrm>
              <a:off x="5612" y="8291"/>
              <a:ext cx="5836" cy="1557"/>
            </a:xfrm>
            <a:prstGeom prst="leftRightArrow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000" b="1">
                  <a:latin typeface="Cambria" panose="02040503050406030204" charset="0"/>
                  <a:cs typeface="Cambria" panose="02040503050406030204" charset="0"/>
                  <a:sym typeface="+mn-ea"/>
                </a:rPr>
                <a:t>active network-collaborated </a:t>
              </a:r>
              <a:endParaRPr lang="en-US" altLang="zh-CN" sz="1000" b="1">
                <a:latin typeface="Cambria" panose="02040503050406030204" charset="0"/>
                <a:cs typeface="Cambria" panose="02040503050406030204" charset="0"/>
                <a:sym typeface="+mn-ea"/>
              </a:endParaRPr>
            </a:p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000" b="1">
                  <a:latin typeface="Cambria" panose="02040503050406030204" charset="0"/>
                  <a:cs typeface="Cambria" panose="02040503050406030204" charset="0"/>
                  <a:sym typeface="+mn-ea"/>
                </a:rPr>
                <a:t>scheduling and </a:t>
              </a:r>
              <a:r>
                <a:rPr lang="en-US" sz="1000" b="1">
                  <a:solidFill>
                    <a:srgbClr val="212529"/>
                  </a:solidFill>
                  <a:latin typeface="Cambria" panose="02040503050406030204" charset="0"/>
                  <a:ea typeface="宋体" panose="02010600030101010101" pitchFamily="2" charset="-122"/>
                  <a:cs typeface="Cambria" panose="02040503050406030204" charset="0"/>
                  <a:sym typeface="+mn-ea"/>
                </a:rPr>
                <a:t>acknowledgement</a:t>
              </a:r>
              <a:endParaRPr lang="en-US" altLang="en-US" sz="1000" b="1">
                <a:solidFill>
                  <a:srgbClr val="212529"/>
                </a:solidFill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endParaRPr>
            </a:p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02" y="6767"/>
              <a:ext cx="3932" cy="181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000">
                  <a:latin typeface="Cambria" panose="02040503050406030204" charset="0"/>
                  <a:cs typeface="Cambria" panose="02040503050406030204" charset="0"/>
                  <a:sym typeface="+mn-ea"/>
                </a:rPr>
                <a:t>dynamic bandwidth reservation and traffic scheduling</a:t>
              </a:r>
              <a:endParaRPr lang="en-US" altLang="zh-CN" sz="1000">
                <a:latin typeface="Cambria" panose="02040503050406030204" charset="0"/>
                <a:cs typeface="Cambria" panose="02040503050406030204" charset="0"/>
                <a:sym typeface="+mn-ea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000">
                  <a:latin typeface="Cambria" panose="02040503050406030204" charset="0"/>
                  <a:cs typeface="Cambria" panose="02040503050406030204" charset="0"/>
                  <a:sym typeface="+mn-ea"/>
                </a:rPr>
                <a:t>flow control</a:t>
              </a:r>
              <a:endParaRPr lang="en-US" altLang="zh-CN" sz="1000">
                <a:latin typeface="Cambria" panose="02040503050406030204" charset="0"/>
                <a:cs typeface="Cambria" panose="02040503050406030204" charset="0"/>
                <a:sym typeface="+mn-ea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000">
                  <a:latin typeface="Cambria" panose="02040503050406030204" charset="0"/>
                  <a:cs typeface="Cambria" panose="02040503050406030204" charset="0"/>
                  <a:sym typeface="+mn-ea"/>
                </a:rPr>
                <a:t>fast and accurate quantitative feedback</a:t>
              </a:r>
              <a:endParaRPr lang="en-US" altLang="zh-CN" sz="1000">
                <a:latin typeface="Cambria" panose="02040503050406030204" charset="0"/>
                <a:cs typeface="Cambria" panose="02040503050406030204" charset="0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179" y="5944"/>
              <a:ext cx="1353" cy="950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en-US" altLang="zh-CN" sz="2000">
                  <a:latin typeface="Cambria" panose="02040503050406030204" charset="0"/>
                  <a:cs typeface="Cambria" panose="02040503050406030204" charset="0"/>
                  <a:sym typeface="+mn-ea"/>
                </a:rPr>
                <a:t>WAN</a:t>
              </a:r>
              <a:endParaRPr lang="en-US" altLang="zh-CN" sz="2000">
                <a:latin typeface="Cambria" panose="02040503050406030204" charset="0"/>
                <a:cs typeface="Cambria" panose="02040503050406030204" charset="0"/>
                <a:sym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25475" y="1186815"/>
            <a:ext cx="11325860" cy="4143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3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mbria" panose="02040503050406030204" charset="0"/>
                <a:cs typeface="Cambria" panose="02040503050406030204" charset="0"/>
                <a:sym typeface="+mn-ea"/>
              </a:rPr>
              <a:t>A variety of problems about what are specifically in the way for HP-WAN requirements as following shown. </a:t>
            </a:r>
            <a:endParaRPr lang="en-US" altLang="zh-CN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lvl="4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Host-and-network </a:t>
            </a:r>
            <a:r>
              <a:rPr lang="zh-CN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collaborat</a:t>
            </a:r>
            <a:r>
              <a:rPr lang="en-US" altLang="zh-CN" sz="2000" b="1">
                <a:latin typeface="Cambria" panose="02040503050406030204" charset="0"/>
                <a:cs typeface="Cambria" panose="02040503050406030204" charset="0"/>
                <a:sym typeface="+mn-ea"/>
              </a:rPr>
              <a:t>ion signalling or protocols </a:t>
            </a:r>
            <a:r>
              <a:rPr lang="en-US" altLang="zh-CN" sz="2000" b="1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:</a:t>
            </a:r>
            <a:endParaRPr lang="en-US" altLang="zh-CN" sz="2000" b="1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914400" lvl="5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mbria" panose="02040503050406030204" charset="0"/>
                <a:cs typeface="Cambria" panose="02040503050406030204" charset="0"/>
                <a:sym typeface="+mn-ea"/>
              </a:rPr>
              <a:t>the host should communicate the traffic patterns of high-speed flows to the network.</a:t>
            </a:r>
            <a:endParaRPr lang="en-US" altLang="zh-CN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914400" lvl="5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mbria" panose="02040503050406030204" charset="0"/>
                <a:cs typeface="Cambria" panose="02040503050406030204" charset="0"/>
                <a:sym typeface="+mn-ea"/>
              </a:rPr>
              <a:t>t</a:t>
            </a:r>
            <a:r>
              <a:rPr lang="en-US" altLang="zh-CN" sz="2000">
                <a:latin typeface="Cambria" panose="02040503050406030204" charset="0"/>
                <a:cs typeface="Cambria" panose="02040503050406030204" charset="0"/>
                <a:sym typeface="+mn-ea"/>
              </a:rPr>
              <a:t>he network should make dynamic bandwidth reservation upon different timeframes.</a:t>
            </a:r>
            <a:endParaRPr lang="en-US" altLang="zh-CN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914400" lvl="5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mbria" panose="02040503050406030204" charset="0"/>
                <a:cs typeface="Cambria" panose="02040503050406030204" charset="0"/>
                <a:sym typeface="+mn-ea"/>
              </a:rPr>
              <a:t>the edge nodes of network should provide fast and accurate quantitative feedback.</a:t>
            </a:r>
            <a:endParaRPr lang="en-US" altLang="zh-CN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lvl="4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Active network-</a:t>
            </a:r>
            <a:r>
              <a:rPr lang="en-US" altLang="zh-CN" sz="2000" b="1">
                <a:latin typeface="Cambria" panose="02040503050406030204" charset="0"/>
                <a:cs typeface="Cambria" panose="02040503050406030204" charset="0"/>
                <a:sym typeface="+mn-ea"/>
              </a:rPr>
              <a:t>collaborated</a:t>
            </a:r>
            <a:r>
              <a:rPr lang="en-US" altLang="zh-CN" sz="2000" b="1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scheduling and </a:t>
            </a:r>
            <a:r>
              <a:rPr lang="en-US" sz="2000" b="1">
                <a:solidFill>
                  <a:srgbClr val="212529"/>
                </a:solidFill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  <a:sym typeface="+mn-ea"/>
              </a:rPr>
              <a:t>acknowledgement</a:t>
            </a:r>
            <a:r>
              <a:rPr lang="en-US" altLang="zh-CN" sz="2000" b="1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:</a:t>
            </a:r>
            <a:endParaRPr lang="en-US" altLang="zh-CN" sz="2000" b="1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914400" lvl="5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mbria" panose="02040503050406030204" charset="0"/>
                <a:cs typeface="Cambria" panose="02040503050406030204" charset="0"/>
                <a:sym typeface="+mn-ea"/>
              </a:rPr>
              <a:t>the network should provide resource scheduling and traffic scheduling at node nearing source.</a:t>
            </a:r>
            <a:endParaRPr lang="en-US" altLang="zh-CN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914400" lvl="5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mbria" panose="02040503050406030204" charset="0"/>
                <a:cs typeface="Cambria" panose="02040503050406030204" charset="0"/>
                <a:sym typeface="+mn-ea"/>
              </a:rPr>
              <a:t>the specific elements along the path should provide active and precise flow control to avoid network congestion.</a:t>
            </a:r>
            <a:endParaRPr lang="en-US" altLang="zh-CN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lvl="4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Cambria" panose="02040503050406030204" charset="0"/>
                <a:cs typeface="Cambria" panose="02040503050406030204" charset="0"/>
                <a:sym typeface="+mn-ea"/>
              </a:rPr>
              <a:t>Congestion control algorithms:</a:t>
            </a:r>
            <a:endParaRPr lang="en-US" altLang="zh-CN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914400" lvl="5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mbria" panose="02040503050406030204" charset="0"/>
                <a:cs typeface="Cambria" panose="02040503050406030204" charset="0"/>
                <a:sym typeface="+mn-ea"/>
              </a:rPr>
              <a:t>improvement of rate-based c</a:t>
            </a:r>
            <a:r>
              <a:rPr lang="en-US" altLang="zh-CN" sz="2000">
                <a:latin typeface="Cambria" panose="02040503050406030204" charset="0"/>
                <a:cs typeface="Cambria" panose="02040503050406030204" charset="0"/>
                <a:sym typeface="+mn-ea"/>
              </a:rPr>
              <a:t>ongestion control algorithms based on the n</a:t>
            </a:r>
            <a:r>
              <a:rPr lang="en-US" altLang="zh-CN" sz="2000">
                <a:latin typeface="Cambria" panose="02040503050406030204" charset="0"/>
                <a:cs typeface="Cambria" panose="02040503050406030204" charset="0"/>
                <a:sym typeface="+mn-ea"/>
              </a:rPr>
              <a:t>etwork </a:t>
            </a:r>
            <a:r>
              <a:rPr lang="en-US" altLang="zh-CN" sz="2000">
                <a:latin typeface="Cambria" panose="02040503050406030204" charset="0"/>
                <a:cs typeface="Cambria" panose="02040503050406030204" charset="0"/>
                <a:sym typeface="+mn-ea"/>
              </a:rPr>
              <a:t>quantitative f</a:t>
            </a:r>
            <a:r>
              <a:rPr lang="en-US" altLang="zh-CN" sz="2000">
                <a:latin typeface="Cambria" panose="02040503050406030204" charset="0"/>
                <a:cs typeface="Cambria" panose="02040503050406030204" charset="0"/>
                <a:sym typeface="+mn-ea"/>
              </a:rPr>
              <a:t>eedback </a:t>
            </a:r>
            <a:r>
              <a:rPr lang="en-US" altLang="zh-CN" sz="2000">
                <a:latin typeface="Cambria" panose="02040503050406030204" charset="0"/>
                <a:cs typeface="Cambria" panose="02040503050406030204" charset="0"/>
                <a:sym typeface="+mn-ea"/>
              </a:rPr>
              <a:t>at the host.</a:t>
            </a:r>
            <a:endParaRPr lang="en-US" altLang="zh-CN" sz="200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38333" y="211455"/>
            <a:ext cx="2354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>
                <a:latin typeface="Cambria" panose="02040503050406030204" charset="0"/>
                <a:cs typeface="Cambria" panose="02040503050406030204" charset="0"/>
              </a:rPr>
              <a:t>Next Steps</a:t>
            </a:r>
            <a:endParaRPr lang="en-US" altLang="zh-CN" sz="36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2650" y="1329055"/>
            <a:ext cx="10678160" cy="3452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mbria" panose="02040503050406030204" charset="0"/>
                <a:cs typeface="Cambria" panose="02040503050406030204" charset="0"/>
                <a:sym typeface="+mn-ea"/>
              </a:rPr>
              <a:t>Updating the Use Cases I-D (draft-kcrh-hpwan-state-of-art-01) </a:t>
            </a:r>
            <a:r>
              <a:rPr lang="en-US" altLang="zh-CN"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considering the use cases from  OTT providers (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Google recently added, more OTT examples exist</a:t>
            </a:r>
            <a:r>
              <a:rPr lang="en-US" altLang="zh-CN"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),  R&amp;E networks (e.g. CERN) and Public operators (</a:t>
            </a:r>
            <a:r>
              <a:rPr lang="en-US" altLang="zh-CN" sz="2400" dirty="0" err="1">
                <a:latin typeface="Cambria" panose="02040503050406030204" charset="0"/>
                <a:cs typeface="Cambria" panose="02040503050406030204" charset="0"/>
                <a:sym typeface="+mn-ea"/>
              </a:rPr>
              <a:t>e.g.China</a:t>
            </a:r>
            <a:r>
              <a:rPr lang="en-US" altLang="zh-CN"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 Mobile, China Telecom, China Unicom) .</a:t>
            </a:r>
            <a:endParaRPr lang="en-US" altLang="zh-CN" sz="2400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mbria" panose="02040503050406030204" charset="0"/>
                <a:cs typeface="Cambria" panose="02040503050406030204" charset="0"/>
                <a:sym typeface="+mn-ea"/>
              </a:rPr>
              <a:t>Creating a new Gaps and Requirements I-D </a:t>
            </a:r>
            <a:r>
              <a:rPr lang="en-US" altLang="zh-CN"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with agreed problems.</a:t>
            </a:r>
            <a:endParaRPr lang="en-US" altLang="zh-CN" sz="2400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mbria" panose="02040503050406030204" charset="0"/>
                <a:cs typeface="Cambria" panose="02040503050406030204" charset="0"/>
                <a:sym typeface="+mn-ea"/>
              </a:rPr>
              <a:t>Scheduling the second interim meeting</a:t>
            </a:r>
            <a:r>
              <a:rPr lang="en-US" altLang="zh-CN"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 for HPWAN if required.</a:t>
            </a:r>
            <a:endParaRPr lang="en-US" altLang="zh-CN" sz="2400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mbria" panose="02040503050406030204" charset="0"/>
                <a:cs typeface="Cambria" panose="02040503050406030204" charset="0"/>
                <a:sym typeface="+mn-ea"/>
              </a:rPr>
              <a:t>Discussions on the mailing list</a:t>
            </a:r>
            <a:r>
              <a:rPr lang="en-US" altLang="zh-CN"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 are always welcome.</a:t>
            </a:r>
            <a:endParaRPr lang="en-US" altLang="zh-CN" sz="2400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907415" y="1743075"/>
            <a:ext cx="103771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b="1">
                <a:latin typeface="Cambria" panose="02040503050406030204" charset="0"/>
                <a:cs typeface="Cambria" panose="02040503050406030204" charset="0"/>
              </a:rPr>
              <a:t>Thanks !</a:t>
            </a:r>
            <a:endParaRPr lang="en-US" altLang="zh-CN" sz="3200" b="1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b="1">
                <a:latin typeface="Cambria" panose="02040503050406030204" charset="0"/>
                <a:cs typeface="Cambria" panose="02040503050406030204" charset="0"/>
              </a:rPr>
              <a:t>Comments and suggestions are welcome.</a:t>
            </a:r>
            <a:endParaRPr lang="en-US" altLang="zh-CN" sz="3200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4_2"/>
  <p:tag name="KSO_WM_UNIT_ID" val="custom1_5*m_h_i*1_4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1_2"/>
  <p:tag name="KSO_WM_UNIT_ID" val="custom1_5*m_h_i*1_1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45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46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47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BEAUTIFY_FLAG" val="#wm#"/>
  <p:tag name="KSO_WM_TEMPLATE_THUMBS_INDEX" val="1、3、4、5、7、9、11、12、15、19、21、24、25、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heme/theme1.xml><?xml version="1.0" encoding="utf-8"?>
<a:theme xmlns:a="http://schemas.openxmlformats.org/drawingml/2006/main" name="1_team report">
  <a:themeElements>
    <a:clrScheme name="自定义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D7B5C6"/>
      </a:accent3>
      <a:accent4>
        <a:srgbClr val="BCBCBC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4942</Words>
  <Application>WPS 演示</Application>
  <PresentationFormat>Widescreen</PresentationFormat>
  <Paragraphs>148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黑体</vt:lpstr>
      <vt:lpstr>Cambria</vt:lpstr>
      <vt:lpstr>Wingdings</vt:lpstr>
      <vt:lpstr>Calibri</vt:lpstr>
      <vt:lpstr>Calibri Light</vt:lpstr>
      <vt:lpstr>Arial Unicode MS</vt:lpstr>
      <vt:lpstr>1_team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李庆芳</dc:creator>
  <cp:lastModifiedBy>00091065</cp:lastModifiedBy>
  <cp:revision>1258</cp:revision>
  <dcterms:created xsi:type="dcterms:W3CDTF">2024-03-17T11:33:00Z</dcterms:created>
  <dcterms:modified xsi:type="dcterms:W3CDTF">2025-01-15T07:11:03Z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2052-11.8.2.12085</vt:lpwstr>
  </property>
  <property fmtid="{D5CDD505-2E9C-101B-9397-08002B2CF9AE}" pid="3" name="ICV">
    <vt:lpwstr>C3BE9DD68B694222BBC3EB0FBF560743</vt:lpwstr>
  </property>
</Properties>
</file>