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6" r:id="rId2"/>
    <p:sldId id="2602" r:id="rId3"/>
    <p:sldId id="2642" r:id="rId4"/>
    <p:sldId id="26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93" d="100"/>
          <a:sy n="93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11C02-08DA-1643-BE56-C82EFAB28A93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F9804-F555-D746-8BCB-E3F55CE6B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1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21DE-F70D-1282-40DD-99D2E4C51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65434-BA6E-AF68-BC36-98567E07C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7644-C094-54BC-176A-3840E120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06B0-BA14-7868-FA86-7A2ABC50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4ABC-A890-B587-567C-02242AB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1ABF-4C57-3C62-3CF7-A9B786F8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4C363-5535-9BF1-2D14-690AD153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4242-11A7-1F9F-E8DE-E0A564D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FB44-A35B-3AF5-0B69-92AA569D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4308-2410-E95C-A495-C25A3AFD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2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E3FFE-6B91-2BB4-B7AE-AAAB332AE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39640-38C8-1EE6-82EC-B8DB3E0E1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0415-6B32-6088-6963-33CF5D9B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A078-2EAE-BE13-B41B-A98DACEC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4487-37AE-F042-3CBF-5FFA212E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EB78-ADBF-E4D5-BDCC-5683BC07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85A3-FA3B-7F86-3FC1-2BC988E9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A70C7-CE2A-9426-3A92-8D2F457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BB2A-0E4A-04CC-0010-E9687855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B009-6408-8F60-686C-679BD6FE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3EF5-4951-732C-B167-A96E5142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91EE6-381C-2C3F-E7ED-87C8C21F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93FC-528E-9A72-6FA4-882519FC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735E-61B0-6724-BBCA-490928EB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2C4A-AA7B-8729-F305-94F533B4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7F2E-987A-9B12-BD71-74C824B2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6078A-1D78-6651-36DB-25FF4F3FC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F095-6829-B6F4-7F15-933F85F6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2B68-2391-6536-4030-529820F8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D06B5-367D-135F-24F9-E39213E0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77613-BABB-C7BE-1833-B1761BAE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8B7A-1E0F-867D-3F75-E0E46083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9B31-B6FE-6FE3-C8B1-63BE4E12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F45F-6F24-0024-E084-149D211E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CCC86-0B43-4535-CA55-EB8D863BF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4354-57E3-C5F4-1A01-05FCFA81A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8C70-1482-F59D-F891-A7F5BC65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47BEC-856D-3178-8B22-CEF3032F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DB142-E22C-7957-5BAA-9D3BFEC9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B41C-8748-5FB0-D423-AC85CDD9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01D26-AAD4-38BC-AC91-8BEE24AD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FE534-54CD-B887-6F90-AC4066BD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A2506-9C0C-10B0-43E8-E8FE878B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5A508-1649-B03A-9739-B9D576FB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A0D2B-E8CF-063A-9BD8-F08749D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B7243-C784-D289-1AC4-F683818B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0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13C2-6B81-053F-BE52-845EE8ED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ED35-5EDC-3934-4768-4A49CAFB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5B6FC-B73C-689C-5EB2-D79C29F7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99709-C248-4838-7381-E53E7C2E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868F-B8B0-66DE-27BE-6C540178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13630-71BC-0FBC-08EC-27E0B478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3CD1-A333-F7BE-39F7-D1DBE30F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3A2EF-1758-E7F3-C568-C67074707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DFAC-9817-6590-4305-692069BDB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4C27-4546-BD0F-EEC0-D559BAF9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6795A-4564-5805-6912-AC0407FD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E833-C4BD-232C-844B-DA637591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FE28C-3FFB-EDC2-6886-CF541DE1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E9048-1D3F-6381-CDB1-C791E2C7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562D-D625-7A0F-1194-F2A7EC912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08C08-6699-934E-8926-95F11DC7575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808A-3964-CF83-CAE8-E6A4D501B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78B8-703E-1EE8-EE98-D3148AD67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57331-CA8E-BF4A-A4E1-AC7C530E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BE8786-81E0-BD5D-4DC7-8F3A7DC26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HP-WAN Use Case: Distributed Data Management (DDM) Supporting Big Science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F7DF50-349D-5E3D-C9AD-3815140FB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23, 2024</a:t>
            </a:r>
          </a:p>
          <a:p>
            <a:endParaRPr lang="en-US" dirty="0"/>
          </a:p>
          <a:p>
            <a:r>
              <a:rPr lang="en-US" dirty="0">
                <a:solidFill>
                  <a:srgbClr val="1F2328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IETF120-Sidemeeting-High-performance WAN</a:t>
            </a:r>
          </a:p>
        </p:txBody>
      </p:sp>
    </p:spTree>
    <p:extLst>
      <p:ext uri="{BB962C8B-B14F-4D97-AF65-F5344CB8AC3E}">
        <p14:creationId xmlns:p14="http://schemas.microsoft.com/office/powerpoint/2010/main" val="35477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E9EA-B1AB-8BB0-459E-28374C87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00" y="85614"/>
            <a:ext cx="11416621" cy="9049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Use Case: Distributed Data Management (DDM) Supporting Big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D616-9662-B9B8-C41F-4FC99B57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541818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Setting</a:t>
            </a:r>
          </a:p>
          <a:p>
            <a:pPr lvl="1"/>
            <a:r>
              <a:rPr lang="en-US" sz="2133" dirty="0"/>
              <a:t>A set of storage elements {</a:t>
            </a:r>
            <a:r>
              <a:rPr lang="en-US" sz="2133" dirty="0" err="1"/>
              <a:t>SEi</a:t>
            </a:r>
            <a:r>
              <a:rPr lang="en-US" sz="2133" dirty="0"/>
              <a:t>} distributed in a set of networks, </a:t>
            </a:r>
            <a:br>
              <a:rPr lang="en-US" sz="2133" dirty="0"/>
            </a:br>
            <a:r>
              <a:rPr lang="en-US" sz="2133" dirty="0"/>
              <a:t>connected by WAN, e.g., LHCONE [1] shown on the right</a:t>
            </a:r>
          </a:p>
          <a:p>
            <a:pPr lvl="1"/>
            <a:r>
              <a:rPr lang="en-US" sz="2133" dirty="0"/>
              <a:t>End users, control programs, or distributed computing systems</a:t>
            </a:r>
            <a:br>
              <a:rPr lang="en-US" sz="2133" dirty="0"/>
            </a:br>
            <a:r>
              <a:rPr lang="en-US" sz="2133" dirty="0"/>
              <a:t>issue data management commands, e.g.,</a:t>
            </a:r>
          </a:p>
          <a:p>
            <a:pPr lvl="2"/>
            <a:r>
              <a:rPr lang="en-US" sz="1700" dirty="0" err="1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rucio</a:t>
            </a:r>
            <a:r>
              <a:rPr lang="en-US" sz="1700" dirty="0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download user.jdoe:user.jdoe.test.container.1234.1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700" dirty="0" err="1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rucio</a:t>
            </a:r>
            <a:r>
              <a:rPr lang="en-US" sz="1700" dirty="0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add-rule </a:t>
            </a:r>
            <a:r>
              <a:rPr lang="en-US" sz="1700" dirty="0" err="1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scope:first_dataset</a:t>
            </a:r>
            <a:r>
              <a:rPr lang="en-US" sz="1700" dirty="0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scope:second_dataset</a:t>
            </a:r>
            <a:r>
              <a:rPr lang="en-US" sz="1700" dirty="0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 'tier=2&amp;country=</a:t>
            </a:r>
            <a:r>
              <a:rPr lang="en-US" sz="1700" dirty="0" err="1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sz="1700" dirty="0">
                <a:solidFill>
                  <a:srgbClr val="BFC7D5"/>
                </a:solidFill>
                <a:effectLst/>
                <a:highlight>
                  <a:srgbClr val="292D3E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\site=GLASGOW’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/>
              <a:t>Control: Data moves between {</a:t>
            </a:r>
            <a:r>
              <a:rPr lang="en-US" sz="2600" dirty="0" err="1"/>
              <a:t>SEi</a:t>
            </a:r>
            <a:r>
              <a:rPr lang="en-US" sz="2600" dirty="0"/>
              <a:t>} controlled by a control plane</a:t>
            </a:r>
          </a:p>
          <a:p>
            <a:pPr lvl="1"/>
            <a:r>
              <a:rPr lang="en-US" sz="2200" dirty="0"/>
              <a:t>Orchestrator, e.g., </a:t>
            </a:r>
            <a:r>
              <a:rPr lang="en-US" sz="2200" dirty="0" err="1"/>
              <a:t>Rucio</a:t>
            </a:r>
            <a:r>
              <a:rPr lang="en-US" sz="2200" dirty="0"/>
              <a:t> [2]</a:t>
            </a:r>
          </a:p>
          <a:p>
            <a:pPr lvl="2"/>
            <a:r>
              <a:rPr lang="en-US" sz="2200" dirty="0"/>
              <a:t>Keeps data catalog</a:t>
            </a:r>
          </a:p>
          <a:p>
            <a:pPr lvl="2"/>
            <a:r>
              <a:rPr lang="en-US" sz="2200" dirty="0"/>
              <a:t>Determines source/destination of transfers</a:t>
            </a:r>
          </a:p>
          <a:p>
            <a:pPr lvl="2"/>
            <a:r>
              <a:rPr lang="en-US" sz="2200" dirty="0"/>
              <a:t>Monitors transfer outcomes and recovers if there are failures</a:t>
            </a:r>
          </a:p>
          <a:p>
            <a:pPr lvl="1"/>
            <a:r>
              <a:rPr lang="en-US" sz="2200" dirty="0"/>
              <a:t>Scheduler: e.g., FTS [3]</a:t>
            </a:r>
          </a:p>
          <a:p>
            <a:pPr lvl="2"/>
            <a:r>
              <a:rPr lang="en-US" sz="2200" dirty="0"/>
              <a:t>Finishes transfer requests from orchestrator</a:t>
            </a:r>
          </a:p>
          <a:p>
            <a:pPr lvl="2"/>
            <a:r>
              <a:rPr lang="en-US" sz="2200" dirty="0"/>
              <a:t>Schedules transfers to maximize efficiency, satisfy total transport capacity constraints, and share transfer capacities</a:t>
            </a:r>
          </a:p>
          <a:p>
            <a:r>
              <a:rPr lang="en-US" sz="2600" dirty="0"/>
              <a:t>Benefits of high-performance WAN</a:t>
            </a:r>
          </a:p>
          <a:p>
            <a:pPr lvl="1"/>
            <a:r>
              <a:rPr lang="en-US" sz="2300" dirty="0"/>
              <a:t>Reduce workflow latency, predictability</a:t>
            </a:r>
          </a:p>
          <a:p>
            <a:pPr marL="0" indent="0">
              <a:buNone/>
            </a:pPr>
            <a:r>
              <a:rPr lang="en-US" sz="1600" dirty="0"/>
              <a:t>[1] https://twiki.cern.ch/twiki/bin/view/LHCONE/LhcOneMaps </a:t>
            </a:r>
          </a:p>
          <a:p>
            <a:pPr marL="0" indent="0">
              <a:buNone/>
            </a:pPr>
            <a:r>
              <a:rPr lang="en-US" sz="1600" dirty="0"/>
              <a:t>[2] https://</a:t>
            </a:r>
            <a:r>
              <a:rPr lang="en-US" sz="1600" dirty="0" err="1"/>
              <a:t>rucio.github.io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[3] https://</a:t>
            </a:r>
            <a:r>
              <a:rPr lang="en-US" sz="1600" dirty="0" err="1"/>
              <a:t>fts.web.cern.ch</a:t>
            </a:r>
            <a:r>
              <a:rPr lang="en-US" sz="1600" dirty="0"/>
              <a:t>/fts/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2F0E-5485-C0F1-F377-E3637C87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761" y="924632"/>
            <a:ext cx="2612360" cy="16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70E-E270-9577-FBCB-FE11D43E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578"/>
            <a:ext cx="10515600" cy="762466"/>
          </a:xfrm>
        </p:spPr>
        <p:txBody>
          <a:bodyPr/>
          <a:lstStyle/>
          <a:p>
            <a:r>
              <a:rPr lang="en-US" sz="3200" dirty="0"/>
              <a:t>High-Level Network Related Components and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3D7B-9EB3-533D-9138-FC9E7C1B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342935" cy="5334000"/>
          </a:xfrm>
        </p:spPr>
        <p:txBody>
          <a:bodyPr/>
          <a:lstStyle/>
          <a:p>
            <a:r>
              <a:rPr lang="en-US" sz="2400" dirty="0"/>
              <a:t>Source/destination selection</a:t>
            </a:r>
          </a:p>
          <a:p>
            <a:pPr lvl="1"/>
            <a:r>
              <a:rPr lang="en-US" dirty="0"/>
              <a:t>Need network cost/perf metrics</a:t>
            </a:r>
          </a:p>
          <a:p>
            <a:r>
              <a:rPr lang="en-US" sz="2400" dirty="0"/>
              <a:t>Path/route set up, if allowed</a:t>
            </a:r>
          </a:p>
          <a:p>
            <a:pPr lvl="1"/>
            <a:r>
              <a:rPr lang="en-US" dirty="0"/>
              <a:t>Need API for (dynamic) routing setup for given source/</a:t>
            </a:r>
            <a:r>
              <a:rPr lang="en-US" dirty="0" err="1"/>
              <a:t>dest</a:t>
            </a:r>
            <a:endParaRPr lang="en-US" dirty="0"/>
          </a:p>
          <a:p>
            <a:r>
              <a:rPr lang="en-US" sz="2400" dirty="0"/>
              <a:t>Congestion control control (CCC)</a:t>
            </a:r>
          </a:p>
          <a:p>
            <a:pPr lvl="1"/>
            <a:r>
              <a:rPr lang="en-US" sz="2133" dirty="0"/>
              <a:t>Need ability to satisfy constraints, share transfer capacity</a:t>
            </a:r>
          </a:p>
          <a:p>
            <a:r>
              <a:rPr lang="en-US" sz="2400" dirty="0"/>
              <a:t>Control-plane/data plane interaction</a:t>
            </a:r>
          </a:p>
          <a:p>
            <a:pPr lvl="1"/>
            <a:r>
              <a:rPr lang="en-US" dirty="0"/>
              <a:t>WebDAV as main control, but lacking capabilities such as feedback [1]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C00F04-E456-6C4F-164E-2105700D1EFD}"/>
              </a:ext>
            </a:extLst>
          </p:cNvPr>
          <p:cNvSpPr/>
          <p:nvPr/>
        </p:nvSpPr>
        <p:spPr bwMode="auto">
          <a:xfrm>
            <a:off x="6681849" y="1171699"/>
            <a:ext cx="649184" cy="6650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126E33-92A5-942A-834B-0B588343D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490" t="22222" r="8616" b="23934"/>
          <a:stretch/>
        </p:blipFill>
        <p:spPr bwMode="auto">
          <a:xfrm>
            <a:off x="6050812" y="1328705"/>
            <a:ext cx="5342936" cy="369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4517E6-D062-A1AC-05F1-F7FA9A05EF22}"/>
              </a:ext>
            </a:extLst>
          </p:cNvPr>
          <p:cNvSpPr/>
          <p:nvPr/>
        </p:nvSpPr>
        <p:spPr bwMode="auto">
          <a:xfrm>
            <a:off x="7264796" y="4692717"/>
            <a:ext cx="649184" cy="665019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CC393-782E-4A9E-7CFD-08AA817D33EA}"/>
              </a:ext>
            </a:extLst>
          </p:cNvPr>
          <p:cNvSpPr/>
          <p:nvPr/>
        </p:nvSpPr>
        <p:spPr bwMode="auto">
          <a:xfrm>
            <a:off x="10765835" y="4524492"/>
            <a:ext cx="649184" cy="665019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7A78E-3C1F-7E7F-7141-E8A15C28BA9B}"/>
              </a:ext>
            </a:extLst>
          </p:cNvPr>
          <p:cNvSpPr/>
          <p:nvPr/>
        </p:nvSpPr>
        <p:spPr bwMode="auto">
          <a:xfrm>
            <a:off x="7904377" y="995152"/>
            <a:ext cx="649184" cy="6650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g1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B2DB18-2D7A-E3AD-0286-73A5DC5F8042}"/>
              </a:ext>
            </a:extLst>
          </p:cNvPr>
          <p:cNvSpPr/>
          <p:nvPr/>
        </p:nvSpPr>
        <p:spPr bwMode="auto">
          <a:xfrm>
            <a:off x="6428680" y="4676064"/>
            <a:ext cx="649184" cy="6650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g2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A952D7-FFB0-6FB6-C5A2-B2508AAC8BF3}"/>
              </a:ext>
            </a:extLst>
          </p:cNvPr>
          <p:cNvSpPr/>
          <p:nvPr/>
        </p:nvSpPr>
        <p:spPr bwMode="auto">
          <a:xfrm>
            <a:off x="10046303" y="4716040"/>
            <a:ext cx="649184" cy="665019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g3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C817C9B-C117-9C17-335E-F9992EFC75C5}"/>
              </a:ext>
            </a:extLst>
          </p:cNvPr>
          <p:cNvSpPr/>
          <p:nvPr/>
        </p:nvSpPr>
        <p:spPr bwMode="auto">
          <a:xfrm>
            <a:off x="6715593" y="1638924"/>
            <a:ext cx="1459043" cy="3117955"/>
          </a:xfrm>
          <a:custGeom>
            <a:avLst/>
            <a:gdLst>
              <a:gd name="connsiteX0" fmla="*/ 0 w 1094282"/>
              <a:gd name="connsiteY0" fmla="*/ 2338466 h 2338466"/>
              <a:gd name="connsiteX1" fmla="*/ 854439 w 1094282"/>
              <a:gd name="connsiteY1" fmla="*/ 944381 h 2338466"/>
              <a:gd name="connsiteX2" fmla="*/ 1094282 w 1094282"/>
              <a:gd name="connsiteY2" fmla="*/ 0 h 233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2338466">
                <a:moveTo>
                  <a:pt x="0" y="2338466"/>
                </a:moveTo>
                <a:cubicBezTo>
                  <a:pt x="336029" y="1836295"/>
                  <a:pt x="672059" y="1334125"/>
                  <a:pt x="854439" y="944381"/>
                </a:cubicBezTo>
                <a:cubicBezTo>
                  <a:pt x="1036819" y="554637"/>
                  <a:pt x="1065550" y="277318"/>
                  <a:pt x="109428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C2C3C0A-22CE-2F11-78BD-FECBA9E78EA7}"/>
              </a:ext>
            </a:extLst>
          </p:cNvPr>
          <p:cNvSpPr/>
          <p:nvPr/>
        </p:nvSpPr>
        <p:spPr bwMode="auto">
          <a:xfrm>
            <a:off x="8394491" y="1638926"/>
            <a:ext cx="1918741" cy="3117953"/>
          </a:xfrm>
          <a:custGeom>
            <a:avLst/>
            <a:gdLst>
              <a:gd name="connsiteX0" fmla="*/ 1439056 w 1439056"/>
              <a:gd name="connsiteY0" fmla="*/ 2338465 h 2338465"/>
              <a:gd name="connsiteX1" fmla="*/ 419724 w 1439056"/>
              <a:gd name="connsiteY1" fmla="*/ 1049311 h 2338465"/>
              <a:gd name="connsiteX2" fmla="*/ 0 w 1439056"/>
              <a:gd name="connsiteY2" fmla="*/ 0 h 2338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056" h="2338465">
                <a:moveTo>
                  <a:pt x="1439056" y="2338465"/>
                </a:moveTo>
                <a:cubicBezTo>
                  <a:pt x="1049311" y="1888760"/>
                  <a:pt x="659567" y="1439055"/>
                  <a:pt x="419724" y="1049311"/>
                </a:cubicBezTo>
                <a:cubicBezTo>
                  <a:pt x="179881" y="659567"/>
                  <a:pt x="89940" y="329783"/>
                  <a:pt x="0" y="0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33F87F-A675-0987-AF20-A8E26E88F6D0}"/>
              </a:ext>
            </a:extLst>
          </p:cNvPr>
          <p:cNvSpPr/>
          <p:nvPr/>
        </p:nvSpPr>
        <p:spPr bwMode="auto">
          <a:xfrm>
            <a:off x="6818860" y="1702217"/>
            <a:ext cx="1459043" cy="3117955"/>
          </a:xfrm>
          <a:custGeom>
            <a:avLst/>
            <a:gdLst>
              <a:gd name="connsiteX0" fmla="*/ 0 w 1094282"/>
              <a:gd name="connsiteY0" fmla="*/ 2338466 h 2338466"/>
              <a:gd name="connsiteX1" fmla="*/ 854439 w 1094282"/>
              <a:gd name="connsiteY1" fmla="*/ 944381 h 2338466"/>
              <a:gd name="connsiteX2" fmla="*/ 1094282 w 1094282"/>
              <a:gd name="connsiteY2" fmla="*/ 0 h 233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282" h="2338466">
                <a:moveTo>
                  <a:pt x="0" y="2338466"/>
                </a:moveTo>
                <a:cubicBezTo>
                  <a:pt x="336029" y="1836295"/>
                  <a:pt x="672059" y="1334125"/>
                  <a:pt x="854439" y="944381"/>
                </a:cubicBezTo>
                <a:cubicBezTo>
                  <a:pt x="1036819" y="554637"/>
                  <a:pt x="1065550" y="277318"/>
                  <a:pt x="1094282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E098FC-9599-080E-485B-640F5E60A7FF}"/>
              </a:ext>
            </a:extLst>
          </p:cNvPr>
          <p:cNvSpPr/>
          <p:nvPr/>
        </p:nvSpPr>
        <p:spPr bwMode="auto">
          <a:xfrm>
            <a:off x="10715208" y="968930"/>
            <a:ext cx="1068720" cy="867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aseline="-25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50C466-A792-4A51-6E3B-FBA30F286195}"/>
              </a:ext>
            </a:extLst>
          </p:cNvPr>
          <p:cNvCxnSpPr>
            <a:stCxn id="1026" idx="0"/>
          </p:cNvCxnSpPr>
          <p:nvPr/>
        </p:nvCxnSpPr>
        <p:spPr bwMode="auto">
          <a:xfrm>
            <a:off x="8722281" y="1328704"/>
            <a:ext cx="19732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CFC83C-9B6B-1BAF-D18E-C7CCA7A8D124}"/>
              </a:ext>
            </a:extLst>
          </p:cNvPr>
          <p:cNvSpPr txBox="1"/>
          <p:nvPr/>
        </p:nvSpPr>
        <p:spPr>
          <a:xfrm>
            <a:off x="5836171" y="5791121"/>
            <a:ext cx="6492407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kern="0" dirty="0">
                <a:solidFill>
                  <a:prstClr val="black"/>
                </a:solidFill>
                <a:latin typeface="Calibri"/>
              </a:rPr>
              <a:t>Circle: SE; rectangle: Control plane (</a:t>
            </a:r>
            <a:r>
              <a:rPr lang="en-US" sz="2667" kern="0" dirty="0" err="1">
                <a:solidFill>
                  <a:prstClr val="black"/>
                </a:solidFill>
                <a:latin typeface="Calibri"/>
              </a:rPr>
              <a:t>e.g.,FTS</a:t>
            </a:r>
            <a:r>
              <a:rPr lang="en-US" sz="2667" kern="0" dirty="0">
                <a:solidFill>
                  <a:prstClr val="black"/>
                </a:solidFill>
                <a:latin typeface="Calibri"/>
              </a:rPr>
              <a:t>)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2FD06-2490-110B-9E17-0287D0B86579}"/>
              </a:ext>
            </a:extLst>
          </p:cNvPr>
          <p:cNvSpPr txBox="1"/>
          <p:nvPr/>
        </p:nvSpPr>
        <p:spPr>
          <a:xfrm>
            <a:off x="515897" y="6452967"/>
            <a:ext cx="10249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[1] https://</a:t>
            </a:r>
            <a:r>
              <a:rPr lang="en-US" sz="2400" dirty="0" err="1"/>
              <a:t>twiki.cern.ch</a:t>
            </a:r>
            <a:r>
              <a:rPr lang="en-US" sz="2400" dirty="0"/>
              <a:t>/</a:t>
            </a:r>
            <a:r>
              <a:rPr lang="en-US" sz="2400" dirty="0" err="1"/>
              <a:t>twiki</a:t>
            </a:r>
            <a:r>
              <a:rPr lang="en-US" sz="2400" dirty="0"/>
              <a:t>/bin/view/LCG/</a:t>
            </a:r>
            <a:r>
              <a:rPr lang="en-US" sz="2400" dirty="0" err="1"/>
              <a:t>HttpTpcTechnical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9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7936-96CF-6A70-C56B-588CE971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Suggestion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BDCC-9FB1-5EC7-E873-873A1088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use case and gap analysis with other use cases</a:t>
            </a:r>
          </a:p>
          <a:p>
            <a:pPr lvl="1"/>
            <a:r>
              <a:rPr lang="en-US" dirty="0"/>
              <a:t>DDM use case (throughput focused, persistent traffic) vs distributed (WAN) training (latency important as well, on-off traffic)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396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Times New Roman</vt:lpstr>
      <vt:lpstr>Office Theme</vt:lpstr>
      <vt:lpstr>HP-WAN Use Case: Distributed Data Management (DDM) Supporting Big Science</vt:lpstr>
      <vt:lpstr>Use Case: Distributed Data Management (DDM) Supporting Big Science</vt:lpstr>
      <vt:lpstr>High-Level Network Related Components and Gaps</vt:lpstr>
      <vt:lpstr>Potential Suggestion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Yang, Y. Richard</dc:creator>
  <cp:lastModifiedBy>Yang, Y. Richard</cp:lastModifiedBy>
  <cp:revision>13</cp:revision>
  <dcterms:created xsi:type="dcterms:W3CDTF">2024-07-22T20:12:32Z</dcterms:created>
  <dcterms:modified xsi:type="dcterms:W3CDTF">2024-07-23T03:56:32Z</dcterms:modified>
</cp:coreProperties>
</file>