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69" r:id="rId4"/>
    <p:sldId id="297" r:id="rId5"/>
    <p:sldId id="320" r:id="rId7"/>
    <p:sldId id="321" r:id="rId8"/>
    <p:sldId id="299" r:id="rId9"/>
    <p:sldId id="300" r:id="rId10"/>
    <p:sldId id="302" r:id="rId11"/>
    <p:sldId id="303" r:id="rId12"/>
    <p:sldId id="283" r:id="rId13"/>
  </p:sldIdLst>
  <p:sldSz cx="12192000" cy="6858000"/>
  <p:notesSz cx="6858000" cy="9144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J" initials="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1C981C"/>
    <a:srgbClr val="5407A3"/>
    <a:srgbClr val="DF3621"/>
    <a:srgbClr val="D98D59"/>
    <a:srgbClr val="1A356C"/>
    <a:srgbClr val="0B5FD1"/>
    <a:srgbClr val="D0E1D1"/>
    <a:srgbClr val="EDF7E1"/>
    <a:srgbClr val="DFE7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p:scale>
          <a:sx n="111" d="100"/>
          <a:sy n="111" d="100"/>
        </p:scale>
        <p:origin x="57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gs" Target="tags/tag69.xml"/><Relationship Id="rId17" Type="http://schemas.openxmlformats.org/officeDocument/2006/relationships/commentAuthors" Target="commentAuthors.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8738F7DF-A93F-4D1E-AF81-1F84C8E25ACF}"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1A0C68-43D3-43E0-A359-C58B8BC94CDE}" type="slidenum">
              <a:rPr lang="en-GB" smtClean="0"/>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10"/>
          </p:nvPr>
        </p:nvSpPr>
        <p:spPr/>
        <p:txBody>
          <a:bodyPr/>
          <a:lstStyle/>
          <a:p>
            <a:fld id="{8738F7DF-A93F-4D1E-AF81-1F84C8E25ACF}"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1A0C68-43D3-43E0-A359-C58B8BC94CDE}" type="slidenum">
              <a:rPr lang="en-GB" smtClean="0"/>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10"/>
          </p:nvPr>
        </p:nvSpPr>
        <p:spPr/>
        <p:txBody>
          <a:bodyPr/>
          <a:lstStyle/>
          <a:p>
            <a:fld id="{8738F7DF-A93F-4D1E-AF81-1F84C8E25ACF}"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1A0C68-43D3-43E0-A359-C58B8BC94CDE}" type="slidenum">
              <a:rPr lang="en-GB" smtClean="0"/>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_仅标题空内容">
    <p:spTree>
      <p:nvGrpSpPr>
        <p:cNvPr id="1" name=""/>
        <p:cNvGrpSpPr/>
        <p:nvPr/>
      </p:nvGrpSpPr>
      <p:grpSpPr>
        <a:xfrm>
          <a:off x="0" y="0"/>
          <a:ext cx="0" cy="0"/>
          <a:chOff x="0" y="0"/>
          <a:chExt cx="0" cy="0"/>
        </a:xfrm>
      </p:grpSpPr>
      <p:sp>
        <p:nvSpPr>
          <p:cNvPr id="2" name="标题 1"/>
          <p:cNvSpPr>
            <a:spLocks noGrp="1"/>
          </p:cNvSpPr>
          <p:nvPr>
            <p:ph type="title"/>
          </p:nvPr>
        </p:nvSpPr>
        <p:spPr>
          <a:xfrm>
            <a:off x="335359" y="122216"/>
            <a:ext cx="10314711" cy="658085"/>
          </a:xfrm>
        </p:spPr>
        <p:txBody>
          <a:bodyPr>
            <a:noAutofit/>
          </a:bodyPr>
          <a:lstStyle>
            <a:lvl1pPr algn="l" defTabSz="1218565" rtl="0" eaLnBrk="1" latinLnBrk="0" hangingPunct="1">
              <a:spcBef>
                <a:spcPct val="0"/>
              </a:spcBef>
              <a:buNone/>
              <a:defRPr lang="zh-CN" altLang="en-US" sz="2800" b="1" kern="1200" dirty="0">
                <a:solidFill>
                  <a:srgbClr val="C00000"/>
                </a:solidFill>
                <a:latin typeface="微软雅黑" panose="020B0503020204020204" charset="-122"/>
                <a:ea typeface="微软雅黑" panose="020B0503020204020204" charset="-122"/>
                <a:cs typeface="+mj-cs"/>
              </a:defRPr>
            </a:lvl1pPr>
          </a:lstStyle>
          <a:p>
            <a:r>
              <a:rPr lang="zh-CN" altLang="en-US" dirty="0"/>
              <a:t>单击此处编辑母版标题样式</a:t>
            </a:r>
            <a:endParaRPr lang="zh-CN" altLang="en-US" dirty="0"/>
          </a:p>
        </p:txBody>
      </p:sp>
      <p:sp>
        <p:nvSpPr>
          <p:cNvPr id="3" name="矩形 2"/>
          <p:cNvSpPr/>
          <p:nvPr userDrawn="1"/>
        </p:nvSpPr>
        <p:spPr>
          <a:xfrm>
            <a:off x="11568608" y="6444602"/>
            <a:ext cx="425116" cy="338554"/>
          </a:xfrm>
          <a:prstGeom prst="rect">
            <a:avLst/>
          </a:prstGeom>
        </p:spPr>
        <p:txBody>
          <a:bodyPr wrap="none">
            <a:spAutoFit/>
          </a:bodyPr>
          <a:lstStyle/>
          <a:p>
            <a:pPr marL="0" marR="0" lvl="0" indent="0" algn="l" defTabSz="1217295" rtl="0" eaLnBrk="1" fontAlgn="auto" latinLnBrk="0" hangingPunct="1">
              <a:lnSpc>
                <a:spcPct val="100000"/>
              </a:lnSpc>
              <a:spcBef>
                <a:spcPts val="0"/>
              </a:spcBef>
              <a:spcAft>
                <a:spcPts val="0"/>
              </a:spcAft>
              <a:buClrTx/>
              <a:buSzTx/>
              <a:buFontTx/>
              <a:buNone/>
              <a:defRPr/>
            </a:pPr>
            <a:fld id="{D5DDBE9D-0EAE-4BF9-9976-992BCF72F40A}" type="slidenum">
              <a:rPr kumimoji="0" lang="zh-CN" altLang="en-US" sz="16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6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pic>
        <p:nvPicPr>
          <p:cNvPr id="9" name="图片 8"/>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a:fillRect/>
          </a:stretch>
        </p:blipFill>
        <p:spPr>
          <a:xfrm>
            <a:off x="335359" y="807730"/>
            <a:ext cx="11520001" cy="67235"/>
          </a:xfrm>
          <a:prstGeom prst="rect">
            <a:avLst/>
          </a:prstGeom>
        </p:spPr>
      </p:pic>
      <p:pic>
        <p:nvPicPr>
          <p:cNvPr id="7" name="图片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71094" y="15229"/>
            <a:ext cx="1367118" cy="87769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10"/>
          </p:nvPr>
        </p:nvSpPr>
        <p:spPr/>
        <p:txBody>
          <a:bodyPr/>
          <a:lstStyle/>
          <a:p>
            <a:fld id="{8738F7DF-A93F-4D1E-AF81-1F84C8E25ACF}"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1A0C68-43D3-43E0-A359-C58B8BC94CDE}" type="slidenum">
              <a:rPr lang="en-GB" smtClean="0"/>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738F7DF-A93F-4D1E-AF81-1F84C8E25ACF}"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1A0C68-43D3-43E0-A359-C58B8BC94CDE}" type="slidenum">
              <a:rPr lang="en-GB" smtClean="0"/>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5" name="Date Placeholder 4"/>
          <p:cNvSpPr>
            <a:spLocks noGrp="1"/>
          </p:cNvSpPr>
          <p:nvPr>
            <p:ph type="dt" sz="half" idx="10"/>
          </p:nvPr>
        </p:nvSpPr>
        <p:spPr/>
        <p:txBody>
          <a:bodyPr/>
          <a:lstStyle/>
          <a:p>
            <a:fld id="{8738F7DF-A93F-4D1E-AF81-1F84C8E25ACF}"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91A0C68-43D3-43E0-A359-C58B8BC94CDE}" type="slidenum">
              <a:rPr lang="en-GB" smtClean="0"/>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7" name="Date Placeholder 6"/>
          <p:cNvSpPr>
            <a:spLocks noGrp="1"/>
          </p:cNvSpPr>
          <p:nvPr>
            <p:ph type="dt" sz="half" idx="10"/>
          </p:nvPr>
        </p:nvSpPr>
        <p:spPr/>
        <p:txBody>
          <a:bodyPr/>
          <a:lstStyle/>
          <a:p>
            <a:fld id="{8738F7DF-A93F-4D1E-AF81-1F84C8E25ACF}" type="datetimeFigureOut">
              <a:rPr lang="en-GB" smtClean="0"/>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91A0C68-43D3-43E0-A359-C58B8BC94CDE}" type="slidenum">
              <a:rPr lang="en-GB" smtClean="0"/>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8738F7DF-A93F-4D1E-AF81-1F84C8E25ACF}" type="datetimeFigureOut">
              <a:rPr lang="en-GB" smtClean="0"/>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91A0C68-43D3-43E0-A359-C58B8BC94CDE}" type="slidenum">
              <a:rPr lang="en-GB" smtClean="0"/>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38F7DF-A93F-4D1E-AF81-1F84C8E25ACF}" type="datetimeFigureOut">
              <a:rPr lang="en-GB" smtClean="0"/>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91A0C68-43D3-43E0-A359-C58B8BC94CDE}" type="slidenum">
              <a:rPr lang="en-GB" smtClean="0"/>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738F7DF-A93F-4D1E-AF81-1F84C8E25ACF}"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91A0C68-43D3-43E0-A359-C58B8BC94CDE}" type="slidenum">
              <a:rPr lang="en-GB" smtClean="0"/>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738F7DF-A93F-4D1E-AF81-1F84C8E25ACF}"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91A0C68-43D3-43E0-A359-C58B8BC94CDE}" type="slidenum">
              <a:rPr lang="en-GB" smtClean="0"/>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38F7DF-A93F-4D1E-AF81-1F84C8E25ACF}" type="datetimeFigureOut">
              <a:rPr lang="en-GB" smtClean="0"/>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1A0C68-43D3-43E0-A359-C58B8BC94CDE}" type="slidenum">
              <a:rPr lang="en-GB" smtClean="0"/>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image" Target="../media/image4.emf"/><Relationship Id="rId7" Type="http://schemas.openxmlformats.org/officeDocument/2006/relationships/tags" Target="../tags/tag9.xml"/><Relationship Id="rId63" Type="http://schemas.openxmlformats.org/officeDocument/2006/relationships/notesSlide" Target="../notesSlides/notesSlide2.xml"/><Relationship Id="rId62" Type="http://schemas.openxmlformats.org/officeDocument/2006/relationships/slideLayout" Target="../slideLayouts/slideLayout2.xml"/><Relationship Id="rId61" Type="http://schemas.openxmlformats.org/officeDocument/2006/relationships/tags" Target="../tags/tag61.xml"/><Relationship Id="rId60" Type="http://schemas.openxmlformats.org/officeDocument/2006/relationships/tags" Target="../tags/tag60.xml"/><Relationship Id="rId6" Type="http://schemas.openxmlformats.org/officeDocument/2006/relationships/tags" Target="../tags/tag8.xml"/><Relationship Id="rId59" Type="http://schemas.openxmlformats.org/officeDocument/2006/relationships/tags" Target="../tags/tag59.xml"/><Relationship Id="rId58" Type="http://schemas.openxmlformats.org/officeDocument/2006/relationships/tags" Target="../tags/tag58.xml"/><Relationship Id="rId57" Type="http://schemas.openxmlformats.org/officeDocument/2006/relationships/tags" Target="../tags/tag57.xml"/><Relationship Id="rId56" Type="http://schemas.openxmlformats.org/officeDocument/2006/relationships/tags" Target="../tags/tag56.xml"/><Relationship Id="rId55" Type="http://schemas.openxmlformats.org/officeDocument/2006/relationships/tags" Target="../tags/tag55.xml"/><Relationship Id="rId54" Type="http://schemas.openxmlformats.org/officeDocument/2006/relationships/tags" Target="../tags/tag54.xml"/><Relationship Id="rId53" Type="http://schemas.openxmlformats.org/officeDocument/2006/relationships/tags" Target="../tags/tag53.xml"/><Relationship Id="rId52" Type="http://schemas.openxmlformats.org/officeDocument/2006/relationships/tags" Target="../tags/tag52.xml"/><Relationship Id="rId51" Type="http://schemas.openxmlformats.org/officeDocument/2006/relationships/tags" Target="../tags/tag51.xml"/><Relationship Id="rId50" Type="http://schemas.openxmlformats.org/officeDocument/2006/relationships/tags" Target="../tags/tag50.xml"/><Relationship Id="rId5" Type="http://schemas.openxmlformats.org/officeDocument/2006/relationships/image" Target="../media/image3.emf"/><Relationship Id="rId49" Type="http://schemas.openxmlformats.org/officeDocument/2006/relationships/tags" Target="../tags/tag49.xml"/><Relationship Id="rId48" Type="http://schemas.openxmlformats.org/officeDocument/2006/relationships/tags" Target="../tags/tag48.xml"/><Relationship Id="rId47" Type="http://schemas.openxmlformats.org/officeDocument/2006/relationships/tags" Target="../tags/tag47.xml"/><Relationship Id="rId46" Type="http://schemas.openxmlformats.org/officeDocument/2006/relationships/tags" Target="../tags/tag46.xml"/><Relationship Id="rId45" Type="http://schemas.openxmlformats.org/officeDocument/2006/relationships/tags" Target="../tags/tag45.xml"/><Relationship Id="rId44" Type="http://schemas.openxmlformats.org/officeDocument/2006/relationships/tags" Target="../tags/tag44.xml"/><Relationship Id="rId43" Type="http://schemas.openxmlformats.org/officeDocument/2006/relationships/tags" Target="../tags/tag43.xml"/><Relationship Id="rId42" Type="http://schemas.openxmlformats.org/officeDocument/2006/relationships/tags" Target="../tags/tag42.xml"/><Relationship Id="rId41" Type="http://schemas.openxmlformats.org/officeDocument/2006/relationships/tags" Target="../tags/tag41.xml"/><Relationship Id="rId40" Type="http://schemas.openxmlformats.org/officeDocument/2006/relationships/tags" Target="../tags/tag40.xml"/><Relationship Id="rId4" Type="http://schemas.openxmlformats.org/officeDocument/2006/relationships/tags" Target="../tags/tag7.xml"/><Relationship Id="rId39" Type="http://schemas.openxmlformats.org/officeDocument/2006/relationships/tags" Target="../tags/tag39.xml"/><Relationship Id="rId38" Type="http://schemas.openxmlformats.org/officeDocument/2006/relationships/tags" Target="../tags/tag38.xml"/><Relationship Id="rId37" Type="http://schemas.openxmlformats.org/officeDocument/2006/relationships/tags" Target="../tags/tag37.xml"/><Relationship Id="rId36" Type="http://schemas.openxmlformats.org/officeDocument/2006/relationships/tags" Target="../tags/tag36.xml"/><Relationship Id="rId35" Type="http://schemas.openxmlformats.org/officeDocument/2006/relationships/tags" Target="../tags/tag35.xml"/><Relationship Id="rId34" Type="http://schemas.openxmlformats.org/officeDocument/2006/relationships/tags" Target="../tags/tag34.xml"/><Relationship Id="rId33" Type="http://schemas.openxmlformats.org/officeDocument/2006/relationships/tags" Target="../tags/tag33.xml"/><Relationship Id="rId32" Type="http://schemas.openxmlformats.org/officeDocument/2006/relationships/tags" Target="../tags/tag32.xml"/><Relationship Id="rId31" Type="http://schemas.openxmlformats.org/officeDocument/2006/relationships/tags" Target="../tags/tag31.xml"/><Relationship Id="rId30" Type="http://schemas.openxmlformats.org/officeDocument/2006/relationships/tags" Target="../tags/tag30.xml"/><Relationship Id="rId3" Type="http://schemas.openxmlformats.org/officeDocument/2006/relationships/tags" Target="../tags/tag6.xml"/><Relationship Id="rId29" Type="http://schemas.openxmlformats.org/officeDocument/2006/relationships/tags" Target="../tags/tag29.xml"/><Relationship Id="rId28" Type="http://schemas.openxmlformats.org/officeDocument/2006/relationships/tags" Target="../tags/tag28.xml"/><Relationship Id="rId27" Type="http://schemas.openxmlformats.org/officeDocument/2006/relationships/tags" Target="../tags/tag27.xml"/><Relationship Id="rId26" Type="http://schemas.openxmlformats.org/officeDocument/2006/relationships/tags" Target="../tags/tag26.xml"/><Relationship Id="rId25" Type="http://schemas.openxmlformats.org/officeDocument/2006/relationships/tags" Target="../tags/tag25.xml"/><Relationship Id="rId24" Type="http://schemas.openxmlformats.org/officeDocument/2006/relationships/tags" Target="../tags/tag24.xml"/><Relationship Id="rId23" Type="http://schemas.openxmlformats.org/officeDocument/2006/relationships/tags" Target="../tags/tag23.xml"/><Relationship Id="rId22" Type="http://schemas.openxmlformats.org/officeDocument/2006/relationships/tags" Target="../tags/tag22.xml"/><Relationship Id="rId21" Type="http://schemas.openxmlformats.org/officeDocument/2006/relationships/tags" Target="../tags/tag21.xml"/><Relationship Id="rId20" Type="http://schemas.openxmlformats.org/officeDocument/2006/relationships/tags" Target="../tags/tag20.xml"/><Relationship Id="rId2" Type="http://schemas.openxmlformats.org/officeDocument/2006/relationships/tags" Target="../tags/tag5.xml"/><Relationship Id="rId19" Type="http://schemas.openxmlformats.org/officeDocument/2006/relationships/tags" Target="../tags/tag19.xml"/><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image" Target="../media/image5.emf"/><Relationship Id="rId10" Type="http://schemas.openxmlformats.org/officeDocument/2006/relationships/tags" Target="../tags/tag11.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slideLayout" Target="../slideLayouts/slideLayout2.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image" Target="../media/image8.png"/><Relationship Id="rId4" Type="http://schemas.openxmlformats.org/officeDocument/2006/relationships/tags" Target="../tags/tag64.xml"/><Relationship Id="rId3" Type="http://schemas.openxmlformats.org/officeDocument/2006/relationships/image" Target="../media/image7.png"/><Relationship Id="rId2" Type="http://schemas.openxmlformats.org/officeDocument/2006/relationships/tags" Target="../tags/tag63.xml"/><Relationship Id="rId1" Type="http://schemas.openxmlformats.org/officeDocument/2006/relationships/tags" Target="../tags/tag62.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2.xml"/><Relationship Id="rId5" Type="http://schemas.openxmlformats.org/officeDocument/2006/relationships/tags" Target="../tags/tag68.xml"/><Relationship Id="rId4" Type="http://schemas.openxmlformats.org/officeDocument/2006/relationships/tags" Target="../tags/tag67.xml"/><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500" y="990600"/>
            <a:ext cx="11811635" cy="2438400"/>
          </a:xfrm>
        </p:spPr>
        <p:txBody>
          <a:bodyPr>
            <a:normAutofit/>
          </a:bodyPr>
          <a:lstStyle/>
          <a:p>
            <a:r>
              <a:rPr sz="3200" b="1">
                <a:latin typeface="微软雅黑" panose="020B0503020204020204" charset="-122"/>
                <a:ea typeface="微软雅黑" panose="020B0503020204020204" charset="-122"/>
                <a:sym typeface="+mn-ea"/>
              </a:rPr>
              <a:t>Super Computing Express Services in High-performance WAN</a:t>
            </a:r>
            <a:r>
              <a:rPr sz="3200" b="1">
                <a:latin typeface="微软雅黑" panose="020B0503020204020204" charset="-122"/>
                <a:ea typeface="微软雅黑" panose="020B0503020204020204" charset="-122"/>
                <a:sym typeface="+mn-ea"/>
              </a:rPr>
              <a:t>    </a:t>
            </a:r>
            <a:r>
              <a:rPr lang="en-US" altLang="en-GB" sz="4000" dirty="0">
                <a:sym typeface="+mn-ea"/>
              </a:rPr>
              <a:t>                                   </a:t>
            </a:r>
            <a:endParaRPr lang="en-US" altLang="en-GB" sz="3200" dirty="0"/>
          </a:p>
        </p:txBody>
      </p:sp>
      <p:sp>
        <p:nvSpPr>
          <p:cNvPr id="3" name="Subtitle 2"/>
          <p:cNvSpPr>
            <a:spLocks noGrp="1"/>
          </p:cNvSpPr>
          <p:nvPr>
            <p:ph type="subTitle" idx="1"/>
          </p:nvPr>
        </p:nvSpPr>
        <p:spPr>
          <a:xfrm>
            <a:off x="3362960" y="3568065"/>
            <a:ext cx="5963285" cy="2296160"/>
          </a:xfrm>
        </p:spPr>
        <p:txBody>
          <a:bodyPr>
            <a:normAutofit/>
          </a:bodyPr>
          <a:lstStyle/>
          <a:p>
            <a:pPr algn="ctr"/>
            <a:r>
              <a:rPr lang="en-US" altLang="en-GB" dirty="0"/>
              <a:t>Jie Liang, liangjie6@chinatelecom.cn</a:t>
            </a:r>
            <a:endParaRPr lang="en-US" altLang="en-GB" dirty="0"/>
          </a:p>
          <a:p>
            <a:pPr algn="ctr"/>
            <a:r>
              <a:rPr lang="en-US" altLang="en-GB" dirty="0"/>
              <a:t>Huiyue Z</a:t>
            </a:r>
            <a:r>
              <a:rPr lang="en-US" altLang="en-GB" dirty="0"/>
              <a:t>hang, zhanghy30@chinatelecom.cn</a:t>
            </a:r>
            <a:endParaRPr lang="en-US" altLang="en-GB" dirty="0"/>
          </a:p>
          <a:p>
            <a:pPr algn="ctr"/>
            <a:r>
              <a:rPr lang="en-GB" dirty="0"/>
              <a:t>IETF-1</a:t>
            </a:r>
            <a:r>
              <a:rPr lang="en-US" dirty="0"/>
              <a:t>20</a:t>
            </a:r>
            <a:r>
              <a:rPr lang="en-GB" dirty="0"/>
              <a:t> : Vancouver </a:t>
            </a:r>
            <a:r>
              <a:rPr lang="en-US" altLang="en-GB" dirty="0"/>
              <a:t>,</a:t>
            </a:r>
            <a:r>
              <a:rPr lang="en-GB" dirty="0"/>
              <a:t> </a:t>
            </a:r>
            <a:r>
              <a:rPr lang="en-US" altLang="en-GB" dirty="0"/>
              <a:t>July</a:t>
            </a:r>
            <a:r>
              <a:rPr lang="en-GB" dirty="0"/>
              <a:t> 202</a:t>
            </a:r>
            <a:r>
              <a:rPr lang="en-US" altLang="en-GB" dirty="0"/>
              <a:t>4</a:t>
            </a:r>
            <a:endParaRPr lang="en-US" alt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260090" y="2334260"/>
            <a:ext cx="5870575" cy="706755"/>
          </a:xfrm>
          <a:prstGeom prst="rect">
            <a:avLst/>
          </a:prstGeom>
          <a:noFill/>
        </p:spPr>
        <p:txBody>
          <a:bodyPr wrap="square" rtlCol="0">
            <a:spAutoFit/>
          </a:bodyPr>
          <a:p>
            <a:r>
              <a:rPr lang="en-US" altLang="zh-CN" sz="4000"/>
              <a:t>Thank You &amp; Let’s discuss</a:t>
            </a:r>
            <a:endParaRPr lang="en-US" altLang="zh-CN" sz="4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4160" y="1464945"/>
            <a:ext cx="11240770" cy="2438400"/>
          </a:xfrm>
        </p:spPr>
        <p:txBody>
          <a:bodyPr>
            <a:normAutofit/>
          </a:bodyPr>
          <a:lstStyle/>
          <a:p>
            <a:r>
              <a:rPr lang="en-US" altLang="en-GB" sz="4000" dirty="0">
                <a:sym typeface="+mn-ea"/>
              </a:rPr>
              <a:t>    </a:t>
            </a:r>
            <a:endParaRPr lang="en-US" altLang="en-GB" sz="3200" dirty="0"/>
          </a:p>
        </p:txBody>
      </p:sp>
      <p:sp>
        <p:nvSpPr>
          <p:cNvPr id="9" name="Content Placeholder 2"/>
          <p:cNvSpPr>
            <a:spLocks noGrp="1"/>
          </p:cNvSpPr>
          <p:nvPr>
            <p:ph idx="1"/>
            <p:custDataLst>
              <p:tags r:id="rId1"/>
            </p:custDataLst>
          </p:nvPr>
        </p:nvSpPr>
        <p:spPr>
          <a:xfrm>
            <a:off x="2936240" y="2440305"/>
            <a:ext cx="7758430" cy="2317750"/>
          </a:xfrm>
        </p:spPr>
        <p:txBody>
          <a:bodyPr>
            <a:normAutofit lnSpcReduction="20000"/>
          </a:bodyPr>
          <a:lstStyle/>
          <a:p>
            <a:pPr marL="342900" indent="-342900" algn="l">
              <a:buFont typeface="Wingdings" panose="05000000000000000000" charset="0"/>
              <a:buChar char="p"/>
            </a:pPr>
            <a:endParaRPr lang="en-US" altLang="en-GB" dirty="0"/>
          </a:p>
          <a:p>
            <a:pPr marL="342900" indent="-342900" algn="l">
              <a:buFont typeface="Wingdings" panose="05000000000000000000" charset="0"/>
              <a:buChar char="p"/>
            </a:pPr>
            <a:r>
              <a:rPr lang="en-US" altLang="en-GB" dirty="0"/>
              <a:t>Requirements </a:t>
            </a:r>
            <a:r>
              <a:rPr lang="en-US" altLang="en-GB" dirty="0">
                <a:sym typeface="+mn-ea"/>
              </a:rPr>
              <a:t>of massive data transmission</a:t>
            </a:r>
            <a:endParaRPr lang="en-US" altLang="en-GB" dirty="0">
              <a:sym typeface="+mn-ea"/>
            </a:endParaRPr>
          </a:p>
          <a:p>
            <a:pPr marL="342900" indent="-342900" algn="l">
              <a:buFont typeface="Wingdings" panose="05000000000000000000" charset="0"/>
              <a:buChar char="p"/>
            </a:pPr>
            <a:endParaRPr lang="en-US" altLang="en-GB" dirty="0">
              <a:sym typeface="+mn-ea"/>
            </a:endParaRPr>
          </a:p>
          <a:p>
            <a:pPr marL="342900" indent="-342900" algn="l">
              <a:buFont typeface="Wingdings" panose="05000000000000000000" charset="0"/>
              <a:buChar char="p"/>
            </a:pPr>
            <a:r>
              <a:rPr lang="en-US" altLang="en-GB" dirty="0"/>
              <a:t>Solution: </a:t>
            </a:r>
            <a:r>
              <a:rPr lang="en-US" altLang="en-GB" dirty="0">
                <a:sym typeface="+mn-ea"/>
              </a:rPr>
              <a:t>Super Computing Express</a:t>
            </a:r>
            <a:r>
              <a:rPr lang="en-US" altLang="en-GB" dirty="0">
                <a:solidFill>
                  <a:srgbClr val="00B050"/>
                </a:solidFill>
                <a:sym typeface="+mn-ea"/>
              </a:rPr>
              <a:t> </a:t>
            </a:r>
            <a:r>
              <a:rPr lang="en-US" altLang="en-GB" dirty="0">
                <a:solidFill>
                  <a:schemeClr val="tx1"/>
                </a:solidFill>
                <a:sym typeface="+mn-ea"/>
              </a:rPr>
              <a:t>of HP WAN</a:t>
            </a:r>
            <a:endParaRPr lang="en-US" altLang="en-GB" dirty="0">
              <a:solidFill>
                <a:schemeClr val="tx1"/>
              </a:solidFill>
              <a:sym typeface="+mn-ea"/>
            </a:endParaRPr>
          </a:p>
        </p:txBody>
      </p:sp>
      <p:sp>
        <p:nvSpPr>
          <p:cNvPr id="5" name="文本框 4"/>
          <p:cNvSpPr txBox="1"/>
          <p:nvPr/>
        </p:nvSpPr>
        <p:spPr>
          <a:xfrm>
            <a:off x="4882515" y="1464945"/>
            <a:ext cx="4064000" cy="521970"/>
          </a:xfrm>
          <a:prstGeom prst="rect">
            <a:avLst/>
          </a:prstGeom>
          <a:noFill/>
        </p:spPr>
        <p:txBody>
          <a:bodyPr wrap="square" rtlCol="0">
            <a:spAutoFit/>
          </a:bodyPr>
          <a:lstStyle/>
          <a:p>
            <a:r>
              <a:rPr lang="en-US" altLang="zh-CN" sz="2800" b="1"/>
              <a:t>Contents</a:t>
            </a:r>
            <a:endParaRPr lang="en-US" altLang="zh-CN" sz="28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4880" y="520065"/>
            <a:ext cx="10172700" cy="861060"/>
          </a:xfrm>
        </p:spPr>
        <p:txBody>
          <a:bodyPr>
            <a:normAutofit fontScale="90000"/>
          </a:bodyPr>
          <a:lstStyle/>
          <a:p>
            <a:r>
              <a:rPr lang="en-US" altLang="en-GB" sz="3200" b="1" dirty="0">
                <a:latin typeface="微软雅黑" panose="020B0503020204020204" charset="-122"/>
                <a:ea typeface="微软雅黑" panose="020B0503020204020204" charset="-122"/>
                <a:sym typeface="+mn-ea"/>
              </a:rPr>
              <a:t>Requirements of </a:t>
            </a:r>
            <a:r>
              <a:rPr lang="en-US" altLang="en-GB" sz="3200" b="1" dirty="0">
                <a:latin typeface="微软雅黑" panose="020B0503020204020204" charset="-122"/>
                <a:ea typeface="微软雅黑" panose="020B0503020204020204" charset="-122"/>
                <a:sym typeface="+mn-ea"/>
              </a:rPr>
              <a:t>massive data transmission</a:t>
            </a:r>
            <a:br>
              <a:rPr lang="en-US" altLang="en-GB" sz="3200" b="1" dirty="0">
                <a:latin typeface="微软雅黑" panose="020B0503020204020204" charset="-122"/>
                <a:ea typeface="微软雅黑" panose="020B0503020204020204" charset="-122"/>
                <a:sym typeface="+mn-ea"/>
              </a:rPr>
            </a:br>
            <a:endParaRPr lang="en-US" altLang="en-GB" sz="3200" dirty="0"/>
          </a:p>
        </p:txBody>
      </p:sp>
      <p:sp>
        <p:nvSpPr>
          <p:cNvPr id="9" name="Content Placeholder 2"/>
          <p:cNvSpPr>
            <a:spLocks noGrp="1"/>
          </p:cNvSpPr>
          <p:nvPr>
            <p:ph idx="1"/>
            <p:custDataLst>
              <p:tags r:id="rId1"/>
            </p:custDataLst>
          </p:nvPr>
        </p:nvSpPr>
        <p:spPr>
          <a:xfrm>
            <a:off x="505460" y="1352550"/>
            <a:ext cx="11181080" cy="398780"/>
          </a:xfrm>
        </p:spPr>
        <p:txBody>
          <a:bodyPr>
            <a:normAutofit/>
          </a:bodyPr>
          <a:lstStyle/>
          <a:p>
            <a:r>
              <a:rPr lang="en-US" altLang="en-GB" sz="1800" dirty="0">
                <a:cs typeface="+mn-lt"/>
              </a:rPr>
              <a:t>The primary goal is to ensure the effective high-throughput transmission of massive data.</a:t>
            </a:r>
            <a:endParaRPr lang="en-US" altLang="en-GB" sz="1800" dirty="0">
              <a:cs typeface="+mn-lt"/>
            </a:endParaRPr>
          </a:p>
        </p:txBody>
      </p:sp>
      <p:sp>
        <p:nvSpPr>
          <p:cNvPr id="3" name="文本框 2"/>
          <p:cNvSpPr txBox="1"/>
          <p:nvPr/>
        </p:nvSpPr>
        <p:spPr>
          <a:xfrm>
            <a:off x="4229100" y="1893570"/>
            <a:ext cx="5664200" cy="337185"/>
          </a:xfrm>
          <a:prstGeom prst="rect">
            <a:avLst/>
          </a:prstGeom>
          <a:noFill/>
          <a:ln>
            <a:solidFill>
              <a:srgbClr val="FF0000"/>
            </a:solidFill>
          </a:ln>
        </p:spPr>
        <p:txBody>
          <a:bodyPr wrap="square" rtlCol="0">
            <a:spAutoFit/>
          </a:bodyPr>
          <a:p>
            <a:pPr algn="ctr"/>
            <a:r>
              <a:rPr lang="zh-CN" altLang="en-US" sz="1600">
                <a:latin typeface="Times New Roman" panose="02020603050405020304" charset="0"/>
                <a:ea typeface="微软雅黑" panose="020B0503020204020204" charset="-122"/>
                <a:cs typeface="Times New Roman" panose="02020603050405020304" charset="0"/>
              </a:rPr>
              <a:t>Throughput = min{BW,WindowSize/RTT,(MSS/RTT)*(1/P))</a:t>
            </a:r>
            <a:endParaRPr lang="zh-CN" altLang="en-US" sz="1600">
              <a:latin typeface="Times New Roman" panose="02020603050405020304" charset="0"/>
              <a:ea typeface="微软雅黑" panose="020B0503020204020204" charset="-122"/>
              <a:cs typeface="Times New Roman" panose="02020603050405020304" charset="0"/>
            </a:endParaRPr>
          </a:p>
        </p:txBody>
      </p:sp>
      <p:sp>
        <p:nvSpPr>
          <p:cNvPr id="6" name="文本框 5"/>
          <p:cNvSpPr txBox="1"/>
          <p:nvPr/>
        </p:nvSpPr>
        <p:spPr>
          <a:xfrm>
            <a:off x="7834630" y="2632075"/>
            <a:ext cx="3698240" cy="337185"/>
          </a:xfrm>
          <a:prstGeom prst="rect">
            <a:avLst/>
          </a:prstGeom>
          <a:noFill/>
        </p:spPr>
        <p:txBody>
          <a:bodyPr wrap="square" rtlCol="0">
            <a:spAutoFit/>
          </a:bodyPr>
          <a:p>
            <a:r>
              <a:rPr lang="en-US" altLang="zh-CN" sz="1600">
                <a:solidFill>
                  <a:schemeClr val="tx1"/>
                </a:solidFill>
                <a:cs typeface="+mn-lt"/>
              </a:rPr>
              <a:t>R1: High bandwidth</a:t>
            </a:r>
            <a:endParaRPr lang="en-US" altLang="zh-CN" sz="1600">
              <a:solidFill>
                <a:schemeClr val="tx1"/>
              </a:solidFill>
              <a:cs typeface="+mn-lt"/>
            </a:endParaRPr>
          </a:p>
        </p:txBody>
      </p:sp>
      <p:sp>
        <p:nvSpPr>
          <p:cNvPr id="7" name="文本框 6"/>
          <p:cNvSpPr txBox="1"/>
          <p:nvPr/>
        </p:nvSpPr>
        <p:spPr>
          <a:xfrm>
            <a:off x="7834630" y="3014980"/>
            <a:ext cx="3070225" cy="337185"/>
          </a:xfrm>
          <a:prstGeom prst="rect">
            <a:avLst/>
          </a:prstGeom>
          <a:noFill/>
        </p:spPr>
        <p:txBody>
          <a:bodyPr wrap="square" rtlCol="0">
            <a:spAutoFit/>
          </a:bodyPr>
          <a:p>
            <a:pPr lvl="0" algn="l">
              <a:buClrTx/>
              <a:buSzTx/>
              <a:buFontTx/>
            </a:pPr>
            <a:r>
              <a:rPr lang="en-US" altLang="zh-CN" sz="1600">
                <a:solidFill>
                  <a:schemeClr val="tx1"/>
                </a:solidFill>
                <a:cs typeface="+mn-lt"/>
                <a:sym typeface="+mn-ea"/>
              </a:rPr>
              <a:t>R2: L</a:t>
            </a:r>
            <a:r>
              <a:rPr lang="zh-CN" altLang="en-US" sz="1600">
                <a:solidFill>
                  <a:schemeClr val="tx1"/>
                </a:solidFill>
                <a:cs typeface="+mn-lt"/>
                <a:sym typeface="+mn-ea"/>
              </a:rPr>
              <a:t>ow latency</a:t>
            </a:r>
            <a:endParaRPr lang="zh-CN" altLang="en-US" sz="1600">
              <a:solidFill>
                <a:schemeClr val="tx1"/>
              </a:solidFill>
              <a:cs typeface="+mn-lt"/>
              <a:sym typeface="+mn-ea"/>
            </a:endParaRPr>
          </a:p>
        </p:txBody>
      </p:sp>
      <p:sp>
        <p:nvSpPr>
          <p:cNvPr id="8" name="文本框 7"/>
          <p:cNvSpPr txBox="1"/>
          <p:nvPr/>
        </p:nvSpPr>
        <p:spPr>
          <a:xfrm>
            <a:off x="7834630" y="3397885"/>
            <a:ext cx="4837430" cy="337185"/>
          </a:xfrm>
          <a:prstGeom prst="rect">
            <a:avLst/>
          </a:prstGeom>
          <a:noFill/>
        </p:spPr>
        <p:txBody>
          <a:bodyPr wrap="square" rtlCol="0">
            <a:spAutoFit/>
          </a:bodyPr>
          <a:p>
            <a:pPr lvl="0" algn="l">
              <a:buClrTx/>
              <a:buSzTx/>
              <a:buFontTx/>
            </a:pPr>
            <a:r>
              <a:rPr lang="en-US" altLang="zh-CN" sz="1600">
                <a:solidFill>
                  <a:schemeClr val="tx1"/>
                </a:solidFill>
                <a:cs typeface="+mn-lt"/>
                <a:sym typeface="+mn-ea"/>
              </a:rPr>
              <a:t>R3: </a:t>
            </a:r>
            <a:r>
              <a:rPr lang="zh-CN" altLang="en-US" sz="1600">
                <a:solidFill>
                  <a:schemeClr val="tx1"/>
                </a:solidFill>
                <a:cs typeface="+mn-lt"/>
                <a:sym typeface="+mn-ea"/>
              </a:rPr>
              <a:t>Extremely </a:t>
            </a:r>
            <a:r>
              <a:rPr lang="en-US" altLang="zh-CN" sz="1600">
                <a:solidFill>
                  <a:schemeClr val="tx1"/>
                </a:solidFill>
                <a:cs typeface="+mn-lt"/>
                <a:sym typeface="+mn-ea"/>
              </a:rPr>
              <a:t>l</a:t>
            </a:r>
            <a:r>
              <a:rPr lang="zh-CN" altLang="en-US" sz="1600">
                <a:solidFill>
                  <a:schemeClr val="tx1"/>
                </a:solidFill>
                <a:cs typeface="+mn-lt"/>
                <a:sym typeface="+mn-ea"/>
              </a:rPr>
              <a:t>ow or </a:t>
            </a:r>
            <a:r>
              <a:rPr lang="en-US" altLang="zh-CN" sz="1600">
                <a:solidFill>
                  <a:schemeClr val="tx1"/>
                </a:solidFill>
                <a:cs typeface="+mn-lt"/>
                <a:sym typeface="+mn-ea"/>
              </a:rPr>
              <a:t>z</a:t>
            </a:r>
            <a:r>
              <a:rPr lang="zh-CN" altLang="en-US" sz="1600">
                <a:solidFill>
                  <a:schemeClr val="tx1"/>
                </a:solidFill>
                <a:cs typeface="+mn-lt"/>
                <a:sym typeface="+mn-ea"/>
              </a:rPr>
              <a:t>ero </a:t>
            </a:r>
            <a:r>
              <a:rPr lang="en-US" altLang="zh-CN" sz="1600">
                <a:solidFill>
                  <a:schemeClr val="tx1"/>
                </a:solidFill>
                <a:cs typeface="+mn-lt"/>
                <a:sym typeface="+mn-ea"/>
              </a:rPr>
              <a:t>p</a:t>
            </a:r>
            <a:r>
              <a:rPr lang="zh-CN" altLang="en-US" sz="1600">
                <a:solidFill>
                  <a:schemeClr val="tx1"/>
                </a:solidFill>
                <a:cs typeface="+mn-lt"/>
                <a:sym typeface="+mn-ea"/>
              </a:rPr>
              <a:t>acket </a:t>
            </a:r>
            <a:r>
              <a:rPr lang="en-US" altLang="zh-CN" sz="1600">
                <a:solidFill>
                  <a:schemeClr val="tx1"/>
                </a:solidFill>
                <a:cs typeface="+mn-lt"/>
                <a:sym typeface="+mn-ea"/>
              </a:rPr>
              <a:t>l</a:t>
            </a:r>
            <a:r>
              <a:rPr lang="zh-CN" altLang="en-US" sz="1600">
                <a:solidFill>
                  <a:schemeClr val="tx1"/>
                </a:solidFill>
                <a:cs typeface="+mn-lt"/>
                <a:sym typeface="+mn-ea"/>
              </a:rPr>
              <a:t>oss </a:t>
            </a:r>
            <a:r>
              <a:rPr lang="en-US" altLang="zh-CN" sz="1600">
                <a:solidFill>
                  <a:schemeClr val="tx1"/>
                </a:solidFill>
                <a:cs typeface="+mn-lt"/>
                <a:sym typeface="+mn-ea"/>
              </a:rPr>
              <a:t>r</a:t>
            </a:r>
            <a:r>
              <a:rPr lang="zh-CN" altLang="en-US" sz="1600">
                <a:solidFill>
                  <a:schemeClr val="tx1"/>
                </a:solidFill>
                <a:cs typeface="+mn-lt"/>
                <a:sym typeface="+mn-ea"/>
              </a:rPr>
              <a:t>atio</a:t>
            </a:r>
            <a:endParaRPr lang="zh-CN" altLang="en-US" sz="1600">
              <a:solidFill>
                <a:schemeClr val="tx1"/>
              </a:solidFill>
              <a:cs typeface="+mn-lt"/>
              <a:sym typeface="+mn-ea"/>
            </a:endParaRPr>
          </a:p>
        </p:txBody>
      </p:sp>
      <p:cxnSp>
        <p:nvCxnSpPr>
          <p:cNvPr id="10" name="肘形连接符 9"/>
          <p:cNvCxnSpPr/>
          <p:nvPr/>
        </p:nvCxnSpPr>
        <p:spPr>
          <a:xfrm>
            <a:off x="6251575" y="2163445"/>
            <a:ext cx="1583055" cy="652780"/>
          </a:xfrm>
          <a:prstGeom prst="bentConnector3">
            <a:avLst>
              <a:gd name="adj1" fmla="val -200"/>
            </a:avLst>
          </a:prstGeom>
          <a:ln>
            <a:tailEnd type="arrow"/>
          </a:ln>
        </p:spPr>
        <p:style>
          <a:lnRef idx="2">
            <a:schemeClr val="accent1"/>
          </a:lnRef>
          <a:fillRef idx="0">
            <a:srgbClr val="FFFFFF"/>
          </a:fillRef>
          <a:effectRef idx="0">
            <a:srgbClr val="FFFFFF"/>
          </a:effectRef>
          <a:fontRef idx="minor">
            <a:schemeClr val="tx1"/>
          </a:fontRef>
        </p:style>
      </p:cxnSp>
      <p:cxnSp>
        <p:nvCxnSpPr>
          <p:cNvPr id="12" name="肘形连接符 11"/>
          <p:cNvCxnSpPr>
            <a:endCxn id="7" idx="1"/>
          </p:cNvCxnSpPr>
          <p:nvPr/>
        </p:nvCxnSpPr>
        <p:spPr>
          <a:xfrm rot="5400000" flipV="1">
            <a:off x="7221220" y="2570480"/>
            <a:ext cx="1050290" cy="176530"/>
          </a:xfrm>
          <a:prstGeom prst="bentConnector2">
            <a:avLst/>
          </a:prstGeom>
          <a:ln>
            <a:tailEnd type="arrow"/>
          </a:ln>
        </p:spPr>
        <p:style>
          <a:lnRef idx="2">
            <a:schemeClr val="accent1"/>
          </a:lnRef>
          <a:fillRef idx="0">
            <a:srgbClr val="FFFFFF"/>
          </a:fillRef>
          <a:effectRef idx="0">
            <a:srgbClr val="FFFFFF"/>
          </a:effectRef>
          <a:fontRef idx="minor">
            <a:schemeClr val="tx1"/>
          </a:fontRef>
        </p:style>
      </p:cxnSp>
      <p:sp>
        <p:nvSpPr>
          <p:cNvPr id="4" name="文本框 3"/>
          <p:cNvSpPr txBox="1"/>
          <p:nvPr/>
        </p:nvSpPr>
        <p:spPr>
          <a:xfrm>
            <a:off x="1710690" y="1902460"/>
            <a:ext cx="2599055" cy="337185"/>
          </a:xfrm>
          <a:prstGeom prst="rect">
            <a:avLst/>
          </a:prstGeom>
          <a:noFill/>
        </p:spPr>
        <p:txBody>
          <a:bodyPr wrap="square" rtlCol="0">
            <a:spAutoFit/>
          </a:bodyPr>
          <a:p>
            <a:r>
              <a:rPr lang="en-US" altLang="zh-CN" sz="1600">
                <a:solidFill>
                  <a:schemeClr val="tx1"/>
                </a:solidFill>
                <a:cs typeface="+mn-lt"/>
                <a:sym typeface="+mn-ea"/>
              </a:rPr>
              <a:t>Transmission </a:t>
            </a:r>
            <a:r>
              <a:rPr lang="en-US" altLang="zh-CN" sz="1600">
                <a:solidFill>
                  <a:schemeClr val="tx1"/>
                </a:solidFill>
                <a:cs typeface="+mn-lt"/>
                <a:sym typeface="+mn-ea"/>
              </a:rPr>
              <a:t>Requirement:</a:t>
            </a:r>
            <a:endParaRPr lang="en-US" altLang="zh-CN" sz="1600">
              <a:solidFill>
                <a:schemeClr val="tx1"/>
              </a:solidFill>
              <a:cs typeface="+mn-lt"/>
            </a:endParaRPr>
          </a:p>
        </p:txBody>
      </p:sp>
      <p:sp>
        <p:nvSpPr>
          <p:cNvPr id="11" name="左大括号 10"/>
          <p:cNvSpPr/>
          <p:nvPr/>
        </p:nvSpPr>
        <p:spPr>
          <a:xfrm>
            <a:off x="4223385" y="4839335"/>
            <a:ext cx="154305" cy="914400"/>
          </a:xfrm>
          <a:prstGeom prst="leftBrace">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sz="1600">
              <a:solidFill>
                <a:schemeClr val="tx1"/>
              </a:solidFill>
              <a:cs typeface="+mn-lt"/>
            </a:endParaRPr>
          </a:p>
        </p:txBody>
      </p:sp>
      <p:sp>
        <p:nvSpPr>
          <p:cNvPr id="15" name="文本框 14"/>
          <p:cNvSpPr txBox="1"/>
          <p:nvPr/>
        </p:nvSpPr>
        <p:spPr>
          <a:xfrm>
            <a:off x="4377690" y="4657725"/>
            <a:ext cx="1867535" cy="337185"/>
          </a:xfrm>
          <a:prstGeom prst="rect">
            <a:avLst/>
          </a:prstGeom>
          <a:noFill/>
        </p:spPr>
        <p:txBody>
          <a:bodyPr wrap="square" rtlCol="0">
            <a:spAutoFit/>
          </a:bodyPr>
          <a:p>
            <a:r>
              <a:rPr lang="zh-CN" altLang="en-US" sz="1600">
                <a:solidFill>
                  <a:schemeClr val="tx1"/>
                </a:solidFill>
                <a:cs typeface="+mn-lt"/>
                <a:sym typeface="+mn-ea"/>
              </a:rPr>
              <a:t>Low cost for users</a:t>
            </a:r>
            <a:endParaRPr lang="zh-CN" altLang="en-US" sz="1600">
              <a:solidFill>
                <a:schemeClr val="tx1"/>
              </a:solidFill>
              <a:cs typeface="+mn-lt"/>
              <a:sym typeface="+mn-ea"/>
            </a:endParaRPr>
          </a:p>
        </p:txBody>
      </p:sp>
      <p:sp>
        <p:nvSpPr>
          <p:cNvPr id="16" name="文本框 15"/>
          <p:cNvSpPr txBox="1"/>
          <p:nvPr/>
        </p:nvSpPr>
        <p:spPr>
          <a:xfrm>
            <a:off x="4377690" y="5542915"/>
            <a:ext cx="2350135" cy="337185"/>
          </a:xfrm>
          <a:prstGeom prst="rect">
            <a:avLst/>
          </a:prstGeom>
          <a:noFill/>
        </p:spPr>
        <p:txBody>
          <a:bodyPr wrap="square" rtlCol="0">
            <a:spAutoFit/>
          </a:bodyPr>
          <a:p>
            <a:r>
              <a:rPr lang="zh-CN" altLang="en-US" sz="1600">
                <a:solidFill>
                  <a:schemeClr val="tx1"/>
                </a:solidFill>
                <a:cs typeface="+mn-lt"/>
                <a:sym typeface="+mn-ea"/>
              </a:rPr>
              <a:t>Low cost for operators</a:t>
            </a:r>
            <a:endParaRPr lang="zh-CN" altLang="en-US" sz="1600">
              <a:solidFill>
                <a:schemeClr val="tx1"/>
              </a:solidFill>
              <a:cs typeface="+mn-lt"/>
              <a:sym typeface="+mn-ea"/>
            </a:endParaRPr>
          </a:p>
        </p:txBody>
      </p:sp>
      <p:sp>
        <p:nvSpPr>
          <p:cNvPr id="17" name="左大括号 16"/>
          <p:cNvSpPr/>
          <p:nvPr/>
        </p:nvSpPr>
        <p:spPr>
          <a:xfrm>
            <a:off x="6490335" y="4387850"/>
            <a:ext cx="154305" cy="914400"/>
          </a:xfrm>
          <a:prstGeom prst="leftBrace">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sz="1600">
              <a:solidFill>
                <a:schemeClr val="tx1"/>
              </a:solidFill>
              <a:cs typeface="+mn-lt"/>
            </a:endParaRPr>
          </a:p>
        </p:txBody>
      </p:sp>
      <p:sp>
        <p:nvSpPr>
          <p:cNvPr id="18" name="文本框 17"/>
          <p:cNvSpPr txBox="1"/>
          <p:nvPr/>
        </p:nvSpPr>
        <p:spPr>
          <a:xfrm>
            <a:off x="6694170" y="4224655"/>
            <a:ext cx="2732405" cy="337185"/>
          </a:xfrm>
          <a:prstGeom prst="rect">
            <a:avLst/>
          </a:prstGeom>
          <a:noFill/>
        </p:spPr>
        <p:txBody>
          <a:bodyPr wrap="square" rtlCol="0">
            <a:spAutoFit/>
          </a:bodyPr>
          <a:p>
            <a:r>
              <a:rPr lang="en-US" altLang="zh-CN" sz="1600">
                <a:solidFill>
                  <a:schemeClr val="tx1"/>
                </a:solidFill>
                <a:cs typeface="+mn-lt"/>
              </a:rPr>
              <a:t>R5: T</a:t>
            </a:r>
            <a:r>
              <a:rPr lang="zh-CN" altLang="en-US" sz="1600">
                <a:solidFill>
                  <a:schemeClr val="tx1"/>
                </a:solidFill>
                <a:cs typeface="+mn-lt"/>
              </a:rPr>
              <a:t>ask-based</a:t>
            </a:r>
            <a:endParaRPr lang="zh-CN" altLang="en-US" sz="1600">
              <a:solidFill>
                <a:schemeClr val="tx1"/>
              </a:solidFill>
              <a:cs typeface="+mn-lt"/>
            </a:endParaRPr>
          </a:p>
        </p:txBody>
      </p:sp>
      <p:sp>
        <p:nvSpPr>
          <p:cNvPr id="19" name="文本框 18"/>
          <p:cNvSpPr txBox="1"/>
          <p:nvPr/>
        </p:nvSpPr>
        <p:spPr>
          <a:xfrm>
            <a:off x="6684010" y="4660265"/>
            <a:ext cx="2152650" cy="337185"/>
          </a:xfrm>
          <a:prstGeom prst="rect">
            <a:avLst/>
          </a:prstGeom>
          <a:noFill/>
        </p:spPr>
        <p:txBody>
          <a:bodyPr wrap="square" rtlCol="0">
            <a:spAutoFit/>
          </a:bodyPr>
          <a:p>
            <a:r>
              <a:rPr lang="en-US" altLang="zh-CN" sz="1600">
                <a:solidFill>
                  <a:schemeClr val="tx1"/>
                </a:solidFill>
                <a:cs typeface="+mn-lt"/>
              </a:rPr>
              <a:t>R6: </a:t>
            </a:r>
            <a:r>
              <a:rPr sz="1600">
                <a:solidFill>
                  <a:schemeClr val="tx1"/>
                </a:solidFill>
                <a:cs typeface="+mn-lt"/>
              </a:rPr>
              <a:t>Elastic SLA</a:t>
            </a:r>
            <a:endParaRPr sz="1600">
              <a:solidFill>
                <a:schemeClr val="tx1"/>
              </a:solidFill>
              <a:cs typeface="+mn-lt"/>
            </a:endParaRPr>
          </a:p>
        </p:txBody>
      </p:sp>
      <p:sp>
        <p:nvSpPr>
          <p:cNvPr id="20" name="文本框 19"/>
          <p:cNvSpPr txBox="1"/>
          <p:nvPr/>
        </p:nvSpPr>
        <p:spPr>
          <a:xfrm>
            <a:off x="6694170" y="5101590"/>
            <a:ext cx="1921510" cy="337185"/>
          </a:xfrm>
          <a:prstGeom prst="rect">
            <a:avLst/>
          </a:prstGeom>
          <a:noFill/>
        </p:spPr>
        <p:txBody>
          <a:bodyPr wrap="square" rtlCol="0">
            <a:spAutoFit/>
          </a:bodyPr>
          <a:p>
            <a:r>
              <a:rPr lang="en-US" altLang="zh-CN" sz="1600">
                <a:solidFill>
                  <a:schemeClr val="tx1"/>
                </a:solidFill>
                <a:cs typeface="+mn-lt"/>
              </a:rPr>
              <a:t>R7: </a:t>
            </a:r>
            <a:r>
              <a:rPr sz="1600">
                <a:solidFill>
                  <a:schemeClr val="tx1"/>
                </a:solidFill>
                <a:cs typeface="+mn-lt"/>
                <a:sym typeface="+mn-ea"/>
              </a:rPr>
              <a:t>Elastic</a:t>
            </a:r>
            <a:r>
              <a:rPr lang="en-US" sz="1600">
                <a:solidFill>
                  <a:schemeClr val="tx1"/>
                </a:solidFill>
                <a:cs typeface="+mn-lt"/>
                <a:sym typeface="+mn-ea"/>
              </a:rPr>
              <a:t> </a:t>
            </a:r>
            <a:r>
              <a:rPr lang="en-US" altLang="zh-CN" sz="1600">
                <a:solidFill>
                  <a:schemeClr val="tx1"/>
                </a:solidFill>
                <a:cs typeface="+mn-lt"/>
              </a:rPr>
              <a:t>time</a:t>
            </a:r>
            <a:endParaRPr lang="en-US" altLang="zh-CN" sz="1600">
              <a:solidFill>
                <a:schemeClr val="tx1"/>
              </a:solidFill>
              <a:cs typeface="+mn-lt"/>
            </a:endParaRPr>
          </a:p>
        </p:txBody>
      </p:sp>
      <p:sp>
        <p:nvSpPr>
          <p:cNvPr id="21" name="文本框 20"/>
          <p:cNvSpPr txBox="1"/>
          <p:nvPr/>
        </p:nvSpPr>
        <p:spPr>
          <a:xfrm>
            <a:off x="7233285" y="5543550"/>
            <a:ext cx="4954905" cy="337185"/>
          </a:xfrm>
          <a:prstGeom prst="rect">
            <a:avLst/>
          </a:prstGeom>
          <a:noFill/>
        </p:spPr>
        <p:txBody>
          <a:bodyPr wrap="square" rtlCol="0">
            <a:spAutoFit/>
          </a:bodyPr>
          <a:p>
            <a:r>
              <a:rPr lang="en-US" altLang="zh-CN" sz="1600">
                <a:solidFill>
                  <a:schemeClr val="tx1"/>
                </a:solidFill>
                <a:cs typeface="+mn-lt"/>
                <a:sym typeface="+mn-ea"/>
              </a:rPr>
              <a:t>R8</a:t>
            </a:r>
            <a:r>
              <a:rPr lang="en-US" altLang="zh-CN" sz="1600">
                <a:solidFill>
                  <a:schemeClr val="tx1"/>
                </a:solidFill>
                <a:cs typeface="+mn-lt"/>
              </a:rPr>
              <a:t>: </a:t>
            </a:r>
            <a:r>
              <a:rPr sz="1600">
                <a:solidFill>
                  <a:schemeClr val="tx1"/>
                </a:solidFill>
                <a:cs typeface="+mn-lt"/>
              </a:rPr>
              <a:t>Utilizing IP statistical multiplexing features</a:t>
            </a:r>
            <a:endParaRPr sz="1600">
              <a:solidFill>
                <a:schemeClr val="tx1"/>
              </a:solidFill>
              <a:cs typeface="+mn-lt"/>
            </a:endParaRPr>
          </a:p>
        </p:txBody>
      </p:sp>
      <p:cxnSp>
        <p:nvCxnSpPr>
          <p:cNvPr id="22" name="直接箭头连接符 21"/>
          <p:cNvCxnSpPr>
            <a:endCxn id="21" idx="1"/>
          </p:cNvCxnSpPr>
          <p:nvPr/>
        </p:nvCxnSpPr>
        <p:spPr>
          <a:xfrm flipV="1">
            <a:off x="6684010" y="5727700"/>
            <a:ext cx="549275" cy="1143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24" name="文本框 23"/>
          <p:cNvSpPr txBox="1"/>
          <p:nvPr/>
        </p:nvSpPr>
        <p:spPr>
          <a:xfrm>
            <a:off x="7835265" y="3780790"/>
            <a:ext cx="4837430" cy="337185"/>
          </a:xfrm>
          <a:prstGeom prst="rect">
            <a:avLst/>
          </a:prstGeom>
          <a:noFill/>
        </p:spPr>
        <p:txBody>
          <a:bodyPr wrap="square" rtlCol="0">
            <a:spAutoFit/>
          </a:bodyPr>
          <a:p>
            <a:pPr lvl="0" algn="l">
              <a:buClrTx/>
              <a:buSzTx/>
              <a:buFontTx/>
            </a:pPr>
            <a:r>
              <a:rPr lang="en-US" altLang="zh-CN" sz="1600">
                <a:solidFill>
                  <a:schemeClr val="tx1"/>
                </a:solidFill>
                <a:cs typeface="+mn-lt"/>
                <a:sym typeface="+mn-ea"/>
              </a:rPr>
              <a:t>R4: </a:t>
            </a:r>
            <a:r>
              <a:rPr sz="1600">
                <a:solidFill>
                  <a:schemeClr val="tx1"/>
                </a:solidFill>
                <a:cs typeface="+mn-lt"/>
                <a:sym typeface="+mn-ea"/>
              </a:rPr>
              <a:t>Stab</a:t>
            </a:r>
            <a:r>
              <a:rPr lang="en-US" sz="1600">
                <a:solidFill>
                  <a:schemeClr val="tx1"/>
                </a:solidFill>
                <a:cs typeface="+mn-lt"/>
                <a:sym typeface="+mn-ea"/>
              </a:rPr>
              <a:t>le</a:t>
            </a:r>
            <a:r>
              <a:rPr sz="1600">
                <a:solidFill>
                  <a:schemeClr val="tx1"/>
                </a:solidFill>
                <a:cs typeface="+mn-lt"/>
                <a:sym typeface="+mn-ea"/>
              </a:rPr>
              <a:t> R1,R2,R3 </a:t>
            </a:r>
            <a:r>
              <a:rPr lang="en-US" sz="1600">
                <a:solidFill>
                  <a:schemeClr val="tx1"/>
                </a:solidFill>
                <a:cs typeface="+mn-lt"/>
                <a:sym typeface="+mn-ea"/>
              </a:rPr>
              <a:t>during</a:t>
            </a:r>
            <a:r>
              <a:rPr sz="1600">
                <a:solidFill>
                  <a:schemeClr val="tx1"/>
                </a:solidFill>
                <a:cs typeface="+mn-lt"/>
                <a:sym typeface="+mn-ea"/>
              </a:rPr>
              <a:t> </a:t>
            </a:r>
            <a:r>
              <a:rPr lang="en-US" sz="1600">
                <a:solidFill>
                  <a:schemeClr val="tx1"/>
                </a:solidFill>
                <a:cs typeface="+mn-lt"/>
                <a:sym typeface="+mn-ea"/>
              </a:rPr>
              <a:t>service </a:t>
            </a:r>
            <a:r>
              <a:rPr sz="1600">
                <a:solidFill>
                  <a:schemeClr val="tx1"/>
                </a:solidFill>
                <a:cs typeface="+mn-lt"/>
                <a:sym typeface="+mn-ea"/>
              </a:rPr>
              <a:t>time</a:t>
            </a:r>
            <a:endParaRPr lang="zh-CN" altLang="en-US" sz="1600">
              <a:solidFill>
                <a:schemeClr val="tx1"/>
              </a:solidFill>
              <a:cs typeface="+mn-lt"/>
              <a:sym typeface="+mn-ea"/>
            </a:endParaRPr>
          </a:p>
        </p:txBody>
      </p:sp>
      <p:sp>
        <p:nvSpPr>
          <p:cNvPr id="26" name="文本框 25"/>
          <p:cNvSpPr txBox="1"/>
          <p:nvPr/>
        </p:nvSpPr>
        <p:spPr>
          <a:xfrm>
            <a:off x="1710690" y="6219825"/>
            <a:ext cx="2160270" cy="337185"/>
          </a:xfrm>
          <a:prstGeom prst="rect">
            <a:avLst/>
          </a:prstGeom>
          <a:noFill/>
        </p:spPr>
        <p:txBody>
          <a:bodyPr wrap="square" rtlCol="0">
            <a:spAutoFit/>
          </a:bodyPr>
          <a:p>
            <a:r>
              <a:rPr lang="en-US" altLang="zh-CN" sz="1600">
                <a:solidFill>
                  <a:schemeClr val="tx1"/>
                </a:solidFill>
                <a:cs typeface="+mn-lt"/>
              </a:rPr>
              <a:t>Security </a:t>
            </a:r>
            <a:r>
              <a:rPr lang="en-US" altLang="zh-CN" sz="1600">
                <a:solidFill>
                  <a:schemeClr val="tx1"/>
                </a:solidFill>
                <a:cs typeface="+mn-lt"/>
                <a:sym typeface="+mn-ea"/>
              </a:rPr>
              <a:t>Requirement:</a:t>
            </a:r>
            <a:endParaRPr lang="en-US" altLang="zh-CN" sz="1600">
              <a:solidFill>
                <a:schemeClr val="tx1"/>
              </a:solidFill>
              <a:cs typeface="+mn-lt"/>
              <a:sym typeface="+mn-ea"/>
            </a:endParaRPr>
          </a:p>
        </p:txBody>
      </p:sp>
      <p:sp>
        <p:nvSpPr>
          <p:cNvPr id="27" name="左大括号 26"/>
          <p:cNvSpPr/>
          <p:nvPr/>
        </p:nvSpPr>
        <p:spPr>
          <a:xfrm>
            <a:off x="1414780" y="2058035"/>
            <a:ext cx="332740" cy="4372610"/>
          </a:xfrm>
          <a:prstGeom prst="leftBrace">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sz="1600">
              <a:cs typeface="+mn-lt"/>
            </a:endParaRPr>
          </a:p>
        </p:txBody>
      </p:sp>
      <p:sp>
        <p:nvSpPr>
          <p:cNvPr id="28" name="文本框 27"/>
          <p:cNvSpPr txBox="1"/>
          <p:nvPr/>
        </p:nvSpPr>
        <p:spPr>
          <a:xfrm>
            <a:off x="0" y="4060825"/>
            <a:ext cx="1680210" cy="337185"/>
          </a:xfrm>
          <a:prstGeom prst="rect">
            <a:avLst/>
          </a:prstGeom>
          <a:noFill/>
        </p:spPr>
        <p:txBody>
          <a:bodyPr wrap="square" rtlCol="0">
            <a:spAutoFit/>
          </a:bodyPr>
          <a:p>
            <a:pPr lvl="0" algn="l">
              <a:buClrTx/>
              <a:buSzTx/>
              <a:buFontTx/>
            </a:pPr>
            <a:r>
              <a:rPr lang="en-US" altLang="zh-CN" sz="1600" b="1">
                <a:cs typeface="+mn-lt"/>
                <a:sym typeface="+mn-ea"/>
              </a:rPr>
              <a:t> Requirement</a:t>
            </a:r>
            <a:r>
              <a:rPr lang="en-US" altLang="zh-CN" sz="1600" b="1">
                <a:cs typeface="+mn-lt"/>
                <a:sym typeface="+mn-ea"/>
              </a:rPr>
              <a:t>s</a:t>
            </a:r>
            <a:endParaRPr lang="en-US" altLang="zh-CN" sz="1600" b="1">
              <a:cs typeface="+mn-lt"/>
              <a:sym typeface="+mn-ea"/>
            </a:endParaRPr>
          </a:p>
        </p:txBody>
      </p:sp>
      <p:sp>
        <p:nvSpPr>
          <p:cNvPr id="14" name="文本框 13"/>
          <p:cNvSpPr txBox="1"/>
          <p:nvPr/>
        </p:nvSpPr>
        <p:spPr>
          <a:xfrm>
            <a:off x="1710690" y="5111750"/>
            <a:ext cx="2599055" cy="337185"/>
          </a:xfrm>
          <a:prstGeom prst="rect">
            <a:avLst/>
          </a:prstGeom>
          <a:noFill/>
        </p:spPr>
        <p:txBody>
          <a:bodyPr wrap="square" rtlCol="0">
            <a:spAutoFit/>
          </a:bodyPr>
          <a:p>
            <a:r>
              <a:rPr lang="en-US" altLang="zh-CN" sz="1600">
                <a:solidFill>
                  <a:schemeClr val="tx1"/>
                </a:solidFill>
                <a:cs typeface="+mn-lt"/>
                <a:sym typeface="+mn-ea"/>
              </a:rPr>
              <a:t>Cost Requirement: low cost</a:t>
            </a:r>
            <a:endParaRPr lang="en-US" altLang="zh-CN" sz="1600">
              <a:solidFill>
                <a:schemeClr val="tx1"/>
              </a:solidFill>
              <a:cs typeface="+mn-lt"/>
              <a:sym typeface="+mn-ea"/>
            </a:endParaRPr>
          </a:p>
        </p:txBody>
      </p:sp>
      <p:grpSp>
        <p:nvGrpSpPr>
          <p:cNvPr id="32" name="组合 31"/>
          <p:cNvGrpSpPr/>
          <p:nvPr/>
        </p:nvGrpSpPr>
        <p:grpSpPr>
          <a:xfrm>
            <a:off x="7834630" y="2155825"/>
            <a:ext cx="1520825" cy="1410970"/>
            <a:chOff x="12338" y="3395"/>
            <a:chExt cx="2527" cy="2222"/>
          </a:xfrm>
        </p:grpSpPr>
        <p:cxnSp>
          <p:nvCxnSpPr>
            <p:cNvPr id="30" name="直接连接符 29"/>
            <p:cNvCxnSpPr/>
            <p:nvPr/>
          </p:nvCxnSpPr>
          <p:spPr>
            <a:xfrm>
              <a:off x="14865" y="3395"/>
              <a:ext cx="0" cy="336"/>
            </a:xfrm>
            <a:prstGeom prst="line">
              <a:avLst/>
            </a:prstGeom>
          </p:spPr>
          <p:style>
            <a:lnRef idx="2">
              <a:schemeClr val="accent1"/>
            </a:lnRef>
            <a:fillRef idx="0">
              <a:srgbClr val="FFFFFF"/>
            </a:fillRef>
            <a:effectRef idx="0">
              <a:srgbClr val="FFFFFF"/>
            </a:effectRef>
            <a:fontRef idx="minor">
              <a:schemeClr val="tx1"/>
            </a:fontRef>
          </p:style>
        </p:cxnSp>
        <p:cxnSp>
          <p:nvCxnSpPr>
            <p:cNvPr id="31" name="肘形连接符 30"/>
            <p:cNvCxnSpPr>
              <a:endCxn id="8" idx="1"/>
            </p:cNvCxnSpPr>
            <p:nvPr/>
          </p:nvCxnSpPr>
          <p:spPr>
            <a:xfrm rot="10800000" flipV="1">
              <a:off x="12338" y="3697"/>
              <a:ext cx="2520" cy="1920"/>
            </a:xfrm>
            <a:prstGeom prst="bentConnector3">
              <a:avLst>
                <a:gd name="adj1" fmla="val 136626"/>
              </a:avLst>
            </a:prstGeom>
            <a:ln>
              <a:tailEnd type="arrow"/>
            </a:ln>
          </p:spPr>
          <p:style>
            <a:lnRef idx="2">
              <a:schemeClr val="accent1"/>
            </a:lnRef>
            <a:fillRef idx="0">
              <a:srgbClr val="FFFFFF"/>
            </a:fillRef>
            <a:effectRef idx="0">
              <a:srgbClr val="FFFFFF"/>
            </a:effectRef>
            <a:fontRef idx="minor">
              <a:schemeClr val="tx1"/>
            </a:fontRef>
          </p:style>
        </p:cxnSp>
      </p:grpSp>
      <p:sp>
        <p:nvSpPr>
          <p:cNvPr id="34" name="文本框 33"/>
          <p:cNvSpPr txBox="1"/>
          <p:nvPr/>
        </p:nvSpPr>
        <p:spPr>
          <a:xfrm>
            <a:off x="4515485" y="6219825"/>
            <a:ext cx="2367280" cy="337185"/>
          </a:xfrm>
          <a:prstGeom prst="rect">
            <a:avLst/>
          </a:prstGeom>
          <a:noFill/>
        </p:spPr>
        <p:txBody>
          <a:bodyPr wrap="square" rtlCol="0">
            <a:spAutoFit/>
          </a:bodyPr>
          <a:p>
            <a:r>
              <a:rPr lang="en-US" altLang="zh-CN" sz="1600">
                <a:solidFill>
                  <a:schemeClr val="tx1"/>
                </a:solidFill>
                <a:cs typeface="+mn-lt"/>
              </a:rPr>
              <a:t>R9: Security</a:t>
            </a:r>
            <a:endParaRPr lang="en-US" altLang="zh-CN" sz="1600">
              <a:solidFill>
                <a:schemeClr val="tx1"/>
              </a:solidFill>
              <a:cs typeface="+mn-lt"/>
              <a:sym typeface="+mn-ea"/>
            </a:endParaRPr>
          </a:p>
        </p:txBody>
      </p:sp>
      <p:cxnSp>
        <p:nvCxnSpPr>
          <p:cNvPr id="35" name="直接箭头连接符 34"/>
          <p:cNvCxnSpPr>
            <a:stCxn id="26" idx="3"/>
            <a:endCxn id="34" idx="1"/>
          </p:cNvCxnSpPr>
          <p:nvPr/>
        </p:nvCxnSpPr>
        <p:spPr>
          <a:xfrm>
            <a:off x="4019550" y="6388735"/>
            <a:ext cx="495935"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1"/>
          <p:cNvSpPr>
            <a:spLocks noGrp="1"/>
          </p:cNvSpPr>
          <p:nvPr>
            <p:ph type="title"/>
          </p:nvPr>
        </p:nvSpPr>
        <p:spPr>
          <a:xfrm>
            <a:off x="944880" y="520065"/>
            <a:ext cx="10172700" cy="861060"/>
          </a:xfrm>
        </p:spPr>
        <p:txBody>
          <a:bodyPr>
            <a:normAutofit fontScale="90000"/>
          </a:bodyPr>
          <a:p>
            <a:r>
              <a:rPr lang="en-US" altLang="en-GB" sz="3200" b="1" dirty="0">
                <a:solidFill>
                  <a:schemeClr val="tx1"/>
                </a:solidFill>
                <a:latin typeface="微软雅黑" panose="020B0503020204020204" charset="-122"/>
                <a:ea typeface="微软雅黑" panose="020B0503020204020204" charset="-122"/>
                <a:sym typeface="+mn-ea"/>
              </a:rPr>
              <a:t>Current solutions and their drawbacks</a:t>
            </a:r>
            <a:br>
              <a:rPr lang="en-US" altLang="en-GB" sz="3200" b="1" dirty="0">
                <a:solidFill>
                  <a:schemeClr val="tx1"/>
                </a:solidFill>
                <a:latin typeface="微软雅黑" panose="020B0503020204020204" charset="-122"/>
                <a:ea typeface="微软雅黑" panose="020B0503020204020204" charset="-122"/>
                <a:sym typeface="+mn-ea"/>
              </a:rPr>
            </a:br>
            <a:endParaRPr lang="en-US" altLang="en-GB" sz="3200" b="1" dirty="0">
              <a:solidFill>
                <a:schemeClr val="tx1"/>
              </a:solidFill>
              <a:latin typeface="微软雅黑" panose="020B0503020204020204" charset="-122"/>
              <a:ea typeface="微软雅黑" panose="020B0503020204020204" charset="-122"/>
              <a:sym typeface="+mn-ea"/>
            </a:endParaRPr>
          </a:p>
        </p:txBody>
      </p:sp>
      <p:graphicFrame>
        <p:nvGraphicFramePr>
          <p:cNvPr id="6" name="表格 5"/>
          <p:cNvGraphicFramePr/>
          <p:nvPr>
            <p:custDataLst>
              <p:tags r:id="rId1"/>
            </p:custDataLst>
          </p:nvPr>
        </p:nvGraphicFramePr>
        <p:xfrm>
          <a:off x="464185" y="1220470"/>
          <a:ext cx="11464290" cy="3652520"/>
        </p:xfrm>
        <a:graphic>
          <a:graphicData uri="http://schemas.openxmlformats.org/drawingml/2006/table">
            <a:tbl>
              <a:tblPr firstRow="1" bandRow="1">
                <a:tableStyleId>{5C22544A-7EE6-4342-B048-85BDC9FD1C3A}</a:tableStyleId>
              </a:tblPr>
              <a:tblGrid>
                <a:gridCol w="1146429"/>
                <a:gridCol w="1146429"/>
                <a:gridCol w="1099820"/>
                <a:gridCol w="1193038"/>
                <a:gridCol w="1146429"/>
                <a:gridCol w="1146429"/>
                <a:gridCol w="1146429"/>
                <a:gridCol w="1146429"/>
                <a:gridCol w="1216025"/>
                <a:gridCol w="1076833"/>
              </a:tblGrid>
              <a:tr h="1884680">
                <a:tc>
                  <a:txBody>
                    <a:bodyPr/>
                    <a:p>
                      <a:pPr algn="l">
                        <a:buNone/>
                      </a:pPr>
                      <a:r>
                        <a:rPr lang="en-US" altLang="zh-CN" sz="1600">
                          <a:solidFill>
                            <a:schemeClr val="bg1"/>
                          </a:solidFill>
                          <a:latin typeface="微软雅黑" panose="020B0503020204020204" charset="-122"/>
                          <a:ea typeface="微软雅黑" panose="020B0503020204020204" charset="-122"/>
                          <a:sym typeface="+mn-ea"/>
                        </a:rPr>
                        <a:t>Solutions</a:t>
                      </a:r>
                      <a:endParaRPr lang="en-US" altLang="zh-CN" sz="1600">
                        <a:solidFill>
                          <a:schemeClr val="bg1"/>
                        </a:solidFill>
                        <a:latin typeface="微软雅黑" panose="020B0503020204020204" charset="-122"/>
                        <a:ea typeface="微软雅黑" panose="020B0503020204020204" charset="-122"/>
                      </a:endParaRPr>
                    </a:p>
                  </a:txBody>
                  <a:tcPr anchor="ctr" anchorCtr="0"/>
                </a:tc>
                <a:tc>
                  <a:txBody>
                    <a:bodyPr/>
                    <a:p>
                      <a:pPr algn="l">
                        <a:buNone/>
                      </a:pPr>
                      <a:r>
                        <a:rPr lang="en-US" altLang="zh-CN" sz="1600">
                          <a:solidFill>
                            <a:schemeClr val="bg1"/>
                          </a:solidFill>
                          <a:latin typeface="微软雅黑" panose="020B0503020204020204" charset="-122"/>
                          <a:ea typeface="微软雅黑" panose="020B0503020204020204" charset="-122"/>
                          <a:sym typeface="+mn-ea"/>
                        </a:rPr>
                        <a:t>R1: </a:t>
                      </a:r>
                      <a:endParaRPr lang="en-US" altLang="zh-CN" sz="1600">
                        <a:solidFill>
                          <a:schemeClr val="bg1"/>
                        </a:solidFill>
                        <a:latin typeface="微软雅黑" panose="020B0503020204020204" charset="-122"/>
                        <a:ea typeface="微软雅黑" panose="020B0503020204020204" charset="-122"/>
                        <a:sym typeface="+mn-ea"/>
                      </a:endParaRPr>
                    </a:p>
                    <a:p>
                      <a:pPr algn="l">
                        <a:buNone/>
                      </a:pPr>
                      <a:r>
                        <a:rPr lang="en-US" altLang="zh-CN" sz="1600">
                          <a:solidFill>
                            <a:schemeClr val="bg1"/>
                          </a:solidFill>
                          <a:latin typeface="微软雅黑" panose="020B0503020204020204" charset="-122"/>
                          <a:ea typeface="微软雅黑" panose="020B0503020204020204" charset="-122"/>
                          <a:sym typeface="+mn-ea"/>
                        </a:rPr>
                        <a:t>H</a:t>
                      </a:r>
                      <a:r>
                        <a:rPr lang="zh-CN" altLang="en-US" sz="1600">
                          <a:solidFill>
                            <a:schemeClr val="bg1"/>
                          </a:solidFill>
                          <a:latin typeface="微软雅黑" panose="020B0503020204020204" charset="-122"/>
                          <a:ea typeface="微软雅黑" panose="020B0503020204020204" charset="-122"/>
                          <a:sym typeface="+mn-ea"/>
                        </a:rPr>
                        <a:t>igh bandwidth </a:t>
                      </a:r>
                      <a:endParaRPr lang="zh-CN" altLang="en-US" sz="1600">
                        <a:solidFill>
                          <a:schemeClr val="bg1"/>
                        </a:solidFill>
                        <a:latin typeface="微软雅黑" panose="020B0503020204020204" charset="-122"/>
                        <a:ea typeface="微软雅黑" panose="020B0503020204020204" charset="-122"/>
                        <a:sym typeface="+mn-ea"/>
                      </a:endParaRPr>
                    </a:p>
                  </a:txBody>
                  <a:tcPr anchor="ctr" anchorCtr="0"/>
                </a:tc>
                <a:tc>
                  <a:txBody>
                    <a:bodyPr/>
                    <a:p>
                      <a:pPr algn="l">
                        <a:buNone/>
                      </a:pPr>
                      <a:r>
                        <a:rPr lang="en-US" altLang="zh-CN" sz="1600">
                          <a:solidFill>
                            <a:schemeClr val="bg1"/>
                          </a:solidFill>
                          <a:latin typeface="微软雅黑" panose="020B0503020204020204" charset="-122"/>
                          <a:ea typeface="微软雅黑" panose="020B0503020204020204" charset="-122"/>
                          <a:sym typeface="+mn-ea"/>
                        </a:rPr>
                        <a:t>R2: </a:t>
                      </a:r>
                      <a:endParaRPr lang="en-US" altLang="zh-CN" sz="1600">
                        <a:solidFill>
                          <a:schemeClr val="bg1"/>
                        </a:solidFill>
                        <a:latin typeface="微软雅黑" panose="020B0503020204020204" charset="-122"/>
                        <a:ea typeface="微软雅黑" panose="020B0503020204020204" charset="-122"/>
                        <a:sym typeface="+mn-ea"/>
                      </a:endParaRPr>
                    </a:p>
                    <a:p>
                      <a:pPr algn="l">
                        <a:buNone/>
                      </a:pPr>
                      <a:r>
                        <a:rPr lang="en-US" altLang="zh-CN" sz="1600">
                          <a:solidFill>
                            <a:schemeClr val="bg1"/>
                          </a:solidFill>
                          <a:latin typeface="微软雅黑" panose="020B0503020204020204" charset="-122"/>
                          <a:ea typeface="微软雅黑" panose="020B0503020204020204" charset="-122"/>
                          <a:sym typeface="+mn-ea"/>
                        </a:rPr>
                        <a:t>L</a:t>
                      </a:r>
                      <a:r>
                        <a:rPr lang="zh-CN" altLang="en-US" sz="1600">
                          <a:solidFill>
                            <a:schemeClr val="bg1"/>
                          </a:solidFill>
                          <a:latin typeface="微软雅黑" panose="020B0503020204020204" charset="-122"/>
                          <a:ea typeface="微软雅黑" panose="020B0503020204020204" charset="-122"/>
                          <a:sym typeface="+mn-ea"/>
                        </a:rPr>
                        <a:t>ow latency</a:t>
                      </a:r>
                      <a:endParaRPr lang="zh-CN" altLang="en-US" sz="1600">
                        <a:solidFill>
                          <a:schemeClr val="bg1"/>
                        </a:solidFill>
                        <a:latin typeface="微软雅黑" panose="020B0503020204020204" charset="-122"/>
                        <a:ea typeface="微软雅黑" panose="020B0503020204020204" charset="-122"/>
                        <a:sym typeface="+mn-ea"/>
                      </a:endParaRPr>
                    </a:p>
                    <a:p>
                      <a:pPr algn="l">
                        <a:buNone/>
                      </a:pPr>
                      <a:endParaRPr lang="zh-CN" altLang="en-US" sz="1600">
                        <a:solidFill>
                          <a:schemeClr val="bg1"/>
                        </a:solidFill>
                        <a:latin typeface="微软雅黑" panose="020B0503020204020204" charset="-122"/>
                        <a:ea typeface="微软雅黑" panose="020B0503020204020204" charset="-122"/>
                        <a:sym typeface="+mn-ea"/>
                      </a:endParaRPr>
                    </a:p>
                  </a:txBody>
                  <a:tcPr anchor="ctr" anchorCtr="0"/>
                </a:tc>
                <a:tc>
                  <a:txBody>
                    <a:bodyPr/>
                    <a:p>
                      <a:pPr algn="l">
                        <a:buNone/>
                      </a:pPr>
                      <a:r>
                        <a:rPr lang="en-US" altLang="zh-CN" sz="1600">
                          <a:solidFill>
                            <a:schemeClr val="bg1"/>
                          </a:solidFill>
                          <a:latin typeface="微软雅黑" panose="020B0503020204020204" charset="-122"/>
                          <a:ea typeface="微软雅黑" panose="020B0503020204020204" charset="-122"/>
                          <a:sym typeface="+mn-ea"/>
                        </a:rPr>
                        <a:t>R3: </a:t>
                      </a:r>
                      <a:r>
                        <a:rPr lang="zh-CN" altLang="en-US" sz="1600">
                          <a:solidFill>
                            <a:schemeClr val="bg1"/>
                          </a:solidFill>
                          <a:latin typeface="微软雅黑" panose="020B0503020204020204" charset="-122"/>
                          <a:ea typeface="微软雅黑" panose="020B0503020204020204" charset="-122"/>
                          <a:sym typeface="+mn-ea"/>
                        </a:rPr>
                        <a:t>Extremely </a:t>
                      </a:r>
                      <a:r>
                        <a:rPr lang="en-US" altLang="zh-CN" sz="1600">
                          <a:solidFill>
                            <a:schemeClr val="bg1"/>
                          </a:solidFill>
                          <a:latin typeface="微软雅黑" panose="020B0503020204020204" charset="-122"/>
                          <a:ea typeface="微软雅黑" panose="020B0503020204020204" charset="-122"/>
                          <a:sym typeface="+mn-ea"/>
                        </a:rPr>
                        <a:t>l</a:t>
                      </a:r>
                      <a:r>
                        <a:rPr lang="zh-CN" altLang="en-US" sz="1600">
                          <a:solidFill>
                            <a:schemeClr val="bg1"/>
                          </a:solidFill>
                          <a:latin typeface="微软雅黑" panose="020B0503020204020204" charset="-122"/>
                          <a:ea typeface="微软雅黑" panose="020B0503020204020204" charset="-122"/>
                          <a:sym typeface="+mn-ea"/>
                        </a:rPr>
                        <a:t>ow or </a:t>
                      </a:r>
                      <a:r>
                        <a:rPr lang="en-US" altLang="zh-CN" sz="1600">
                          <a:solidFill>
                            <a:schemeClr val="bg1"/>
                          </a:solidFill>
                          <a:latin typeface="微软雅黑" panose="020B0503020204020204" charset="-122"/>
                          <a:ea typeface="微软雅黑" panose="020B0503020204020204" charset="-122"/>
                          <a:sym typeface="+mn-ea"/>
                        </a:rPr>
                        <a:t>z</a:t>
                      </a:r>
                      <a:r>
                        <a:rPr lang="zh-CN" altLang="en-US" sz="1600">
                          <a:solidFill>
                            <a:schemeClr val="bg1"/>
                          </a:solidFill>
                          <a:latin typeface="微软雅黑" panose="020B0503020204020204" charset="-122"/>
                          <a:ea typeface="微软雅黑" panose="020B0503020204020204" charset="-122"/>
                          <a:sym typeface="+mn-ea"/>
                        </a:rPr>
                        <a:t>ero </a:t>
                      </a:r>
                      <a:r>
                        <a:rPr lang="en-US" altLang="zh-CN" sz="1600">
                          <a:solidFill>
                            <a:schemeClr val="bg1"/>
                          </a:solidFill>
                          <a:latin typeface="微软雅黑" panose="020B0503020204020204" charset="-122"/>
                          <a:ea typeface="微软雅黑" panose="020B0503020204020204" charset="-122"/>
                          <a:sym typeface="+mn-ea"/>
                        </a:rPr>
                        <a:t>p</a:t>
                      </a:r>
                      <a:r>
                        <a:rPr lang="zh-CN" altLang="en-US" sz="1600">
                          <a:solidFill>
                            <a:schemeClr val="bg1"/>
                          </a:solidFill>
                          <a:latin typeface="微软雅黑" panose="020B0503020204020204" charset="-122"/>
                          <a:ea typeface="微软雅黑" panose="020B0503020204020204" charset="-122"/>
                          <a:sym typeface="+mn-ea"/>
                        </a:rPr>
                        <a:t>acket </a:t>
                      </a:r>
                      <a:r>
                        <a:rPr lang="en-US" altLang="zh-CN" sz="1600">
                          <a:solidFill>
                            <a:schemeClr val="bg1"/>
                          </a:solidFill>
                          <a:latin typeface="微软雅黑" panose="020B0503020204020204" charset="-122"/>
                          <a:ea typeface="微软雅黑" panose="020B0503020204020204" charset="-122"/>
                          <a:sym typeface="+mn-ea"/>
                        </a:rPr>
                        <a:t>l</a:t>
                      </a:r>
                      <a:r>
                        <a:rPr lang="zh-CN" altLang="en-US" sz="1600">
                          <a:solidFill>
                            <a:schemeClr val="bg1"/>
                          </a:solidFill>
                          <a:latin typeface="微软雅黑" panose="020B0503020204020204" charset="-122"/>
                          <a:ea typeface="微软雅黑" panose="020B0503020204020204" charset="-122"/>
                          <a:sym typeface="+mn-ea"/>
                        </a:rPr>
                        <a:t>oss </a:t>
                      </a:r>
                      <a:r>
                        <a:rPr lang="en-US" altLang="zh-CN" sz="1600">
                          <a:solidFill>
                            <a:schemeClr val="bg1"/>
                          </a:solidFill>
                          <a:latin typeface="微软雅黑" panose="020B0503020204020204" charset="-122"/>
                          <a:ea typeface="微软雅黑" panose="020B0503020204020204" charset="-122"/>
                          <a:sym typeface="+mn-ea"/>
                        </a:rPr>
                        <a:t>r</a:t>
                      </a:r>
                      <a:r>
                        <a:rPr lang="zh-CN" altLang="en-US" sz="1600">
                          <a:solidFill>
                            <a:schemeClr val="bg1"/>
                          </a:solidFill>
                          <a:latin typeface="微软雅黑" panose="020B0503020204020204" charset="-122"/>
                          <a:ea typeface="微软雅黑" panose="020B0503020204020204" charset="-122"/>
                          <a:sym typeface="+mn-ea"/>
                        </a:rPr>
                        <a:t>atio</a:t>
                      </a:r>
                      <a:endParaRPr lang="zh-CN" altLang="en-US" sz="1600">
                        <a:solidFill>
                          <a:schemeClr val="bg1"/>
                        </a:solidFill>
                        <a:latin typeface="微软雅黑" panose="020B0503020204020204" charset="-122"/>
                        <a:ea typeface="微软雅黑" panose="020B0503020204020204" charset="-122"/>
                        <a:sym typeface="+mn-ea"/>
                      </a:endParaRPr>
                    </a:p>
                    <a:p>
                      <a:pPr algn="l">
                        <a:buNone/>
                      </a:pPr>
                      <a:endParaRPr lang="zh-CN" altLang="en-US" sz="1600">
                        <a:solidFill>
                          <a:schemeClr val="bg1"/>
                        </a:solidFill>
                        <a:latin typeface="微软雅黑" panose="020B0503020204020204" charset="-122"/>
                        <a:ea typeface="微软雅黑" panose="020B0503020204020204" charset="-122"/>
                        <a:sym typeface="+mn-ea"/>
                      </a:endParaRPr>
                    </a:p>
                  </a:txBody>
                  <a:tcPr anchor="ctr" anchorCtr="0"/>
                </a:tc>
                <a:tc>
                  <a:txBody>
                    <a:bodyPr/>
                    <a:p>
                      <a:pPr lvl="0" algn="l">
                        <a:buClrTx/>
                        <a:buSzTx/>
                        <a:buFontTx/>
                      </a:pPr>
                      <a:r>
                        <a:rPr lang="en-US" altLang="zh-CN" sz="1600">
                          <a:solidFill>
                            <a:schemeClr val="bg1"/>
                          </a:solidFill>
                          <a:latin typeface="微软雅黑" panose="020B0503020204020204" charset="-122"/>
                          <a:ea typeface="微软雅黑" panose="020B0503020204020204" charset="-122"/>
                          <a:sym typeface="+mn-ea"/>
                        </a:rPr>
                        <a:t>R4: </a:t>
                      </a:r>
                      <a:r>
                        <a:rPr sz="1600">
                          <a:solidFill>
                            <a:schemeClr val="bg1"/>
                          </a:solidFill>
                          <a:latin typeface="微软雅黑" panose="020B0503020204020204" charset="-122"/>
                          <a:ea typeface="微软雅黑" panose="020B0503020204020204" charset="-122"/>
                          <a:cs typeface="+mn-lt"/>
                          <a:sym typeface="+mn-ea"/>
                        </a:rPr>
                        <a:t>Stab</a:t>
                      </a:r>
                      <a:r>
                        <a:rPr lang="en-US" sz="1600">
                          <a:solidFill>
                            <a:schemeClr val="bg1"/>
                          </a:solidFill>
                          <a:latin typeface="微软雅黑" panose="020B0503020204020204" charset="-122"/>
                          <a:ea typeface="微软雅黑" panose="020B0503020204020204" charset="-122"/>
                          <a:cs typeface="+mn-lt"/>
                          <a:sym typeface="+mn-ea"/>
                        </a:rPr>
                        <a:t>le</a:t>
                      </a:r>
                      <a:r>
                        <a:rPr sz="1600">
                          <a:solidFill>
                            <a:schemeClr val="bg1"/>
                          </a:solidFill>
                          <a:latin typeface="微软雅黑" panose="020B0503020204020204" charset="-122"/>
                          <a:ea typeface="微软雅黑" panose="020B0503020204020204" charset="-122"/>
                          <a:cs typeface="+mn-lt"/>
                          <a:sym typeface="+mn-ea"/>
                        </a:rPr>
                        <a:t> R1,R2,R3 </a:t>
                      </a:r>
                      <a:r>
                        <a:rPr lang="en-US" sz="1600">
                          <a:solidFill>
                            <a:schemeClr val="bg1"/>
                          </a:solidFill>
                          <a:latin typeface="微软雅黑" panose="020B0503020204020204" charset="-122"/>
                          <a:ea typeface="微软雅黑" panose="020B0503020204020204" charset="-122"/>
                          <a:cs typeface="+mn-lt"/>
                          <a:sym typeface="+mn-ea"/>
                        </a:rPr>
                        <a:t>during</a:t>
                      </a:r>
                      <a:r>
                        <a:rPr sz="1600">
                          <a:solidFill>
                            <a:schemeClr val="bg1"/>
                          </a:solidFill>
                          <a:latin typeface="微软雅黑" panose="020B0503020204020204" charset="-122"/>
                          <a:ea typeface="微软雅黑" panose="020B0503020204020204" charset="-122"/>
                          <a:cs typeface="+mn-lt"/>
                          <a:sym typeface="+mn-ea"/>
                        </a:rPr>
                        <a:t> </a:t>
                      </a:r>
                      <a:r>
                        <a:rPr lang="en-US" sz="1600">
                          <a:solidFill>
                            <a:schemeClr val="bg1"/>
                          </a:solidFill>
                          <a:latin typeface="微软雅黑" panose="020B0503020204020204" charset="-122"/>
                          <a:ea typeface="微软雅黑" panose="020B0503020204020204" charset="-122"/>
                          <a:cs typeface="+mn-lt"/>
                          <a:sym typeface="+mn-ea"/>
                        </a:rPr>
                        <a:t>service</a:t>
                      </a:r>
                      <a:r>
                        <a:rPr sz="1600">
                          <a:solidFill>
                            <a:schemeClr val="bg1"/>
                          </a:solidFill>
                          <a:latin typeface="微软雅黑" panose="020B0503020204020204" charset="-122"/>
                          <a:ea typeface="微软雅黑" panose="020B0503020204020204" charset="-122"/>
                          <a:cs typeface="+mn-lt"/>
                          <a:sym typeface="+mn-ea"/>
                        </a:rPr>
                        <a:t> time</a:t>
                      </a:r>
                      <a:endParaRPr lang="zh-CN" altLang="en-US" sz="1600">
                        <a:solidFill>
                          <a:schemeClr val="bg1"/>
                        </a:solidFill>
                        <a:latin typeface="微软雅黑" panose="020B0503020204020204" charset="-122"/>
                        <a:ea typeface="微软雅黑" panose="020B0503020204020204" charset="-122"/>
                        <a:cs typeface="+mn-lt"/>
                        <a:sym typeface="+mn-ea"/>
                      </a:endParaRPr>
                    </a:p>
                  </a:txBody>
                  <a:tcPr anchor="ctr" anchorCtr="0"/>
                </a:tc>
                <a:tc>
                  <a:txBody>
                    <a:bodyPr/>
                    <a:p>
                      <a:pPr algn="l">
                        <a:buNone/>
                      </a:pPr>
                      <a:r>
                        <a:rPr lang="zh-CN" altLang="en-US" sz="1600">
                          <a:solidFill>
                            <a:schemeClr val="bg1"/>
                          </a:solidFill>
                          <a:latin typeface="微软雅黑" panose="020B0503020204020204" charset="-122"/>
                          <a:ea typeface="微软雅黑" panose="020B0503020204020204" charset="-122"/>
                        </a:rPr>
                        <a:t>R5:</a:t>
                      </a:r>
                      <a:r>
                        <a:rPr lang="en-US" altLang="zh-CN" sz="1600">
                          <a:solidFill>
                            <a:schemeClr val="bg1"/>
                          </a:solidFill>
                          <a:latin typeface="微软雅黑" panose="020B0503020204020204" charset="-122"/>
                          <a:ea typeface="微软雅黑" panose="020B0503020204020204" charset="-122"/>
                        </a:rPr>
                        <a:t> </a:t>
                      </a:r>
                      <a:endParaRPr lang="en-US" altLang="zh-CN" sz="1600">
                        <a:solidFill>
                          <a:schemeClr val="bg1"/>
                        </a:solidFill>
                        <a:latin typeface="微软雅黑" panose="020B0503020204020204" charset="-122"/>
                        <a:ea typeface="微软雅黑" panose="020B0503020204020204" charset="-122"/>
                      </a:endParaRPr>
                    </a:p>
                    <a:p>
                      <a:pPr algn="l">
                        <a:buNone/>
                      </a:pPr>
                      <a:r>
                        <a:rPr lang="en-US" altLang="zh-CN" sz="1600">
                          <a:solidFill>
                            <a:schemeClr val="bg1"/>
                          </a:solidFill>
                          <a:latin typeface="微软雅黑" panose="020B0503020204020204" charset="-122"/>
                          <a:ea typeface="微软雅黑" panose="020B0503020204020204" charset="-122"/>
                          <a:cs typeface="+mn-lt"/>
                          <a:sym typeface="+mn-ea"/>
                        </a:rPr>
                        <a:t>T</a:t>
                      </a:r>
                      <a:r>
                        <a:rPr lang="zh-CN" altLang="en-US" sz="1600">
                          <a:solidFill>
                            <a:schemeClr val="bg1"/>
                          </a:solidFill>
                          <a:latin typeface="微软雅黑" panose="020B0503020204020204" charset="-122"/>
                          <a:ea typeface="微软雅黑" panose="020B0503020204020204" charset="-122"/>
                          <a:cs typeface="+mn-lt"/>
                          <a:sym typeface="+mn-ea"/>
                        </a:rPr>
                        <a:t>ask-based</a:t>
                      </a:r>
                      <a:endParaRPr lang="zh-CN" altLang="en-US" sz="1600">
                        <a:solidFill>
                          <a:schemeClr val="bg1"/>
                        </a:solidFill>
                        <a:latin typeface="微软雅黑" panose="020B0503020204020204" charset="-122"/>
                        <a:ea typeface="微软雅黑" panose="020B0503020204020204" charset="-122"/>
                        <a:cs typeface="+mn-lt"/>
                        <a:sym typeface="+mn-ea"/>
                      </a:endParaRPr>
                    </a:p>
                  </a:txBody>
                  <a:tcPr anchor="ctr" anchorCtr="0"/>
                </a:tc>
                <a:tc>
                  <a:txBody>
                    <a:bodyPr/>
                    <a:p>
                      <a:pPr algn="l">
                        <a:buNone/>
                      </a:pPr>
                      <a:r>
                        <a:rPr lang="zh-CN" altLang="en-US" sz="1600">
                          <a:solidFill>
                            <a:schemeClr val="bg1"/>
                          </a:solidFill>
                          <a:latin typeface="微软雅黑" panose="020B0503020204020204" charset="-122"/>
                          <a:ea typeface="微软雅黑" panose="020B0503020204020204" charset="-122"/>
                        </a:rPr>
                        <a:t>R6:</a:t>
                      </a:r>
                      <a:r>
                        <a:rPr lang="en-US" altLang="zh-CN" sz="1600">
                          <a:solidFill>
                            <a:schemeClr val="bg1"/>
                          </a:solidFill>
                          <a:latin typeface="微软雅黑" panose="020B0503020204020204" charset="-122"/>
                          <a:ea typeface="微软雅黑" panose="020B0503020204020204" charset="-122"/>
                        </a:rPr>
                        <a:t> </a:t>
                      </a:r>
                      <a:r>
                        <a:rPr sz="1600">
                          <a:solidFill>
                            <a:schemeClr val="bg1"/>
                          </a:solidFill>
                          <a:latin typeface="微软雅黑" panose="020B0503020204020204" charset="-122"/>
                          <a:ea typeface="微软雅黑" panose="020B0503020204020204" charset="-122"/>
                          <a:cs typeface="+mn-lt"/>
                          <a:sym typeface="+mn-ea"/>
                        </a:rPr>
                        <a:t>Elastic SLA</a:t>
                      </a:r>
                      <a:endParaRPr lang="zh-CN" altLang="en-US" sz="1600">
                        <a:solidFill>
                          <a:schemeClr val="bg1"/>
                        </a:solidFill>
                        <a:latin typeface="微软雅黑" panose="020B0503020204020204" charset="-122"/>
                        <a:ea typeface="微软雅黑" panose="020B0503020204020204" charset="-122"/>
                        <a:cs typeface="+mn-lt"/>
                        <a:sym typeface="+mn-ea"/>
                      </a:endParaRPr>
                    </a:p>
                  </a:txBody>
                  <a:tcPr anchor="ctr" anchorCtr="0"/>
                </a:tc>
                <a:tc>
                  <a:txBody>
                    <a:bodyPr/>
                    <a:p>
                      <a:pPr algn="l">
                        <a:buNone/>
                      </a:pPr>
                      <a:r>
                        <a:rPr lang="zh-CN" altLang="en-US" sz="1600">
                          <a:solidFill>
                            <a:schemeClr val="bg1"/>
                          </a:solidFill>
                          <a:latin typeface="微软雅黑" panose="020B0503020204020204" charset="-122"/>
                          <a:ea typeface="微软雅黑" panose="020B0503020204020204" charset="-122"/>
                          <a:cs typeface="微软雅黑" panose="020B0503020204020204" charset="-122"/>
                        </a:rPr>
                        <a:t>R7</a:t>
                      </a:r>
                      <a:r>
                        <a:rPr lang="en-US" altLang="zh-CN" sz="1600">
                          <a:solidFill>
                            <a:schemeClr val="bg1"/>
                          </a:solidFill>
                          <a:latin typeface="微软雅黑" panose="020B0503020204020204" charset="-122"/>
                          <a:ea typeface="微软雅黑" panose="020B0503020204020204" charset="-122"/>
                          <a:cs typeface="微软雅黑" panose="020B0503020204020204" charset="-122"/>
                        </a:rPr>
                        <a:t>: </a:t>
                      </a:r>
                      <a:r>
                        <a:rPr sz="1600">
                          <a:solidFill>
                            <a:schemeClr val="bg1"/>
                          </a:solidFill>
                          <a:latin typeface="微软雅黑" panose="020B0503020204020204" charset="-122"/>
                          <a:ea typeface="微软雅黑" panose="020B0503020204020204" charset="-122"/>
                          <a:cs typeface="微软雅黑" panose="020B0503020204020204" charset="-122"/>
                          <a:sym typeface="+mn-ea"/>
                        </a:rPr>
                        <a:t>Elastic</a:t>
                      </a:r>
                      <a:r>
                        <a:rPr lang="en-US" sz="1600">
                          <a:solidFill>
                            <a:schemeClr val="bg1"/>
                          </a:solidFill>
                          <a:latin typeface="微软雅黑" panose="020B0503020204020204" charset="-122"/>
                          <a:ea typeface="微软雅黑" panose="020B0503020204020204" charset="-122"/>
                          <a:cs typeface="微软雅黑" panose="020B0503020204020204" charset="-122"/>
                          <a:sym typeface="+mn-ea"/>
                        </a:rPr>
                        <a:t> </a:t>
                      </a:r>
                      <a:r>
                        <a:rPr lang="en-US" altLang="zh-CN" sz="1600">
                          <a:solidFill>
                            <a:schemeClr val="bg1"/>
                          </a:solidFill>
                          <a:latin typeface="微软雅黑" panose="020B0503020204020204" charset="-122"/>
                          <a:ea typeface="微软雅黑" panose="020B0503020204020204" charset="-122"/>
                          <a:cs typeface="微软雅黑" panose="020B0503020204020204" charset="-122"/>
                          <a:sym typeface="+mn-ea"/>
                        </a:rPr>
                        <a:t>time</a:t>
                      </a:r>
                      <a:endParaRPr lang="en-US" altLang="zh-CN" sz="1600">
                        <a:solidFill>
                          <a:schemeClr val="bg1"/>
                        </a:solidFill>
                        <a:latin typeface="微软雅黑" panose="020B0503020204020204" charset="-122"/>
                        <a:ea typeface="微软雅黑" panose="020B0503020204020204" charset="-122"/>
                        <a:cs typeface="微软雅黑" panose="020B0503020204020204" charset="-122"/>
                        <a:sym typeface="+mn-ea"/>
                      </a:endParaRPr>
                    </a:p>
                  </a:txBody>
                  <a:tcPr anchor="ctr" anchorCtr="0"/>
                </a:tc>
                <a:tc>
                  <a:txBody>
                    <a:bodyPr/>
                    <a:p>
                      <a:pPr algn="l">
                        <a:buNone/>
                      </a:pPr>
                      <a:r>
                        <a:rPr lang="zh-CN" altLang="en-US" sz="1600">
                          <a:solidFill>
                            <a:schemeClr val="bg1"/>
                          </a:solidFill>
                          <a:latin typeface="微软雅黑" panose="020B0503020204020204" charset="-122"/>
                          <a:ea typeface="微软雅黑" panose="020B0503020204020204" charset="-122"/>
                        </a:rPr>
                        <a:t>R8:</a:t>
                      </a:r>
                      <a:r>
                        <a:rPr lang="en-US" altLang="zh-CN" sz="1600">
                          <a:solidFill>
                            <a:schemeClr val="bg1"/>
                          </a:solidFill>
                          <a:latin typeface="微软雅黑" panose="020B0503020204020204" charset="-122"/>
                          <a:ea typeface="微软雅黑" panose="020B0503020204020204" charset="-122"/>
                        </a:rPr>
                        <a:t> </a:t>
                      </a:r>
                      <a:r>
                        <a:rPr sz="1600">
                          <a:solidFill>
                            <a:schemeClr val="bg1"/>
                          </a:solidFill>
                          <a:latin typeface="微软雅黑" panose="020B0503020204020204" charset="-122"/>
                          <a:ea typeface="微软雅黑" panose="020B0503020204020204" charset="-122"/>
                          <a:cs typeface="+mn-lt"/>
                          <a:sym typeface="+mn-ea"/>
                        </a:rPr>
                        <a:t>statistical multiplexing </a:t>
                      </a:r>
                      <a:endParaRPr lang="zh-CN" altLang="en-US" sz="1600">
                        <a:solidFill>
                          <a:schemeClr val="bg1"/>
                        </a:solidFill>
                        <a:latin typeface="微软雅黑" panose="020B0503020204020204" charset="-122"/>
                        <a:ea typeface="微软雅黑" panose="020B0503020204020204" charset="-122"/>
                        <a:cs typeface="+mn-lt"/>
                        <a:sym typeface="+mn-ea"/>
                      </a:endParaRPr>
                    </a:p>
                  </a:txBody>
                  <a:tcPr anchor="ctr" anchorCtr="0"/>
                </a:tc>
                <a:tc>
                  <a:txBody>
                    <a:bodyPr/>
                    <a:p>
                      <a:pPr algn="l">
                        <a:buNone/>
                      </a:pPr>
                      <a:r>
                        <a:rPr lang="en-US" altLang="zh-CN" sz="1600">
                          <a:solidFill>
                            <a:schemeClr val="bg1"/>
                          </a:solidFill>
                          <a:latin typeface="微软雅黑" panose="020B0503020204020204" charset="-122"/>
                          <a:ea typeface="微软雅黑" panose="020B0503020204020204" charset="-122"/>
                          <a:cs typeface="微软雅黑" panose="020B0503020204020204" charset="-122"/>
                        </a:rPr>
                        <a:t>R9: </a:t>
                      </a:r>
                      <a:r>
                        <a:rPr lang="en-US" altLang="zh-CN" sz="1600">
                          <a:solidFill>
                            <a:schemeClr val="bg1"/>
                          </a:solidFill>
                          <a:latin typeface="微软雅黑" panose="020B0503020204020204" charset="-122"/>
                          <a:ea typeface="微软雅黑" panose="020B0503020204020204" charset="-122"/>
                          <a:cs typeface="微软雅黑" panose="020B0503020204020204" charset="-122"/>
                          <a:sym typeface="+mn-ea"/>
                        </a:rPr>
                        <a:t>Security</a:t>
                      </a:r>
                      <a:endParaRPr lang="en-US" altLang="zh-CN" sz="1600">
                        <a:solidFill>
                          <a:schemeClr val="bg1"/>
                        </a:solidFill>
                        <a:latin typeface="微软雅黑" panose="020B0503020204020204" charset="-122"/>
                        <a:ea typeface="微软雅黑" panose="020B0503020204020204" charset="-122"/>
                        <a:cs typeface="微软雅黑" panose="020B0503020204020204" charset="-122"/>
                        <a:sym typeface="+mn-ea"/>
                      </a:endParaRPr>
                    </a:p>
                  </a:txBody>
                  <a:tcPr anchor="ctr" anchorCtr="0"/>
                </a:tc>
              </a:tr>
              <a:tr h="589280">
                <a:tc>
                  <a:txBody>
                    <a:bodyPr/>
                    <a:p>
                      <a:pPr algn="ctr">
                        <a:buNone/>
                      </a:pPr>
                      <a:r>
                        <a:rPr lang="en-US" altLang="zh-CN" sz="1600">
                          <a:sym typeface="+mn-ea"/>
                        </a:rPr>
                        <a:t>Hard disk</a:t>
                      </a:r>
                      <a:endParaRPr lang="zh-CN" altLang="en-US" sz="1600">
                        <a:solidFill>
                          <a:schemeClr val="tx1"/>
                        </a:solidFill>
                        <a:latin typeface="微软雅黑" panose="020B0503020204020204" charset="-122"/>
                        <a:ea typeface="微软雅黑" panose="020B0503020204020204" charset="-122"/>
                      </a:endParaRPr>
                    </a:p>
                  </a:txBody>
                  <a:tcPr marL="0" marR="0" marT="0" marB="0" anchor="ctr" anchorCtr="0"/>
                </a:tc>
                <a:tc>
                  <a:txBody>
                    <a:bodyPr/>
                    <a:p>
                      <a:pPr algn="ctr">
                        <a:buNone/>
                      </a:pPr>
                      <a:r>
                        <a:rPr lang="zh-CN" altLang="en-US" sz="2000">
                          <a:solidFill>
                            <a:schemeClr val="tx1"/>
                          </a:solidFill>
                          <a:latin typeface="微软雅黑" panose="020B0503020204020204" charset="-122"/>
                          <a:ea typeface="微软雅黑" panose="020B0503020204020204" charset="-122"/>
                        </a:rPr>
                        <a:t>×</a:t>
                      </a:r>
                      <a:endParaRPr lang="zh-CN" altLang="en-US" sz="2000">
                        <a:solidFill>
                          <a:schemeClr val="tx1"/>
                        </a:solidFill>
                        <a:latin typeface="微软雅黑" panose="020B0503020204020204" charset="-122"/>
                        <a:ea typeface="微软雅黑" panose="020B0503020204020204" charset="-122"/>
                      </a:endParaRPr>
                    </a:p>
                  </a:txBody>
                  <a:tcPr marL="0" marR="0" marT="0" marB="0" anchor="ctr" anchorCtr="0"/>
                </a:tc>
                <a:tc>
                  <a:txBody>
                    <a:bodyPr/>
                    <a:p>
                      <a:pPr algn="ctr">
                        <a:buNone/>
                      </a:pPr>
                      <a:r>
                        <a:rPr lang="zh-CN" altLang="en-US" sz="1600">
                          <a:solidFill>
                            <a:schemeClr val="tx1"/>
                          </a:solidFill>
                          <a:latin typeface="微软雅黑" panose="020B0503020204020204" charset="-122"/>
                          <a:ea typeface="微软雅黑" panose="020B0503020204020204" charset="-122"/>
                          <a:sym typeface="+mn-ea"/>
                        </a:rPr>
                        <a:t>×</a:t>
                      </a:r>
                      <a:endParaRPr lang="zh-CN" altLang="en-US" sz="1600">
                        <a:solidFill>
                          <a:schemeClr val="tx1"/>
                        </a:solidFill>
                        <a:latin typeface="微软雅黑" panose="020B0503020204020204" charset="-122"/>
                        <a:ea typeface="微软雅黑" panose="020B0503020204020204" charset="-122"/>
                      </a:endParaRPr>
                    </a:p>
                  </a:txBody>
                  <a:tcPr marL="0" marR="0" marT="0" marB="0" anchor="ctr" anchorCtr="0"/>
                </a:tc>
                <a:tc>
                  <a:txBody>
                    <a:bodyPr/>
                    <a:p>
                      <a:pPr algn="ctr">
                        <a:buNone/>
                      </a:pPr>
                      <a:r>
                        <a:rPr lang="zh-CN" altLang="en-US" sz="1600">
                          <a:solidFill>
                            <a:schemeClr val="tx1"/>
                          </a:solidFill>
                          <a:latin typeface="微软雅黑" panose="020B0503020204020204" charset="-122"/>
                          <a:ea typeface="微软雅黑" panose="020B0503020204020204" charset="-122"/>
                          <a:cs typeface="Arial" panose="020B0604020202020204" pitchFamily="34" charset="0"/>
                        </a:rPr>
                        <a:t>√</a:t>
                      </a:r>
                      <a:endParaRPr lang="zh-CN" altLang="en-US" sz="1600">
                        <a:solidFill>
                          <a:schemeClr val="tx1"/>
                        </a:solidFill>
                        <a:latin typeface="微软雅黑" panose="020B0503020204020204" charset="-122"/>
                        <a:ea typeface="微软雅黑" panose="020B0503020204020204" charset="-122"/>
                      </a:endParaRPr>
                    </a:p>
                  </a:txBody>
                  <a:tcPr marL="0" marR="0" marT="0" marB="0" anchor="ctr" anchorCtr="0"/>
                </a:tc>
                <a:tc>
                  <a:txBody>
                    <a:bodyPr/>
                    <a:p>
                      <a:pPr algn="ctr">
                        <a:buNone/>
                      </a:pPr>
                      <a:r>
                        <a:rPr lang="zh-CN" altLang="en-US" sz="1600">
                          <a:solidFill>
                            <a:schemeClr val="tx1"/>
                          </a:solidFill>
                          <a:latin typeface="微软雅黑" panose="020B0503020204020204" charset="-122"/>
                          <a:ea typeface="微软雅黑" panose="020B0503020204020204" charset="-122"/>
                          <a:sym typeface="+mn-ea"/>
                        </a:rPr>
                        <a:t>×</a:t>
                      </a:r>
                      <a:endParaRPr lang="zh-CN" altLang="en-US" sz="1600">
                        <a:solidFill>
                          <a:schemeClr val="tx1"/>
                        </a:solidFill>
                        <a:latin typeface="微软雅黑" panose="020B0503020204020204" charset="-122"/>
                        <a:ea typeface="微软雅黑" panose="020B0503020204020204" charset="-122"/>
                      </a:endParaRPr>
                    </a:p>
                  </a:txBody>
                  <a:tcPr marL="0" marR="0" marT="0" marB="0" anchor="ctr" anchorCtr="0"/>
                </a:tc>
                <a:tc>
                  <a:txBody>
                    <a:bodyPr/>
                    <a:p>
                      <a:pPr algn="ctr">
                        <a:buNone/>
                      </a:pPr>
                      <a:r>
                        <a:rPr lang="zh-CN" altLang="en-US" sz="1600">
                          <a:solidFill>
                            <a:schemeClr val="tx1"/>
                          </a:solidFill>
                          <a:latin typeface="微软雅黑" panose="020B0503020204020204" charset="-122"/>
                          <a:ea typeface="微软雅黑" panose="020B0503020204020204" charset="-122"/>
                          <a:cs typeface="Arial" panose="020B0604020202020204" pitchFamily="34" charset="0"/>
                          <a:sym typeface="+mn-ea"/>
                        </a:rPr>
                        <a:t>√</a:t>
                      </a:r>
                      <a:endParaRPr lang="zh-CN" altLang="en-US" sz="1600">
                        <a:solidFill>
                          <a:schemeClr val="tx1"/>
                        </a:solidFill>
                        <a:latin typeface="微软雅黑" panose="020B0503020204020204" charset="-122"/>
                        <a:ea typeface="微软雅黑" panose="020B0503020204020204" charset="-122"/>
                      </a:endParaRPr>
                    </a:p>
                  </a:txBody>
                  <a:tcPr marL="0" marR="0" marT="0" marB="0" anchor="ctr" anchorCtr="0"/>
                </a:tc>
                <a:tc>
                  <a:txBody>
                    <a:bodyPr/>
                    <a:p>
                      <a:pPr algn="ctr">
                        <a:buNone/>
                      </a:pPr>
                      <a:r>
                        <a:rPr lang="zh-CN" altLang="en-US" sz="1600">
                          <a:solidFill>
                            <a:schemeClr val="tx1"/>
                          </a:solidFill>
                          <a:latin typeface="微软雅黑" panose="020B0503020204020204" charset="-122"/>
                          <a:ea typeface="微软雅黑" panose="020B0503020204020204" charset="-122"/>
                          <a:sym typeface="+mn-ea"/>
                        </a:rPr>
                        <a:t>×</a:t>
                      </a:r>
                      <a:endParaRPr lang="zh-CN" altLang="en-US" sz="1600">
                        <a:solidFill>
                          <a:schemeClr val="tx1"/>
                        </a:solidFill>
                        <a:latin typeface="微软雅黑" panose="020B0503020204020204" charset="-122"/>
                        <a:ea typeface="微软雅黑" panose="020B0503020204020204" charset="-122"/>
                      </a:endParaRPr>
                    </a:p>
                  </a:txBody>
                  <a:tcPr marL="0" marR="0" marT="0" marB="0" anchor="ctr" anchorCtr="0"/>
                </a:tc>
                <a:tc>
                  <a:txBody>
                    <a:bodyPr/>
                    <a:p>
                      <a:pPr algn="ctr">
                        <a:buNone/>
                      </a:pPr>
                      <a:r>
                        <a:rPr lang="zh-CN" altLang="en-US" sz="1600">
                          <a:solidFill>
                            <a:schemeClr val="tx1"/>
                          </a:solidFill>
                          <a:latin typeface="微软雅黑" panose="020B0503020204020204" charset="-122"/>
                          <a:ea typeface="微软雅黑" panose="020B0503020204020204" charset="-122"/>
                          <a:sym typeface="+mn-ea"/>
                        </a:rPr>
                        <a:t>×</a:t>
                      </a:r>
                      <a:endParaRPr lang="zh-CN" altLang="en-US" sz="1600">
                        <a:solidFill>
                          <a:schemeClr val="tx1"/>
                        </a:solidFill>
                        <a:latin typeface="微软雅黑" panose="020B0503020204020204" charset="-122"/>
                        <a:ea typeface="微软雅黑" panose="020B0503020204020204" charset="-122"/>
                      </a:endParaRPr>
                    </a:p>
                  </a:txBody>
                  <a:tcPr marL="0" marR="0" marT="0" marB="0" anchor="ctr" anchorCtr="0"/>
                </a:tc>
                <a:tc>
                  <a:txBody>
                    <a:bodyPr/>
                    <a:p>
                      <a:pPr algn="ctr">
                        <a:buNone/>
                      </a:pPr>
                      <a:r>
                        <a:rPr lang="zh-CN" altLang="en-US" sz="1600">
                          <a:solidFill>
                            <a:schemeClr val="tx1"/>
                          </a:solidFill>
                          <a:latin typeface="微软雅黑" panose="020B0503020204020204" charset="-122"/>
                          <a:ea typeface="微软雅黑" panose="020B0503020204020204" charset="-122"/>
                          <a:sym typeface="+mn-ea"/>
                        </a:rPr>
                        <a:t>×</a:t>
                      </a:r>
                      <a:endParaRPr lang="zh-CN" altLang="en-US" sz="1600">
                        <a:solidFill>
                          <a:schemeClr val="tx1"/>
                        </a:solidFill>
                        <a:latin typeface="微软雅黑" panose="020B0503020204020204" charset="-122"/>
                        <a:ea typeface="微软雅黑" panose="020B0503020204020204" charset="-122"/>
                      </a:endParaRPr>
                    </a:p>
                  </a:txBody>
                  <a:tcPr marL="0" marR="0" marT="0" marB="0" anchor="ctr" anchorCtr="0"/>
                </a:tc>
                <a:tc>
                  <a:txBody>
                    <a:bodyPr/>
                    <a:p>
                      <a:pPr algn="ctr">
                        <a:buNone/>
                      </a:pPr>
                      <a:r>
                        <a:rPr lang="zh-CN" altLang="en-US" sz="1600">
                          <a:solidFill>
                            <a:schemeClr val="tx1"/>
                          </a:solidFill>
                          <a:latin typeface="微软雅黑" panose="020B0503020204020204" charset="-122"/>
                          <a:ea typeface="微软雅黑" panose="020B0503020204020204" charset="-122"/>
                          <a:sym typeface="+mn-ea"/>
                        </a:rPr>
                        <a:t>×</a:t>
                      </a:r>
                      <a:endParaRPr lang="zh-CN" altLang="en-US" sz="1600">
                        <a:solidFill>
                          <a:schemeClr val="tx1"/>
                        </a:solidFill>
                        <a:latin typeface="微软雅黑" panose="020B0503020204020204" charset="-122"/>
                        <a:ea typeface="微软雅黑" panose="020B0503020204020204" charset="-122"/>
                      </a:endParaRPr>
                    </a:p>
                  </a:txBody>
                  <a:tcPr marL="0" marR="0" marT="0" marB="0" anchor="ctr" anchorCtr="0"/>
                </a:tc>
              </a:tr>
              <a:tr h="589280">
                <a:tc>
                  <a:txBody>
                    <a:bodyPr/>
                    <a:p>
                      <a:pPr algn="ctr">
                        <a:buNone/>
                      </a:pPr>
                      <a:r>
                        <a:rPr lang="en-US" altLang="zh-CN" sz="1600">
                          <a:sym typeface="+mn-ea"/>
                        </a:rPr>
                        <a:t>Dedicated leased line</a:t>
                      </a:r>
                      <a:r>
                        <a:rPr lang="en-US" altLang="zh-CN" sz="1600">
                          <a:latin typeface="微软雅黑" panose="020B0503020204020204" charset="-122"/>
                          <a:ea typeface="微软雅黑" panose="020B0503020204020204" charset="-122"/>
                          <a:sym typeface="+mn-ea"/>
                        </a:rPr>
                        <a:t> </a:t>
                      </a:r>
                      <a:endParaRPr lang="zh-CN" altLang="en-US" sz="1600">
                        <a:solidFill>
                          <a:schemeClr val="tx1"/>
                        </a:solidFill>
                        <a:latin typeface="微软雅黑" panose="020B0503020204020204" charset="-122"/>
                        <a:ea typeface="微软雅黑" panose="020B0503020204020204" charset="-122"/>
                      </a:endParaRPr>
                    </a:p>
                  </a:txBody>
                  <a:tcPr marL="0" marR="0" marT="0" marB="0" anchor="ctr" anchorCtr="0"/>
                </a:tc>
                <a:tc>
                  <a:txBody>
                    <a:bodyPr/>
                    <a:p>
                      <a:pPr algn="ctr">
                        <a:buNone/>
                      </a:pPr>
                      <a:r>
                        <a:rPr lang="en-US" altLang="zh-CN" sz="1600"/>
                        <a:t>Some of it will satisfy</a:t>
                      </a:r>
                      <a:endParaRPr lang="zh-CN" altLang="en-US" sz="1600">
                        <a:solidFill>
                          <a:schemeClr val="tx1"/>
                        </a:solidFill>
                        <a:latin typeface="微软雅黑" panose="020B0503020204020204" charset="-122"/>
                        <a:ea typeface="微软雅黑" panose="020B0503020204020204" charset="-122"/>
                      </a:endParaRPr>
                    </a:p>
                  </a:txBody>
                  <a:tcPr marL="0" marR="0" marT="0" marB="0" anchor="ctr" anchorCtr="0"/>
                </a:tc>
                <a:tc>
                  <a:txBody>
                    <a:bodyPr/>
                    <a:p>
                      <a:pPr algn="ctr">
                        <a:buNone/>
                      </a:pPr>
                      <a:r>
                        <a:rPr lang="zh-CN" altLang="en-US" sz="1600">
                          <a:solidFill>
                            <a:schemeClr val="tx1"/>
                          </a:solidFill>
                          <a:latin typeface="微软雅黑" panose="020B0503020204020204" charset="-122"/>
                          <a:ea typeface="微软雅黑" panose="020B0503020204020204" charset="-122"/>
                          <a:cs typeface="Arial" panose="020B0604020202020204" pitchFamily="34" charset="0"/>
                          <a:sym typeface="+mn-ea"/>
                        </a:rPr>
                        <a:t>√</a:t>
                      </a:r>
                      <a:endParaRPr lang="zh-CN" altLang="en-US" sz="1600">
                        <a:solidFill>
                          <a:schemeClr val="tx1"/>
                        </a:solidFill>
                        <a:latin typeface="微软雅黑" panose="020B0503020204020204" charset="-122"/>
                        <a:ea typeface="微软雅黑" panose="020B0503020204020204" charset="-122"/>
                        <a:cs typeface="Arial" panose="020B0604020202020204" pitchFamily="34" charset="0"/>
                        <a:sym typeface="+mn-ea"/>
                      </a:endParaRPr>
                    </a:p>
                  </a:txBody>
                  <a:tcPr marL="0" marR="0" marT="0" marB="0" anchor="ctr" anchorCtr="0"/>
                </a:tc>
                <a:tc>
                  <a:txBody>
                    <a:bodyPr/>
                    <a:p>
                      <a:pPr algn="ctr">
                        <a:buNone/>
                      </a:pPr>
                      <a:r>
                        <a:rPr lang="zh-CN" altLang="en-US" sz="1600">
                          <a:solidFill>
                            <a:schemeClr val="tx1"/>
                          </a:solidFill>
                          <a:latin typeface="微软雅黑" panose="020B0503020204020204" charset="-122"/>
                          <a:ea typeface="微软雅黑" panose="020B0503020204020204" charset="-122"/>
                          <a:cs typeface="Arial" panose="020B0604020202020204" pitchFamily="34" charset="0"/>
                          <a:sym typeface="+mn-ea"/>
                        </a:rPr>
                        <a:t>√</a:t>
                      </a:r>
                      <a:endParaRPr lang="zh-CN" altLang="en-US" sz="1600">
                        <a:solidFill>
                          <a:schemeClr val="tx1"/>
                        </a:solidFill>
                        <a:latin typeface="微软雅黑" panose="020B0503020204020204" charset="-122"/>
                        <a:ea typeface="微软雅黑" panose="020B0503020204020204" charset="-122"/>
                        <a:cs typeface="Arial" panose="020B0604020202020204" pitchFamily="34" charset="0"/>
                        <a:sym typeface="+mn-ea"/>
                      </a:endParaRPr>
                    </a:p>
                  </a:txBody>
                  <a:tcPr marL="0" marR="0" marT="0" marB="0" anchor="ctr" anchorCtr="0"/>
                </a:tc>
                <a:tc>
                  <a:txBody>
                    <a:bodyPr/>
                    <a:p>
                      <a:pPr algn="ctr">
                        <a:buNone/>
                      </a:pPr>
                      <a:r>
                        <a:rPr lang="zh-CN" altLang="en-US" sz="1600">
                          <a:solidFill>
                            <a:schemeClr val="tx1"/>
                          </a:solidFill>
                          <a:latin typeface="微软雅黑" panose="020B0503020204020204" charset="-122"/>
                          <a:ea typeface="微软雅黑" panose="020B0503020204020204" charset="-122"/>
                          <a:cs typeface="Arial" panose="020B0604020202020204" pitchFamily="34" charset="0"/>
                          <a:sym typeface="+mn-ea"/>
                        </a:rPr>
                        <a:t>√</a:t>
                      </a:r>
                      <a:endParaRPr lang="zh-CN" altLang="en-US" sz="1600">
                        <a:solidFill>
                          <a:schemeClr val="tx1"/>
                        </a:solidFill>
                        <a:latin typeface="微软雅黑" panose="020B0503020204020204" charset="-122"/>
                        <a:ea typeface="微软雅黑" panose="020B0503020204020204" charset="-122"/>
                        <a:cs typeface="Arial" panose="020B0604020202020204" pitchFamily="34" charset="0"/>
                        <a:sym typeface="+mn-ea"/>
                      </a:endParaRPr>
                    </a:p>
                  </a:txBody>
                  <a:tcPr marL="0" marR="0" marT="0" marB="0" anchor="ctr" anchorCtr="0"/>
                </a:tc>
                <a:tc>
                  <a:txBody>
                    <a:bodyPr/>
                    <a:p>
                      <a:pPr algn="ctr">
                        <a:buNone/>
                      </a:pPr>
                      <a:r>
                        <a:rPr lang="zh-CN" altLang="en-US" sz="1600">
                          <a:solidFill>
                            <a:schemeClr val="tx1"/>
                          </a:solidFill>
                          <a:latin typeface="微软雅黑" panose="020B0503020204020204" charset="-122"/>
                          <a:ea typeface="微软雅黑" panose="020B0503020204020204" charset="-122"/>
                          <a:sym typeface="+mn-ea"/>
                        </a:rPr>
                        <a:t>×</a:t>
                      </a:r>
                      <a:endParaRPr lang="zh-CN" altLang="en-US" sz="1600">
                        <a:solidFill>
                          <a:schemeClr val="tx1"/>
                        </a:solidFill>
                        <a:latin typeface="微软雅黑" panose="020B0503020204020204" charset="-122"/>
                        <a:ea typeface="微软雅黑" panose="020B0503020204020204" charset="-122"/>
                        <a:sym typeface="+mn-ea"/>
                      </a:endParaRPr>
                    </a:p>
                  </a:txBody>
                  <a:tcPr marL="0" marR="0" marT="0" marB="0" anchor="ctr" anchorCtr="0"/>
                </a:tc>
                <a:tc>
                  <a:txBody>
                    <a:bodyPr/>
                    <a:p>
                      <a:pPr algn="ctr">
                        <a:buNone/>
                      </a:pPr>
                      <a:r>
                        <a:rPr lang="zh-CN" altLang="en-US" sz="1600">
                          <a:solidFill>
                            <a:schemeClr val="tx1"/>
                          </a:solidFill>
                          <a:latin typeface="微软雅黑" panose="020B0503020204020204" charset="-122"/>
                          <a:ea typeface="微软雅黑" panose="020B0503020204020204" charset="-122"/>
                          <a:sym typeface="+mn-ea"/>
                        </a:rPr>
                        <a:t>×</a:t>
                      </a:r>
                      <a:endParaRPr lang="zh-CN" altLang="en-US" sz="1600">
                        <a:solidFill>
                          <a:schemeClr val="tx1"/>
                        </a:solidFill>
                        <a:latin typeface="微软雅黑" panose="020B0503020204020204" charset="-122"/>
                        <a:ea typeface="微软雅黑" panose="020B0503020204020204" charset="-122"/>
                        <a:sym typeface="+mn-ea"/>
                      </a:endParaRPr>
                    </a:p>
                  </a:txBody>
                  <a:tcPr marL="0" marR="0" marT="0" marB="0" anchor="ctr" anchorCtr="0"/>
                </a:tc>
                <a:tc>
                  <a:txBody>
                    <a:bodyPr/>
                    <a:p>
                      <a:pPr algn="ctr">
                        <a:buNone/>
                      </a:pPr>
                      <a:r>
                        <a:rPr lang="zh-CN" altLang="en-US" sz="1600">
                          <a:solidFill>
                            <a:schemeClr val="tx1"/>
                          </a:solidFill>
                          <a:latin typeface="微软雅黑" panose="020B0503020204020204" charset="-122"/>
                          <a:ea typeface="微软雅黑" panose="020B0503020204020204" charset="-122"/>
                          <a:sym typeface="+mn-ea"/>
                        </a:rPr>
                        <a:t>×</a:t>
                      </a:r>
                      <a:endParaRPr lang="zh-CN" altLang="en-US" sz="1600">
                        <a:solidFill>
                          <a:schemeClr val="tx1"/>
                        </a:solidFill>
                        <a:latin typeface="微软雅黑" panose="020B0503020204020204" charset="-122"/>
                        <a:ea typeface="微软雅黑" panose="020B0503020204020204" charset="-122"/>
                        <a:sym typeface="+mn-ea"/>
                      </a:endParaRPr>
                    </a:p>
                  </a:txBody>
                  <a:tcPr marL="0" marR="0" marT="0" marB="0" anchor="ctr" anchorCtr="0"/>
                </a:tc>
                <a:tc>
                  <a:txBody>
                    <a:bodyPr/>
                    <a:p>
                      <a:pPr algn="ctr">
                        <a:buNone/>
                      </a:pPr>
                      <a:r>
                        <a:rPr lang="zh-CN" altLang="en-US" sz="1600">
                          <a:solidFill>
                            <a:schemeClr val="tx1"/>
                          </a:solidFill>
                          <a:latin typeface="微软雅黑" panose="020B0503020204020204" charset="-122"/>
                          <a:ea typeface="微软雅黑" panose="020B0503020204020204" charset="-122"/>
                          <a:sym typeface="+mn-ea"/>
                        </a:rPr>
                        <a:t>×</a:t>
                      </a:r>
                      <a:endParaRPr lang="zh-CN" altLang="en-US" sz="1600">
                        <a:solidFill>
                          <a:schemeClr val="tx1"/>
                        </a:solidFill>
                        <a:latin typeface="微软雅黑" panose="020B0503020204020204" charset="-122"/>
                        <a:ea typeface="微软雅黑" panose="020B0503020204020204" charset="-122"/>
                        <a:sym typeface="+mn-ea"/>
                      </a:endParaRPr>
                    </a:p>
                  </a:txBody>
                  <a:tcPr marL="0" marR="0" marT="0" marB="0" anchor="ctr" anchorCtr="0"/>
                </a:tc>
                <a:tc>
                  <a:txBody>
                    <a:bodyPr/>
                    <a:p>
                      <a:pPr algn="ctr">
                        <a:buNone/>
                      </a:pPr>
                      <a:r>
                        <a:rPr lang="zh-CN" altLang="en-US" sz="1600">
                          <a:solidFill>
                            <a:schemeClr val="tx1"/>
                          </a:solidFill>
                          <a:latin typeface="微软雅黑" panose="020B0503020204020204" charset="-122"/>
                          <a:ea typeface="微软雅黑" panose="020B0503020204020204" charset="-122"/>
                          <a:cs typeface="Arial" panose="020B0604020202020204" pitchFamily="34" charset="0"/>
                          <a:sym typeface="+mn-ea"/>
                        </a:rPr>
                        <a:t>√</a:t>
                      </a:r>
                      <a:endParaRPr lang="zh-CN" altLang="en-US" sz="1600">
                        <a:solidFill>
                          <a:schemeClr val="tx1"/>
                        </a:solidFill>
                        <a:latin typeface="微软雅黑" panose="020B0503020204020204" charset="-122"/>
                        <a:ea typeface="微软雅黑" panose="020B0503020204020204" charset="-122"/>
                        <a:cs typeface="Arial" panose="020B0604020202020204" pitchFamily="34" charset="0"/>
                        <a:sym typeface="+mn-ea"/>
                      </a:endParaRPr>
                    </a:p>
                  </a:txBody>
                  <a:tcPr marL="0" marR="0" marT="0" marB="0" anchor="ctr" anchorCtr="0"/>
                </a:tc>
              </a:tr>
              <a:tr h="589280">
                <a:tc>
                  <a:txBody>
                    <a:bodyPr/>
                    <a:p>
                      <a:pPr algn="ctr">
                        <a:buNone/>
                      </a:pPr>
                      <a:r>
                        <a:rPr lang="zh-CN" altLang="en-US" sz="1600">
                          <a:solidFill>
                            <a:schemeClr val="tx1"/>
                          </a:solidFill>
                          <a:latin typeface="微软雅黑" panose="020B0503020204020204" charset="-122"/>
                          <a:ea typeface="微软雅黑" panose="020B0503020204020204" charset="-122"/>
                        </a:rPr>
                        <a:t>？</a:t>
                      </a:r>
                      <a:endParaRPr lang="zh-CN" altLang="en-US" sz="1600">
                        <a:solidFill>
                          <a:schemeClr val="tx1"/>
                        </a:solidFill>
                        <a:latin typeface="微软雅黑" panose="020B0503020204020204" charset="-122"/>
                        <a:ea typeface="微软雅黑" panose="020B0503020204020204" charset="-122"/>
                      </a:endParaRPr>
                    </a:p>
                  </a:txBody>
                  <a:tcPr marL="0" marR="0" marT="0" marB="0" anchor="ctr" anchorCtr="0"/>
                </a:tc>
                <a:tc>
                  <a:txBody>
                    <a:bodyPr/>
                    <a:p>
                      <a:pPr algn="ctr">
                        <a:buNone/>
                      </a:pPr>
                      <a:r>
                        <a:rPr lang="zh-CN" altLang="en-US" sz="1600">
                          <a:solidFill>
                            <a:schemeClr val="tx1"/>
                          </a:solidFill>
                          <a:latin typeface="微软雅黑" panose="020B0503020204020204" charset="-122"/>
                          <a:ea typeface="微软雅黑" panose="020B0503020204020204" charset="-122"/>
                          <a:cs typeface="Arial" panose="020B0604020202020204" pitchFamily="34" charset="0"/>
                          <a:sym typeface="+mn-ea"/>
                        </a:rPr>
                        <a:t>√</a:t>
                      </a:r>
                      <a:endParaRPr lang="zh-CN" altLang="en-US" sz="1600">
                        <a:solidFill>
                          <a:schemeClr val="tx1"/>
                        </a:solidFill>
                        <a:latin typeface="微软雅黑" panose="020B0503020204020204" charset="-122"/>
                        <a:ea typeface="微软雅黑" panose="020B0503020204020204" charset="-122"/>
                        <a:cs typeface="Arial" panose="020B0604020202020204" pitchFamily="34" charset="0"/>
                        <a:sym typeface="+mn-ea"/>
                      </a:endParaRPr>
                    </a:p>
                  </a:txBody>
                  <a:tcPr marL="0" marR="0" marT="0" marB="0" anchor="ctr" anchorCtr="0"/>
                </a:tc>
                <a:tc>
                  <a:txBody>
                    <a:bodyPr/>
                    <a:p>
                      <a:pPr algn="ctr">
                        <a:buNone/>
                      </a:pPr>
                      <a:r>
                        <a:rPr lang="zh-CN" altLang="en-US" sz="1600">
                          <a:solidFill>
                            <a:schemeClr val="tx1"/>
                          </a:solidFill>
                          <a:latin typeface="微软雅黑" panose="020B0503020204020204" charset="-122"/>
                          <a:ea typeface="微软雅黑" panose="020B0503020204020204" charset="-122"/>
                          <a:cs typeface="Arial" panose="020B0604020202020204" pitchFamily="34" charset="0"/>
                          <a:sym typeface="+mn-ea"/>
                        </a:rPr>
                        <a:t>√</a:t>
                      </a:r>
                      <a:endParaRPr lang="zh-CN" altLang="en-US" sz="1600">
                        <a:solidFill>
                          <a:schemeClr val="tx1"/>
                        </a:solidFill>
                        <a:latin typeface="微软雅黑" panose="020B0503020204020204" charset="-122"/>
                        <a:ea typeface="微软雅黑" panose="020B0503020204020204" charset="-122"/>
                        <a:cs typeface="Arial" panose="020B0604020202020204" pitchFamily="34" charset="0"/>
                        <a:sym typeface="+mn-ea"/>
                      </a:endParaRPr>
                    </a:p>
                  </a:txBody>
                  <a:tcPr marL="0" marR="0" marT="0" marB="0" anchor="ctr" anchorCtr="0"/>
                </a:tc>
                <a:tc>
                  <a:txBody>
                    <a:bodyPr/>
                    <a:p>
                      <a:pPr algn="ctr">
                        <a:buNone/>
                      </a:pPr>
                      <a:r>
                        <a:rPr lang="zh-CN" altLang="en-US" sz="1600">
                          <a:solidFill>
                            <a:schemeClr val="tx1"/>
                          </a:solidFill>
                          <a:latin typeface="微软雅黑" panose="020B0503020204020204" charset="-122"/>
                          <a:ea typeface="微软雅黑" panose="020B0503020204020204" charset="-122"/>
                          <a:cs typeface="Arial" panose="020B0604020202020204" pitchFamily="34" charset="0"/>
                          <a:sym typeface="+mn-ea"/>
                        </a:rPr>
                        <a:t>√</a:t>
                      </a:r>
                      <a:endParaRPr lang="zh-CN" altLang="en-US" sz="1600">
                        <a:solidFill>
                          <a:schemeClr val="tx1"/>
                        </a:solidFill>
                        <a:latin typeface="微软雅黑" panose="020B0503020204020204" charset="-122"/>
                        <a:ea typeface="微软雅黑" panose="020B0503020204020204" charset="-122"/>
                        <a:cs typeface="Arial" panose="020B0604020202020204" pitchFamily="34" charset="0"/>
                        <a:sym typeface="+mn-ea"/>
                      </a:endParaRPr>
                    </a:p>
                  </a:txBody>
                  <a:tcPr marL="0" marR="0" marT="0" marB="0" anchor="ctr" anchorCtr="0"/>
                </a:tc>
                <a:tc>
                  <a:txBody>
                    <a:bodyPr/>
                    <a:p>
                      <a:pPr algn="ctr">
                        <a:buNone/>
                      </a:pPr>
                      <a:r>
                        <a:rPr lang="zh-CN" altLang="en-US" sz="1600">
                          <a:solidFill>
                            <a:schemeClr val="tx1"/>
                          </a:solidFill>
                          <a:latin typeface="微软雅黑" panose="020B0503020204020204" charset="-122"/>
                          <a:ea typeface="微软雅黑" panose="020B0503020204020204" charset="-122"/>
                          <a:cs typeface="Arial" panose="020B0604020202020204" pitchFamily="34" charset="0"/>
                          <a:sym typeface="+mn-ea"/>
                        </a:rPr>
                        <a:t>√</a:t>
                      </a:r>
                      <a:endParaRPr lang="zh-CN" altLang="en-US" sz="1600">
                        <a:solidFill>
                          <a:schemeClr val="tx1"/>
                        </a:solidFill>
                        <a:latin typeface="微软雅黑" panose="020B0503020204020204" charset="-122"/>
                        <a:ea typeface="微软雅黑" panose="020B0503020204020204" charset="-122"/>
                        <a:cs typeface="Arial" panose="020B0604020202020204" pitchFamily="34" charset="0"/>
                        <a:sym typeface="+mn-ea"/>
                      </a:endParaRPr>
                    </a:p>
                  </a:txBody>
                  <a:tcPr marL="0" marR="0" marT="0" marB="0" anchor="ctr" anchorCtr="0"/>
                </a:tc>
                <a:tc>
                  <a:txBody>
                    <a:bodyPr/>
                    <a:p>
                      <a:pPr algn="ctr">
                        <a:buNone/>
                      </a:pPr>
                      <a:r>
                        <a:rPr lang="zh-CN" altLang="en-US" sz="1600">
                          <a:solidFill>
                            <a:schemeClr val="tx1"/>
                          </a:solidFill>
                          <a:latin typeface="微软雅黑" panose="020B0503020204020204" charset="-122"/>
                          <a:ea typeface="微软雅黑" panose="020B0503020204020204" charset="-122"/>
                          <a:cs typeface="Arial" panose="020B0604020202020204" pitchFamily="34" charset="0"/>
                          <a:sym typeface="+mn-ea"/>
                        </a:rPr>
                        <a:t>√</a:t>
                      </a:r>
                      <a:endParaRPr lang="zh-CN" altLang="en-US" sz="1600">
                        <a:solidFill>
                          <a:schemeClr val="tx1"/>
                        </a:solidFill>
                        <a:latin typeface="微软雅黑" panose="020B0503020204020204" charset="-122"/>
                        <a:ea typeface="微软雅黑" panose="020B0503020204020204" charset="-122"/>
                        <a:cs typeface="Arial" panose="020B0604020202020204" pitchFamily="34" charset="0"/>
                        <a:sym typeface="+mn-ea"/>
                      </a:endParaRPr>
                    </a:p>
                  </a:txBody>
                  <a:tcPr marL="0" marR="0" marT="0" marB="0" anchor="ctr" anchorCtr="0"/>
                </a:tc>
                <a:tc>
                  <a:txBody>
                    <a:bodyPr/>
                    <a:p>
                      <a:pPr algn="ctr">
                        <a:buNone/>
                      </a:pPr>
                      <a:r>
                        <a:rPr lang="zh-CN" altLang="en-US" sz="1600">
                          <a:solidFill>
                            <a:schemeClr val="tx1"/>
                          </a:solidFill>
                          <a:latin typeface="微软雅黑" panose="020B0503020204020204" charset="-122"/>
                          <a:ea typeface="微软雅黑" panose="020B0503020204020204" charset="-122"/>
                          <a:cs typeface="Arial" panose="020B0604020202020204" pitchFamily="34" charset="0"/>
                          <a:sym typeface="+mn-ea"/>
                        </a:rPr>
                        <a:t>√</a:t>
                      </a:r>
                      <a:endParaRPr lang="zh-CN" altLang="en-US" sz="1600">
                        <a:solidFill>
                          <a:schemeClr val="tx1"/>
                        </a:solidFill>
                        <a:latin typeface="微软雅黑" panose="020B0503020204020204" charset="-122"/>
                        <a:ea typeface="微软雅黑" panose="020B0503020204020204" charset="-122"/>
                        <a:cs typeface="Arial" panose="020B0604020202020204" pitchFamily="34" charset="0"/>
                        <a:sym typeface="+mn-ea"/>
                      </a:endParaRPr>
                    </a:p>
                  </a:txBody>
                  <a:tcPr marL="0" marR="0" marT="0" marB="0" anchor="ctr" anchorCtr="0"/>
                </a:tc>
                <a:tc>
                  <a:txBody>
                    <a:bodyPr/>
                    <a:p>
                      <a:pPr algn="ctr">
                        <a:buNone/>
                      </a:pPr>
                      <a:r>
                        <a:rPr lang="zh-CN" altLang="en-US" sz="1600">
                          <a:solidFill>
                            <a:schemeClr val="tx1"/>
                          </a:solidFill>
                          <a:latin typeface="微软雅黑" panose="020B0503020204020204" charset="-122"/>
                          <a:ea typeface="微软雅黑" panose="020B0503020204020204" charset="-122"/>
                          <a:cs typeface="Arial" panose="020B0604020202020204" pitchFamily="34" charset="0"/>
                          <a:sym typeface="+mn-ea"/>
                        </a:rPr>
                        <a:t>√</a:t>
                      </a:r>
                      <a:endParaRPr lang="zh-CN" altLang="en-US" sz="1600">
                        <a:solidFill>
                          <a:schemeClr val="tx1"/>
                        </a:solidFill>
                        <a:latin typeface="微软雅黑" panose="020B0503020204020204" charset="-122"/>
                        <a:ea typeface="微软雅黑" panose="020B0503020204020204" charset="-122"/>
                        <a:cs typeface="Arial" panose="020B0604020202020204" pitchFamily="34" charset="0"/>
                        <a:sym typeface="+mn-ea"/>
                      </a:endParaRPr>
                    </a:p>
                  </a:txBody>
                  <a:tcPr marL="0" marR="0" marT="0" marB="0" anchor="ctr" anchorCtr="0"/>
                </a:tc>
                <a:tc>
                  <a:txBody>
                    <a:bodyPr/>
                    <a:p>
                      <a:pPr algn="ctr">
                        <a:buNone/>
                      </a:pPr>
                      <a:r>
                        <a:rPr lang="zh-CN" altLang="en-US" sz="1600">
                          <a:solidFill>
                            <a:schemeClr val="tx1"/>
                          </a:solidFill>
                          <a:latin typeface="微软雅黑" panose="020B0503020204020204" charset="-122"/>
                          <a:ea typeface="微软雅黑" panose="020B0503020204020204" charset="-122"/>
                          <a:cs typeface="Arial" panose="020B0604020202020204" pitchFamily="34" charset="0"/>
                          <a:sym typeface="+mn-ea"/>
                        </a:rPr>
                        <a:t>√</a:t>
                      </a:r>
                      <a:endParaRPr lang="zh-CN" altLang="en-US" sz="1600">
                        <a:solidFill>
                          <a:schemeClr val="tx1"/>
                        </a:solidFill>
                        <a:latin typeface="微软雅黑" panose="020B0503020204020204" charset="-122"/>
                        <a:ea typeface="微软雅黑" panose="020B0503020204020204" charset="-122"/>
                        <a:cs typeface="Arial" panose="020B0604020202020204" pitchFamily="34" charset="0"/>
                        <a:sym typeface="+mn-ea"/>
                      </a:endParaRPr>
                    </a:p>
                  </a:txBody>
                  <a:tcPr marL="0" marR="0" marT="0" marB="0" anchor="ctr" anchorCtr="0"/>
                </a:tc>
                <a:tc>
                  <a:txBody>
                    <a:bodyPr/>
                    <a:p>
                      <a:pPr algn="ctr">
                        <a:buNone/>
                      </a:pPr>
                      <a:r>
                        <a:rPr lang="zh-CN" altLang="en-US" sz="1600">
                          <a:solidFill>
                            <a:schemeClr val="tx1"/>
                          </a:solidFill>
                          <a:latin typeface="微软雅黑" panose="020B0503020204020204" charset="-122"/>
                          <a:ea typeface="微软雅黑" panose="020B0503020204020204" charset="-122"/>
                          <a:cs typeface="Arial" panose="020B0604020202020204" pitchFamily="34" charset="0"/>
                          <a:sym typeface="+mn-ea"/>
                        </a:rPr>
                        <a:t>√</a:t>
                      </a:r>
                      <a:endParaRPr lang="zh-CN" altLang="en-US" sz="1600">
                        <a:solidFill>
                          <a:schemeClr val="tx1"/>
                        </a:solidFill>
                        <a:latin typeface="微软雅黑" panose="020B0503020204020204" charset="-122"/>
                        <a:ea typeface="微软雅黑" panose="020B0503020204020204" charset="-122"/>
                        <a:cs typeface="Arial" panose="020B0604020202020204" pitchFamily="34" charset="0"/>
                        <a:sym typeface="+mn-ea"/>
                      </a:endParaRPr>
                    </a:p>
                  </a:txBody>
                  <a:tcPr marL="0" marR="0" marT="0" marB="0" anchor="ctr" anchorCtr="0"/>
                </a:tc>
              </a:tr>
            </a:tbl>
          </a:graphicData>
        </a:graphic>
      </p:graphicFrame>
      <p:sp>
        <p:nvSpPr>
          <p:cNvPr id="8" name="上箭头 7"/>
          <p:cNvSpPr/>
          <p:nvPr/>
        </p:nvSpPr>
        <p:spPr>
          <a:xfrm>
            <a:off x="845185" y="4851400"/>
            <a:ext cx="287020" cy="562610"/>
          </a:xfrm>
          <a:prstGeom prst="upArrow">
            <a:avLst/>
          </a:prstGeom>
        </p:spPr>
        <p:style>
          <a:lnRef idx="0">
            <a:srgbClr val="FFFFFF"/>
          </a:lnRef>
          <a:fillRef idx="1">
            <a:schemeClr val="accent2"/>
          </a:fillRef>
          <a:effectRef idx="0">
            <a:srgbClr val="FFFFFF"/>
          </a:effectRef>
          <a:fontRef idx="minor">
            <a:schemeClr val="lt1"/>
          </a:fontRef>
        </p:style>
        <p:txBody>
          <a:bodyPr rtlCol="0" anchor="ctr"/>
          <a:p>
            <a:pPr algn="ctr"/>
            <a:endParaRPr lang="zh-CN" altLang="en-US"/>
          </a:p>
        </p:txBody>
      </p:sp>
      <p:sp>
        <p:nvSpPr>
          <p:cNvPr id="2" name="文本框 1"/>
          <p:cNvSpPr txBox="1"/>
          <p:nvPr/>
        </p:nvSpPr>
        <p:spPr>
          <a:xfrm>
            <a:off x="1132205" y="5414010"/>
            <a:ext cx="10525125" cy="645160"/>
          </a:xfrm>
          <a:prstGeom prst="rect">
            <a:avLst/>
          </a:prstGeom>
          <a:noFill/>
        </p:spPr>
        <p:txBody>
          <a:bodyPr wrap="square" rtlCol="0" anchor="t">
            <a:spAutoFit/>
          </a:bodyPr>
          <a:p>
            <a:r>
              <a:rPr lang="zh-CN" altLang="en-US"/>
              <a:t>Therefore, we need a </a:t>
            </a:r>
            <a:r>
              <a:rPr lang="en-US" altLang="zh-CN"/>
              <a:t>solution for massive data transmission with features such as  </a:t>
            </a:r>
            <a:r>
              <a:rPr lang="zh-CN" altLang="en-US"/>
              <a:t>low-cost, large bandwidth, </a:t>
            </a:r>
            <a:r>
              <a:rPr lang="en-US" altLang="zh-CN"/>
              <a:t>task-based</a:t>
            </a:r>
            <a:r>
              <a:rPr lang="zh-CN" altLang="en-US"/>
              <a:t>, elastic SLA</a:t>
            </a:r>
            <a:r>
              <a:rPr lang="en-US" altLang="zh-CN"/>
              <a:t> and</a:t>
            </a:r>
            <a:r>
              <a:rPr lang="zh-CN" altLang="en-US"/>
              <a:t> secure</a:t>
            </a:r>
            <a:r>
              <a:rPr lang="en-US" altLang="zh-CN"/>
              <a:t>,</a:t>
            </a:r>
            <a:r>
              <a:rPr lang="zh-CN" altLang="en-US"/>
              <a:t> to meet all the above requirements</a:t>
            </a:r>
            <a:r>
              <a:rPr lang="en-US" altLang="zh-CN"/>
              <a:t>.</a:t>
            </a:r>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294640" y="1778635"/>
            <a:ext cx="11579860" cy="1788160"/>
          </a:xfrm>
          <a:prstGeom prst="rect">
            <a:avLst/>
          </a:prstGeom>
          <a:solidFill>
            <a:srgbClr val="92D050">
              <a:alpha val="17000"/>
            </a:srgb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矩形 8"/>
          <p:cNvSpPr/>
          <p:nvPr/>
        </p:nvSpPr>
        <p:spPr>
          <a:xfrm>
            <a:off x="294640" y="1153160"/>
            <a:ext cx="11579860" cy="592455"/>
          </a:xfrm>
          <a:prstGeom prst="rect">
            <a:avLst/>
          </a:prstGeom>
          <a:solidFill>
            <a:schemeClr val="accent1">
              <a:alpha val="3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Title 1"/>
          <p:cNvSpPr>
            <a:spLocks noGrp="1"/>
          </p:cNvSpPr>
          <p:nvPr>
            <p:ph type="title"/>
          </p:nvPr>
        </p:nvSpPr>
        <p:spPr>
          <a:xfrm>
            <a:off x="944880" y="520065"/>
            <a:ext cx="8238490" cy="861060"/>
          </a:xfrm>
        </p:spPr>
        <p:txBody>
          <a:bodyPr>
            <a:normAutofit fontScale="90000"/>
          </a:bodyPr>
          <a:lstStyle/>
          <a:p>
            <a:r>
              <a:rPr lang="en-US" altLang="en-GB" sz="3200" b="1" dirty="0">
                <a:latin typeface="微软雅黑" panose="020B0503020204020204" charset="-122"/>
                <a:ea typeface="微软雅黑" panose="020B0503020204020204" charset="-122"/>
                <a:sym typeface="+mn-ea"/>
              </a:rPr>
              <a:t>Solution: </a:t>
            </a:r>
            <a:r>
              <a:rPr sz="3200" b="1">
                <a:latin typeface="微软雅黑" panose="020B0503020204020204" charset="-122"/>
                <a:ea typeface="微软雅黑" panose="020B0503020204020204" charset="-122"/>
                <a:sym typeface="+mn-ea"/>
              </a:rPr>
              <a:t>Super Computing Express</a:t>
            </a:r>
            <a:br>
              <a:rPr lang="en-US" altLang="en-GB" sz="3200" b="1" dirty="0">
                <a:latin typeface="微软雅黑" panose="020B0503020204020204" charset="-122"/>
                <a:ea typeface="微软雅黑" panose="020B0503020204020204" charset="-122"/>
                <a:sym typeface="+mn-ea"/>
              </a:rPr>
            </a:br>
            <a:endParaRPr lang="en-US" altLang="en-GB" sz="3200" dirty="0"/>
          </a:p>
        </p:txBody>
      </p:sp>
      <p:sp>
        <p:nvSpPr>
          <p:cNvPr id="1048696" name="文本框 59"/>
          <p:cNvSpPr txBox="1"/>
          <p:nvPr>
            <p:custDataLst>
              <p:tags r:id="rId1"/>
            </p:custDataLst>
          </p:nvPr>
        </p:nvSpPr>
        <p:spPr>
          <a:xfrm>
            <a:off x="3549249" y="2655501"/>
            <a:ext cx="900483" cy="275590"/>
          </a:xfrm>
          <a:prstGeom prst="rect">
            <a:avLst/>
          </a:prstGeom>
          <a:noFill/>
          <a:ln w="19050">
            <a:solidFill>
              <a:schemeClr val="tx1"/>
            </a:solidFill>
          </a:ln>
        </p:spPr>
        <p:txBody>
          <a:bodyPr wrap="square" rtlCol="0" anchor="ctr">
            <a:spAutoFit/>
          </a:bodyPr>
          <a:lstStyle/>
          <a:p>
            <a:pPr algn="ctr"/>
            <a:r>
              <a:rPr lang="en-US" altLang="zh-CN" sz="1200" b="1" dirty="0"/>
              <a:t>Super GW</a:t>
            </a:r>
            <a:endParaRPr lang="en-US" altLang="zh-CN" sz="1200" b="1" dirty="0"/>
          </a:p>
        </p:txBody>
      </p:sp>
      <p:sp>
        <p:nvSpPr>
          <p:cNvPr id="1048697" name="文本框 59"/>
          <p:cNvSpPr txBox="1"/>
          <p:nvPr>
            <p:custDataLst>
              <p:tags r:id="rId2"/>
            </p:custDataLst>
          </p:nvPr>
        </p:nvSpPr>
        <p:spPr>
          <a:xfrm>
            <a:off x="8017654" y="2618816"/>
            <a:ext cx="900483" cy="275590"/>
          </a:xfrm>
          <a:prstGeom prst="rect">
            <a:avLst/>
          </a:prstGeom>
          <a:noFill/>
          <a:ln w="19050">
            <a:solidFill>
              <a:schemeClr val="tx1"/>
            </a:solidFill>
          </a:ln>
        </p:spPr>
        <p:txBody>
          <a:bodyPr wrap="square" rtlCol="0" anchor="ctr">
            <a:spAutoFit/>
          </a:bodyPr>
          <a:lstStyle/>
          <a:p>
            <a:pPr algn="ctr"/>
            <a:r>
              <a:rPr lang="en-US" altLang="zh-CN" sz="1200" b="1" dirty="0"/>
              <a:t>Super GW</a:t>
            </a:r>
            <a:endParaRPr lang="en-US" altLang="zh-CN" sz="1200" b="1" dirty="0"/>
          </a:p>
        </p:txBody>
      </p:sp>
      <p:cxnSp>
        <p:nvCxnSpPr>
          <p:cNvPr id="1048702" name="直接连接符 1048701"/>
          <p:cNvCxnSpPr/>
          <p:nvPr>
            <p:custDataLst>
              <p:tags r:id="rId3"/>
            </p:custDataLst>
          </p:nvPr>
        </p:nvCxnSpPr>
        <p:spPr>
          <a:xfrm>
            <a:off x="3194911" y="1052387"/>
            <a:ext cx="10160" cy="2400935"/>
          </a:xfrm>
          <a:prstGeom prst="line">
            <a:avLst/>
          </a:prstGeom>
          <a:ln w="12700">
            <a:solidFill>
              <a:schemeClr val="accent5"/>
            </a:solidFill>
            <a:prstDash val="dashDot"/>
          </a:ln>
        </p:spPr>
        <p:style>
          <a:lnRef idx="1">
            <a:schemeClr val="accent1"/>
          </a:lnRef>
          <a:fillRef idx="0">
            <a:schemeClr val="accent1"/>
          </a:fillRef>
          <a:effectRef idx="0">
            <a:schemeClr val="accent1"/>
          </a:effectRef>
          <a:fontRef idx="minor">
            <a:schemeClr val="tx1"/>
          </a:fontRef>
        </p:style>
      </p:cxnSp>
      <p:grpSp>
        <p:nvGrpSpPr>
          <p:cNvPr id="1048732" name="组合 1048731"/>
          <p:cNvGrpSpPr/>
          <p:nvPr/>
        </p:nvGrpSpPr>
        <p:grpSpPr>
          <a:xfrm>
            <a:off x="509837" y="2596944"/>
            <a:ext cx="678180" cy="590693"/>
            <a:chOff x="2231849" y="5647940"/>
            <a:chExt cx="526489" cy="426708"/>
          </a:xfrm>
        </p:grpSpPr>
        <p:pic>
          <p:nvPicPr>
            <p:cNvPr id="1048733" name="图片 1048732"/>
            <p:cNvPicPr>
              <a:picLocks noChangeAspect="1"/>
            </p:cNvPicPr>
            <p:nvPr>
              <p:custDataLst>
                <p:tags r:id="rId4"/>
              </p:custDataLst>
            </p:nvPr>
          </p:nvPicPr>
          <p:blipFill>
            <a:blip r:embed="rId5"/>
            <a:stretch>
              <a:fillRect/>
            </a:stretch>
          </p:blipFill>
          <p:spPr>
            <a:xfrm>
              <a:off x="2296431" y="5647940"/>
              <a:ext cx="386063" cy="299199"/>
            </a:xfrm>
            <a:prstGeom prst="rect">
              <a:avLst/>
            </a:prstGeom>
          </p:spPr>
        </p:pic>
        <p:sp>
          <p:nvSpPr>
            <p:cNvPr id="1048734" name="文本框 1048733"/>
            <p:cNvSpPr txBox="1"/>
            <p:nvPr>
              <p:custDataLst>
                <p:tags r:id="rId6"/>
              </p:custDataLst>
            </p:nvPr>
          </p:nvSpPr>
          <p:spPr>
            <a:xfrm>
              <a:off x="2231849" y="5908593"/>
              <a:ext cx="526489" cy="166055"/>
            </a:xfrm>
            <a:prstGeom prst="rect">
              <a:avLst/>
            </a:prstGeom>
            <a:noFill/>
          </p:spPr>
          <p:txBody>
            <a:bodyPr wrap="none" rtlCol="0">
              <a:spAutoFit/>
            </a:bodyPr>
            <a:lstStyle>
              <a:defPPr>
                <a:defRPr lang="zh-CN"/>
              </a:defPPr>
              <a:lvl1pPr>
                <a:defRPr sz="900">
                  <a:latin typeface="Arial" panose="020B0604020202020204" pitchFamily="34" charset="0"/>
                  <a:cs typeface="Arial" panose="020B0604020202020204" pitchFamily="34" charset="0"/>
                </a:defRPr>
              </a:lvl1pPr>
            </a:lstStyle>
            <a:p>
              <a:pPr algn="ctr" defTabSz="914400">
                <a:defRPr/>
              </a:pPr>
              <a:r>
                <a:rPr lang="en-US" altLang="zh-CN" dirty="0">
                  <a:solidFill>
                    <a:prstClr val="black"/>
                  </a:solidFill>
                  <a:ea typeface="等线" panose="02010600030101010101" charset="-122"/>
                </a:rPr>
                <a:t>Customer</a:t>
              </a:r>
              <a:endParaRPr lang="en-US" altLang="zh-CN" dirty="0">
                <a:solidFill>
                  <a:prstClr val="black"/>
                </a:solidFill>
                <a:ea typeface="等线" panose="02010600030101010101" charset="-122"/>
              </a:endParaRPr>
            </a:p>
          </p:txBody>
        </p:sp>
      </p:grpSp>
      <p:grpSp>
        <p:nvGrpSpPr>
          <p:cNvPr id="1048735" name="组合 1048734"/>
          <p:cNvGrpSpPr/>
          <p:nvPr/>
        </p:nvGrpSpPr>
        <p:grpSpPr>
          <a:xfrm>
            <a:off x="1527672" y="2755964"/>
            <a:ext cx="475298" cy="287330"/>
            <a:chOff x="8489072" y="5032810"/>
            <a:chExt cx="475295" cy="287326"/>
          </a:xfrm>
        </p:grpSpPr>
        <p:pic>
          <p:nvPicPr>
            <p:cNvPr id="1048736" name="图片 1048735"/>
            <p:cNvPicPr>
              <a:picLocks noChangeAspect="1"/>
            </p:cNvPicPr>
            <p:nvPr>
              <p:custDataLst>
                <p:tags r:id="rId7"/>
              </p:custDataLst>
            </p:nvPr>
          </p:nvPicPr>
          <p:blipFill>
            <a:blip r:embed="rId8"/>
            <a:stretch>
              <a:fillRect/>
            </a:stretch>
          </p:blipFill>
          <p:spPr>
            <a:xfrm>
              <a:off x="8489072" y="5032810"/>
              <a:ext cx="475295" cy="85958"/>
            </a:xfrm>
            <a:prstGeom prst="rect">
              <a:avLst/>
            </a:prstGeom>
          </p:spPr>
        </p:pic>
        <p:sp>
          <p:nvSpPr>
            <p:cNvPr id="1048737" name="文本框 1048736"/>
            <p:cNvSpPr txBox="1"/>
            <p:nvPr>
              <p:custDataLst>
                <p:tags r:id="rId9"/>
              </p:custDataLst>
            </p:nvPr>
          </p:nvSpPr>
          <p:spPr>
            <a:xfrm>
              <a:off x="8514887" y="5089307"/>
              <a:ext cx="441144" cy="230829"/>
            </a:xfrm>
            <a:prstGeom prst="rect">
              <a:avLst/>
            </a:prstGeom>
            <a:noFill/>
          </p:spPr>
          <p:txBody>
            <a:bodyPr wrap="none" rtlCol="0">
              <a:spAutoFit/>
            </a:bodyPr>
            <a:lstStyle/>
            <a:p>
              <a:r>
                <a:rPr lang="en-US" altLang="zh-CN" sz="900" dirty="0">
                  <a:latin typeface="Arial" panose="020B0604020202020204" pitchFamily="34" charset="0"/>
                  <a:cs typeface="Arial" panose="020B0604020202020204" pitchFamily="34" charset="0"/>
                </a:rPr>
                <a:t>ONU</a:t>
              </a:r>
              <a:endParaRPr lang="zh-CN" altLang="en-US" sz="900" dirty="0">
                <a:latin typeface="Arial" panose="020B0604020202020204" pitchFamily="34" charset="0"/>
                <a:cs typeface="Arial" panose="020B0604020202020204" pitchFamily="34" charset="0"/>
              </a:endParaRPr>
            </a:p>
          </p:txBody>
        </p:sp>
      </p:grpSp>
      <p:grpSp>
        <p:nvGrpSpPr>
          <p:cNvPr id="1048738" name="组合 1048737"/>
          <p:cNvGrpSpPr/>
          <p:nvPr/>
        </p:nvGrpSpPr>
        <p:grpSpPr>
          <a:xfrm>
            <a:off x="2311633" y="2615433"/>
            <a:ext cx="409086" cy="523302"/>
            <a:chOff x="9230129" y="4143145"/>
            <a:chExt cx="409084" cy="523304"/>
          </a:xfrm>
        </p:grpSpPr>
        <p:pic>
          <p:nvPicPr>
            <p:cNvPr id="1048739" name="图片 1048738"/>
            <p:cNvPicPr>
              <a:picLocks noChangeAspect="1"/>
            </p:cNvPicPr>
            <p:nvPr>
              <p:custDataLst>
                <p:tags r:id="rId10"/>
              </p:custDataLst>
            </p:nvPr>
          </p:nvPicPr>
          <p:blipFill>
            <a:blip r:embed="rId11"/>
            <a:stretch>
              <a:fillRect/>
            </a:stretch>
          </p:blipFill>
          <p:spPr>
            <a:xfrm>
              <a:off x="9313859" y="4143145"/>
              <a:ext cx="241626" cy="355727"/>
            </a:xfrm>
            <a:prstGeom prst="rect">
              <a:avLst/>
            </a:prstGeom>
          </p:spPr>
        </p:pic>
        <p:sp>
          <p:nvSpPr>
            <p:cNvPr id="1048740" name="文本框 1048739"/>
            <p:cNvSpPr txBox="1"/>
            <p:nvPr>
              <p:custDataLst>
                <p:tags r:id="rId12"/>
              </p:custDataLst>
            </p:nvPr>
          </p:nvSpPr>
          <p:spPr>
            <a:xfrm>
              <a:off x="9230129" y="4435616"/>
              <a:ext cx="409084" cy="230833"/>
            </a:xfrm>
            <a:prstGeom prst="rect">
              <a:avLst/>
            </a:prstGeom>
            <a:noFill/>
          </p:spPr>
          <p:txBody>
            <a:bodyPr wrap="none" rtlCol="0">
              <a:spAutoFit/>
            </a:bodyPr>
            <a:lstStyle/>
            <a:p>
              <a:r>
                <a:rPr lang="en-US" altLang="zh-CN" sz="900" dirty="0">
                  <a:latin typeface="Arial" panose="020B0604020202020204" pitchFamily="34" charset="0"/>
                  <a:cs typeface="Arial" panose="020B0604020202020204" pitchFamily="34" charset="0"/>
                </a:rPr>
                <a:t>OLT</a:t>
              </a:r>
              <a:endParaRPr lang="zh-CN" altLang="en-US" sz="900" dirty="0">
                <a:latin typeface="Arial" panose="020B0604020202020204" pitchFamily="34" charset="0"/>
                <a:cs typeface="Arial" panose="020B0604020202020204" pitchFamily="34" charset="0"/>
              </a:endParaRPr>
            </a:p>
          </p:txBody>
        </p:sp>
      </p:grpSp>
      <p:cxnSp>
        <p:nvCxnSpPr>
          <p:cNvPr id="1048741" name="直接连接符 1048740"/>
          <p:cNvCxnSpPr/>
          <p:nvPr>
            <p:custDataLst>
              <p:tags r:id="rId13"/>
            </p:custDataLst>
          </p:nvPr>
        </p:nvCxnSpPr>
        <p:spPr>
          <a:xfrm flipV="1">
            <a:off x="1090322" y="2798944"/>
            <a:ext cx="437350" cy="5091"/>
          </a:xfrm>
          <a:prstGeom prst="line">
            <a:avLst/>
          </a:prstGeom>
        </p:spPr>
        <p:style>
          <a:lnRef idx="1">
            <a:schemeClr val="dk1"/>
          </a:lnRef>
          <a:fillRef idx="0">
            <a:schemeClr val="dk1"/>
          </a:fillRef>
          <a:effectRef idx="0">
            <a:schemeClr val="dk1"/>
          </a:effectRef>
          <a:fontRef idx="minor">
            <a:schemeClr val="tx1"/>
          </a:fontRef>
        </p:style>
      </p:cxnSp>
      <p:cxnSp>
        <p:nvCxnSpPr>
          <p:cNvPr id="1048742" name="直接连接符 1048741"/>
          <p:cNvCxnSpPr/>
          <p:nvPr>
            <p:custDataLst>
              <p:tags r:id="rId14"/>
            </p:custDataLst>
          </p:nvPr>
        </p:nvCxnSpPr>
        <p:spPr>
          <a:xfrm flipV="1">
            <a:off x="2002970" y="2793296"/>
            <a:ext cx="392393" cy="5648"/>
          </a:xfrm>
          <a:prstGeom prst="line">
            <a:avLst/>
          </a:prstGeom>
        </p:spPr>
        <p:style>
          <a:lnRef idx="1">
            <a:schemeClr val="dk1"/>
          </a:lnRef>
          <a:fillRef idx="0">
            <a:schemeClr val="dk1"/>
          </a:fillRef>
          <a:effectRef idx="0">
            <a:schemeClr val="dk1"/>
          </a:effectRef>
          <a:fontRef idx="minor">
            <a:schemeClr val="tx1"/>
          </a:fontRef>
        </p:style>
      </p:cxnSp>
      <p:cxnSp>
        <p:nvCxnSpPr>
          <p:cNvPr id="1048743" name="直接连接符 1048742"/>
          <p:cNvCxnSpPr/>
          <p:nvPr>
            <p:custDataLst>
              <p:tags r:id="rId15"/>
            </p:custDataLst>
          </p:nvPr>
        </p:nvCxnSpPr>
        <p:spPr>
          <a:xfrm>
            <a:off x="2636990" y="2793296"/>
            <a:ext cx="912259" cy="0"/>
          </a:xfrm>
          <a:prstGeom prst="line">
            <a:avLst/>
          </a:prstGeom>
        </p:spPr>
        <p:style>
          <a:lnRef idx="1">
            <a:schemeClr val="dk1"/>
          </a:lnRef>
          <a:fillRef idx="0">
            <a:schemeClr val="dk1"/>
          </a:fillRef>
          <a:effectRef idx="0">
            <a:schemeClr val="dk1"/>
          </a:effectRef>
          <a:fontRef idx="minor">
            <a:schemeClr val="tx1"/>
          </a:fontRef>
        </p:style>
      </p:cxnSp>
      <p:grpSp>
        <p:nvGrpSpPr>
          <p:cNvPr id="1048745" name="组合 1048744"/>
          <p:cNvGrpSpPr/>
          <p:nvPr/>
        </p:nvGrpSpPr>
        <p:grpSpPr>
          <a:xfrm>
            <a:off x="11195816" y="2562358"/>
            <a:ext cx="678180" cy="562623"/>
            <a:chOff x="2213655" y="5647938"/>
            <a:chExt cx="562871" cy="440719"/>
          </a:xfrm>
        </p:grpSpPr>
        <p:pic>
          <p:nvPicPr>
            <p:cNvPr id="1048746" name="图片 1048745"/>
            <p:cNvPicPr>
              <a:picLocks noChangeAspect="1"/>
            </p:cNvPicPr>
            <p:nvPr>
              <p:custDataLst>
                <p:tags r:id="rId16"/>
              </p:custDataLst>
            </p:nvPr>
          </p:nvPicPr>
          <p:blipFill>
            <a:blip r:embed="rId5"/>
            <a:stretch>
              <a:fillRect/>
            </a:stretch>
          </p:blipFill>
          <p:spPr>
            <a:xfrm>
              <a:off x="2296430" y="5647938"/>
              <a:ext cx="386063" cy="299199"/>
            </a:xfrm>
            <a:prstGeom prst="rect">
              <a:avLst/>
            </a:prstGeom>
          </p:spPr>
        </p:pic>
        <p:sp>
          <p:nvSpPr>
            <p:cNvPr id="1048747" name="文本框 1048746"/>
            <p:cNvSpPr txBox="1"/>
            <p:nvPr>
              <p:custDataLst>
                <p:tags r:id="rId17"/>
              </p:custDataLst>
            </p:nvPr>
          </p:nvSpPr>
          <p:spPr>
            <a:xfrm>
              <a:off x="2213655" y="5908593"/>
              <a:ext cx="562871" cy="180064"/>
            </a:xfrm>
            <a:prstGeom prst="rect">
              <a:avLst/>
            </a:prstGeom>
            <a:noFill/>
          </p:spPr>
          <p:txBody>
            <a:bodyPr wrap="none" rtlCol="0">
              <a:spAutoFit/>
            </a:bodyPr>
            <a:lstStyle>
              <a:defPPr>
                <a:defRPr lang="zh-CN"/>
              </a:defPPr>
              <a:lvl1pPr>
                <a:defRPr sz="900">
                  <a:latin typeface="Arial" panose="020B0604020202020204" pitchFamily="34" charset="0"/>
                  <a:cs typeface="Arial" panose="020B0604020202020204" pitchFamily="34" charset="0"/>
                </a:defRPr>
              </a:lvl1pPr>
            </a:lstStyle>
            <a:p>
              <a:pPr algn="ctr" defTabSz="914400">
                <a:defRPr/>
              </a:pPr>
              <a:r>
                <a:rPr lang="en-US" altLang="zh-CN" dirty="0">
                  <a:solidFill>
                    <a:prstClr val="black"/>
                  </a:solidFill>
                  <a:ea typeface="等线" panose="02010600030101010101" charset="-122"/>
                </a:rPr>
                <a:t>Customer</a:t>
              </a:r>
              <a:endParaRPr lang="en-US" altLang="zh-CN" dirty="0">
                <a:solidFill>
                  <a:prstClr val="black"/>
                </a:solidFill>
                <a:ea typeface="等线" panose="02010600030101010101" charset="-122"/>
              </a:endParaRPr>
            </a:p>
          </p:txBody>
        </p:sp>
      </p:grpSp>
      <p:grpSp>
        <p:nvGrpSpPr>
          <p:cNvPr id="1048748" name="组合 1048747"/>
          <p:cNvGrpSpPr/>
          <p:nvPr/>
        </p:nvGrpSpPr>
        <p:grpSpPr>
          <a:xfrm>
            <a:off x="10272989" y="2711292"/>
            <a:ext cx="475298" cy="287330"/>
            <a:chOff x="8489072" y="5032810"/>
            <a:chExt cx="475295" cy="287326"/>
          </a:xfrm>
        </p:grpSpPr>
        <p:pic>
          <p:nvPicPr>
            <p:cNvPr id="1048749" name="图片 1048748"/>
            <p:cNvPicPr>
              <a:picLocks noChangeAspect="1"/>
            </p:cNvPicPr>
            <p:nvPr>
              <p:custDataLst>
                <p:tags r:id="rId18"/>
              </p:custDataLst>
            </p:nvPr>
          </p:nvPicPr>
          <p:blipFill>
            <a:blip r:embed="rId8"/>
            <a:stretch>
              <a:fillRect/>
            </a:stretch>
          </p:blipFill>
          <p:spPr>
            <a:xfrm>
              <a:off x="8489072" y="5032810"/>
              <a:ext cx="475295" cy="85958"/>
            </a:xfrm>
            <a:prstGeom prst="rect">
              <a:avLst/>
            </a:prstGeom>
          </p:spPr>
        </p:pic>
        <p:sp>
          <p:nvSpPr>
            <p:cNvPr id="1048750" name="文本框 1048749"/>
            <p:cNvSpPr txBox="1"/>
            <p:nvPr>
              <p:custDataLst>
                <p:tags r:id="rId19"/>
              </p:custDataLst>
            </p:nvPr>
          </p:nvSpPr>
          <p:spPr>
            <a:xfrm>
              <a:off x="8514887" y="5089307"/>
              <a:ext cx="441144" cy="230829"/>
            </a:xfrm>
            <a:prstGeom prst="rect">
              <a:avLst/>
            </a:prstGeom>
            <a:noFill/>
          </p:spPr>
          <p:txBody>
            <a:bodyPr wrap="none" rtlCol="0">
              <a:spAutoFit/>
            </a:bodyPr>
            <a:lstStyle/>
            <a:p>
              <a:r>
                <a:rPr lang="en-US" altLang="zh-CN" sz="900" dirty="0">
                  <a:latin typeface="Arial" panose="020B0604020202020204" pitchFamily="34" charset="0"/>
                  <a:cs typeface="Arial" panose="020B0604020202020204" pitchFamily="34" charset="0"/>
                </a:rPr>
                <a:t>ONU</a:t>
              </a:r>
              <a:endParaRPr lang="zh-CN" altLang="en-US" sz="900" dirty="0">
                <a:latin typeface="Arial" panose="020B0604020202020204" pitchFamily="34" charset="0"/>
                <a:cs typeface="Arial" panose="020B0604020202020204" pitchFamily="34" charset="0"/>
              </a:endParaRPr>
            </a:p>
          </p:txBody>
        </p:sp>
      </p:grpSp>
      <p:grpSp>
        <p:nvGrpSpPr>
          <p:cNvPr id="1048751" name="组合 1048750"/>
          <p:cNvGrpSpPr/>
          <p:nvPr/>
        </p:nvGrpSpPr>
        <p:grpSpPr>
          <a:xfrm>
            <a:off x="9573573" y="2562358"/>
            <a:ext cx="409086" cy="523302"/>
            <a:chOff x="9230129" y="4143145"/>
            <a:chExt cx="409084" cy="523304"/>
          </a:xfrm>
        </p:grpSpPr>
        <p:pic>
          <p:nvPicPr>
            <p:cNvPr id="1048752" name="图片 1048751"/>
            <p:cNvPicPr>
              <a:picLocks noChangeAspect="1"/>
            </p:cNvPicPr>
            <p:nvPr>
              <p:custDataLst>
                <p:tags r:id="rId20"/>
              </p:custDataLst>
            </p:nvPr>
          </p:nvPicPr>
          <p:blipFill>
            <a:blip r:embed="rId11"/>
            <a:stretch>
              <a:fillRect/>
            </a:stretch>
          </p:blipFill>
          <p:spPr>
            <a:xfrm>
              <a:off x="9313859" y="4143145"/>
              <a:ext cx="241626" cy="355727"/>
            </a:xfrm>
            <a:prstGeom prst="rect">
              <a:avLst/>
            </a:prstGeom>
          </p:spPr>
        </p:pic>
        <p:sp>
          <p:nvSpPr>
            <p:cNvPr id="1048753" name="文本框 1048752"/>
            <p:cNvSpPr txBox="1"/>
            <p:nvPr>
              <p:custDataLst>
                <p:tags r:id="rId21"/>
              </p:custDataLst>
            </p:nvPr>
          </p:nvSpPr>
          <p:spPr>
            <a:xfrm>
              <a:off x="9230129" y="4435616"/>
              <a:ext cx="409084" cy="230833"/>
            </a:xfrm>
            <a:prstGeom prst="rect">
              <a:avLst/>
            </a:prstGeom>
            <a:noFill/>
          </p:spPr>
          <p:txBody>
            <a:bodyPr wrap="none" rtlCol="0">
              <a:spAutoFit/>
            </a:bodyPr>
            <a:lstStyle/>
            <a:p>
              <a:r>
                <a:rPr lang="en-US" altLang="zh-CN" sz="900" dirty="0">
                  <a:latin typeface="Arial" panose="020B0604020202020204" pitchFamily="34" charset="0"/>
                  <a:cs typeface="Arial" panose="020B0604020202020204" pitchFamily="34" charset="0"/>
                </a:rPr>
                <a:t>OLT</a:t>
              </a:r>
              <a:endParaRPr lang="zh-CN" altLang="en-US" sz="900" dirty="0">
                <a:latin typeface="Arial" panose="020B0604020202020204" pitchFamily="34" charset="0"/>
                <a:cs typeface="Arial" panose="020B0604020202020204" pitchFamily="34" charset="0"/>
              </a:endParaRPr>
            </a:p>
          </p:txBody>
        </p:sp>
      </p:grpSp>
      <p:cxnSp>
        <p:nvCxnSpPr>
          <p:cNvPr id="1048754" name="直接连接符 1048753"/>
          <p:cNvCxnSpPr/>
          <p:nvPr>
            <p:custDataLst>
              <p:tags r:id="rId22"/>
            </p:custDataLst>
          </p:nvPr>
        </p:nvCxnSpPr>
        <p:spPr>
          <a:xfrm flipV="1">
            <a:off x="10748287" y="2750512"/>
            <a:ext cx="551117" cy="3760"/>
          </a:xfrm>
          <a:prstGeom prst="line">
            <a:avLst/>
          </a:prstGeom>
        </p:spPr>
        <p:style>
          <a:lnRef idx="1">
            <a:schemeClr val="dk1"/>
          </a:lnRef>
          <a:fillRef idx="0">
            <a:schemeClr val="dk1"/>
          </a:fillRef>
          <a:effectRef idx="0">
            <a:schemeClr val="dk1"/>
          </a:effectRef>
          <a:fontRef idx="minor">
            <a:schemeClr val="tx1"/>
          </a:fontRef>
        </p:style>
      </p:cxnSp>
      <p:cxnSp>
        <p:nvCxnSpPr>
          <p:cNvPr id="1048755" name="直接连接符 1048754"/>
          <p:cNvCxnSpPr>
            <a:stCxn id="1048697" idx="3"/>
          </p:cNvCxnSpPr>
          <p:nvPr>
            <p:custDataLst>
              <p:tags r:id="rId23"/>
            </p:custDataLst>
          </p:nvPr>
        </p:nvCxnSpPr>
        <p:spPr>
          <a:xfrm flipV="1">
            <a:off x="8918137" y="2740221"/>
            <a:ext cx="739166" cy="16391"/>
          </a:xfrm>
          <a:prstGeom prst="line">
            <a:avLst/>
          </a:prstGeom>
        </p:spPr>
        <p:style>
          <a:lnRef idx="1">
            <a:schemeClr val="dk1"/>
          </a:lnRef>
          <a:fillRef idx="0">
            <a:schemeClr val="dk1"/>
          </a:fillRef>
          <a:effectRef idx="0">
            <a:schemeClr val="dk1"/>
          </a:effectRef>
          <a:fontRef idx="minor">
            <a:schemeClr val="tx1"/>
          </a:fontRef>
        </p:style>
      </p:cxnSp>
      <p:cxnSp>
        <p:nvCxnSpPr>
          <p:cNvPr id="1048756" name="直接连接符 1048755"/>
          <p:cNvCxnSpPr/>
          <p:nvPr>
            <p:custDataLst>
              <p:tags r:id="rId24"/>
            </p:custDataLst>
          </p:nvPr>
        </p:nvCxnSpPr>
        <p:spPr>
          <a:xfrm>
            <a:off x="9898930" y="2740221"/>
            <a:ext cx="374059" cy="14051"/>
          </a:xfrm>
          <a:prstGeom prst="line">
            <a:avLst/>
          </a:prstGeom>
        </p:spPr>
        <p:style>
          <a:lnRef idx="1">
            <a:schemeClr val="dk1"/>
          </a:lnRef>
          <a:fillRef idx="0">
            <a:schemeClr val="dk1"/>
          </a:fillRef>
          <a:effectRef idx="0">
            <a:schemeClr val="dk1"/>
          </a:effectRef>
          <a:fontRef idx="minor">
            <a:schemeClr val="tx1"/>
          </a:fontRef>
        </p:style>
      </p:cxnSp>
      <p:cxnSp>
        <p:nvCxnSpPr>
          <p:cNvPr id="1048763" name="Straight Connector 1"/>
          <p:cNvCxnSpPr/>
          <p:nvPr>
            <p:custDataLst>
              <p:tags r:id="rId25"/>
            </p:custDataLst>
          </p:nvPr>
        </p:nvCxnSpPr>
        <p:spPr>
          <a:xfrm rot="16200000" flipH="1">
            <a:off x="2391657" y="1047597"/>
            <a:ext cx="57852" cy="3157816"/>
          </a:xfrm>
          <a:prstGeom prst="curvedConnector3">
            <a:avLst>
              <a:gd name="adj1" fmla="val -395146"/>
            </a:avLst>
          </a:prstGeom>
          <a:ln w="2857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48772" name="Freeform 101"/>
          <p:cNvSpPr/>
          <p:nvPr>
            <p:custDataLst>
              <p:tags r:id="rId26"/>
            </p:custDataLst>
          </p:nvPr>
        </p:nvSpPr>
        <p:spPr bwMode="blackWhite">
          <a:xfrm>
            <a:off x="4723557" y="2119276"/>
            <a:ext cx="3039558" cy="1331058"/>
          </a:xfrm>
          <a:custGeom>
            <a:avLst/>
            <a:gdLst>
              <a:gd name="T0" fmla="*/ 20 w 219"/>
              <a:gd name="T1" fmla="*/ 51 h 152"/>
              <a:gd name="T2" fmla="*/ 0 w 219"/>
              <a:gd name="T3" fmla="*/ 72 h 152"/>
              <a:gd name="T4" fmla="*/ 11 w 219"/>
              <a:gd name="T5" fmla="*/ 90 h 152"/>
              <a:gd name="T6" fmla="*/ 11 w 219"/>
              <a:gd name="T7" fmla="*/ 89 h 152"/>
              <a:gd name="T8" fmla="*/ 5 w 219"/>
              <a:gd name="T9" fmla="*/ 104 h 152"/>
              <a:gd name="T10" fmla="*/ 27 w 219"/>
              <a:gd name="T11" fmla="*/ 125 h 152"/>
              <a:gd name="T12" fmla="*/ 30 w 219"/>
              <a:gd name="T13" fmla="*/ 124 h 152"/>
              <a:gd name="T14" fmla="*/ 30 w 219"/>
              <a:gd name="T15" fmla="*/ 125 h 152"/>
              <a:gd name="T16" fmla="*/ 64 w 219"/>
              <a:gd name="T17" fmla="*/ 143 h 152"/>
              <a:gd name="T18" fmla="*/ 84 w 219"/>
              <a:gd name="T19" fmla="*/ 138 h 152"/>
              <a:gd name="T20" fmla="*/ 84 w 219"/>
              <a:gd name="T21" fmla="*/ 138 h 152"/>
              <a:gd name="T22" fmla="*/ 112 w 219"/>
              <a:gd name="T23" fmla="*/ 152 h 152"/>
              <a:gd name="T24" fmla="*/ 145 w 219"/>
              <a:gd name="T25" fmla="*/ 129 h 152"/>
              <a:gd name="T26" fmla="*/ 145 w 219"/>
              <a:gd name="T27" fmla="*/ 129 h 152"/>
              <a:gd name="T28" fmla="*/ 160 w 219"/>
              <a:gd name="T29" fmla="*/ 134 h 152"/>
              <a:gd name="T30" fmla="*/ 190 w 219"/>
              <a:gd name="T31" fmla="*/ 106 h 152"/>
              <a:gd name="T32" fmla="*/ 190 w 219"/>
              <a:gd name="T33" fmla="*/ 106 h 152"/>
              <a:gd name="T34" fmla="*/ 219 w 219"/>
              <a:gd name="T35" fmla="*/ 74 h 152"/>
              <a:gd name="T36" fmla="*/ 212 w 219"/>
              <a:gd name="T37" fmla="*/ 54 h 152"/>
              <a:gd name="T38" fmla="*/ 212 w 219"/>
              <a:gd name="T39" fmla="*/ 54 h 152"/>
              <a:gd name="T40" fmla="*/ 214 w 219"/>
              <a:gd name="T41" fmla="*/ 44 h 152"/>
              <a:gd name="T42" fmla="*/ 194 w 219"/>
              <a:gd name="T43" fmla="*/ 19 h 152"/>
              <a:gd name="T44" fmla="*/ 194 w 219"/>
              <a:gd name="T45" fmla="*/ 19 h 152"/>
              <a:gd name="T46" fmla="*/ 170 w 219"/>
              <a:gd name="T47" fmla="*/ 0 h 152"/>
              <a:gd name="T48" fmla="*/ 151 w 219"/>
              <a:gd name="T49" fmla="*/ 9 h 152"/>
              <a:gd name="T50" fmla="*/ 151 w 219"/>
              <a:gd name="T51" fmla="*/ 9 h 152"/>
              <a:gd name="T52" fmla="*/ 134 w 219"/>
              <a:gd name="T53" fmla="*/ 0 h 152"/>
              <a:gd name="T54" fmla="*/ 114 w 219"/>
              <a:gd name="T55" fmla="*/ 12 h 152"/>
              <a:gd name="T56" fmla="*/ 114 w 219"/>
              <a:gd name="T57" fmla="*/ 12 h 152"/>
              <a:gd name="T58" fmla="*/ 95 w 219"/>
              <a:gd name="T59" fmla="*/ 5 h 152"/>
              <a:gd name="T60" fmla="*/ 71 w 219"/>
              <a:gd name="T61" fmla="*/ 18 h 152"/>
              <a:gd name="T62" fmla="*/ 71 w 219"/>
              <a:gd name="T63" fmla="*/ 19 h 152"/>
              <a:gd name="T64" fmla="*/ 54 w 219"/>
              <a:gd name="T65" fmla="*/ 14 h 152"/>
              <a:gd name="T66" fmla="*/ 20 w 219"/>
              <a:gd name="T67" fmla="*/ 47 h 152"/>
              <a:gd name="T68" fmla="*/ 20 w 219"/>
              <a:gd name="T69" fmla="*/ 5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9" h="152">
                <a:moveTo>
                  <a:pt x="20" y="51"/>
                </a:moveTo>
                <a:cubicBezTo>
                  <a:pt x="9" y="52"/>
                  <a:pt x="0" y="61"/>
                  <a:pt x="0" y="72"/>
                </a:cubicBezTo>
                <a:cubicBezTo>
                  <a:pt x="0" y="79"/>
                  <a:pt x="4" y="86"/>
                  <a:pt x="11" y="90"/>
                </a:cubicBezTo>
                <a:lnTo>
                  <a:pt x="11" y="89"/>
                </a:lnTo>
                <a:cubicBezTo>
                  <a:pt x="7" y="93"/>
                  <a:pt x="5" y="98"/>
                  <a:pt x="5" y="104"/>
                </a:cubicBezTo>
                <a:cubicBezTo>
                  <a:pt x="5" y="115"/>
                  <a:pt x="15" y="125"/>
                  <a:pt x="27" y="125"/>
                </a:cubicBezTo>
                <a:cubicBezTo>
                  <a:pt x="28" y="125"/>
                  <a:pt x="29" y="124"/>
                  <a:pt x="30" y="124"/>
                </a:cubicBezTo>
                <a:lnTo>
                  <a:pt x="30" y="125"/>
                </a:lnTo>
                <a:cubicBezTo>
                  <a:pt x="37" y="136"/>
                  <a:pt x="50" y="143"/>
                  <a:pt x="64" y="143"/>
                </a:cubicBezTo>
                <a:cubicBezTo>
                  <a:pt x="71" y="143"/>
                  <a:pt x="78" y="141"/>
                  <a:pt x="84" y="138"/>
                </a:cubicBezTo>
                <a:lnTo>
                  <a:pt x="84" y="138"/>
                </a:lnTo>
                <a:cubicBezTo>
                  <a:pt x="90" y="147"/>
                  <a:pt x="101" y="152"/>
                  <a:pt x="112" y="152"/>
                </a:cubicBezTo>
                <a:cubicBezTo>
                  <a:pt x="127" y="152"/>
                  <a:pt x="140" y="143"/>
                  <a:pt x="145" y="129"/>
                </a:cubicBezTo>
                <a:lnTo>
                  <a:pt x="145" y="129"/>
                </a:lnTo>
                <a:cubicBezTo>
                  <a:pt x="149" y="132"/>
                  <a:pt x="155" y="134"/>
                  <a:pt x="160" y="134"/>
                </a:cubicBezTo>
                <a:cubicBezTo>
                  <a:pt x="176" y="134"/>
                  <a:pt x="189" y="121"/>
                  <a:pt x="190" y="106"/>
                </a:cubicBezTo>
                <a:lnTo>
                  <a:pt x="190" y="106"/>
                </a:lnTo>
                <a:cubicBezTo>
                  <a:pt x="206" y="104"/>
                  <a:pt x="219" y="90"/>
                  <a:pt x="219" y="74"/>
                </a:cubicBezTo>
                <a:cubicBezTo>
                  <a:pt x="219" y="67"/>
                  <a:pt x="216" y="60"/>
                  <a:pt x="212" y="54"/>
                </a:cubicBezTo>
                <a:lnTo>
                  <a:pt x="212" y="54"/>
                </a:lnTo>
                <a:cubicBezTo>
                  <a:pt x="213" y="51"/>
                  <a:pt x="214" y="48"/>
                  <a:pt x="214" y="44"/>
                </a:cubicBezTo>
                <a:cubicBezTo>
                  <a:pt x="214" y="33"/>
                  <a:pt x="206" y="22"/>
                  <a:pt x="194" y="19"/>
                </a:cubicBezTo>
                <a:lnTo>
                  <a:pt x="194" y="19"/>
                </a:lnTo>
                <a:cubicBezTo>
                  <a:pt x="192" y="8"/>
                  <a:pt x="182" y="0"/>
                  <a:pt x="170" y="0"/>
                </a:cubicBezTo>
                <a:cubicBezTo>
                  <a:pt x="163" y="0"/>
                  <a:pt x="156" y="3"/>
                  <a:pt x="151" y="9"/>
                </a:cubicBezTo>
                <a:lnTo>
                  <a:pt x="151" y="9"/>
                </a:lnTo>
                <a:cubicBezTo>
                  <a:pt x="147" y="3"/>
                  <a:pt x="141" y="0"/>
                  <a:pt x="134" y="0"/>
                </a:cubicBezTo>
                <a:cubicBezTo>
                  <a:pt x="125" y="0"/>
                  <a:pt x="118" y="5"/>
                  <a:pt x="114" y="12"/>
                </a:cubicBezTo>
                <a:lnTo>
                  <a:pt x="114" y="12"/>
                </a:lnTo>
                <a:cubicBezTo>
                  <a:pt x="109" y="8"/>
                  <a:pt x="102" y="5"/>
                  <a:pt x="95" y="5"/>
                </a:cubicBezTo>
                <a:cubicBezTo>
                  <a:pt x="85" y="5"/>
                  <a:pt x="76" y="10"/>
                  <a:pt x="71" y="18"/>
                </a:cubicBezTo>
                <a:lnTo>
                  <a:pt x="71" y="19"/>
                </a:lnTo>
                <a:cubicBezTo>
                  <a:pt x="66" y="16"/>
                  <a:pt x="60" y="14"/>
                  <a:pt x="54" y="14"/>
                </a:cubicBezTo>
                <a:cubicBezTo>
                  <a:pt x="35" y="14"/>
                  <a:pt x="20" y="29"/>
                  <a:pt x="20" y="47"/>
                </a:cubicBezTo>
                <a:cubicBezTo>
                  <a:pt x="20" y="48"/>
                  <a:pt x="20" y="49"/>
                  <a:pt x="20" y="51"/>
                </a:cubicBezTo>
                <a:close/>
              </a:path>
            </a:pathLst>
          </a:custGeom>
          <a:solidFill>
            <a:schemeClr val="accent1">
              <a:lumMod val="40000"/>
              <a:lumOff val="60000"/>
            </a:schemeClr>
          </a:solidFill>
          <a:ln w="9525">
            <a:noFill/>
            <a:prstDash val="solid"/>
            <a:round/>
          </a:ln>
          <a:effectLst/>
        </p:spPr>
        <p:txBody>
          <a:bodyPr anchor="ctr"/>
          <a:lstStyle/>
          <a:p>
            <a:pPr algn="ctr"/>
            <a:endParaRPr lang="zh-CN" altLang="en-US" b="1" dirty="0"/>
          </a:p>
        </p:txBody>
      </p:sp>
      <p:cxnSp>
        <p:nvCxnSpPr>
          <p:cNvPr id="1048778" name="直接连接符 1048777"/>
          <p:cNvCxnSpPr>
            <a:stCxn id="15" idx="5"/>
            <a:endCxn id="1048697" idx="1"/>
          </p:cNvCxnSpPr>
          <p:nvPr>
            <p:custDataLst>
              <p:tags r:id="rId27"/>
            </p:custDataLst>
          </p:nvPr>
        </p:nvCxnSpPr>
        <p:spPr>
          <a:xfrm>
            <a:off x="7770100" y="2710776"/>
            <a:ext cx="247650" cy="45720"/>
          </a:xfrm>
          <a:prstGeom prst="line">
            <a:avLst/>
          </a:prstGeom>
        </p:spPr>
        <p:style>
          <a:lnRef idx="1">
            <a:schemeClr val="dk1"/>
          </a:lnRef>
          <a:fillRef idx="0">
            <a:schemeClr val="dk1"/>
          </a:fillRef>
          <a:effectRef idx="0">
            <a:schemeClr val="dk1"/>
          </a:effectRef>
          <a:fontRef idx="minor">
            <a:schemeClr val="tx1"/>
          </a:fontRef>
        </p:style>
      </p:cxnSp>
      <p:cxnSp>
        <p:nvCxnSpPr>
          <p:cNvPr id="1048784" name="直接连接符 1048783"/>
          <p:cNvCxnSpPr/>
          <p:nvPr>
            <p:custDataLst>
              <p:tags r:id="rId28"/>
            </p:custDataLst>
          </p:nvPr>
        </p:nvCxnSpPr>
        <p:spPr>
          <a:xfrm flipV="1">
            <a:off x="4450004" y="2761951"/>
            <a:ext cx="254539" cy="10679"/>
          </a:xfrm>
          <a:prstGeom prst="line">
            <a:avLst/>
          </a:prstGeom>
        </p:spPr>
        <p:style>
          <a:lnRef idx="1">
            <a:schemeClr val="dk1"/>
          </a:lnRef>
          <a:fillRef idx="0">
            <a:schemeClr val="dk1"/>
          </a:fillRef>
          <a:effectRef idx="0">
            <a:schemeClr val="dk1"/>
          </a:effectRef>
          <a:fontRef idx="minor">
            <a:schemeClr val="tx1"/>
          </a:fontRef>
        </p:style>
      </p:cxnSp>
      <p:sp>
        <p:nvSpPr>
          <p:cNvPr id="1048785" name="文本框 1048784"/>
          <p:cNvSpPr txBox="1"/>
          <p:nvPr>
            <p:custDataLst>
              <p:tags r:id="rId29"/>
            </p:custDataLst>
          </p:nvPr>
        </p:nvSpPr>
        <p:spPr>
          <a:xfrm>
            <a:off x="1844675" y="2054225"/>
            <a:ext cx="1015365" cy="255905"/>
          </a:xfrm>
          <a:prstGeom prst="rect">
            <a:avLst/>
          </a:prstGeom>
          <a:noFill/>
        </p:spPr>
        <p:txBody>
          <a:bodyPr wrap="square" rtlCol="0">
            <a:noAutofit/>
          </a:bodyPr>
          <a:lstStyle/>
          <a:p>
            <a:r>
              <a:rPr lang="en-US" altLang="zh-CN" sz="1200" dirty="0" err="1">
                <a:solidFill>
                  <a:schemeClr val="tx1"/>
                </a:solidFill>
              </a:rPr>
              <a:t>PPPoEoSRv6</a:t>
            </a:r>
            <a:endParaRPr lang="en-US" altLang="zh-CN" sz="1200" dirty="0" err="1">
              <a:solidFill>
                <a:schemeClr val="tx1"/>
              </a:solidFill>
            </a:endParaRPr>
          </a:p>
        </p:txBody>
      </p:sp>
      <p:cxnSp>
        <p:nvCxnSpPr>
          <p:cNvPr id="1048786" name="Straight Connector 1"/>
          <p:cNvCxnSpPr>
            <a:endCxn id="1048697" idx="0"/>
          </p:cNvCxnSpPr>
          <p:nvPr>
            <p:custDataLst>
              <p:tags r:id="rId30"/>
            </p:custDataLst>
          </p:nvPr>
        </p:nvCxnSpPr>
        <p:spPr>
          <a:xfrm rot="16200000" flipH="1" flipV="1">
            <a:off x="9970133" y="1060756"/>
            <a:ext cx="55754" cy="3060228"/>
          </a:xfrm>
          <a:prstGeom prst="curvedConnector3">
            <a:avLst>
              <a:gd name="adj1" fmla="val -410015"/>
            </a:avLst>
          </a:prstGeom>
          <a:ln w="2857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48790" name="流程图: 可选过程 1048789"/>
          <p:cNvSpPr/>
          <p:nvPr>
            <p:custDataLst>
              <p:tags r:id="rId31"/>
            </p:custDataLst>
          </p:nvPr>
        </p:nvSpPr>
        <p:spPr>
          <a:xfrm>
            <a:off x="3439441" y="1313630"/>
            <a:ext cx="1457483" cy="376439"/>
          </a:xfrm>
          <a:prstGeom prst="flowChartAlternateProcess">
            <a:avLst/>
          </a:prstGeom>
          <a:solidFill>
            <a:schemeClr val="accent6">
              <a:lumMod val="20000"/>
              <a:lumOff val="80000"/>
            </a:schemeClr>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accent1"/>
                </a:solidFill>
              </a:rPr>
              <a:t>IP Core Network </a:t>
            </a:r>
            <a:endParaRPr lang="en-US" altLang="zh-CN" sz="1200" dirty="0">
              <a:solidFill>
                <a:schemeClr val="accent1"/>
              </a:solidFill>
            </a:endParaRPr>
          </a:p>
        </p:txBody>
      </p:sp>
      <p:sp>
        <p:nvSpPr>
          <p:cNvPr id="1048791" name="流程图: 可选过程 19"/>
          <p:cNvSpPr/>
          <p:nvPr>
            <p:custDataLst>
              <p:tags r:id="rId32"/>
            </p:custDataLst>
          </p:nvPr>
        </p:nvSpPr>
        <p:spPr>
          <a:xfrm>
            <a:off x="7082393" y="1313630"/>
            <a:ext cx="1457483" cy="376439"/>
          </a:xfrm>
          <a:prstGeom prst="flowChartAlternateProcess">
            <a:avLst/>
          </a:prstGeom>
          <a:solidFill>
            <a:schemeClr val="accent6">
              <a:lumMod val="20000"/>
              <a:lumOff val="80000"/>
            </a:schemeClr>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accent1"/>
                </a:solidFill>
              </a:rPr>
              <a:t>IP Core Network</a:t>
            </a:r>
            <a:endParaRPr lang="en-US" altLang="zh-CN" sz="1200" dirty="0">
              <a:solidFill>
                <a:schemeClr val="accent1"/>
              </a:solidFill>
            </a:endParaRPr>
          </a:p>
        </p:txBody>
      </p:sp>
      <p:cxnSp>
        <p:nvCxnSpPr>
          <p:cNvPr id="1048792" name="Straight Connector 1"/>
          <p:cNvCxnSpPr>
            <a:stCxn id="1048790" idx="3"/>
            <a:endCxn id="1048791" idx="1"/>
          </p:cNvCxnSpPr>
          <p:nvPr>
            <p:custDataLst>
              <p:tags r:id="rId33"/>
            </p:custDataLst>
          </p:nvPr>
        </p:nvCxnSpPr>
        <p:spPr>
          <a:xfrm>
            <a:off x="4896485" y="1502410"/>
            <a:ext cx="2185670" cy="3175"/>
          </a:xfrm>
          <a:prstGeom prst="curved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1048796" name="直接连接符 1048795"/>
          <p:cNvCxnSpPr>
            <a:stCxn id="1048790" idx="2"/>
          </p:cNvCxnSpPr>
          <p:nvPr>
            <p:custDataLst>
              <p:tags r:id="rId34"/>
            </p:custDataLst>
          </p:nvPr>
        </p:nvCxnSpPr>
        <p:spPr>
          <a:xfrm>
            <a:off x="4168183" y="1690069"/>
            <a:ext cx="13335" cy="939907"/>
          </a:xfrm>
          <a:prstGeom prst="line">
            <a:avLst/>
          </a:prstGeom>
          <a:ln w="254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48811" name="直接连接符 1048810"/>
          <p:cNvCxnSpPr>
            <a:stCxn id="1048791" idx="2"/>
          </p:cNvCxnSpPr>
          <p:nvPr>
            <p:custDataLst>
              <p:tags r:id="rId35"/>
            </p:custDataLst>
          </p:nvPr>
        </p:nvCxnSpPr>
        <p:spPr>
          <a:xfrm>
            <a:off x="7811135" y="1690069"/>
            <a:ext cx="454660" cy="885717"/>
          </a:xfrm>
          <a:prstGeom prst="line">
            <a:avLst/>
          </a:prstGeom>
          <a:ln w="254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0" name="圆柱体 153"/>
          <p:cNvSpPr/>
          <p:nvPr>
            <p:custDataLst>
              <p:tags r:id="rId36"/>
            </p:custDataLst>
          </p:nvPr>
        </p:nvSpPr>
        <p:spPr>
          <a:xfrm rot="16200000">
            <a:off x="6180455" y="1430655"/>
            <a:ext cx="269240" cy="2026920"/>
          </a:xfrm>
          <a:prstGeom prst="can">
            <a:avLst/>
          </a:prstGeom>
          <a:solidFill>
            <a:srgbClr val="00B050">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微软雅黑" panose="020B0503020204020204" charset="-122"/>
              <a:cs typeface="Arial" panose="020B0604020202020204" pitchFamily="34" charset="0"/>
            </a:endParaRPr>
          </a:p>
        </p:txBody>
      </p:sp>
      <p:sp>
        <p:nvSpPr>
          <p:cNvPr id="6" name="圆柱体 153"/>
          <p:cNvSpPr/>
          <p:nvPr>
            <p:custDataLst>
              <p:tags r:id="rId37"/>
            </p:custDataLst>
          </p:nvPr>
        </p:nvSpPr>
        <p:spPr>
          <a:xfrm rot="16200000">
            <a:off x="6180455" y="1809750"/>
            <a:ext cx="269240" cy="2026920"/>
          </a:xfrm>
          <a:prstGeom prst="can">
            <a:avLst/>
          </a:prstGeom>
          <a:solidFill>
            <a:srgbClr val="FF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微软雅黑" panose="020B0503020204020204" charset="-122"/>
              <a:cs typeface="Arial" panose="020B0604020202020204" pitchFamily="34" charset="0"/>
            </a:endParaRPr>
          </a:p>
        </p:txBody>
      </p:sp>
      <p:sp>
        <p:nvSpPr>
          <p:cNvPr id="7" name="圆柱体 153"/>
          <p:cNvSpPr/>
          <p:nvPr>
            <p:custDataLst>
              <p:tags r:id="rId38"/>
            </p:custDataLst>
          </p:nvPr>
        </p:nvSpPr>
        <p:spPr>
          <a:xfrm rot="16200000">
            <a:off x="6180455" y="2195195"/>
            <a:ext cx="269240" cy="2026920"/>
          </a:xfrm>
          <a:prstGeom prst="can">
            <a:avLst/>
          </a:prstGeom>
          <a:solidFill>
            <a:srgbClr val="FFFF00">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微软雅黑" panose="020B0503020204020204" charset="-122"/>
              <a:cs typeface="Arial" panose="020B0604020202020204" pitchFamily="34" charset="0"/>
            </a:endParaRPr>
          </a:p>
        </p:txBody>
      </p:sp>
      <p:sp>
        <p:nvSpPr>
          <p:cNvPr id="4" name="椭圆 3"/>
          <p:cNvSpPr/>
          <p:nvPr/>
        </p:nvSpPr>
        <p:spPr>
          <a:xfrm>
            <a:off x="717550" y="2545715"/>
            <a:ext cx="283845" cy="253365"/>
          </a:xfrm>
          <a:prstGeom prst="ellipse">
            <a:avLst/>
          </a:prstGeom>
          <a:solidFill>
            <a:srgbClr val="FF000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 name="椭圆 4"/>
          <p:cNvSpPr/>
          <p:nvPr>
            <p:custDataLst>
              <p:tags r:id="rId39"/>
            </p:custDataLst>
          </p:nvPr>
        </p:nvSpPr>
        <p:spPr>
          <a:xfrm>
            <a:off x="1560830" y="2540000"/>
            <a:ext cx="283845" cy="222250"/>
          </a:xfrm>
          <a:prstGeom prst="ellipse">
            <a:avLst/>
          </a:prstGeom>
          <a:solidFill>
            <a:srgbClr val="FF000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8" name="椭圆 7"/>
          <p:cNvSpPr/>
          <p:nvPr>
            <p:custDataLst>
              <p:tags r:id="rId40"/>
            </p:custDataLst>
          </p:nvPr>
        </p:nvSpPr>
        <p:spPr>
          <a:xfrm>
            <a:off x="2353310" y="2539365"/>
            <a:ext cx="283845" cy="210820"/>
          </a:xfrm>
          <a:prstGeom prst="ellipse">
            <a:avLst/>
          </a:prstGeom>
          <a:solidFill>
            <a:srgbClr val="FF000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0" name="椭圆 9"/>
          <p:cNvSpPr/>
          <p:nvPr>
            <p:custDataLst>
              <p:tags r:id="rId41"/>
            </p:custDataLst>
          </p:nvPr>
        </p:nvSpPr>
        <p:spPr>
          <a:xfrm>
            <a:off x="4657090" y="2611120"/>
            <a:ext cx="283845" cy="200660"/>
          </a:xfrm>
          <a:prstGeom prst="ellipse">
            <a:avLst/>
          </a:prstGeom>
          <a:solidFill>
            <a:srgbClr val="FF000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1" name="椭圆 10"/>
          <p:cNvSpPr/>
          <p:nvPr>
            <p:custDataLst>
              <p:tags r:id="rId42"/>
            </p:custDataLst>
          </p:nvPr>
        </p:nvSpPr>
        <p:spPr>
          <a:xfrm>
            <a:off x="11299190" y="2455545"/>
            <a:ext cx="283845" cy="255905"/>
          </a:xfrm>
          <a:prstGeom prst="ellipse">
            <a:avLst/>
          </a:prstGeom>
          <a:solidFill>
            <a:srgbClr val="FF000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2" name="椭圆 11"/>
          <p:cNvSpPr/>
          <p:nvPr>
            <p:custDataLst>
              <p:tags r:id="rId43"/>
            </p:custDataLst>
          </p:nvPr>
        </p:nvSpPr>
        <p:spPr>
          <a:xfrm>
            <a:off x="10299065" y="2442845"/>
            <a:ext cx="283845" cy="245745"/>
          </a:xfrm>
          <a:prstGeom prst="ellipse">
            <a:avLst/>
          </a:prstGeom>
          <a:solidFill>
            <a:srgbClr val="FF000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3" name="椭圆 12"/>
          <p:cNvSpPr/>
          <p:nvPr>
            <p:custDataLst>
              <p:tags r:id="rId44"/>
            </p:custDataLst>
          </p:nvPr>
        </p:nvSpPr>
        <p:spPr>
          <a:xfrm>
            <a:off x="9615170" y="2426335"/>
            <a:ext cx="283845" cy="229235"/>
          </a:xfrm>
          <a:prstGeom prst="ellipse">
            <a:avLst/>
          </a:prstGeom>
          <a:solidFill>
            <a:srgbClr val="FF000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4" name="椭圆 13"/>
          <p:cNvSpPr/>
          <p:nvPr>
            <p:custDataLst>
              <p:tags r:id="rId45"/>
            </p:custDataLst>
          </p:nvPr>
        </p:nvSpPr>
        <p:spPr>
          <a:xfrm>
            <a:off x="8325485" y="2426335"/>
            <a:ext cx="283845" cy="200025"/>
          </a:xfrm>
          <a:prstGeom prst="ellipse">
            <a:avLst/>
          </a:prstGeom>
          <a:solidFill>
            <a:srgbClr val="FF000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5" name="椭圆 14"/>
          <p:cNvSpPr/>
          <p:nvPr>
            <p:custDataLst>
              <p:tags r:id="rId46"/>
            </p:custDataLst>
          </p:nvPr>
        </p:nvSpPr>
        <p:spPr>
          <a:xfrm>
            <a:off x="7527290" y="2539365"/>
            <a:ext cx="283845" cy="200660"/>
          </a:xfrm>
          <a:prstGeom prst="ellipse">
            <a:avLst/>
          </a:prstGeom>
          <a:solidFill>
            <a:srgbClr val="FF000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6" name="椭圆 15"/>
          <p:cNvSpPr/>
          <p:nvPr>
            <p:custDataLst>
              <p:tags r:id="rId47"/>
            </p:custDataLst>
          </p:nvPr>
        </p:nvSpPr>
        <p:spPr>
          <a:xfrm>
            <a:off x="3662045" y="2443480"/>
            <a:ext cx="283845" cy="241935"/>
          </a:xfrm>
          <a:prstGeom prst="ellipse">
            <a:avLst/>
          </a:prstGeom>
          <a:solidFill>
            <a:srgbClr val="FF000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17" name="直接箭头连接符 16"/>
          <p:cNvCxnSpPr>
            <a:stCxn id="4" idx="7"/>
          </p:cNvCxnSpPr>
          <p:nvPr/>
        </p:nvCxnSpPr>
        <p:spPr>
          <a:xfrm flipV="1">
            <a:off x="960120" y="1778635"/>
            <a:ext cx="3158490" cy="803910"/>
          </a:xfrm>
          <a:prstGeom prst="straightConnector1">
            <a:avLst/>
          </a:prstGeom>
          <a:ln w="9525">
            <a:solidFill>
              <a:srgbClr val="FF0000"/>
            </a:solidFill>
            <a:prstDash val="sysDash"/>
            <a:tailEnd type="arrow"/>
          </a:ln>
        </p:spPr>
        <p:style>
          <a:lnRef idx="2">
            <a:schemeClr val="accent1"/>
          </a:lnRef>
          <a:fillRef idx="0">
            <a:srgbClr val="FFFFFF"/>
          </a:fillRef>
          <a:effectRef idx="0">
            <a:srgbClr val="FFFFFF"/>
          </a:effectRef>
          <a:fontRef idx="minor">
            <a:schemeClr val="tx1"/>
          </a:fontRef>
        </p:style>
      </p:cxnSp>
      <p:cxnSp>
        <p:nvCxnSpPr>
          <p:cNvPr id="18" name="直接箭头连接符 17"/>
          <p:cNvCxnSpPr>
            <a:stCxn id="5" idx="6"/>
          </p:cNvCxnSpPr>
          <p:nvPr>
            <p:custDataLst>
              <p:tags r:id="rId48"/>
            </p:custDataLst>
          </p:nvPr>
        </p:nvCxnSpPr>
        <p:spPr>
          <a:xfrm flipV="1">
            <a:off x="1844675" y="1778635"/>
            <a:ext cx="2318385" cy="872490"/>
          </a:xfrm>
          <a:prstGeom prst="straightConnector1">
            <a:avLst/>
          </a:prstGeom>
          <a:ln w="9525">
            <a:solidFill>
              <a:srgbClr val="FF0000"/>
            </a:solidFill>
            <a:prstDash val="sysDash"/>
            <a:tailEnd type="arrow"/>
          </a:ln>
        </p:spPr>
        <p:style>
          <a:lnRef idx="2">
            <a:schemeClr val="accent1"/>
          </a:lnRef>
          <a:fillRef idx="0">
            <a:srgbClr val="FFFFFF"/>
          </a:fillRef>
          <a:effectRef idx="0">
            <a:srgbClr val="FFFFFF"/>
          </a:effectRef>
          <a:fontRef idx="minor">
            <a:schemeClr val="tx1"/>
          </a:fontRef>
        </p:style>
      </p:cxnSp>
      <p:cxnSp>
        <p:nvCxnSpPr>
          <p:cNvPr id="19" name="直接箭头连接符 18"/>
          <p:cNvCxnSpPr>
            <a:stCxn id="8" idx="7"/>
          </p:cNvCxnSpPr>
          <p:nvPr>
            <p:custDataLst>
              <p:tags r:id="rId49"/>
            </p:custDataLst>
          </p:nvPr>
        </p:nvCxnSpPr>
        <p:spPr>
          <a:xfrm flipV="1">
            <a:off x="2595880" y="1783080"/>
            <a:ext cx="1544955" cy="787400"/>
          </a:xfrm>
          <a:prstGeom prst="straightConnector1">
            <a:avLst/>
          </a:prstGeom>
          <a:ln w="9525">
            <a:solidFill>
              <a:srgbClr val="FF0000"/>
            </a:solidFill>
            <a:prstDash val="sysDash"/>
            <a:tailEnd type="arrow"/>
          </a:ln>
        </p:spPr>
        <p:style>
          <a:lnRef idx="2">
            <a:schemeClr val="accent1"/>
          </a:lnRef>
          <a:fillRef idx="0">
            <a:srgbClr val="FFFFFF"/>
          </a:fillRef>
          <a:effectRef idx="0">
            <a:srgbClr val="FFFFFF"/>
          </a:effectRef>
          <a:fontRef idx="minor">
            <a:schemeClr val="tx1"/>
          </a:fontRef>
        </p:style>
      </p:cxnSp>
      <p:cxnSp>
        <p:nvCxnSpPr>
          <p:cNvPr id="20" name="直接箭头连接符 19"/>
          <p:cNvCxnSpPr>
            <a:stCxn id="16" idx="3"/>
          </p:cNvCxnSpPr>
          <p:nvPr>
            <p:custDataLst>
              <p:tags r:id="rId50"/>
            </p:custDataLst>
          </p:nvPr>
        </p:nvCxnSpPr>
        <p:spPr>
          <a:xfrm flipV="1">
            <a:off x="3703320" y="1749425"/>
            <a:ext cx="481330" cy="900430"/>
          </a:xfrm>
          <a:prstGeom prst="straightConnector1">
            <a:avLst/>
          </a:prstGeom>
          <a:ln w="9525">
            <a:solidFill>
              <a:srgbClr val="FF0000"/>
            </a:solidFill>
            <a:prstDash val="sysDash"/>
            <a:tailEnd type="arrow"/>
          </a:ln>
        </p:spPr>
        <p:style>
          <a:lnRef idx="2">
            <a:schemeClr val="accent1"/>
          </a:lnRef>
          <a:fillRef idx="0">
            <a:srgbClr val="FFFFFF"/>
          </a:fillRef>
          <a:effectRef idx="0">
            <a:srgbClr val="FFFFFF"/>
          </a:effectRef>
          <a:fontRef idx="minor">
            <a:schemeClr val="tx1"/>
          </a:fontRef>
        </p:style>
      </p:cxnSp>
      <p:cxnSp>
        <p:nvCxnSpPr>
          <p:cNvPr id="21" name="直接箭头连接符 20"/>
          <p:cNvCxnSpPr>
            <a:stCxn id="10" idx="1"/>
          </p:cNvCxnSpPr>
          <p:nvPr>
            <p:custDataLst>
              <p:tags r:id="rId51"/>
            </p:custDataLst>
          </p:nvPr>
        </p:nvCxnSpPr>
        <p:spPr>
          <a:xfrm flipH="1" flipV="1">
            <a:off x="4195445" y="1727835"/>
            <a:ext cx="502920" cy="912495"/>
          </a:xfrm>
          <a:prstGeom prst="straightConnector1">
            <a:avLst/>
          </a:prstGeom>
          <a:ln w="9525">
            <a:solidFill>
              <a:srgbClr val="FF0000"/>
            </a:solidFill>
            <a:prstDash val="sysDash"/>
            <a:tailEnd type="arrow"/>
          </a:ln>
        </p:spPr>
        <p:style>
          <a:lnRef idx="2">
            <a:schemeClr val="accent1"/>
          </a:lnRef>
          <a:fillRef idx="0">
            <a:srgbClr val="FFFFFF"/>
          </a:fillRef>
          <a:effectRef idx="0">
            <a:srgbClr val="FFFFFF"/>
          </a:effectRef>
          <a:fontRef idx="minor">
            <a:schemeClr val="tx1"/>
          </a:fontRef>
        </p:style>
      </p:cxnSp>
      <p:sp>
        <p:nvSpPr>
          <p:cNvPr id="22" name="流程图: 可选过程 19"/>
          <p:cNvSpPr/>
          <p:nvPr>
            <p:custDataLst>
              <p:tags r:id="rId52"/>
            </p:custDataLst>
          </p:nvPr>
        </p:nvSpPr>
        <p:spPr>
          <a:xfrm>
            <a:off x="5438145" y="1782787"/>
            <a:ext cx="1457483" cy="376439"/>
          </a:xfrm>
          <a:prstGeom prst="flowChartAlternateProcess">
            <a:avLst/>
          </a:prstGeom>
          <a:solidFill>
            <a:schemeClr val="accent6">
              <a:lumMod val="20000"/>
              <a:lumOff val="80000"/>
            </a:schemeClr>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rgbClr val="0070C0"/>
                </a:solidFill>
              </a:rPr>
              <a:t>Underlay Network </a:t>
            </a:r>
            <a:endParaRPr lang="en-US" altLang="zh-CN" sz="1200" dirty="0">
              <a:solidFill>
                <a:srgbClr val="0070C0"/>
              </a:solidFill>
            </a:endParaRPr>
          </a:p>
        </p:txBody>
      </p:sp>
      <p:cxnSp>
        <p:nvCxnSpPr>
          <p:cNvPr id="23" name="直接连接符 22"/>
          <p:cNvCxnSpPr>
            <a:stCxn id="1048790" idx="3"/>
          </p:cNvCxnSpPr>
          <p:nvPr/>
        </p:nvCxnSpPr>
        <p:spPr>
          <a:xfrm>
            <a:off x="4896485" y="1501775"/>
            <a:ext cx="582930" cy="240030"/>
          </a:xfrm>
          <a:prstGeom prst="line">
            <a:avLst/>
          </a:prstGeom>
          <a:ln>
            <a:prstDash val="dash"/>
          </a:ln>
        </p:spPr>
        <p:style>
          <a:lnRef idx="2">
            <a:schemeClr val="accent1"/>
          </a:lnRef>
          <a:fillRef idx="0">
            <a:srgbClr val="FFFFFF"/>
          </a:fillRef>
          <a:effectRef idx="0">
            <a:srgbClr val="FFFFFF"/>
          </a:effectRef>
          <a:fontRef idx="minor">
            <a:schemeClr val="tx1"/>
          </a:fontRef>
        </p:style>
      </p:cxnSp>
      <p:cxnSp>
        <p:nvCxnSpPr>
          <p:cNvPr id="24" name="直接连接符 23"/>
          <p:cNvCxnSpPr>
            <a:stCxn id="1048791" idx="1"/>
          </p:cNvCxnSpPr>
          <p:nvPr>
            <p:custDataLst>
              <p:tags r:id="rId53"/>
            </p:custDataLst>
          </p:nvPr>
        </p:nvCxnSpPr>
        <p:spPr>
          <a:xfrm flipH="1">
            <a:off x="6729293" y="1501850"/>
            <a:ext cx="353100" cy="236777"/>
          </a:xfrm>
          <a:prstGeom prst="line">
            <a:avLst/>
          </a:prstGeom>
          <a:ln>
            <a:prstDash val="dash"/>
          </a:ln>
        </p:spPr>
        <p:style>
          <a:lnRef idx="2">
            <a:schemeClr val="accent1"/>
          </a:lnRef>
          <a:fillRef idx="0">
            <a:srgbClr val="FFFFFF"/>
          </a:fillRef>
          <a:effectRef idx="0">
            <a:srgbClr val="FFFFFF"/>
          </a:effectRef>
          <a:fontRef idx="minor">
            <a:schemeClr val="tx1"/>
          </a:fontRef>
        </p:style>
      </p:cxnSp>
      <p:cxnSp>
        <p:nvCxnSpPr>
          <p:cNvPr id="25" name="直接连接符 24"/>
          <p:cNvCxnSpPr/>
          <p:nvPr>
            <p:custDataLst>
              <p:tags r:id="rId54"/>
            </p:custDataLst>
          </p:nvPr>
        </p:nvCxnSpPr>
        <p:spPr>
          <a:xfrm>
            <a:off x="6067192" y="2126206"/>
            <a:ext cx="5080" cy="229870"/>
          </a:xfrm>
          <a:prstGeom prst="line">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6" name="直接箭头连接符 25"/>
          <p:cNvCxnSpPr>
            <a:stCxn id="15" idx="0"/>
          </p:cNvCxnSpPr>
          <p:nvPr>
            <p:custDataLst>
              <p:tags r:id="rId55"/>
            </p:custDataLst>
          </p:nvPr>
        </p:nvCxnSpPr>
        <p:spPr>
          <a:xfrm flipV="1">
            <a:off x="7669530" y="1697990"/>
            <a:ext cx="169545" cy="841375"/>
          </a:xfrm>
          <a:prstGeom prst="straightConnector1">
            <a:avLst/>
          </a:prstGeom>
          <a:ln w="9525">
            <a:solidFill>
              <a:srgbClr val="FF0000"/>
            </a:solidFill>
            <a:prstDash val="sysDash"/>
            <a:tailEnd type="arrow"/>
          </a:ln>
        </p:spPr>
        <p:style>
          <a:lnRef idx="2">
            <a:schemeClr val="accent1"/>
          </a:lnRef>
          <a:fillRef idx="0">
            <a:srgbClr val="FFFFFF"/>
          </a:fillRef>
          <a:effectRef idx="0">
            <a:srgbClr val="FFFFFF"/>
          </a:effectRef>
          <a:fontRef idx="minor">
            <a:schemeClr val="tx1"/>
          </a:fontRef>
        </p:style>
      </p:cxnSp>
      <p:cxnSp>
        <p:nvCxnSpPr>
          <p:cNvPr id="27" name="直接箭头连接符 26"/>
          <p:cNvCxnSpPr>
            <a:stCxn id="14" idx="7"/>
          </p:cNvCxnSpPr>
          <p:nvPr>
            <p:custDataLst>
              <p:tags r:id="rId56"/>
            </p:custDataLst>
          </p:nvPr>
        </p:nvCxnSpPr>
        <p:spPr>
          <a:xfrm flipH="1" flipV="1">
            <a:off x="7816850" y="1716405"/>
            <a:ext cx="751205" cy="739140"/>
          </a:xfrm>
          <a:prstGeom prst="straightConnector1">
            <a:avLst/>
          </a:prstGeom>
          <a:ln w="9525">
            <a:solidFill>
              <a:srgbClr val="FF0000"/>
            </a:solidFill>
            <a:prstDash val="sysDash"/>
            <a:tailEnd type="arrow"/>
          </a:ln>
        </p:spPr>
        <p:style>
          <a:lnRef idx="2">
            <a:schemeClr val="accent1"/>
          </a:lnRef>
          <a:fillRef idx="0">
            <a:srgbClr val="FFFFFF"/>
          </a:fillRef>
          <a:effectRef idx="0">
            <a:srgbClr val="FFFFFF"/>
          </a:effectRef>
          <a:fontRef idx="minor">
            <a:schemeClr val="tx1"/>
          </a:fontRef>
        </p:style>
      </p:cxnSp>
      <p:cxnSp>
        <p:nvCxnSpPr>
          <p:cNvPr id="28" name="直接箭头连接符 27"/>
          <p:cNvCxnSpPr>
            <a:stCxn id="13" idx="0"/>
          </p:cNvCxnSpPr>
          <p:nvPr>
            <p:custDataLst>
              <p:tags r:id="rId57"/>
            </p:custDataLst>
          </p:nvPr>
        </p:nvCxnSpPr>
        <p:spPr>
          <a:xfrm flipH="1" flipV="1">
            <a:off x="7893685" y="1697990"/>
            <a:ext cx="1863725" cy="728345"/>
          </a:xfrm>
          <a:prstGeom prst="straightConnector1">
            <a:avLst/>
          </a:prstGeom>
          <a:ln w="9525">
            <a:solidFill>
              <a:srgbClr val="FF0000"/>
            </a:solidFill>
            <a:prstDash val="sysDash"/>
            <a:tailEnd type="arrow"/>
          </a:ln>
        </p:spPr>
        <p:style>
          <a:lnRef idx="2">
            <a:schemeClr val="accent1"/>
          </a:lnRef>
          <a:fillRef idx="0">
            <a:srgbClr val="FFFFFF"/>
          </a:fillRef>
          <a:effectRef idx="0">
            <a:srgbClr val="FFFFFF"/>
          </a:effectRef>
          <a:fontRef idx="minor">
            <a:schemeClr val="tx1"/>
          </a:fontRef>
        </p:style>
      </p:cxnSp>
      <p:cxnSp>
        <p:nvCxnSpPr>
          <p:cNvPr id="29" name="直接箭头连接符 28"/>
          <p:cNvCxnSpPr>
            <a:stCxn id="12" idx="0"/>
          </p:cNvCxnSpPr>
          <p:nvPr>
            <p:custDataLst>
              <p:tags r:id="rId58"/>
            </p:custDataLst>
          </p:nvPr>
        </p:nvCxnSpPr>
        <p:spPr>
          <a:xfrm flipH="1" flipV="1">
            <a:off x="7926705" y="1697990"/>
            <a:ext cx="2514600" cy="744855"/>
          </a:xfrm>
          <a:prstGeom prst="straightConnector1">
            <a:avLst/>
          </a:prstGeom>
          <a:ln w="9525">
            <a:solidFill>
              <a:srgbClr val="FF0000"/>
            </a:solidFill>
            <a:prstDash val="sysDash"/>
            <a:tailEnd type="arrow"/>
          </a:ln>
        </p:spPr>
        <p:style>
          <a:lnRef idx="2">
            <a:schemeClr val="accent1"/>
          </a:lnRef>
          <a:fillRef idx="0">
            <a:srgbClr val="FFFFFF"/>
          </a:fillRef>
          <a:effectRef idx="0">
            <a:srgbClr val="FFFFFF"/>
          </a:effectRef>
          <a:fontRef idx="minor">
            <a:schemeClr val="tx1"/>
          </a:fontRef>
        </p:style>
      </p:cxnSp>
      <p:cxnSp>
        <p:nvCxnSpPr>
          <p:cNvPr id="30" name="直接箭头连接符 29"/>
          <p:cNvCxnSpPr/>
          <p:nvPr>
            <p:custDataLst>
              <p:tags r:id="rId59"/>
            </p:custDataLst>
          </p:nvPr>
        </p:nvCxnSpPr>
        <p:spPr>
          <a:xfrm flipH="1" flipV="1">
            <a:off x="7828280" y="1686560"/>
            <a:ext cx="3478530" cy="691515"/>
          </a:xfrm>
          <a:prstGeom prst="straightConnector1">
            <a:avLst/>
          </a:prstGeom>
          <a:ln w="9525">
            <a:solidFill>
              <a:srgbClr val="FF0000"/>
            </a:solidFill>
            <a:prstDash val="sysDash"/>
            <a:tailEnd type="arrow"/>
          </a:ln>
        </p:spPr>
        <p:style>
          <a:lnRef idx="2">
            <a:schemeClr val="accent1"/>
          </a:lnRef>
          <a:fillRef idx="0">
            <a:srgbClr val="FFFFFF"/>
          </a:fillRef>
          <a:effectRef idx="0">
            <a:srgbClr val="FFFFFF"/>
          </a:effectRef>
          <a:fontRef idx="minor">
            <a:schemeClr val="tx1"/>
          </a:fontRef>
        </p:style>
      </p:cxnSp>
      <p:sp>
        <p:nvSpPr>
          <p:cNvPr id="1048789" name="文本框 1048788"/>
          <p:cNvSpPr txBox="1"/>
          <p:nvPr>
            <p:custDataLst>
              <p:tags r:id="rId60"/>
            </p:custDataLst>
          </p:nvPr>
        </p:nvSpPr>
        <p:spPr>
          <a:xfrm>
            <a:off x="9811447" y="2034189"/>
            <a:ext cx="946785" cy="275590"/>
          </a:xfrm>
          <a:prstGeom prst="rect">
            <a:avLst/>
          </a:prstGeom>
          <a:noFill/>
        </p:spPr>
        <p:txBody>
          <a:bodyPr wrap="none" rtlCol="0">
            <a:spAutoFit/>
          </a:bodyPr>
          <a:lstStyle/>
          <a:p>
            <a:r>
              <a:rPr lang="en-US" altLang="zh-CN" sz="1200" dirty="0" err="1">
                <a:solidFill>
                  <a:schemeClr val="tx1"/>
                </a:solidFill>
              </a:rPr>
              <a:t>PPPoEoSRv6</a:t>
            </a:r>
            <a:endParaRPr lang="en-US" altLang="zh-CN" sz="1200" dirty="0" err="1">
              <a:solidFill>
                <a:schemeClr val="tx1"/>
              </a:solidFill>
            </a:endParaRPr>
          </a:p>
        </p:txBody>
      </p:sp>
      <p:sp>
        <p:nvSpPr>
          <p:cNvPr id="54" name="文本框 53"/>
          <p:cNvSpPr txBox="1"/>
          <p:nvPr/>
        </p:nvSpPr>
        <p:spPr>
          <a:xfrm>
            <a:off x="5301615" y="2272030"/>
            <a:ext cx="2028190" cy="306705"/>
          </a:xfrm>
          <a:prstGeom prst="rect">
            <a:avLst/>
          </a:prstGeom>
          <a:noFill/>
        </p:spPr>
        <p:txBody>
          <a:bodyPr wrap="square" rtlCol="0" anchor="t">
            <a:spAutoFit/>
          </a:bodyPr>
          <a:p>
            <a:pPr algn="ctr"/>
            <a:r>
              <a:rPr lang="zh-CN" altLang="en-US" sz="1400">
                <a:solidFill>
                  <a:schemeClr val="bg1"/>
                </a:solidFill>
              </a:rPr>
              <a:t>Network slicing</a:t>
            </a:r>
            <a:endParaRPr lang="zh-CN" altLang="en-US" sz="1400">
              <a:solidFill>
                <a:schemeClr val="bg1"/>
              </a:solidFill>
            </a:endParaRPr>
          </a:p>
        </p:txBody>
      </p:sp>
      <p:sp>
        <p:nvSpPr>
          <p:cNvPr id="55" name="文本框 54"/>
          <p:cNvSpPr txBox="1"/>
          <p:nvPr/>
        </p:nvSpPr>
        <p:spPr>
          <a:xfrm>
            <a:off x="5301615" y="2665095"/>
            <a:ext cx="2028190" cy="306705"/>
          </a:xfrm>
          <a:prstGeom prst="rect">
            <a:avLst/>
          </a:prstGeom>
          <a:noFill/>
        </p:spPr>
        <p:txBody>
          <a:bodyPr wrap="square" rtlCol="0" anchor="t">
            <a:spAutoFit/>
          </a:bodyPr>
          <a:p>
            <a:pPr algn="ctr"/>
            <a:r>
              <a:rPr lang="zh-CN" altLang="en-US" sz="1400">
                <a:solidFill>
                  <a:schemeClr val="bg1"/>
                </a:solidFill>
              </a:rPr>
              <a:t>Network slicing</a:t>
            </a:r>
            <a:endParaRPr lang="zh-CN" altLang="en-US" sz="1400">
              <a:solidFill>
                <a:schemeClr val="bg1"/>
              </a:solidFill>
            </a:endParaRPr>
          </a:p>
        </p:txBody>
      </p:sp>
      <p:sp>
        <p:nvSpPr>
          <p:cNvPr id="56" name="文本框 55"/>
          <p:cNvSpPr txBox="1"/>
          <p:nvPr/>
        </p:nvSpPr>
        <p:spPr>
          <a:xfrm>
            <a:off x="5301615" y="3051175"/>
            <a:ext cx="2028190" cy="306705"/>
          </a:xfrm>
          <a:prstGeom prst="rect">
            <a:avLst/>
          </a:prstGeom>
          <a:noFill/>
        </p:spPr>
        <p:txBody>
          <a:bodyPr wrap="square" rtlCol="0" anchor="t">
            <a:spAutoFit/>
          </a:bodyPr>
          <a:p>
            <a:pPr lvl="0" algn="ctr">
              <a:buClrTx/>
              <a:buSzTx/>
              <a:buFontTx/>
            </a:pPr>
            <a:r>
              <a:rPr lang="zh-CN" altLang="en-US" sz="1400">
                <a:solidFill>
                  <a:schemeClr val="bg1"/>
                </a:solidFill>
                <a:sym typeface="+mn-ea"/>
              </a:rPr>
              <a:t>Network slicing</a:t>
            </a:r>
            <a:endParaRPr lang="zh-CN" altLang="en-US" sz="1400">
              <a:solidFill>
                <a:schemeClr val="bg1"/>
              </a:solidFill>
              <a:sym typeface="+mn-ea"/>
            </a:endParaRPr>
          </a:p>
        </p:txBody>
      </p:sp>
      <p:sp>
        <p:nvSpPr>
          <p:cNvPr id="3" name="文本框 2"/>
          <p:cNvSpPr txBox="1"/>
          <p:nvPr/>
        </p:nvSpPr>
        <p:spPr>
          <a:xfrm>
            <a:off x="403860" y="6491605"/>
            <a:ext cx="2408555" cy="278765"/>
          </a:xfrm>
          <a:prstGeom prst="rect">
            <a:avLst/>
          </a:prstGeom>
          <a:noFill/>
          <a:ln>
            <a:solidFill>
              <a:schemeClr val="accent6"/>
            </a:solidFill>
          </a:ln>
        </p:spPr>
        <p:txBody>
          <a:bodyPr wrap="square" rtlCol="0">
            <a:noAutofit/>
          </a:bodyPr>
          <a:p>
            <a:pPr algn="ctr"/>
            <a:r>
              <a:rPr lang="en-US" altLang="zh-CN" sz="1400">
                <a:solidFill>
                  <a:schemeClr val="tx1"/>
                </a:solidFill>
                <a:ea typeface="微软雅黑" panose="020B0503020204020204" charset="-122"/>
                <a:cs typeface="+mn-lt"/>
              </a:rPr>
              <a:t>R9: </a:t>
            </a:r>
            <a:r>
              <a:rPr lang="en-US" altLang="zh-CN" sz="1400">
                <a:solidFill>
                  <a:schemeClr val="tx1"/>
                </a:solidFill>
                <a:ea typeface="微软雅黑" panose="020B0503020204020204" charset="-122"/>
                <a:cs typeface="+mn-lt"/>
                <a:sym typeface="+mn-ea"/>
              </a:rPr>
              <a:t>Security</a:t>
            </a:r>
            <a:r>
              <a:rPr lang="en-US" altLang="zh-CN" sz="1400">
                <a:solidFill>
                  <a:schemeClr val="tx1"/>
                </a:solidFill>
                <a:ea typeface="微软雅黑" panose="020B0503020204020204" charset="-122"/>
                <a:cs typeface="+mn-lt"/>
              </a:rPr>
              <a:t> </a:t>
            </a:r>
            <a:endParaRPr lang="en-US" altLang="zh-CN" sz="1400">
              <a:solidFill>
                <a:schemeClr val="tx1"/>
              </a:solidFill>
              <a:ea typeface="微软雅黑" panose="020B0503020204020204" charset="-122"/>
              <a:cs typeface="+mn-lt"/>
            </a:endParaRPr>
          </a:p>
        </p:txBody>
      </p:sp>
      <p:cxnSp>
        <p:nvCxnSpPr>
          <p:cNvPr id="50" name="直接连接符 49"/>
          <p:cNvCxnSpPr/>
          <p:nvPr>
            <p:custDataLst>
              <p:tags r:id="rId61"/>
            </p:custDataLst>
          </p:nvPr>
        </p:nvCxnSpPr>
        <p:spPr>
          <a:xfrm>
            <a:off x="9179151" y="1052387"/>
            <a:ext cx="10160" cy="2400935"/>
          </a:xfrm>
          <a:prstGeom prst="line">
            <a:avLst/>
          </a:prstGeom>
          <a:ln w="12700">
            <a:solidFill>
              <a:schemeClr val="accent5"/>
            </a:solidFill>
            <a:prstDash val="dashDot"/>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3786505" y="3728085"/>
            <a:ext cx="8033385" cy="460375"/>
          </a:xfrm>
          <a:prstGeom prst="rect">
            <a:avLst/>
          </a:prstGeom>
          <a:solidFill>
            <a:srgbClr val="92D050">
              <a:alpha val="17000"/>
            </a:srgbClr>
          </a:solidFill>
          <a:ln>
            <a:solidFill>
              <a:schemeClr val="bg1">
                <a:lumMod val="95000"/>
              </a:schemeClr>
            </a:solidFill>
          </a:ln>
        </p:spPr>
        <p:txBody>
          <a:bodyPr wrap="square" rtlCol="0" anchor="t">
            <a:spAutoFit/>
          </a:bodyPr>
          <a:p>
            <a:pPr marL="171450" indent="-171450">
              <a:buFont typeface="Arial" panose="020B0604020202020204" pitchFamily="34" charset="0"/>
              <a:buChar char="•"/>
            </a:pPr>
            <a:r>
              <a:rPr lang="zh-CN" altLang="en-US" sz="1200">
                <a:latin typeface="微软雅黑" panose="020B0503020204020204" charset="-122"/>
                <a:ea typeface="微软雅黑" panose="020B0503020204020204" charset="-122"/>
              </a:rPr>
              <a:t>Based on </a:t>
            </a:r>
            <a:r>
              <a:rPr lang="en-US" altLang="zh-CN" sz="1200">
                <a:latin typeface="微软雅黑" panose="020B0503020204020204" charset="-122"/>
                <a:ea typeface="微软雅黑" panose="020B0503020204020204" charset="-122"/>
              </a:rPr>
              <a:t>the network </a:t>
            </a:r>
            <a:r>
              <a:rPr lang="zh-CN" altLang="en-US" sz="1200">
                <a:latin typeface="微软雅黑" panose="020B0503020204020204" charset="-122"/>
                <a:ea typeface="微软雅黑" panose="020B0503020204020204" charset="-122"/>
              </a:rPr>
              <a:t>slicing </a:t>
            </a:r>
            <a:r>
              <a:rPr lang="en-US" altLang="zh-CN" sz="1200">
                <a:latin typeface="微软雅黑" panose="020B0503020204020204" charset="-122"/>
                <a:ea typeface="微软雅黑" panose="020B0503020204020204" charset="-122"/>
              </a:rPr>
              <a:t>and SRv6 </a:t>
            </a:r>
            <a:r>
              <a:rPr lang="zh-CN" altLang="en-US" sz="1200">
                <a:latin typeface="微软雅黑" panose="020B0503020204020204" charset="-122"/>
                <a:ea typeface="微软雅黑" panose="020B0503020204020204" charset="-122"/>
              </a:rPr>
              <a:t>technology, </a:t>
            </a:r>
            <a:r>
              <a:rPr sz="1200">
                <a:latin typeface="微软雅黑" panose="020B0503020204020204" charset="-122"/>
                <a:ea typeface="微软雅黑" panose="020B0503020204020204" charset="-122"/>
              </a:rPr>
              <a:t>traffic is diverted to different slices, such as low-latency and large-bandwidth network slices, to achieve differentiated SLA services</a:t>
            </a:r>
            <a:r>
              <a:rPr lang="en-US" sz="1200">
                <a:latin typeface="微软雅黑" panose="020B0503020204020204" charset="-122"/>
                <a:ea typeface="微软雅黑" panose="020B0503020204020204" charset="-122"/>
              </a:rPr>
              <a:t>.</a:t>
            </a:r>
            <a:endParaRPr lang="en-US" sz="1200">
              <a:latin typeface="微软雅黑" panose="020B0503020204020204" charset="-122"/>
              <a:ea typeface="微软雅黑" panose="020B0503020204020204" charset="-122"/>
            </a:endParaRPr>
          </a:p>
        </p:txBody>
      </p:sp>
      <p:sp>
        <p:nvSpPr>
          <p:cNvPr id="32" name="文本框 31"/>
          <p:cNvSpPr txBox="1"/>
          <p:nvPr/>
        </p:nvSpPr>
        <p:spPr>
          <a:xfrm>
            <a:off x="3786505" y="4304030"/>
            <a:ext cx="8033385" cy="645160"/>
          </a:xfrm>
          <a:prstGeom prst="rect">
            <a:avLst/>
          </a:prstGeom>
          <a:solidFill>
            <a:schemeClr val="accent1">
              <a:alpha val="17000"/>
            </a:schemeClr>
          </a:solidFill>
          <a:ln>
            <a:solidFill>
              <a:schemeClr val="bg1">
                <a:lumMod val="95000"/>
              </a:schemeClr>
            </a:solidFill>
          </a:ln>
        </p:spPr>
        <p:txBody>
          <a:bodyPr wrap="square" rtlCol="0" anchor="t">
            <a:spAutoFit/>
          </a:bodyPr>
          <a:p>
            <a:pPr marL="171450" indent="-171450">
              <a:buFont typeface="Arial" panose="020B0604020202020204" pitchFamily="34" charset="0"/>
              <a:buChar char="•"/>
            </a:pPr>
            <a:r>
              <a:rPr lang="en-US" sz="1200">
                <a:solidFill>
                  <a:schemeClr val="tx1"/>
                </a:solidFill>
                <a:latin typeface="微软雅黑" panose="020B0503020204020204" charset="-122"/>
                <a:ea typeface="微软雅黑" panose="020B0503020204020204" charset="-122"/>
              </a:rPr>
              <a:t>Network layer </a:t>
            </a:r>
            <a:r>
              <a:rPr lang="zh-CN" altLang="en-US" sz="1200">
                <a:solidFill>
                  <a:schemeClr val="tx1"/>
                </a:solidFill>
                <a:latin typeface="微软雅黑" panose="020B0503020204020204" charset="-122"/>
                <a:ea typeface="微软雅黑" panose="020B0503020204020204" charset="-122"/>
              </a:rPr>
              <a:t>（</a:t>
            </a:r>
            <a:r>
              <a:rPr lang="en-US" altLang="zh-CN" sz="1200">
                <a:solidFill>
                  <a:schemeClr val="tx1"/>
                </a:solidFill>
                <a:latin typeface="微软雅黑" panose="020B0503020204020204" charset="-122"/>
                <a:ea typeface="微软雅黑" panose="020B0503020204020204" charset="-122"/>
              </a:rPr>
              <a:t>not application layer</a:t>
            </a:r>
            <a:r>
              <a:rPr lang="zh-CN" altLang="en-US" sz="1200">
                <a:solidFill>
                  <a:schemeClr val="tx1"/>
                </a:solidFill>
                <a:latin typeface="微软雅黑" panose="020B0503020204020204" charset="-122"/>
                <a:ea typeface="微软雅黑" panose="020B0503020204020204" charset="-122"/>
              </a:rPr>
              <a:t>）</a:t>
            </a:r>
            <a:r>
              <a:rPr lang="en-US" sz="1200">
                <a:solidFill>
                  <a:schemeClr val="tx1"/>
                </a:solidFill>
                <a:latin typeface="微软雅黑" panose="020B0503020204020204" charset="-122"/>
                <a:ea typeface="微软雅黑" panose="020B0503020204020204" charset="-122"/>
              </a:rPr>
              <a:t>Congestion Control based on bus-based networking and network access mechnism: </a:t>
            </a:r>
            <a:r>
              <a:rPr lang="en-US" altLang="zh-CN" sz="1200">
                <a:solidFill>
                  <a:schemeClr val="tx1"/>
                </a:solidFill>
                <a:latin typeface="微软雅黑" panose="020B0503020204020204" charset="-122"/>
                <a:ea typeface="微软雅黑" panose="020B0503020204020204" charset="-122"/>
              </a:rPr>
              <a:t>SLA resource incluing bandwidth,delay,packet loss, time slot and so on will be reserved for a customer and no other customers are permitted to use until the service is terminated.</a:t>
            </a:r>
            <a:endParaRPr lang="en-US" altLang="zh-CN" sz="1200" strike="sngStrike">
              <a:solidFill>
                <a:schemeClr val="tx1"/>
              </a:solidFill>
              <a:latin typeface="微软雅黑" panose="020B0503020204020204" charset="-122"/>
              <a:ea typeface="微软雅黑" panose="020B0503020204020204" charset="-122"/>
            </a:endParaRPr>
          </a:p>
        </p:txBody>
      </p:sp>
      <p:sp>
        <p:nvSpPr>
          <p:cNvPr id="34" name="文本框 33"/>
          <p:cNvSpPr txBox="1"/>
          <p:nvPr/>
        </p:nvSpPr>
        <p:spPr>
          <a:xfrm>
            <a:off x="3788410" y="5064760"/>
            <a:ext cx="8032750" cy="460375"/>
          </a:xfrm>
          <a:prstGeom prst="rect">
            <a:avLst/>
          </a:prstGeom>
          <a:solidFill>
            <a:srgbClr val="92D050">
              <a:alpha val="17000"/>
            </a:srgbClr>
          </a:solidFill>
          <a:ln>
            <a:solidFill>
              <a:schemeClr val="bg1">
                <a:lumMod val="95000"/>
              </a:schemeClr>
            </a:solidFill>
          </a:ln>
        </p:spPr>
        <p:txBody>
          <a:bodyPr wrap="square" rtlCol="0" anchor="t">
            <a:spAutoFit/>
          </a:bodyPr>
          <a:p>
            <a:pPr marL="171450" lvl="0" indent="-171450" algn="l">
              <a:buClrTx/>
              <a:buSzTx/>
              <a:buFont typeface="Arial" panose="020B0604020202020204" pitchFamily="34" charset="0"/>
              <a:buChar char="•"/>
            </a:pPr>
            <a:r>
              <a:rPr lang="zh-CN" altLang="en-US" sz="1200">
                <a:solidFill>
                  <a:schemeClr val="tx1"/>
                </a:solidFill>
                <a:latin typeface="微软雅黑" panose="020B0503020204020204" charset="-122"/>
                <a:ea typeface="微软雅黑" panose="020B0503020204020204" charset="-122"/>
                <a:sym typeface="+mn-ea"/>
              </a:rPr>
              <a:t>Flow-based Network Monitoring</a:t>
            </a:r>
            <a:r>
              <a:rPr lang="en-US" altLang="zh-CN" sz="1200">
                <a:solidFill>
                  <a:schemeClr val="tx1"/>
                </a:solidFill>
                <a:latin typeface="微软雅黑" panose="020B0503020204020204" charset="-122"/>
                <a:ea typeface="微软雅黑" panose="020B0503020204020204" charset="-122"/>
                <a:sym typeface="+mn-ea"/>
              </a:rPr>
              <a:t> includes </a:t>
            </a:r>
            <a:r>
              <a:rPr lang="zh-CN" altLang="en-US" sz="1200">
                <a:solidFill>
                  <a:schemeClr val="tx1"/>
                </a:solidFill>
                <a:latin typeface="微软雅黑" panose="020B0503020204020204" charset="-122"/>
                <a:ea typeface="微软雅黑" panose="020B0503020204020204" charset="-122"/>
                <a:sym typeface="+mn-ea"/>
              </a:rPr>
              <a:t>Real-time measurement of traffic delay and packet loss based on IOAM technology.</a:t>
            </a:r>
            <a:endParaRPr lang="zh-CN" altLang="en-US" sz="1200">
              <a:solidFill>
                <a:schemeClr val="tx1"/>
              </a:solidFill>
              <a:latin typeface="微软雅黑" panose="020B0503020204020204" charset="-122"/>
              <a:ea typeface="微软雅黑" panose="020B0503020204020204" charset="-122"/>
              <a:sym typeface="+mn-ea"/>
            </a:endParaRPr>
          </a:p>
        </p:txBody>
      </p:sp>
      <p:sp>
        <p:nvSpPr>
          <p:cNvPr id="37" name="文本框 36"/>
          <p:cNvSpPr txBox="1"/>
          <p:nvPr/>
        </p:nvSpPr>
        <p:spPr>
          <a:xfrm>
            <a:off x="3788410" y="5640705"/>
            <a:ext cx="8032750" cy="460375"/>
          </a:xfrm>
          <a:prstGeom prst="rect">
            <a:avLst/>
          </a:prstGeom>
          <a:solidFill>
            <a:srgbClr val="DFE7F5"/>
          </a:solidFill>
          <a:ln>
            <a:solidFill>
              <a:schemeClr val="bg1">
                <a:lumMod val="95000"/>
              </a:schemeClr>
            </a:solidFill>
          </a:ln>
        </p:spPr>
        <p:txBody>
          <a:bodyPr wrap="square" rtlCol="0" anchor="t">
            <a:spAutoFit/>
          </a:bodyPr>
          <a:p>
            <a:pPr marL="171450" indent="-171450">
              <a:buFont typeface="Arial" panose="020B0604020202020204" pitchFamily="34" charset="0"/>
              <a:buChar char="•"/>
            </a:pPr>
            <a:r>
              <a:rPr sz="1200">
                <a:latin typeface="微软雅黑" panose="020B0503020204020204" charset="-122"/>
                <a:ea typeface="微软雅黑" panose="020B0503020204020204" charset="-122"/>
              </a:rPr>
              <a:t>Based on the IPC's capability of</a:t>
            </a:r>
            <a:r>
              <a:rPr lang="zh-CN" altLang="en-US" sz="1200">
                <a:latin typeface="微软雅黑" panose="020B0503020204020204" charset="-122"/>
                <a:ea typeface="微软雅黑" panose="020B0503020204020204" charset="-122"/>
              </a:rPr>
              <a:t> connection control and </a:t>
            </a:r>
            <a:r>
              <a:rPr lang="en-US" altLang="zh-CN" sz="1200">
                <a:latin typeface="微软雅黑" panose="020B0503020204020204" charset="-122"/>
                <a:ea typeface="微软雅黑" panose="020B0503020204020204" charset="-122"/>
              </a:rPr>
              <a:t>service</a:t>
            </a:r>
            <a:r>
              <a:rPr lang="zh-CN" altLang="en-US" sz="1200">
                <a:latin typeface="微软雅黑" panose="020B0503020204020204" charset="-122"/>
                <a:ea typeface="微软雅黑" panose="020B0503020204020204" charset="-122"/>
              </a:rPr>
              <a:t> network coordination</a:t>
            </a:r>
            <a:r>
              <a:rPr lang="en-US" altLang="zh-CN" sz="1200">
                <a:latin typeface="微软雅黑" panose="020B0503020204020204" charset="-122"/>
                <a:ea typeface="微软雅黑" panose="020B0503020204020204" charset="-122"/>
              </a:rPr>
              <a:t>, it can</a:t>
            </a:r>
            <a:r>
              <a:rPr lang="zh-CN" altLang="en-US" sz="1200">
                <a:latin typeface="微软雅黑" panose="020B0503020204020204" charset="-122"/>
                <a:ea typeface="微软雅黑" panose="020B0503020204020204" charset="-122"/>
              </a:rPr>
              <a:t> meet users' demand for flexible bandwidth and on-demand </a:t>
            </a:r>
            <a:r>
              <a:rPr lang="en-US" altLang="zh-CN" sz="1200">
                <a:latin typeface="微软雅黑" panose="020B0503020204020204" charset="-122"/>
                <a:ea typeface="微软雅黑" panose="020B0503020204020204" charset="-122"/>
              </a:rPr>
              <a:t>use. </a:t>
            </a:r>
            <a:endParaRPr lang="en-US" altLang="zh-CN" sz="1200" strike="sngStrike">
              <a:latin typeface="微软雅黑" panose="020B0503020204020204" charset="-122"/>
              <a:ea typeface="微软雅黑" panose="020B0503020204020204" charset="-122"/>
            </a:endParaRPr>
          </a:p>
        </p:txBody>
      </p:sp>
      <p:sp>
        <p:nvSpPr>
          <p:cNvPr id="38" name="文本框 37"/>
          <p:cNvSpPr txBox="1"/>
          <p:nvPr/>
        </p:nvSpPr>
        <p:spPr>
          <a:xfrm>
            <a:off x="3788410" y="6216650"/>
            <a:ext cx="8032750" cy="460375"/>
          </a:xfrm>
          <a:prstGeom prst="rect">
            <a:avLst/>
          </a:prstGeom>
          <a:solidFill>
            <a:srgbClr val="EDF7E1"/>
          </a:solidFill>
          <a:ln>
            <a:solidFill>
              <a:schemeClr val="bg1">
                <a:lumMod val="95000"/>
              </a:schemeClr>
            </a:solidFill>
          </a:ln>
        </p:spPr>
        <p:txBody>
          <a:bodyPr wrap="square" rtlCol="0" anchor="t">
            <a:spAutoFit/>
          </a:bodyPr>
          <a:p>
            <a:pPr marL="171450" indent="-171450">
              <a:buFont typeface="Arial" panose="020B0604020202020204" pitchFamily="34" charset="0"/>
              <a:buChar char="•"/>
            </a:pPr>
            <a:r>
              <a:rPr lang="zh-CN" altLang="en-US" sz="1200">
                <a:latin typeface="微软雅黑" panose="020B0503020204020204" charset="-122"/>
                <a:ea typeface="微软雅黑" panose="020B0503020204020204" charset="-122"/>
              </a:rPr>
              <a:t>Based on </a:t>
            </a:r>
            <a:r>
              <a:rPr lang="en-US" altLang="zh-CN" sz="1200">
                <a:latin typeface="微软雅黑" panose="020B0503020204020204" charset="-122"/>
                <a:ea typeface="微软雅黑" panose="020B0503020204020204" charset="-122"/>
              </a:rPr>
              <a:t>the </a:t>
            </a:r>
            <a:r>
              <a:rPr lang="zh-CN" altLang="en-US" sz="1200">
                <a:latin typeface="微软雅黑" panose="020B0503020204020204" charset="-122"/>
                <a:ea typeface="微软雅黑" panose="020B0503020204020204" charset="-122"/>
              </a:rPr>
              <a:t>high-speed PON+IP network, </a:t>
            </a:r>
            <a:r>
              <a:rPr lang="en-US" altLang="zh-CN" sz="1200">
                <a:latin typeface="微软雅黑" panose="020B0503020204020204" charset="-122"/>
                <a:ea typeface="微软雅黑" panose="020B0503020204020204" charset="-122"/>
              </a:rPr>
              <a:t>it can</a:t>
            </a:r>
            <a:r>
              <a:rPr lang="zh-CN" altLang="en-US" sz="1200">
                <a:latin typeface="微软雅黑" panose="020B0503020204020204" charset="-122"/>
                <a:ea typeface="微软雅黑" panose="020B0503020204020204" charset="-122"/>
              </a:rPr>
              <a:t> realize large bandwidth, low cost</a:t>
            </a:r>
            <a:r>
              <a:rPr lang="en-US" altLang="zh-CN" sz="1200">
                <a:latin typeface="微软雅黑" panose="020B0503020204020204" charset="-122"/>
                <a:ea typeface="微软雅黑" panose="020B0503020204020204" charset="-122"/>
              </a:rPr>
              <a:t>,</a:t>
            </a:r>
            <a:r>
              <a:rPr lang="zh-CN" altLang="en-US" sz="1200">
                <a:latin typeface="微软雅黑" panose="020B0503020204020204" charset="-122"/>
                <a:ea typeface="微软雅黑" panose="020B0503020204020204" charset="-122"/>
              </a:rPr>
              <a:t> wide coverage</a:t>
            </a:r>
            <a:r>
              <a:rPr lang="en-US" altLang="zh-CN" sz="1200">
                <a:latin typeface="微软雅黑" panose="020B0503020204020204" charset="-122"/>
                <a:ea typeface="微软雅黑" panose="020B0503020204020204" charset="-122"/>
              </a:rPr>
              <a:t> and make </a:t>
            </a:r>
            <a:r>
              <a:rPr lang="zh-CN" altLang="en-US" sz="1200">
                <a:latin typeface="微软雅黑" panose="020B0503020204020204" charset="-122"/>
                <a:ea typeface="微软雅黑" panose="020B0503020204020204" charset="-122"/>
                <a:sym typeface="+mn-ea"/>
              </a:rPr>
              <a:t>full use of operators' existing network resources</a:t>
            </a:r>
            <a:r>
              <a:rPr lang="en-US" altLang="zh-CN" sz="1200">
                <a:latin typeface="微软雅黑" panose="020B0503020204020204" charset="-122"/>
                <a:ea typeface="微软雅黑" panose="020B0503020204020204" charset="-122"/>
                <a:sym typeface="+mn-ea"/>
              </a:rPr>
              <a:t>.</a:t>
            </a:r>
            <a:endParaRPr lang="en-US" altLang="zh-CN" sz="1200">
              <a:latin typeface="微软雅黑" panose="020B0503020204020204" charset="-122"/>
              <a:ea typeface="微软雅黑" panose="020B0503020204020204" charset="-122"/>
              <a:sym typeface="+mn-ea"/>
            </a:endParaRPr>
          </a:p>
        </p:txBody>
      </p:sp>
      <p:sp>
        <p:nvSpPr>
          <p:cNvPr id="51" name="文本框 50"/>
          <p:cNvSpPr txBox="1"/>
          <p:nvPr/>
        </p:nvSpPr>
        <p:spPr>
          <a:xfrm>
            <a:off x="403860" y="4006850"/>
            <a:ext cx="2408555" cy="278765"/>
          </a:xfrm>
          <a:prstGeom prst="rect">
            <a:avLst/>
          </a:prstGeom>
          <a:noFill/>
          <a:ln>
            <a:solidFill>
              <a:schemeClr val="accent6"/>
            </a:solidFill>
          </a:ln>
        </p:spPr>
        <p:txBody>
          <a:bodyPr wrap="square" rtlCol="0" anchor="t">
            <a:noAutofit/>
          </a:bodyPr>
          <a:p>
            <a:pPr algn="ctr"/>
            <a:r>
              <a:rPr lang="en-US" sz="1400">
                <a:solidFill>
                  <a:schemeClr val="tx1"/>
                </a:solidFill>
                <a:ea typeface="微软雅黑" panose="020B0503020204020204" charset="-122"/>
                <a:cs typeface="+mn-lt"/>
                <a:sym typeface="+mn-ea"/>
              </a:rPr>
              <a:t>R2: L</a:t>
            </a:r>
            <a:r>
              <a:rPr sz="1400">
                <a:solidFill>
                  <a:schemeClr val="tx1"/>
                </a:solidFill>
                <a:ea typeface="微软雅黑" panose="020B0503020204020204" charset="-122"/>
                <a:cs typeface="+mn-lt"/>
                <a:sym typeface="+mn-ea"/>
              </a:rPr>
              <a:t>ow</a:t>
            </a:r>
            <a:r>
              <a:rPr lang="en-US" sz="1400">
                <a:solidFill>
                  <a:schemeClr val="tx1"/>
                </a:solidFill>
                <a:ea typeface="微软雅黑" panose="020B0503020204020204" charset="-122"/>
                <a:cs typeface="+mn-lt"/>
                <a:sym typeface="+mn-ea"/>
              </a:rPr>
              <a:t> </a:t>
            </a:r>
            <a:r>
              <a:rPr sz="1400">
                <a:solidFill>
                  <a:schemeClr val="tx1"/>
                </a:solidFill>
                <a:ea typeface="微软雅黑" panose="020B0503020204020204" charset="-122"/>
                <a:cs typeface="+mn-lt"/>
                <a:sym typeface="+mn-ea"/>
              </a:rPr>
              <a:t>latency</a:t>
            </a:r>
            <a:endParaRPr lang="zh-CN" altLang="en-US" sz="1400">
              <a:solidFill>
                <a:schemeClr val="tx1"/>
              </a:solidFill>
              <a:ea typeface="微软雅黑" panose="020B0503020204020204" charset="-122"/>
              <a:cs typeface="+mn-lt"/>
              <a:sym typeface="+mn-ea"/>
            </a:endParaRPr>
          </a:p>
        </p:txBody>
      </p:sp>
      <p:sp>
        <p:nvSpPr>
          <p:cNvPr id="52" name="文本框 51"/>
          <p:cNvSpPr txBox="1"/>
          <p:nvPr/>
        </p:nvSpPr>
        <p:spPr>
          <a:xfrm>
            <a:off x="420370" y="3651885"/>
            <a:ext cx="2409190" cy="278765"/>
          </a:xfrm>
          <a:prstGeom prst="rect">
            <a:avLst/>
          </a:prstGeom>
          <a:noFill/>
          <a:ln>
            <a:solidFill>
              <a:schemeClr val="accent6"/>
            </a:solidFill>
          </a:ln>
        </p:spPr>
        <p:txBody>
          <a:bodyPr wrap="square" rtlCol="0" anchor="t">
            <a:noAutofit/>
          </a:bodyPr>
          <a:p>
            <a:pPr lvl="0" algn="ctr">
              <a:buClrTx/>
              <a:buSzTx/>
              <a:buFontTx/>
            </a:pPr>
            <a:r>
              <a:rPr lang="en-US" sz="1400">
                <a:solidFill>
                  <a:schemeClr val="tx1"/>
                </a:solidFill>
                <a:ea typeface="微软雅黑" panose="020B0503020204020204" charset="-122"/>
                <a:cs typeface="+mn-lt"/>
                <a:sym typeface="+mn-ea"/>
              </a:rPr>
              <a:t>R1:H</a:t>
            </a:r>
            <a:r>
              <a:rPr sz="1400">
                <a:solidFill>
                  <a:schemeClr val="tx1"/>
                </a:solidFill>
                <a:ea typeface="微软雅黑" panose="020B0503020204020204" charset="-122"/>
                <a:cs typeface="+mn-lt"/>
                <a:sym typeface="+mn-ea"/>
              </a:rPr>
              <a:t>igh </a:t>
            </a:r>
            <a:r>
              <a:rPr lang="en-US" sz="1400">
                <a:solidFill>
                  <a:schemeClr val="tx1"/>
                </a:solidFill>
                <a:ea typeface="微软雅黑" panose="020B0503020204020204" charset="-122"/>
                <a:cs typeface="+mn-lt"/>
                <a:sym typeface="+mn-ea"/>
              </a:rPr>
              <a:t>Bandwidth</a:t>
            </a:r>
            <a:endParaRPr lang="en-US" sz="1400">
              <a:solidFill>
                <a:schemeClr val="tx1"/>
              </a:solidFill>
              <a:ea typeface="微软雅黑" panose="020B0503020204020204" charset="-122"/>
              <a:cs typeface="+mn-lt"/>
              <a:sym typeface="+mn-ea"/>
            </a:endParaRPr>
          </a:p>
        </p:txBody>
      </p:sp>
      <p:sp>
        <p:nvSpPr>
          <p:cNvPr id="53" name="文本框 52"/>
          <p:cNvSpPr txBox="1"/>
          <p:nvPr/>
        </p:nvSpPr>
        <p:spPr>
          <a:xfrm>
            <a:off x="403860" y="4716780"/>
            <a:ext cx="2408555" cy="278765"/>
          </a:xfrm>
          <a:prstGeom prst="rect">
            <a:avLst/>
          </a:prstGeom>
          <a:noFill/>
          <a:ln>
            <a:solidFill>
              <a:schemeClr val="accent6"/>
            </a:solidFill>
          </a:ln>
        </p:spPr>
        <p:txBody>
          <a:bodyPr wrap="square" rtlCol="0" anchor="t">
            <a:noAutofit/>
          </a:bodyPr>
          <a:p>
            <a:pPr algn="ctr"/>
            <a:r>
              <a:rPr lang="en-US" sz="1400">
                <a:solidFill>
                  <a:schemeClr val="tx1"/>
                </a:solidFill>
                <a:ea typeface="微软雅黑" panose="020B0503020204020204" charset="-122"/>
                <a:cs typeface="+mn-lt"/>
                <a:sym typeface="+mn-ea"/>
              </a:rPr>
              <a:t>R4: </a:t>
            </a:r>
            <a:r>
              <a:rPr sz="1400">
                <a:solidFill>
                  <a:schemeClr val="tx1"/>
                </a:solidFill>
                <a:ea typeface="微软雅黑" panose="020B0503020204020204" charset="-122"/>
                <a:cs typeface="+mn-lt"/>
                <a:sym typeface="+mn-ea"/>
              </a:rPr>
              <a:t>Stab</a:t>
            </a:r>
            <a:r>
              <a:rPr lang="en-US" sz="1400">
                <a:solidFill>
                  <a:schemeClr val="tx1"/>
                </a:solidFill>
                <a:ea typeface="微软雅黑" panose="020B0503020204020204" charset="-122"/>
                <a:cs typeface="+mn-lt"/>
                <a:sym typeface="+mn-ea"/>
              </a:rPr>
              <a:t>le</a:t>
            </a:r>
            <a:r>
              <a:rPr sz="1400">
                <a:solidFill>
                  <a:schemeClr val="tx1"/>
                </a:solidFill>
                <a:ea typeface="微软雅黑" panose="020B0503020204020204" charset="-122"/>
                <a:cs typeface="+mn-lt"/>
                <a:sym typeface="+mn-ea"/>
              </a:rPr>
              <a:t> R1,R2,R3</a:t>
            </a:r>
            <a:endParaRPr lang="en-US" sz="1400" b="1">
              <a:solidFill>
                <a:schemeClr val="tx1"/>
              </a:solidFill>
              <a:ea typeface="微软雅黑" panose="020B0503020204020204" charset="-122"/>
              <a:cs typeface="+mn-lt"/>
              <a:sym typeface="+mn-ea"/>
            </a:endParaRPr>
          </a:p>
        </p:txBody>
      </p:sp>
      <p:sp>
        <p:nvSpPr>
          <p:cNvPr id="58" name="文本框 57"/>
          <p:cNvSpPr txBox="1"/>
          <p:nvPr/>
        </p:nvSpPr>
        <p:spPr>
          <a:xfrm>
            <a:off x="403860" y="5781675"/>
            <a:ext cx="2408555" cy="278765"/>
          </a:xfrm>
          <a:prstGeom prst="rect">
            <a:avLst/>
          </a:prstGeom>
          <a:noFill/>
          <a:ln>
            <a:solidFill>
              <a:schemeClr val="accent6"/>
            </a:solidFill>
          </a:ln>
        </p:spPr>
        <p:txBody>
          <a:bodyPr wrap="square" rtlCol="0" anchor="t">
            <a:noAutofit/>
          </a:bodyPr>
          <a:p>
            <a:pPr algn="ctr"/>
            <a:r>
              <a:rPr lang="en-US" altLang="zh-CN" sz="1400">
                <a:solidFill>
                  <a:schemeClr val="tx1"/>
                </a:solidFill>
                <a:ea typeface="微软雅黑" panose="020B0503020204020204" charset="-122"/>
                <a:cs typeface="+mn-lt"/>
              </a:rPr>
              <a:t>R7: </a:t>
            </a:r>
            <a:r>
              <a:rPr sz="1400">
                <a:cs typeface="+mn-lt"/>
                <a:sym typeface="+mn-ea"/>
              </a:rPr>
              <a:t>Elastic</a:t>
            </a:r>
            <a:r>
              <a:rPr lang="en-US" sz="1400">
                <a:cs typeface="+mn-lt"/>
                <a:sym typeface="+mn-ea"/>
              </a:rPr>
              <a:t> </a:t>
            </a:r>
            <a:r>
              <a:rPr lang="en-US" altLang="zh-CN" sz="1400">
                <a:cs typeface="+mn-lt"/>
                <a:sym typeface="+mn-ea"/>
              </a:rPr>
              <a:t>time</a:t>
            </a:r>
            <a:r>
              <a:rPr lang="en-US" altLang="zh-CN" sz="1400">
                <a:solidFill>
                  <a:schemeClr val="tx1"/>
                </a:solidFill>
                <a:ea typeface="微软雅黑" panose="020B0503020204020204" charset="-122"/>
                <a:cs typeface="+mn-lt"/>
              </a:rPr>
              <a:t> </a:t>
            </a:r>
            <a:endParaRPr lang="en-US" altLang="zh-CN" sz="1400">
              <a:solidFill>
                <a:schemeClr val="tx1"/>
              </a:solidFill>
              <a:ea typeface="微软雅黑" panose="020B0503020204020204" charset="-122"/>
              <a:cs typeface="+mn-lt"/>
            </a:endParaRPr>
          </a:p>
        </p:txBody>
      </p:sp>
      <p:cxnSp>
        <p:nvCxnSpPr>
          <p:cNvPr id="59" name="直接箭头连接符 58"/>
          <p:cNvCxnSpPr>
            <a:stCxn id="51" idx="3"/>
            <a:endCxn id="31" idx="1"/>
          </p:cNvCxnSpPr>
          <p:nvPr/>
        </p:nvCxnSpPr>
        <p:spPr>
          <a:xfrm flipV="1">
            <a:off x="2812415" y="3958590"/>
            <a:ext cx="974090" cy="187960"/>
          </a:xfrm>
          <a:prstGeom prst="straightConnector1">
            <a:avLst/>
          </a:prstGeom>
          <a:ln w="9525">
            <a:prstDash val="dash"/>
            <a:headEnd type="triangle" w="med" len="med"/>
            <a:tailEnd type="none"/>
          </a:ln>
        </p:spPr>
        <p:style>
          <a:lnRef idx="2">
            <a:schemeClr val="accent1"/>
          </a:lnRef>
          <a:fillRef idx="0">
            <a:srgbClr val="FFFFFF"/>
          </a:fillRef>
          <a:effectRef idx="0">
            <a:srgbClr val="FFFFFF"/>
          </a:effectRef>
          <a:fontRef idx="minor">
            <a:schemeClr val="tx1"/>
          </a:fontRef>
        </p:style>
      </p:cxnSp>
      <p:cxnSp>
        <p:nvCxnSpPr>
          <p:cNvPr id="61" name="直接箭头连接符 60"/>
          <p:cNvCxnSpPr>
            <a:stCxn id="52" idx="3"/>
            <a:endCxn id="31" idx="1"/>
          </p:cNvCxnSpPr>
          <p:nvPr/>
        </p:nvCxnSpPr>
        <p:spPr>
          <a:xfrm>
            <a:off x="2829560" y="3791585"/>
            <a:ext cx="956945" cy="167005"/>
          </a:xfrm>
          <a:prstGeom prst="straightConnector1">
            <a:avLst/>
          </a:prstGeom>
          <a:ln w="9525">
            <a:solidFill>
              <a:srgbClr val="F3541A"/>
            </a:solidFill>
            <a:prstDash val="dash"/>
            <a:headEnd type="triangle" w="med" len="med"/>
            <a:tailEnd type="none"/>
          </a:ln>
        </p:spPr>
        <p:style>
          <a:lnRef idx="2">
            <a:schemeClr val="accent1"/>
          </a:lnRef>
          <a:fillRef idx="0">
            <a:srgbClr val="FFFFFF"/>
          </a:fillRef>
          <a:effectRef idx="0">
            <a:srgbClr val="FFFFFF"/>
          </a:effectRef>
          <a:fontRef idx="minor">
            <a:schemeClr val="tx1"/>
          </a:fontRef>
        </p:style>
      </p:cxnSp>
      <p:cxnSp>
        <p:nvCxnSpPr>
          <p:cNvPr id="62" name="直接箭头连接符 61"/>
          <p:cNvCxnSpPr>
            <a:stCxn id="42" idx="3"/>
            <a:endCxn id="31" idx="1"/>
          </p:cNvCxnSpPr>
          <p:nvPr/>
        </p:nvCxnSpPr>
        <p:spPr>
          <a:xfrm flipV="1">
            <a:off x="2811145" y="3958590"/>
            <a:ext cx="975360" cy="1607820"/>
          </a:xfrm>
          <a:prstGeom prst="straightConnector1">
            <a:avLst/>
          </a:prstGeom>
          <a:ln w="9525">
            <a:solidFill>
              <a:srgbClr val="CC866C"/>
            </a:solidFill>
            <a:prstDash val="dash"/>
            <a:headEnd type="triangle" w="med" len="med"/>
            <a:tailEnd type="none"/>
          </a:ln>
        </p:spPr>
        <p:style>
          <a:lnRef idx="2">
            <a:schemeClr val="accent1"/>
          </a:lnRef>
          <a:fillRef idx="0">
            <a:srgbClr val="FFFFFF"/>
          </a:fillRef>
          <a:effectRef idx="0">
            <a:srgbClr val="FFFFFF"/>
          </a:effectRef>
          <a:fontRef idx="minor">
            <a:schemeClr val="tx1"/>
          </a:fontRef>
        </p:style>
      </p:cxnSp>
      <p:cxnSp>
        <p:nvCxnSpPr>
          <p:cNvPr id="63" name="直接箭头连接符 62"/>
          <p:cNvCxnSpPr>
            <a:stCxn id="52" idx="3"/>
            <a:endCxn id="32" idx="1"/>
          </p:cNvCxnSpPr>
          <p:nvPr/>
        </p:nvCxnSpPr>
        <p:spPr>
          <a:xfrm>
            <a:off x="2829560" y="3791585"/>
            <a:ext cx="956945" cy="835025"/>
          </a:xfrm>
          <a:prstGeom prst="straightConnector1">
            <a:avLst/>
          </a:prstGeom>
          <a:ln w="9525">
            <a:solidFill>
              <a:srgbClr val="F3541A"/>
            </a:solidFill>
            <a:prstDash val="dash"/>
            <a:headEnd type="triangle" w="med" len="med"/>
            <a:tailEnd type="none"/>
          </a:ln>
        </p:spPr>
        <p:style>
          <a:lnRef idx="2">
            <a:schemeClr val="accent1"/>
          </a:lnRef>
          <a:fillRef idx="0">
            <a:srgbClr val="FFFFFF"/>
          </a:fillRef>
          <a:effectRef idx="0">
            <a:srgbClr val="FFFFFF"/>
          </a:effectRef>
          <a:fontRef idx="minor">
            <a:schemeClr val="tx1"/>
          </a:fontRef>
        </p:style>
      </p:cxnSp>
      <p:cxnSp>
        <p:nvCxnSpPr>
          <p:cNvPr id="65" name="直接箭头连接符 64"/>
          <p:cNvCxnSpPr>
            <a:stCxn id="51" idx="3"/>
            <a:endCxn id="34" idx="1"/>
          </p:cNvCxnSpPr>
          <p:nvPr/>
        </p:nvCxnSpPr>
        <p:spPr>
          <a:xfrm>
            <a:off x="2812415" y="4146550"/>
            <a:ext cx="975995" cy="1148715"/>
          </a:xfrm>
          <a:prstGeom prst="straightConnector1">
            <a:avLst/>
          </a:prstGeom>
          <a:ln w="9525">
            <a:solidFill>
              <a:schemeClr val="accent1"/>
            </a:solidFill>
            <a:prstDash val="dash"/>
            <a:headEnd type="triangle" w="med" len="med"/>
            <a:tailEnd type="none"/>
          </a:ln>
        </p:spPr>
        <p:style>
          <a:lnRef idx="2">
            <a:schemeClr val="accent1"/>
          </a:lnRef>
          <a:fillRef idx="0">
            <a:srgbClr val="FFFFFF"/>
          </a:fillRef>
          <a:effectRef idx="0">
            <a:srgbClr val="FFFFFF"/>
          </a:effectRef>
          <a:fontRef idx="minor">
            <a:schemeClr val="tx1"/>
          </a:fontRef>
        </p:style>
      </p:cxnSp>
      <p:cxnSp>
        <p:nvCxnSpPr>
          <p:cNvPr id="66" name="直接箭头连接符 65"/>
          <p:cNvCxnSpPr>
            <a:stCxn id="52" idx="3"/>
            <a:endCxn id="34" idx="1"/>
          </p:cNvCxnSpPr>
          <p:nvPr/>
        </p:nvCxnSpPr>
        <p:spPr>
          <a:xfrm>
            <a:off x="2829560" y="3791585"/>
            <a:ext cx="958850" cy="1503680"/>
          </a:xfrm>
          <a:prstGeom prst="straightConnector1">
            <a:avLst/>
          </a:prstGeom>
          <a:ln w="9525">
            <a:solidFill>
              <a:srgbClr val="F3541A"/>
            </a:solidFill>
            <a:prstDash val="dash"/>
            <a:headEnd type="triangle" w="med" len="med"/>
            <a:tailEnd type="none"/>
          </a:ln>
        </p:spPr>
        <p:style>
          <a:lnRef idx="2">
            <a:schemeClr val="accent1"/>
          </a:lnRef>
          <a:fillRef idx="0">
            <a:srgbClr val="FFFFFF"/>
          </a:fillRef>
          <a:effectRef idx="0">
            <a:srgbClr val="FFFFFF"/>
          </a:effectRef>
          <a:fontRef idx="minor">
            <a:schemeClr val="tx1"/>
          </a:fontRef>
        </p:style>
      </p:cxnSp>
      <p:cxnSp>
        <p:nvCxnSpPr>
          <p:cNvPr id="67" name="直接箭头连接符 66"/>
          <p:cNvCxnSpPr>
            <a:stCxn id="51" idx="3"/>
            <a:endCxn id="37" idx="1"/>
          </p:cNvCxnSpPr>
          <p:nvPr/>
        </p:nvCxnSpPr>
        <p:spPr>
          <a:xfrm>
            <a:off x="2812415" y="4146550"/>
            <a:ext cx="975995" cy="1724660"/>
          </a:xfrm>
          <a:prstGeom prst="straightConnector1">
            <a:avLst/>
          </a:prstGeom>
          <a:ln w="9525">
            <a:prstDash val="dash"/>
            <a:headEnd type="triangle" w="med" len="med"/>
            <a:tailEnd type="none"/>
          </a:ln>
        </p:spPr>
        <p:style>
          <a:lnRef idx="2">
            <a:schemeClr val="accent1"/>
          </a:lnRef>
          <a:fillRef idx="0">
            <a:srgbClr val="FFFFFF"/>
          </a:fillRef>
          <a:effectRef idx="0">
            <a:srgbClr val="FFFFFF"/>
          </a:effectRef>
          <a:fontRef idx="minor">
            <a:schemeClr val="tx1"/>
          </a:fontRef>
        </p:style>
      </p:cxnSp>
      <p:cxnSp>
        <p:nvCxnSpPr>
          <p:cNvPr id="68" name="直接箭头连接符 67"/>
          <p:cNvCxnSpPr>
            <a:stCxn id="52" idx="3"/>
            <a:endCxn id="38" idx="1"/>
          </p:cNvCxnSpPr>
          <p:nvPr/>
        </p:nvCxnSpPr>
        <p:spPr>
          <a:xfrm>
            <a:off x="2829560" y="3791585"/>
            <a:ext cx="958850" cy="2655570"/>
          </a:xfrm>
          <a:prstGeom prst="straightConnector1">
            <a:avLst/>
          </a:prstGeom>
          <a:ln w="9525">
            <a:solidFill>
              <a:srgbClr val="F3541A"/>
            </a:solidFill>
            <a:prstDash val="dash"/>
            <a:headEnd type="triangle" w="med" len="med"/>
            <a:tailEnd type="none"/>
          </a:ln>
        </p:spPr>
        <p:style>
          <a:lnRef idx="2">
            <a:schemeClr val="accent1"/>
          </a:lnRef>
          <a:fillRef idx="0">
            <a:srgbClr val="FFFFFF"/>
          </a:fillRef>
          <a:effectRef idx="0">
            <a:srgbClr val="FFFFFF"/>
          </a:effectRef>
          <a:fontRef idx="minor">
            <a:schemeClr val="tx1"/>
          </a:fontRef>
        </p:style>
      </p:cxnSp>
      <p:cxnSp>
        <p:nvCxnSpPr>
          <p:cNvPr id="69" name="直接箭头连接符 68"/>
          <p:cNvCxnSpPr>
            <a:stCxn id="53" idx="3"/>
            <a:endCxn id="37" idx="1"/>
          </p:cNvCxnSpPr>
          <p:nvPr/>
        </p:nvCxnSpPr>
        <p:spPr>
          <a:xfrm>
            <a:off x="2812415" y="4856480"/>
            <a:ext cx="975995" cy="1014730"/>
          </a:xfrm>
          <a:prstGeom prst="straightConnector1">
            <a:avLst/>
          </a:prstGeom>
          <a:ln w="9525">
            <a:solidFill>
              <a:srgbClr val="81034D"/>
            </a:solidFill>
            <a:prstDash val="dash"/>
            <a:headEnd type="triangle" w="med" len="med"/>
            <a:tailEnd type="none"/>
          </a:ln>
        </p:spPr>
        <p:style>
          <a:lnRef idx="2">
            <a:schemeClr val="accent1"/>
          </a:lnRef>
          <a:fillRef idx="0">
            <a:srgbClr val="FFFFFF"/>
          </a:fillRef>
          <a:effectRef idx="0">
            <a:srgbClr val="FFFFFF"/>
          </a:effectRef>
          <a:fontRef idx="minor">
            <a:schemeClr val="tx1"/>
          </a:fontRef>
        </p:style>
      </p:cxnSp>
      <p:cxnSp>
        <p:nvCxnSpPr>
          <p:cNvPr id="70" name="直接箭头连接符 69"/>
          <p:cNvCxnSpPr>
            <a:stCxn id="42" idx="3"/>
            <a:endCxn id="37" idx="1"/>
          </p:cNvCxnSpPr>
          <p:nvPr/>
        </p:nvCxnSpPr>
        <p:spPr>
          <a:xfrm>
            <a:off x="2811145" y="5566410"/>
            <a:ext cx="977265" cy="304800"/>
          </a:xfrm>
          <a:prstGeom prst="straightConnector1">
            <a:avLst/>
          </a:prstGeom>
          <a:ln w="9525">
            <a:solidFill>
              <a:srgbClr val="CC866C"/>
            </a:solidFill>
            <a:prstDash val="dash"/>
            <a:headEnd type="triangle" w="med" len="med"/>
            <a:tailEnd type="none"/>
          </a:ln>
        </p:spPr>
        <p:style>
          <a:lnRef idx="2">
            <a:schemeClr val="accent1"/>
          </a:lnRef>
          <a:fillRef idx="0">
            <a:srgbClr val="FFFFFF"/>
          </a:fillRef>
          <a:effectRef idx="0">
            <a:srgbClr val="FFFFFF"/>
          </a:effectRef>
          <a:fontRef idx="minor">
            <a:schemeClr val="tx1"/>
          </a:fontRef>
        </p:style>
      </p:cxnSp>
      <p:cxnSp>
        <p:nvCxnSpPr>
          <p:cNvPr id="71" name="直接箭头连接符 70"/>
          <p:cNvCxnSpPr>
            <a:stCxn id="43" idx="3"/>
            <a:endCxn id="38" idx="1"/>
          </p:cNvCxnSpPr>
          <p:nvPr/>
        </p:nvCxnSpPr>
        <p:spPr>
          <a:xfrm>
            <a:off x="2812415" y="6276340"/>
            <a:ext cx="975995" cy="170815"/>
          </a:xfrm>
          <a:prstGeom prst="straightConnector1">
            <a:avLst/>
          </a:prstGeom>
          <a:ln w="9525">
            <a:solidFill>
              <a:schemeClr val="accent4"/>
            </a:solidFill>
            <a:prstDash val="dash"/>
            <a:headEnd type="triangle" w="med" len="med"/>
            <a:tailEnd type="none"/>
          </a:ln>
        </p:spPr>
        <p:style>
          <a:lnRef idx="2">
            <a:schemeClr val="accent1"/>
          </a:lnRef>
          <a:fillRef idx="0">
            <a:srgbClr val="FFFFFF"/>
          </a:fillRef>
          <a:effectRef idx="0">
            <a:srgbClr val="FFFFFF"/>
          </a:effectRef>
          <a:fontRef idx="minor">
            <a:schemeClr val="tx1"/>
          </a:fontRef>
        </p:style>
      </p:cxnSp>
      <p:cxnSp>
        <p:nvCxnSpPr>
          <p:cNvPr id="72" name="直接箭头连接符 71"/>
          <p:cNvCxnSpPr>
            <a:stCxn id="43" idx="3"/>
            <a:endCxn id="37" idx="1"/>
          </p:cNvCxnSpPr>
          <p:nvPr/>
        </p:nvCxnSpPr>
        <p:spPr>
          <a:xfrm flipV="1">
            <a:off x="2812415" y="5871210"/>
            <a:ext cx="975995" cy="405130"/>
          </a:xfrm>
          <a:prstGeom prst="straightConnector1">
            <a:avLst/>
          </a:prstGeom>
          <a:ln w="9525">
            <a:solidFill>
              <a:schemeClr val="accent4"/>
            </a:solidFill>
            <a:prstDash val="dash"/>
            <a:headEnd type="triangle" w="med" len="med"/>
            <a:tailEnd type="none"/>
          </a:ln>
        </p:spPr>
        <p:style>
          <a:lnRef idx="2">
            <a:schemeClr val="accent1"/>
          </a:lnRef>
          <a:fillRef idx="0">
            <a:srgbClr val="FFFFFF"/>
          </a:fillRef>
          <a:effectRef idx="0">
            <a:srgbClr val="FFFFFF"/>
          </a:effectRef>
          <a:fontRef idx="minor">
            <a:schemeClr val="tx1"/>
          </a:fontRef>
        </p:style>
      </p:cxnSp>
      <p:sp>
        <p:nvSpPr>
          <p:cNvPr id="36" name="文本框 35"/>
          <p:cNvSpPr txBox="1"/>
          <p:nvPr/>
        </p:nvSpPr>
        <p:spPr>
          <a:xfrm>
            <a:off x="403860" y="4361815"/>
            <a:ext cx="2408555" cy="278765"/>
          </a:xfrm>
          <a:prstGeom prst="rect">
            <a:avLst/>
          </a:prstGeom>
          <a:noFill/>
          <a:ln>
            <a:solidFill>
              <a:schemeClr val="accent6"/>
            </a:solidFill>
          </a:ln>
        </p:spPr>
        <p:txBody>
          <a:bodyPr wrap="square" rtlCol="0" anchor="t">
            <a:noAutofit/>
          </a:bodyPr>
          <a:p>
            <a:pPr algn="ctr"/>
            <a:r>
              <a:rPr lang="en-US" sz="1400">
                <a:solidFill>
                  <a:schemeClr val="tx1"/>
                </a:solidFill>
                <a:ea typeface="微软雅黑" panose="020B0503020204020204" charset="-122"/>
                <a:cs typeface="+mn-lt"/>
                <a:sym typeface="+mn-ea"/>
              </a:rPr>
              <a:t>R3: </a:t>
            </a:r>
            <a:r>
              <a:rPr lang="en-US" altLang="zh-CN" sz="1400">
                <a:solidFill>
                  <a:schemeClr val="tx1"/>
                </a:solidFill>
                <a:ea typeface="微软雅黑" panose="020B0503020204020204" charset="-122"/>
                <a:cs typeface="+mn-lt"/>
                <a:sym typeface="+mn-ea"/>
              </a:rPr>
              <a:t>l</a:t>
            </a:r>
            <a:r>
              <a:rPr lang="zh-CN" altLang="en-US" sz="1400">
                <a:solidFill>
                  <a:schemeClr val="tx1"/>
                </a:solidFill>
                <a:ea typeface="微软雅黑" panose="020B0503020204020204" charset="-122"/>
                <a:cs typeface="+mn-lt"/>
                <a:sym typeface="+mn-ea"/>
              </a:rPr>
              <a:t>ow </a:t>
            </a:r>
            <a:r>
              <a:rPr lang="en-US" altLang="zh-CN" sz="1400">
                <a:solidFill>
                  <a:schemeClr val="tx1"/>
                </a:solidFill>
                <a:ea typeface="微软雅黑" panose="020B0503020204020204" charset="-122"/>
                <a:cs typeface="+mn-lt"/>
                <a:sym typeface="+mn-ea"/>
              </a:rPr>
              <a:t>p</a:t>
            </a:r>
            <a:r>
              <a:rPr lang="zh-CN" altLang="en-US" sz="1400">
                <a:solidFill>
                  <a:schemeClr val="tx1"/>
                </a:solidFill>
                <a:ea typeface="微软雅黑" panose="020B0503020204020204" charset="-122"/>
                <a:cs typeface="+mn-lt"/>
                <a:sym typeface="+mn-ea"/>
              </a:rPr>
              <a:t>acket </a:t>
            </a:r>
            <a:r>
              <a:rPr lang="en-US" altLang="zh-CN" sz="1400">
                <a:solidFill>
                  <a:schemeClr val="tx1"/>
                </a:solidFill>
                <a:ea typeface="微软雅黑" panose="020B0503020204020204" charset="-122"/>
                <a:cs typeface="+mn-lt"/>
                <a:sym typeface="+mn-ea"/>
              </a:rPr>
              <a:t>l</a:t>
            </a:r>
            <a:r>
              <a:rPr lang="zh-CN" altLang="en-US" sz="1400">
                <a:solidFill>
                  <a:schemeClr val="tx1"/>
                </a:solidFill>
                <a:ea typeface="微软雅黑" panose="020B0503020204020204" charset="-122"/>
                <a:cs typeface="+mn-lt"/>
                <a:sym typeface="+mn-ea"/>
              </a:rPr>
              <a:t>oss </a:t>
            </a:r>
            <a:r>
              <a:rPr lang="en-US" altLang="zh-CN" sz="1400">
                <a:solidFill>
                  <a:schemeClr val="tx1"/>
                </a:solidFill>
                <a:ea typeface="微软雅黑" panose="020B0503020204020204" charset="-122"/>
                <a:cs typeface="+mn-lt"/>
                <a:sym typeface="+mn-ea"/>
              </a:rPr>
              <a:t>r</a:t>
            </a:r>
            <a:r>
              <a:rPr lang="zh-CN" altLang="en-US" sz="1400">
                <a:solidFill>
                  <a:schemeClr val="tx1"/>
                </a:solidFill>
                <a:ea typeface="微软雅黑" panose="020B0503020204020204" charset="-122"/>
                <a:cs typeface="+mn-lt"/>
                <a:sym typeface="+mn-ea"/>
              </a:rPr>
              <a:t>atio</a:t>
            </a:r>
            <a:endParaRPr lang="zh-CN" altLang="en-US" sz="1400">
              <a:solidFill>
                <a:schemeClr val="tx1"/>
              </a:solidFill>
              <a:ea typeface="微软雅黑" panose="020B0503020204020204" charset="-122"/>
              <a:cs typeface="+mn-lt"/>
              <a:sym typeface="+mn-ea"/>
            </a:endParaRPr>
          </a:p>
        </p:txBody>
      </p:sp>
      <p:sp>
        <p:nvSpPr>
          <p:cNvPr id="41" name="文本框 40"/>
          <p:cNvSpPr txBox="1"/>
          <p:nvPr/>
        </p:nvSpPr>
        <p:spPr>
          <a:xfrm>
            <a:off x="403860" y="5071745"/>
            <a:ext cx="2408555" cy="278765"/>
          </a:xfrm>
          <a:prstGeom prst="rect">
            <a:avLst/>
          </a:prstGeom>
          <a:noFill/>
          <a:ln>
            <a:solidFill>
              <a:schemeClr val="accent6"/>
            </a:solidFill>
          </a:ln>
        </p:spPr>
        <p:txBody>
          <a:bodyPr wrap="square" rtlCol="0" anchor="t">
            <a:noAutofit/>
          </a:bodyPr>
          <a:p>
            <a:pPr algn="ctr"/>
            <a:r>
              <a:rPr lang="en-US" sz="1400">
                <a:solidFill>
                  <a:schemeClr val="tx1"/>
                </a:solidFill>
                <a:ea typeface="微软雅黑" panose="020B0503020204020204" charset="-122"/>
                <a:cs typeface="+mn-lt"/>
                <a:sym typeface="+mn-ea"/>
              </a:rPr>
              <a:t>R5: </a:t>
            </a:r>
            <a:r>
              <a:rPr lang="en-US" altLang="zh-CN" sz="1400">
                <a:solidFill>
                  <a:schemeClr val="tx1"/>
                </a:solidFill>
                <a:ea typeface="微软雅黑" panose="020B0503020204020204" charset="-122"/>
                <a:cs typeface="+mn-lt"/>
                <a:sym typeface="+mn-ea"/>
              </a:rPr>
              <a:t>T</a:t>
            </a:r>
            <a:r>
              <a:rPr lang="zh-CN" altLang="en-US" sz="1400">
                <a:solidFill>
                  <a:schemeClr val="tx1"/>
                </a:solidFill>
                <a:ea typeface="微软雅黑" panose="020B0503020204020204" charset="-122"/>
                <a:cs typeface="+mn-lt"/>
                <a:sym typeface="+mn-ea"/>
              </a:rPr>
              <a:t>ask-based</a:t>
            </a:r>
            <a:endParaRPr lang="zh-CN" altLang="en-US" sz="1400" b="1">
              <a:solidFill>
                <a:schemeClr val="tx1"/>
              </a:solidFill>
              <a:ea typeface="微软雅黑" panose="020B0503020204020204" charset="-122"/>
              <a:cs typeface="+mn-lt"/>
              <a:sym typeface="+mn-ea"/>
            </a:endParaRPr>
          </a:p>
        </p:txBody>
      </p:sp>
      <p:sp>
        <p:nvSpPr>
          <p:cNvPr id="42" name="文本框 41"/>
          <p:cNvSpPr txBox="1"/>
          <p:nvPr/>
        </p:nvSpPr>
        <p:spPr>
          <a:xfrm>
            <a:off x="402590" y="5426710"/>
            <a:ext cx="2408555" cy="278765"/>
          </a:xfrm>
          <a:prstGeom prst="rect">
            <a:avLst/>
          </a:prstGeom>
          <a:noFill/>
          <a:ln>
            <a:solidFill>
              <a:schemeClr val="accent6"/>
            </a:solidFill>
          </a:ln>
        </p:spPr>
        <p:txBody>
          <a:bodyPr wrap="square" rtlCol="0" anchor="t">
            <a:noAutofit/>
          </a:bodyPr>
          <a:p>
            <a:pPr algn="ctr"/>
            <a:r>
              <a:rPr lang="en-US" sz="1400">
                <a:solidFill>
                  <a:schemeClr val="tx1"/>
                </a:solidFill>
                <a:ea typeface="微软雅黑" panose="020B0503020204020204" charset="-122"/>
                <a:cs typeface="+mn-lt"/>
                <a:sym typeface="+mn-ea"/>
              </a:rPr>
              <a:t>R6: </a:t>
            </a:r>
            <a:r>
              <a:rPr sz="1400">
                <a:solidFill>
                  <a:schemeClr val="tx1"/>
                </a:solidFill>
                <a:cs typeface="+mn-lt"/>
                <a:sym typeface="+mn-ea"/>
              </a:rPr>
              <a:t>Elastic SLA</a:t>
            </a:r>
            <a:endParaRPr lang="en-US" sz="1400" b="1">
              <a:solidFill>
                <a:schemeClr val="tx1"/>
              </a:solidFill>
              <a:ea typeface="微软雅黑" panose="020B0503020204020204" charset="-122"/>
              <a:cs typeface="+mn-lt"/>
              <a:sym typeface="+mn-ea"/>
            </a:endParaRPr>
          </a:p>
        </p:txBody>
      </p:sp>
      <p:sp>
        <p:nvSpPr>
          <p:cNvPr id="43" name="文本框 42"/>
          <p:cNvSpPr txBox="1"/>
          <p:nvPr/>
        </p:nvSpPr>
        <p:spPr>
          <a:xfrm>
            <a:off x="403860" y="6136640"/>
            <a:ext cx="2408555" cy="278765"/>
          </a:xfrm>
          <a:prstGeom prst="rect">
            <a:avLst/>
          </a:prstGeom>
          <a:noFill/>
          <a:ln>
            <a:solidFill>
              <a:schemeClr val="accent6"/>
            </a:solidFill>
          </a:ln>
        </p:spPr>
        <p:txBody>
          <a:bodyPr wrap="square" rtlCol="0" anchor="t">
            <a:noAutofit/>
          </a:bodyPr>
          <a:p>
            <a:pPr algn="ctr"/>
            <a:r>
              <a:rPr lang="en-US" altLang="zh-CN" sz="1400">
                <a:solidFill>
                  <a:schemeClr val="tx1"/>
                </a:solidFill>
                <a:ea typeface="微软雅黑" panose="020B0503020204020204" charset="-122"/>
                <a:cs typeface="+mn-lt"/>
              </a:rPr>
              <a:t>R8: </a:t>
            </a:r>
            <a:r>
              <a:rPr sz="1400">
                <a:cs typeface="+mn-lt"/>
                <a:sym typeface="+mn-ea"/>
              </a:rPr>
              <a:t>statistical multiplexing</a:t>
            </a:r>
            <a:r>
              <a:rPr lang="en-US" altLang="zh-CN" sz="1400">
                <a:solidFill>
                  <a:schemeClr val="tx1"/>
                </a:solidFill>
                <a:ea typeface="微软雅黑" panose="020B0503020204020204" charset="-122"/>
                <a:cs typeface="+mn-lt"/>
              </a:rPr>
              <a:t> </a:t>
            </a:r>
            <a:endParaRPr lang="en-US" altLang="zh-CN" sz="1400">
              <a:solidFill>
                <a:schemeClr val="tx1"/>
              </a:solidFill>
              <a:ea typeface="微软雅黑" panose="020B0503020204020204" charset="-122"/>
              <a:cs typeface="+mn-lt"/>
            </a:endParaRPr>
          </a:p>
        </p:txBody>
      </p:sp>
      <p:cxnSp>
        <p:nvCxnSpPr>
          <p:cNvPr id="44" name="直接箭头连接符 43"/>
          <p:cNvCxnSpPr>
            <a:stCxn id="51" idx="3"/>
            <a:endCxn id="32" idx="1"/>
          </p:cNvCxnSpPr>
          <p:nvPr/>
        </p:nvCxnSpPr>
        <p:spPr>
          <a:xfrm>
            <a:off x="2812415" y="4146550"/>
            <a:ext cx="974090" cy="480060"/>
          </a:xfrm>
          <a:prstGeom prst="straightConnector1">
            <a:avLst/>
          </a:prstGeom>
          <a:ln w="9525">
            <a:prstDash val="dash"/>
            <a:headEnd type="triangle" w="med" len="med"/>
            <a:tailEnd type="none"/>
          </a:ln>
        </p:spPr>
        <p:style>
          <a:lnRef idx="2">
            <a:schemeClr val="accent1"/>
          </a:lnRef>
          <a:fillRef idx="0">
            <a:srgbClr val="FFFFFF"/>
          </a:fillRef>
          <a:effectRef idx="0">
            <a:srgbClr val="FFFFFF"/>
          </a:effectRef>
          <a:fontRef idx="minor">
            <a:schemeClr val="tx1"/>
          </a:fontRef>
        </p:style>
      </p:cxnSp>
      <p:cxnSp>
        <p:nvCxnSpPr>
          <p:cNvPr id="45" name="直接箭头连接符 44"/>
          <p:cNvCxnSpPr>
            <a:stCxn id="36" idx="3"/>
            <a:endCxn id="31" idx="1"/>
          </p:cNvCxnSpPr>
          <p:nvPr/>
        </p:nvCxnSpPr>
        <p:spPr>
          <a:xfrm flipV="1">
            <a:off x="2812415" y="3958590"/>
            <a:ext cx="974090" cy="542925"/>
          </a:xfrm>
          <a:prstGeom prst="straightConnector1">
            <a:avLst/>
          </a:prstGeom>
          <a:ln w="9525">
            <a:solidFill>
              <a:srgbClr val="1A356C"/>
            </a:solidFill>
            <a:prstDash val="dash"/>
            <a:headEnd type="triangle" w="med" len="med"/>
            <a:tailEnd type="none"/>
          </a:ln>
        </p:spPr>
        <p:style>
          <a:lnRef idx="2">
            <a:schemeClr val="accent1"/>
          </a:lnRef>
          <a:fillRef idx="0">
            <a:srgbClr val="FFFFFF"/>
          </a:fillRef>
          <a:effectRef idx="0">
            <a:srgbClr val="FFFFFF"/>
          </a:effectRef>
          <a:fontRef idx="minor">
            <a:schemeClr val="tx1"/>
          </a:fontRef>
        </p:style>
      </p:cxnSp>
      <p:cxnSp>
        <p:nvCxnSpPr>
          <p:cNvPr id="46" name="直接箭头连接符 45"/>
          <p:cNvCxnSpPr>
            <a:stCxn id="36" idx="3"/>
            <a:endCxn id="32" idx="1"/>
          </p:cNvCxnSpPr>
          <p:nvPr/>
        </p:nvCxnSpPr>
        <p:spPr>
          <a:xfrm>
            <a:off x="2812415" y="4501515"/>
            <a:ext cx="974090" cy="125095"/>
          </a:xfrm>
          <a:prstGeom prst="straightConnector1">
            <a:avLst/>
          </a:prstGeom>
          <a:ln w="9525">
            <a:solidFill>
              <a:srgbClr val="1A356C"/>
            </a:solidFill>
            <a:prstDash val="dash"/>
            <a:headEnd type="triangle" w="med" len="med"/>
            <a:tailEnd type="none"/>
          </a:ln>
        </p:spPr>
        <p:style>
          <a:lnRef idx="2">
            <a:schemeClr val="accent1"/>
          </a:lnRef>
          <a:fillRef idx="0">
            <a:srgbClr val="FFFFFF"/>
          </a:fillRef>
          <a:effectRef idx="0">
            <a:srgbClr val="FFFFFF"/>
          </a:effectRef>
          <a:fontRef idx="minor">
            <a:schemeClr val="tx1"/>
          </a:fontRef>
        </p:style>
      </p:cxnSp>
      <p:cxnSp>
        <p:nvCxnSpPr>
          <p:cNvPr id="47" name="直接箭头连接符 46"/>
          <p:cNvCxnSpPr>
            <a:stCxn id="36" idx="3"/>
            <a:endCxn id="34" idx="1"/>
          </p:cNvCxnSpPr>
          <p:nvPr/>
        </p:nvCxnSpPr>
        <p:spPr>
          <a:xfrm>
            <a:off x="2812415" y="4501515"/>
            <a:ext cx="975995" cy="793750"/>
          </a:xfrm>
          <a:prstGeom prst="straightConnector1">
            <a:avLst/>
          </a:prstGeom>
          <a:ln w="9525">
            <a:solidFill>
              <a:srgbClr val="1A356C"/>
            </a:solidFill>
            <a:prstDash val="dash"/>
            <a:headEnd type="triangle" w="med" len="med"/>
            <a:tailEnd type="none"/>
          </a:ln>
        </p:spPr>
        <p:style>
          <a:lnRef idx="2">
            <a:schemeClr val="accent1"/>
          </a:lnRef>
          <a:fillRef idx="0">
            <a:srgbClr val="FFFFFF"/>
          </a:fillRef>
          <a:effectRef idx="0">
            <a:srgbClr val="FFFFFF"/>
          </a:effectRef>
          <a:fontRef idx="minor">
            <a:schemeClr val="tx1"/>
          </a:fontRef>
        </p:style>
      </p:cxnSp>
      <p:cxnSp>
        <p:nvCxnSpPr>
          <p:cNvPr id="48" name="直接箭头连接符 47"/>
          <p:cNvCxnSpPr>
            <a:stCxn id="36" idx="3"/>
            <a:endCxn id="37" idx="1"/>
          </p:cNvCxnSpPr>
          <p:nvPr/>
        </p:nvCxnSpPr>
        <p:spPr>
          <a:xfrm>
            <a:off x="2812415" y="4501515"/>
            <a:ext cx="975995" cy="1369695"/>
          </a:xfrm>
          <a:prstGeom prst="straightConnector1">
            <a:avLst/>
          </a:prstGeom>
          <a:ln w="9525">
            <a:solidFill>
              <a:srgbClr val="1A356C"/>
            </a:solidFill>
            <a:prstDash val="dash"/>
            <a:headEnd type="triangle" w="med" len="med"/>
            <a:tailEnd type="none"/>
          </a:ln>
        </p:spPr>
        <p:style>
          <a:lnRef idx="2">
            <a:schemeClr val="accent1"/>
          </a:lnRef>
          <a:fillRef idx="0">
            <a:srgbClr val="FFFFFF"/>
          </a:fillRef>
          <a:effectRef idx="0">
            <a:srgbClr val="FFFFFF"/>
          </a:effectRef>
          <a:fontRef idx="minor">
            <a:schemeClr val="tx1"/>
          </a:fontRef>
        </p:style>
      </p:cxnSp>
      <p:cxnSp>
        <p:nvCxnSpPr>
          <p:cNvPr id="49" name="直接箭头连接符 48"/>
          <p:cNvCxnSpPr>
            <a:stCxn id="53" idx="3"/>
            <a:endCxn id="34" idx="1"/>
          </p:cNvCxnSpPr>
          <p:nvPr/>
        </p:nvCxnSpPr>
        <p:spPr>
          <a:xfrm>
            <a:off x="2812415" y="4856480"/>
            <a:ext cx="975995" cy="438785"/>
          </a:xfrm>
          <a:prstGeom prst="straightConnector1">
            <a:avLst/>
          </a:prstGeom>
          <a:ln w="9525">
            <a:solidFill>
              <a:srgbClr val="81034D"/>
            </a:solidFill>
            <a:prstDash val="dash"/>
            <a:headEnd type="triangle" w="med" len="med"/>
            <a:tailEnd type="none"/>
          </a:ln>
        </p:spPr>
        <p:style>
          <a:lnRef idx="2">
            <a:schemeClr val="accent1"/>
          </a:lnRef>
          <a:fillRef idx="0">
            <a:srgbClr val="FFFFFF"/>
          </a:fillRef>
          <a:effectRef idx="0">
            <a:srgbClr val="FFFFFF"/>
          </a:effectRef>
          <a:fontRef idx="minor">
            <a:schemeClr val="tx1"/>
          </a:fontRef>
        </p:style>
      </p:cxnSp>
      <p:cxnSp>
        <p:nvCxnSpPr>
          <p:cNvPr id="57" name="直接箭头连接符 56"/>
          <p:cNvCxnSpPr>
            <a:stCxn id="53" idx="3"/>
            <a:endCxn id="32" idx="1"/>
          </p:cNvCxnSpPr>
          <p:nvPr/>
        </p:nvCxnSpPr>
        <p:spPr>
          <a:xfrm flipV="1">
            <a:off x="2812415" y="4626610"/>
            <a:ext cx="974090" cy="229870"/>
          </a:xfrm>
          <a:prstGeom prst="straightConnector1">
            <a:avLst/>
          </a:prstGeom>
          <a:ln w="9525">
            <a:solidFill>
              <a:srgbClr val="81034D"/>
            </a:solidFill>
            <a:prstDash val="dash"/>
            <a:headEnd type="triangle" w="med" len="med"/>
            <a:tailEnd type="none"/>
          </a:ln>
        </p:spPr>
        <p:style>
          <a:lnRef idx="2">
            <a:schemeClr val="accent1"/>
          </a:lnRef>
          <a:fillRef idx="0">
            <a:srgbClr val="FFFFFF"/>
          </a:fillRef>
          <a:effectRef idx="0">
            <a:srgbClr val="FFFFFF"/>
          </a:effectRef>
          <a:fontRef idx="minor">
            <a:schemeClr val="tx1"/>
          </a:fontRef>
        </p:style>
      </p:cxnSp>
      <p:cxnSp>
        <p:nvCxnSpPr>
          <p:cNvPr id="60" name="直接箭头连接符 59"/>
          <p:cNvCxnSpPr>
            <a:stCxn id="41" idx="3"/>
            <a:endCxn id="37" idx="1"/>
          </p:cNvCxnSpPr>
          <p:nvPr/>
        </p:nvCxnSpPr>
        <p:spPr>
          <a:xfrm>
            <a:off x="2812415" y="5211445"/>
            <a:ext cx="975995" cy="659765"/>
          </a:xfrm>
          <a:prstGeom prst="straightConnector1">
            <a:avLst/>
          </a:prstGeom>
          <a:ln w="9525">
            <a:solidFill>
              <a:srgbClr val="DF3621"/>
            </a:solidFill>
            <a:prstDash val="dash"/>
            <a:headEnd type="triangle" w="med" len="med"/>
            <a:tailEnd type="none"/>
          </a:ln>
        </p:spPr>
        <p:style>
          <a:lnRef idx="2">
            <a:schemeClr val="accent1"/>
          </a:lnRef>
          <a:fillRef idx="0">
            <a:srgbClr val="FFFFFF"/>
          </a:fillRef>
          <a:effectRef idx="0">
            <a:srgbClr val="FFFFFF"/>
          </a:effectRef>
          <a:fontRef idx="minor">
            <a:schemeClr val="tx1"/>
          </a:fontRef>
        </p:style>
      </p:cxnSp>
      <p:cxnSp>
        <p:nvCxnSpPr>
          <p:cNvPr id="73" name="直接箭头连接符 72"/>
          <p:cNvCxnSpPr>
            <a:stCxn id="58" idx="3"/>
            <a:endCxn id="37" idx="1"/>
          </p:cNvCxnSpPr>
          <p:nvPr/>
        </p:nvCxnSpPr>
        <p:spPr>
          <a:xfrm flipV="1">
            <a:off x="2812415" y="5871210"/>
            <a:ext cx="975995" cy="50165"/>
          </a:xfrm>
          <a:prstGeom prst="straightConnector1">
            <a:avLst/>
          </a:prstGeom>
          <a:ln w="9525">
            <a:solidFill>
              <a:srgbClr val="5407A3"/>
            </a:solidFill>
            <a:prstDash val="dash"/>
            <a:headEnd type="triangle" w="med" len="med"/>
            <a:tailEnd type="none"/>
          </a:ln>
        </p:spPr>
        <p:style>
          <a:lnRef idx="2">
            <a:schemeClr val="accent1"/>
          </a:lnRef>
          <a:fillRef idx="0">
            <a:srgbClr val="FFFFFF"/>
          </a:fillRef>
          <a:effectRef idx="0">
            <a:srgbClr val="FFFFFF"/>
          </a:effectRef>
          <a:fontRef idx="minor">
            <a:schemeClr val="tx1"/>
          </a:fontRef>
        </p:style>
      </p:cxnSp>
      <p:cxnSp>
        <p:nvCxnSpPr>
          <p:cNvPr id="74" name="直接箭头连接符 73"/>
          <p:cNvCxnSpPr>
            <a:stCxn id="43" idx="3"/>
            <a:endCxn id="32" idx="1"/>
          </p:cNvCxnSpPr>
          <p:nvPr/>
        </p:nvCxnSpPr>
        <p:spPr>
          <a:xfrm flipV="1">
            <a:off x="2812415" y="4626610"/>
            <a:ext cx="974090" cy="1649730"/>
          </a:xfrm>
          <a:prstGeom prst="straightConnector1">
            <a:avLst/>
          </a:prstGeom>
          <a:ln w="9525">
            <a:solidFill>
              <a:schemeClr val="accent4"/>
            </a:solidFill>
            <a:prstDash val="dash"/>
            <a:headEnd type="triangle" w="med" len="med"/>
            <a:tailEnd type="none"/>
          </a:ln>
        </p:spPr>
        <p:style>
          <a:lnRef idx="2">
            <a:schemeClr val="accent1"/>
          </a:lnRef>
          <a:fillRef idx="0">
            <a:srgbClr val="FFFFFF"/>
          </a:fillRef>
          <a:effectRef idx="0">
            <a:srgbClr val="FFFFFF"/>
          </a:effectRef>
          <a:fontRef idx="minor">
            <a:schemeClr val="tx1"/>
          </a:fontRef>
        </p:style>
      </p:cxnSp>
      <p:cxnSp>
        <p:nvCxnSpPr>
          <p:cNvPr id="75" name="直接箭头连接符 74"/>
          <p:cNvCxnSpPr>
            <a:stCxn id="3" idx="3"/>
            <a:endCxn id="31" idx="1"/>
          </p:cNvCxnSpPr>
          <p:nvPr/>
        </p:nvCxnSpPr>
        <p:spPr>
          <a:xfrm flipV="1">
            <a:off x="2812415" y="3958590"/>
            <a:ext cx="974090" cy="2672715"/>
          </a:xfrm>
          <a:prstGeom prst="straightConnector1">
            <a:avLst/>
          </a:prstGeom>
          <a:ln w="9525">
            <a:solidFill>
              <a:srgbClr val="1C981C"/>
            </a:solidFill>
            <a:prstDash val="dash"/>
            <a:headEnd type="triangle" w="med" len="med"/>
            <a:tailEnd type="none"/>
          </a:ln>
        </p:spPr>
        <p:style>
          <a:lnRef idx="2">
            <a:schemeClr val="accent1"/>
          </a:lnRef>
          <a:fillRef idx="0">
            <a:srgbClr val="FFFFFF"/>
          </a:fillRef>
          <a:effectRef idx="0">
            <a:srgbClr val="FFFFFF"/>
          </a:effectRef>
          <a:fontRef idx="minor">
            <a:schemeClr val="tx1"/>
          </a:fontRef>
        </p:style>
      </p:cxnSp>
      <p:cxnSp>
        <p:nvCxnSpPr>
          <p:cNvPr id="76" name="直接箭头连接符 75"/>
          <p:cNvCxnSpPr>
            <a:stCxn id="3" idx="3"/>
            <a:endCxn id="32" idx="1"/>
          </p:cNvCxnSpPr>
          <p:nvPr/>
        </p:nvCxnSpPr>
        <p:spPr>
          <a:xfrm flipV="1">
            <a:off x="2812415" y="4626610"/>
            <a:ext cx="974090" cy="2004695"/>
          </a:xfrm>
          <a:prstGeom prst="straightConnector1">
            <a:avLst/>
          </a:prstGeom>
          <a:ln w="9525">
            <a:solidFill>
              <a:srgbClr val="1C981C"/>
            </a:solidFill>
            <a:prstDash val="dash"/>
            <a:headEnd type="triangle" w="med" len="med"/>
            <a:tailEnd type="none"/>
          </a:ln>
        </p:spPr>
        <p:style>
          <a:lnRef idx="2">
            <a:schemeClr val="accent1"/>
          </a:lnRef>
          <a:fillRef idx="0">
            <a:srgbClr val="FFFFFF"/>
          </a:fillRef>
          <a:effectRef idx="0">
            <a:srgbClr val="FFFFFF"/>
          </a:effectRef>
          <a:fontRef idx="minor">
            <a:schemeClr val="tx1"/>
          </a:fontRef>
        </p:style>
      </p:cxnSp>
      <p:cxnSp>
        <p:nvCxnSpPr>
          <p:cNvPr id="77" name="直接箭头连接符 76"/>
          <p:cNvCxnSpPr>
            <a:stCxn id="3" idx="3"/>
            <a:endCxn id="37" idx="1"/>
          </p:cNvCxnSpPr>
          <p:nvPr/>
        </p:nvCxnSpPr>
        <p:spPr>
          <a:xfrm flipV="1">
            <a:off x="2812415" y="5871210"/>
            <a:ext cx="975995" cy="760095"/>
          </a:xfrm>
          <a:prstGeom prst="straightConnector1">
            <a:avLst/>
          </a:prstGeom>
          <a:ln w="9525">
            <a:solidFill>
              <a:srgbClr val="1C981C"/>
            </a:solidFill>
            <a:prstDash val="dash"/>
            <a:headEnd type="triangle" w="med" len="med"/>
            <a:tailEnd type="none"/>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4880" y="520065"/>
            <a:ext cx="8238490" cy="861060"/>
          </a:xfrm>
        </p:spPr>
        <p:txBody>
          <a:bodyPr>
            <a:normAutofit fontScale="90000"/>
          </a:bodyPr>
          <a:lstStyle/>
          <a:p>
            <a:r>
              <a:rPr lang="en-US" altLang="en-GB" sz="3200" b="1" dirty="0">
                <a:latin typeface="微软雅黑" panose="020B0503020204020204" charset="-122"/>
                <a:ea typeface="微软雅黑" panose="020B0503020204020204" charset="-122"/>
                <a:sym typeface="+mn-ea"/>
              </a:rPr>
              <a:t>Solution: </a:t>
            </a:r>
            <a:r>
              <a:rPr sz="3200" b="1">
                <a:latin typeface="微软雅黑" panose="020B0503020204020204" charset="-122"/>
                <a:ea typeface="微软雅黑" panose="020B0503020204020204" charset="-122"/>
                <a:sym typeface="+mn-ea"/>
              </a:rPr>
              <a:t>Super Computing Express</a:t>
            </a:r>
            <a:br>
              <a:rPr lang="en-US" altLang="en-GB" sz="3200" b="1" dirty="0">
                <a:latin typeface="微软雅黑" panose="020B0503020204020204" charset="-122"/>
                <a:ea typeface="微软雅黑" panose="020B0503020204020204" charset="-122"/>
                <a:sym typeface="+mn-ea"/>
              </a:rPr>
            </a:br>
            <a:endParaRPr lang="en-US" altLang="en-GB" sz="3200" dirty="0"/>
          </a:p>
        </p:txBody>
      </p:sp>
      <p:pic>
        <p:nvPicPr>
          <p:cNvPr id="31" name="图片 30"/>
          <p:cNvPicPr>
            <a:picLocks noChangeAspect="1"/>
          </p:cNvPicPr>
          <p:nvPr/>
        </p:nvPicPr>
        <p:blipFill>
          <a:blip r:embed="rId1"/>
          <a:stretch>
            <a:fillRect/>
          </a:stretch>
        </p:blipFill>
        <p:spPr>
          <a:xfrm>
            <a:off x="4223385" y="1285875"/>
            <a:ext cx="7077710" cy="3582035"/>
          </a:xfrm>
          <a:prstGeom prst="rect">
            <a:avLst/>
          </a:prstGeom>
        </p:spPr>
      </p:pic>
      <p:sp>
        <p:nvSpPr>
          <p:cNvPr id="33" name="文本框 32"/>
          <p:cNvSpPr txBox="1"/>
          <p:nvPr/>
        </p:nvSpPr>
        <p:spPr>
          <a:xfrm>
            <a:off x="4170045" y="5164455"/>
            <a:ext cx="7654925" cy="953135"/>
          </a:xfrm>
          <a:prstGeom prst="rect">
            <a:avLst/>
          </a:prstGeom>
        </p:spPr>
        <p:txBody>
          <a:bodyPr wrap="square">
            <a:spAutoFit/>
          </a:bodyPr>
          <a:p>
            <a:pPr marL="285750" indent="-285750" algn="just" defTabSz="266700">
              <a:spcAft>
                <a:spcPct val="0"/>
              </a:spcAft>
              <a:buFont typeface="Arial" panose="020B0604020202020204" pitchFamily="34" charset="0"/>
              <a:buChar char="•"/>
            </a:pPr>
            <a:r>
              <a:rPr lang="en-US" altLang="zh-CN" sz="1400"/>
              <a:t>Elastic scaling of bandwidth between 30M and 10G</a:t>
            </a:r>
            <a:endParaRPr lang="en-US" altLang="zh-CN" sz="1400"/>
          </a:p>
          <a:p>
            <a:pPr marL="285750" indent="-285750" algn="just" defTabSz="266700">
              <a:spcAft>
                <a:spcPct val="0"/>
              </a:spcAft>
              <a:buFont typeface="Arial" panose="020B0604020202020204" pitchFamily="34" charset="0"/>
              <a:buChar char="•"/>
            </a:pPr>
            <a:r>
              <a:rPr lang="en-US" altLang="zh-CN" sz="1400"/>
              <a:t>The service type is flexibly switched between "best effort" and "low-latency"</a:t>
            </a:r>
            <a:endParaRPr lang="en-US" altLang="zh-CN" sz="1400"/>
          </a:p>
          <a:p>
            <a:pPr marL="285750" indent="-285750" algn="just" defTabSz="266700">
              <a:spcAft>
                <a:spcPct val="0"/>
              </a:spcAft>
              <a:buFont typeface="Arial" panose="020B0604020202020204" pitchFamily="34" charset="0"/>
              <a:buChar char="•"/>
            </a:pPr>
            <a:r>
              <a:rPr lang="en-US" altLang="zh-CN" sz="1400"/>
              <a:t>The bidirectional latency is reduced by 55% from 72ms to 32ms</a:t>
            </a:r>
            <a:endParaRPr lang="en-US" altLang="zh-CN" sz="1400"/>
          </a:p>
          <a:p>
            <a:pPr marL="285750" indent="-285750" algn="just" defTabSz="266700">
              <a:buClrTx/>
              <a:buSzTx/>
              <a:buFont typeface="Arial" panose="020B0604020202020204" pitchFamily="34" charset="0"/>
              <a:buChar char="•"/>
            </a:pPr>
            <a:r>
              <a:rPr lang="en-US" altLang="zh-CN" sz="1400"/>
              <a:t>Stable throughput of 8 Gbps </a:t>
            </a:r>
            <a:r>
              <a:rPr lang="en-US" sz="1400">
                <a:cs typeface="+mn-lt"/>
                <a:sym typeface="+mn-ea"/>
              </a:rPr>
              <a:t>during</a:t>
            </a:r>
            <a:r>
              <a:rPr sz="1400">
                <a:cs typeface="+mn-lt"/>
                <a:sym typeface="+mn-ea"/>
              </a:rPr>
              <a:t> </a:t>
            </a:r>
            <a:r>
              <a:rPr lang="en-US" sz="1400">
                <a:cs typeface="+mn-lt"/>
                <a:sym typeface="+mn-ea"/>
              </a:rPr>
              <a:t>service </a:t>
            </a:r>
            <a:r>
              <a:rPr sz="1400">
                <a:cs typeface="+mn-lt"/>
                <a:sym typeface="+mn-ea"/>
              </a:rPr>
              <a:t>time</a:t>
            </a:r>
            <a:r>
              <a:rPr lang="en-US" altLang="zh-CN" sz="1400"/>
              <a:t> </a:t>
            </a:r>
            <a:endParaRPr lang="en-US" altLang="zh-CN" sz="1400"/>
          </a:p>
        </p:txBody>
      </p:sp>
      <p:sp>
        <p:nvSpPr>
          <p:cNvPr id="35" name="文本框 34"/>
          <p:cNvSpPr txBox="1"/>
          <p:nvPr/>
        </p:nvSpPr>
        <p:spPr>
          <a:xfrm>
            <a:off x="527685" y="1423035"/>
            <a:ext cx="3315335" cy="4399915"/>
          </a:xfrm>
          <a:prstGeom prst="rect">
            <a:avLst/>
          </a:prstGeom>
          <a:noFill/>
          <a:ln>
            <a:solidFill>
              <a:schemeClr val="accent1"/>
            </a:solidFill>
          </a:ln>
        </p:spPr>
        <p:txBody>
          <a:bodyPr wrap="square" rtlCol="0" anchor="t">
            <a:spAutoFit/>
          </a:bodyPr>
          <a:p>
            <a:r>
              <a:rPr lang="zh-CN" altLang="en-US" sz="1400"/>
              <a:t>On March 6, 2024, the National Supercomputing Center Chengdu (NSC Chengdu), together with the Institute of High Energy Physics (IHEP) of the Chinese Academy of Sciences (CAS),</a:t>
            </a:r>
            <a:r>
              <a:rPr lang="en-US" altLang="zh-CN" sz="1400"/>
              <a:t>The </a:t>
            </a:r>
            <a:r>
              <a:rPr lang="zh-CN" altLang="en-US" sz="1400"/>
              <a:t>Research Institute </a:t>
            </a:r>
            <a:r>
              <a:rPr lang="en-US" altLang="zh-CN" sz="1400"/>
              <a:t>of China Telecom</a:t>
            </a:r>
            <a:r>
              <a:rPr lang="zh-CN" altLang="en-US" sz="1400"/>
              <a:t>(CTRI), Beijing </a:t>
            </a:r>
            <a:r>
              <a:rPr lang="en-US" altLang="zh-CN" sz="1400"/>
              <a:t>branch of China </a:t>
            </a:r>
            <a:r>
              <a:rPr lang="zh-CN" altLang="en-US" sz="1400"/>
              <a:t>Telecom, Sichuan</a:t>
            </a:r>
            <a:r>
              <a:rPr lang="en-US" altLang="zh-CN" sz="1400"/>
              <a:t> branch of China</a:t>
            </a:r>
            <a:r>
              <a:rPr lang="zh-CN" altLang="en-US" sz="1400"/>
              <a:t> Telecom, etc., launched the "Supercomputing Express" </a:t>
            </a:r>
            <a:r>
              <a:rPr lang="en-US" altLang="zh-CN" sz="1400"/>
              <a:t>service provided by</a:t>
            </a:r>
            <a:r>
              <a:rPr lang="zh-CN" altLang="en-US" sz="1400"/>
              <a:t> China Telecom</a:t>
            </a:r>
            <a:r>
              <a:rPr lang="en-US" altLang="zh-CN" sz="1400"/>
              <a:t>.</a:t>
            </a:r>
            <a:r>
              <a:rPr lang="zh-CN" altLang="en-US" sz="1400"/>
              <a:t> </a:t>
            </a:r>
            <a:r>
              <a:rPr lang="en-US" altLang="zh-CN" sz="1400"/>
              <a:t>China Telecom </a:t>
            </a:r>
            <a:r>
              <a:rPr lang="zh-CN" altLang="en-US" sz="1400"/>
              <a:t>provid</a:t>
            </a:r>
            <a:r>
              <a:rPr lang="en-US" altLang="zh-CN" sz="1400"/>
              <a:t>es</a:t>
            </a:r>
            <a:r>
              <a:rPr lang="zh-CN" altLang="en-US" sz="1400"/>
              <a:t> a cross-domain 10G data line on the metropolitan area network (MAN) of CTRI</a:t>
            </a:r>
            <a:r>
              <a:rPr lang="en-US" altLang="zh-CN" sz="1400"/>
              <a:t> and </a:t>
            </a:r>
            <a:r>
              <a:rPr lang="zh-CN" altLang="en-US" sz="1400"/>
              <a:t>completing the first validation of fast data transmission from the customer side to the National Supercomputing Center Chengdu in 40 minutes for the first time across 2,000 kilometers to transfer 1.6TB of data. This verification </a:t>
            </a:r>
            <a:r>
              <a:rPr lang="en-US" altLang="zh-CN" sz="1400"/>
              <a:t>fully verifies the </a:t>
            </a:r>
            <a:r>
              <a:rPr sz="1400"/>
              <a:t>capability of "Super Computing Express"</a:t>
            </a:r>
            <a:r>
              <a:rPr lang="zh-CN" altLang="en-US" sz="1400"/>
              <a:t>.</a:t>
            </a:r>
            <a:endParaRPr lang="zh-CN" altLang="en-US"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4880" y="520065"/>
            <a:ext cx="10402570" cy="861060"/>
          </a:xfrm>
        </p:spPr>
        <p:txBody>
          <a:bodyPr>
            <a:normAutofit fontScale="90000"/>
          </a:bodyPr>
          <a:lstStyle/>
          <a:p>
            <a:r>
              <a:rPr sz="3200" b="1">
                <a:latin typeface="微软雅黑" panose="020B0503020204020204" charset="-122"/>
                <a:ea typeface="微软雅黑" panose="020B0503020204020204" charset="-122"/>
                <a:sym typeface="+mn-ea"/>
              </a:rPr>
              <a:t>Super Computing Express</a:t>
            </a:r>
            <a:r>
              <a:rPr lang="en-US" sz="3200" b="1">
                <a:latin typeface="微软雅黑" panose="020B0503020204020204" charset="-122"/>
                <a:ea typeface="微软雅黑" panose="020B0503020204020204" charset="-122"/>
                <a:sym typeface="+mn-ea"/>
              </a:rPr>
              <a:t>: high </a:t>
            </a:r>
            <a:r>
              <a:rPr sz="3200" b="1">
                <a:latin typeface="微软雅黑" panose="020B0503020204020204" charset="-122"/>
                <a:ea typeface="微软雅黑" panose="020B0503020204020204" charset="-122"/>
                <a:sym typeface="+mn-ea"/>
              </a:rPr>
              <a:t>bandwidth utilization</a:t>
            </a:r>
            <a:br>
              <a:rPr sz="3200" b="1">
                <a:latin typeface="微软雅黑" panose="020B0503020204020204" charset="-122"/>
                <a:ea typeface="微软雅黑" panose="020B0503020204020204" charset="-122"/>
                <a:sym typeface="+mn-ea"/>
              </a:rPr>
            </a:br>
            <a:endParaRPr lang="en-US" altLang="en-GB" sz="3200" dirty="0"/>
          </a:p>
        </p:txBody>
      </p:sp>
      <p:sp>
        <p:nvSpPr>
          <p:cNvPr id="4" name="文本框 3"/>
          <p:cNvSpPr txBox="1"/>
          <p:nvPr>
            <p:custDataLst>
              <p:tags r:id="rId1"/>
            </p:custDataLst>
          </p:nvPr>
        </p:nvSpPr>
        <p:spPr>
          <a:xfrm>
            <a:off x="452120" y="1492885"/>
            <a:ext cx="5584190" cy="829945"/>
          </a:xfrm>
          <a:prstGeom prst="rect">
            <a:avLst/>
          </a:prstGeom>
        </p:spPr>
        <p:txBody>
          <a:bodyPr wrap="square">
            <a:spAutoFit/>
          </a:bodyPr>
          <a:p>
            <a:pPr marL="285750" indent="-285750" defTabSz="266700">
              <a:spcAft>
                <a:spcPct val="0"/>
              </a:spcAft>
              <a:buFont typeface="Arial" panose="020B0604020202020204" pitchFamily="34" charset="0"/>
              <a:buChar char="•"/>
            </a:pPr>
            <a:r>
              <a:rPr lang="en-US" sz="1600">
                <a:latin typeface="微软雅黑" panose="020B0503020204020204" charset="-122"/>
                <a:ea typeface="微软雅黑" panose="020B0503020204020204" charset="-122"/>
                <a:sym typeface="+mn-ea"/>
              </a:rPr>
              <a:t>Experiment I:</a:t>
            </a:r>
            <a:endParaRPr lang="en-US" sz="1600">
              <a:latin typeface="微软雅黑" panose="020B0503020204020204" charset="-122"/>
              <a:ea typeface="微软雅黑" panose="020B0503020204020204" charset="-122"/>
              <a:sym typeface="+mn-ea"/>
            </a:endParaRPr>
          </a:p>
          <a:p>
            <a:pPr marL="742950" lvl="1" indent="-285750" defTabSz="266700">
              <a:spcAft>
                <a:spcPct val="0"/>
              </a:spcAft>
              <a:buFont typeface="Arial" panose="020B0604020202020204" pitchFamily="34" charset="0"/>
              <a:buChar char="•"/>
            </a:pPr>
            <a:r>
              <a:rPr lang="en-US" sz="1600">
                <a:latin typeface="微软雅黑" panose="020B0503020204020204" charset="-122"/>
                <a:ea typeface="微软雅黑" panose="020B0503020204020204" charset="-122"/>
                <a:sym typeface="+mn-ea"/>
              </a:rPr>
              <a:t>The bandwidth capacity is 10Gbps</a:t>
            </a:r>
            <a:endParaRPr lang="en-US" sz="1600">
              <a:latin typeface="微软雅黑" panose="020B0503020204020204" charset="-122"/>
              <a:ea typeface="微软雅黑" panose="020B0503020204020204" charset="-122"/>
              <a:sym typeface="+mn-ea"/>
            </a:endParaRPr>
          </a:p>
          <a:p>
            <a:pPr marL="742950" lvl="1" indent="-285750" defTabSz="266700">
              <a:spcAft>
                <a:spcPct val="0"/>
              </a:spcAft>
              <a:buFont typeface="Arial" panose="020B0604020202020204" pitchFamily="34" charset="0"/>
              <a:buChar char="•"/>
            </a:pPr>
            <a:r>
              <a:rPr sz="1600">
                <a:latin typeface="微软雅黑" panose="020B0503020204020204" charset="-122"/>
                <a:ea typeface="微软雅黑" panose="020B0503020204020204" charset="-122"/>
                <a:sym typeface="+mn-ea"/>
              </a:rPr>
              <a:t>8Gbps</a:t>
            </a:r>
            <a:r>
              <a:rPr lang="en-US" sz="1600">
                <a:latin typeface="微软雅黑" panose="020B0503020204020204" charset="-122"/>
                <a:ea typeface="微软雅黑" panose="020B0503020204020204" charset="-122"/>
                <a:sym typeface="+mn-ea"/>
              </a:rPr>
              <a:t> of </a:t>
            </a:r>
            <a:r>
              <a:rPr lang="en-US" sz="1600">
                <a:latin typeface="微软雅黑" panose="020B0503020204020204" charset="-122"/>
                <a:ea typeface="微软雅黑" panose="020B0503020204020204" charset="-122"/>
                <a:sym typeface="+mn-ea"/>
              </a:rPr>
              <a:t>u</a:t>
            </a:r>
            <a:r>
              <a:rPr sz="1600">
                <a:latin typeface="微软雅黑" panose="020B0503020204020204" charset="-122"/>
                <a:ea typeface="微软雅黑" panose="020B0503020204020204" charset="-122"/>
                <a:sym typeface="+mn-ea"/>
              </a:rPr>
              <a:t>pstream traffic</a:t>
            </a:r>
            <a:r>
              <a:rPr lang="en-US" sz="1600">
                <a:latin typeface="微软雅黑" panose="020B0503020204020204" charset="-122"/>
                <a:ea typeface="微软雅黑" panose="020B0503020204020204" charset="-122"/>
                <a:sym typeface="+mn-ea"/>
              </a:rPr>
              <a:t> from client to server</a:t>
            </a:r>
            <a:endParaRPr lang="en-US" sz="1600">
              <a:latin typeface="微软雅黑" panose="020B0503020204020204" charset="-122"/>
              <a:ea typeface="微软雅黑" panose="020B0503020204020204" charset="-122"/>
              <a:sym typeface="+mn-ea"/>
            </a:endParaRPr>
          </a:p>
        </p:txBody>
      </p:sp>
      <p:pic>
        <p:nvPicPr>
          <p:cNvPr id="9" name="图片 1"/>
          <p:cNvPicPr>
            <a:picLocks noChangeAspect="1"/>
          </p:cNvPicPr>
          <p:nvPr>
            <p:custDataLst>
              <p:tags r:id="rId2"/>
            </p:custDataLst>
          </p:nvPr>
        </p:nvPicPr>
        <p:blipFill>
          <a:blip r:embed="rId3"/>
          <a:stretch>
            <a:fillRect/>
          </a:stretch>
        </p:blipFill>
        <p:spPr>
          <a:xfrm>
            <a:off x="913130" y="4347210"/>
            <a:ext cx="4720590" cy="1725930"/>
          </a:xfrm>
          <a:prstGeom prst="rect">
            <a:avLst/>
          </a:prstGeom>
          <a:noFill/>
          <a:ln>
            <a:noFill/>
          </a:ln>
        </p:spPr>
      </p:pic>
      <p:sp>
        <p:nvSpPr>
          <p:cNvPr id="6" name="文本框 5"/>
          <p:cNvSpPr txBox="1"/>
          <p:nvPr>
            <p:custDataLst>
              <p:tags r:id="rId4"/>
            </p:custDataLst>
          </p:nvPr>
        </p:nvSpPr>
        <p:spPr>
          <a:xfrm>
            <a:off x="452120" y="2727960"/>
            <a:ext cx="5711825" cy="1076325"/>
          </a:xfrm>
          <a:prstGeom prst="rect">
            <a:avLst/>
          </a:prstGeom>
          <a:noFill/>
        </p:spPr>
        <p:txBody>
          <a:bodyPr wrap="square" rtlCol="0" anchor="t">
            <a:spAutoFit/>
          </a:bodyPr>
          <a:p>
            <a:pPr marL="285750" indent="-285750" defTabSz="266700">
              <a:spcAft>
                <a:spcPct val="0"/>
              </a:spcAft>
              <a:buFont typeface="Arial" panose="020B0604020202020204" pitchFamily="34" charset="0"/>
              <a:buChar char="•"/>
            </a:pPr>
            <a:r>
              <a:rPr lang="en-US" altLang="zh-CN" sz="1600">
                <a:latin typeface="微软雅黑" panose="020B0503020204020204" charset="-122"/>
                <a:ea typeface="微软雅黑" panose="020B0503020204020204" charset="-122"/>
                <a:sym typeface="+mn-ea"/>
              </a:rPr>
              <a:t>Result</a:t>
            </a:r>
            <a:r>
              <a:rPr lang="zh-CN" altLang="en-US" sz="1600">
                <a:latin typeface="微软雅黑" panose="020B0503020204020204" charset="-122"/>
                <a:ea typeface="微软雅黑" panose="020B0503020204020204" charset="-122"/>
                <a:sym typeface="+mn-ea"/>
              </a:rPr>
              <a:t>：</a:t>
            </a:r>
            <a:endParaRPr lang="zh-CN" altLang="en-US" sz="1600">
              <a:latin typeface="微软雅黑" panose="020B0503020204020204" charset="-122"/>
              <a:ea typeface="微软雅黑" panose="020B0503020204020204" charset="-122"/>
              <a:sym typeface="+mn-ea"/>
            </a:endParaRPr>
          </a:p>
          <a:p>
            <a:pPr marL="742950" lvl="1" indent="-285750" defTabSz="266700">
              <a:spcAft>
                <a:spcPct val="0"/>
              </a:spcAft>
              <a:buFont typeface="Arial" panose="020B0604020202020204" pitchFamily="34" charset="0"/>
              <a:buChar char="•"/>
            </a:pPr>
            <a:r>
              <a:rPr lang="en-US" altLang="zh-CN" sz="1600">
                <a:latin typeface="微软雅黑" panose="020B0503020204020204" charset="-122"/>
                <a:ea typeface="微软雅黑" panose="020B0503020204020204" charset="-122"/>
                <a:sym typeface="+mn-ea"/>
              </a:rPr>
              <a:t>T</a:t>
            </a:r>
            <a:r>
              <a:rPr lang="zh-CN" altLang="en-US" sz="1600">
                <a:latin typeface="微软雅黑" panose="020B0503020204020204" charset="-122"/>
                <a:ea typeface="微软雅黑" panose="020B0503020204020204" charset="-122"/>
                <a:sym typeface="+mn-ea"/>
              </a:rPr>
              <a:t>he server receiving traffic can be stabilized at 8Gbps. </a:t>
            </a:r>
            <a:endParaRPr lang="zh-CN" altLang="en-US" sz="1600">
              <a:latin typeface="微软雅黑" panose="020B0503020204020204" charset="-122"/>
              <a:ea typeface="微软雅黑" panose="020B0503020204020204" charset="-122"/>
              <a:sym typeface="+mn-ea"/>
            </a:endParaRPr>
          </a:p>
          <a:p>
            <a:pPr marL="742950" lvl="1" indent="-285750" defTabSz="266700">
              <a:spcAft>
                <a:spcPct val="0"/>
              </a:spcAft>
              <a:buFont typeface="Arial" panose="020B0604020202020204" pitchFamily="34" charset="0"/>
              <a:buChar char="•"/>
            </a:pPr>
            <a:r>
              <a:rPr lang="zh-CN" altLang="en-US" sz="1600">
                <a:latin typeface="微软雅黑" panose="020B0503020204020204" charset="-122"/>
                <a:ea typeface="微软雅黑" panose="020B0503020204020204" charset="-122"/>
                <a:sym typeface="+mn-ea"/>
              </a:rPr>
              <a:t>80% bandwidth utilization rate</a:t>
            </a:r>
            <a:endParaRPr lang="zh-CN" altLang="en-US" sz="1600">
              <a:latin typeface="微软雅黑" panose="020B0503020204020204" charset="-122"/>
              <a:ea typeface="微软雅黑" panose="020B0503020204020204" charset="-122"/>
              <a:sym typeface="+mn-ea"/>
            </a:endParaRPr>
          </a:p>
        </p:txBody>
      </p:sp>
      <p:pic>
        <p:nvPicPr>
          <p:cNvPr id="55" name="图片 52"/>
          <p:cNvPicPr>
            <a:picLocks noChangeAspect="1"/>
          </p:cNvPicPr>
          <p:nvPr/>
        </p:nvPicPr>
        <p:blipFill>
          <a:blip r:embed="rId5"/>
          <a:stretch>
            <a:fillRect/>
          </a:stretch>
        </p:blipFill>
        <p:spPr>
          <a:xfrm>
            <a:off x="6553200" y="4347210"/>
            <a:ext cx="4876800" cy="1832610"/>
          </a:xfrm>
          <a:prstGeom prst="rect">
            <a:avLst/>
          </a:prstGeom>
          <a:noFill/>
          <a:ln>
            <a:noFill/>
          </a:ln>
        </p:spPr>
      </p:pic>
      <p:sp>
        <p:nvSpPr>
          <p:cNvPr id="3" name="文本框 2"/>
          <p:cNvSpPr txBox="1"/>
          <p:nvPr>
            <p:custDataLst>
              <p:tags r:id="rId6"/>
            </p:custDataLst>
          </p:nvPr>
        </p:nvSpPr>
        <p:spPr>
          <a:xfrm>
            <a:off x="6163310" y="1492885"/>
            <a:ext cx="5584190" cy="1076325"/>
          </a:xfrm>
          <a:prstGeom prst="rect">
            <a:avLst/>
          </a:prstGeom>
        </p:spPr>
        <p:txBody>
          <a:bodyPr wrap="square">
            <a:spAutoFit/>
          </a:bodyPr>
          <a:p>
            <a:pPr indent="0" defTabSz="266700">
              <a:spcAft>
                <a:spcPct val="0"/>
              </a:spcAft>
              <a:buFont typeface="Arial" panose="020B0604020202020204" pitchFamily="34" charset="0"/>
              <a:buNone/>
            </a:pPr>
            <a:r>
              <a:rPr lang="en-US" sz="1600">
                <a:latin typeface="微软雅黑" panose="020B0503020204020204" charset="-122"/>
                <a:ea typeface="微软雅黑" panose="020B0503020204020204" charset="-122"/>
                <a:sym typeface="+mn-ea"/>
              </a:rPr>
              <a:t>Experiment II: </a:t>
            </a:r>
            <a:endParaRPr lang="en-US" sz="1600">
              <a:latin typeface="微软雅黑" panose="020B0503020204020204" charset="-122"/>
              <a:ea typeface="微软雅黑" panose="020B0503020204020204" charset="-122"/>
              <a:sym typeface="+mn-ea"/>
            </a:endParaRPr>
          </a:p>
          <a:p>
            <a:pPr marL="742950" lvl="1" indent="-285750" defTabSz="266700">
              <a:spcAft>
                <a:spcPct val="0"/>
              </a:spcAft>
              <a:buFont typeface="Arial" panose="020B0604020202020204" pitchFamily="34" charset="0"/>
              <a:buChar char="•"/>
            </a:pPr>
            <a:r>
              <a:rPr lang="en-US" sz="1600">
                <a:latin typeface="微软雅黑" panose="020B0503020204020204" charset="-122"/>
                <a:ea typeface="微软雅黑" panose="020B0503020204020204" charset="-122"/>
                <a:sym typeface="+mn-ea"/>
              </a:rPr>
              <a:t>The bandwidth capacity is 10Gbps</a:t>
            </a:r>
            <a:endParaRPr sz="1600">
              <a:latin typeface="微软雅黑" panose="020B0503020204020204" charset="-122"/>
              <a:ea typeface="微软雅黑" panose="020B0503020204020204" charset="-122"/>
              <a:sym typeface="+mn-ea"/>
            </a:endParaRPr>
          </a:p>
          <a:p>
            <a:pPr marL="742950" lvl="1" indent="-285750" defTabSz="266700">
              <a:spcAft>
                <a:spcPct val="0"/>
              </a:spcAft>
              <a:buFont typeface="Arial" panose="020B0604020202020204" pitchFamily="34" charset="0"/>
              <a:buChar char="•"/>
            </a:pPr>
            <a:r>
              <a:rPr lang="en-US" sz="1600">
                <a:latin typeface="微软雅黑" panose="020B0503020204020204" charset="-122"/>
                <a:ea typeface="微软雅黑" panose="020B0503020204020204" charset="-122"/>
                <a:sym typeface="+mn-ea"/>
              </a:rPr>
              <a:t>4</a:t>
            </a:r>
            <a:r>
              <a:rPr sz="1600">
                <a:latin typeface="微软雅黑" panose="020B0503020204020204" charset="-122"/>
                <a:ea typeface="微软雅黑" panose="020B0503020204020204" charset="-122"/>
                <a:sym typeface="+mn-ea"/>
              </a:rPr>
              <a:t>Gbps</a:t>
            </a:r>
            <a:r>
              <a:rPr lang="en-US" sz="1600">
                <a:latin typeface="微软雅黑" panose="020B0503020204020204" charset="-122"/>
                <a:ea typeface="微软雅黑" panose="020B0503020204020204" charset="-122"/>
                <a:sym typeface="+mn-ea"/>
              </a:rPr>
              <a:t> of u</a:t>
            </a:r>
            <a:r>
              <a:rPr sz="1600">
                <a:latin typeface="微软雅黑" panose="020B0503020204020204" charset="-122"/>
                <a:ea typeface="微软雅黑" panose="020B0503020204020204" charset="-122"/>
                <a:sym typeface="+mn-ea"/>
              </a:rPr>
              <a:t>pstream traffic</a:t>
            </a:r>
            <a:r>
              <a:rPr lang="en-US" sz="1600">
                <a:latin typeface="微软雅黑" panose="020B0503020204020204" charset="-122"/>
                <a:ea typeface="微软雅黑" panose="020B0503020204020204" charset="-122"/>
                <a:sym typeface="+mn-ea"/>
              </a:rPr>
              <a:t> and 4</a:t>
            </a:r>
            <a:r>
              <a:rPr sz="1600">
                <a:latin typeface="微软雅黑" panose="020B0503020204020204" charset="-122"/>
                <a:ea typeface="微软雅黑" panose="020B0503020204020204" charset="-122"/>
                <a:sym typeface="+mn-ea"/>
              </a:rPr>
              <a:t>Gbps</a:t>
            </a:r>
            <a:r>
              <a:rPr lang="en-US" sz="1600">
                <a:latin typeface="微软雅黑" panose="020B0503020204020204" charset="-122"/>
                <a:ea typeface="微软雅黑" panose="020B0503020204020204" charset="-122"/>
                <a:sym typeface="+mn-ea"/>
              </a:rPr>
              <a:t> of </a:t>
            </a:r>
            <a:r>
              <a:rPr sz="1600">
                <a:latin typeface="微软雅黑" panose="020B0503020204020204" charset="-122"/>
                <a:ea typeface="微软雅黑" panose="020B0503020204020204" charset="-122"/>
                <a:sym typeface="+mn-ea"/>
              </a:rPr>
              <a:t>downstream traffic</a:t>
            </a:r>
            <a:r>
              <a:rPr lang="en-US" sz="1600">
                <a:latin typeface="微软雅黑" panose="020B0503020204020204" charset="-122"/>
                <a:ea typeface="微软雅黑" panose="020B0503020204020204" charset="-122"/>
                <a:sym typeface="+mn-ea"/>
              </a:rPr>
              <a:t> between server and client </a:t>
            </a:r>
            <a:endParaRPr sz="1600">
              <a:latin typeface="微软雅黑" panose="020B0503020204020204" charset="-122"/>
              <a:ea typeface="微软雅黑" panose="020B0503020204020204" charset="-122"/>
              <a:sym typeface="+mn-ea"/>
            </a:endParaRPr>
          </a:p>
        </p:txBody>
      </p:sp>
      <p:sp>
        <p:nvSpPr>
          <p:cNvPr id="8" name="文本框 7"/>
          <p:cNvSpPr txBox="1"/>
          <p:nvPr>
            <p:custDataLst>
              <p:tags r:id="rId7"/>
            </p:custDataLst>
          </p:nvPr>
        </p:nvSpPr>
        <p:spPr>
          <a:xfrm>
            <a:off x="6163945" y="2727960"/>
            <a:ext cx="5711825" cy="1076325"/>
          </a:xfrm>
          <a:prstGeom prst="rect">
            <a:avLst/>
          </a:prstGeom>
          <a:noFill/>
        </p:spPr>
        <p:txBody>
          <a:bodyPr wrap="square" rtlCol="0" anchor="t">
            <a:spAutoFit/>
          </a:bodyPr>
          <a:p>
            <a:pPr marL="285750" indent="-285750" defTabSz="266700">
              <a:spcAft>
                <a:spcPct val="0"/>
              </a:spcAft>
              <a:buFont typeface="Arial" panose="020B0604020202020204" pitchFamily="34" charset="0"/>
              <a:buChar char="•"/>
            </a:pPr>
            <a:r>
              <a:rPr lang="en-US" altLang="zh-CN" sz="1600">
                <a:latin typeface="微软雅黑" panose="020B0503020204020204" charset="-122"/>
                <a:ea typeface="微软雅黑" panose="020B0503020204020204" charset="-122"/>
                <a:sym typeface="+mn-ea"/>
              </a:rPr>
              <a:t>Result</a:t>
            </a:r>
            <a:r>
              <a:rPr lang="zh-CN" altLang="en-US" sz="1600">
                <a:latin typeface="微软雅黑" panose="020B0503020204020204" charset="-122"/>
                <a:ea typeface="微软雅黑" panose="020B0503020204020204" charset="-122"/>
                <a:sym typeface="+mn-ea"/>
              </a:rPr>
              <a:t>：</a:t>
            </a:r>
            <a:endParaRPr lang="zh-CN" altLang="en-US" sz="1600">
              <a:latin typeface="微软雅黑" panose="020B0503020204020204" charset="-122"/>
              <a:ea typeface="微软雅黑" panose="020B0503020204020204" charset="-122"/>
              <a:sym typeface="+mn-ea"/>
            </a:endParaRPr>
          </a:p>
          <a:p>
            <a:pPr marL="742950" lvl="1" indent="-285750" defTabSz="266700">
              <a:spcAft>
                <a:spcPct val="0"/>
              </a:spcAft>
              <a:buFont typeface="Arial" panose="020B0604020202020204" pitchFamily="34" charset="0"/>
              <a:buChar char="•"/>
            </a:pPr>
            <a:r>
              <a:rPr sz="1600">
                <a:latin typeface="微软雅黑" panose="020B0503020204020204" charset="-122"/>
                <a:ea typeface="微软雅黑" panose="020B0503020204020204" charset="-122"/>
                <a:sym typeface="+mn-ea"/>
              </a:rPr>
              <a:t>Traffic stabilized at 4Gbps upstream and downstream respectively.</a:t>
            </a:r>
            <a:endParaRPr sz="1600">
              <a:latin typeface="微软雅黑" panose="020B0503020204020204" charset="-122"/>
              <a:ea typeface="微软雅黑" panose="020B0503020204020204" charset="-122"/>
              <a:sym typeface="+mn-ea"/>
            </a:endParaRPr>
          </a:p>
          <a:p>
            <a:pPr marL="742950" lvl="1" indent="-285750" defTabSz="266700">
              <a:spcAft>
                <a:spcPct val="0"/>
              </a:spcAft>
              <a:buFont typeface="Arial" panose="020B0604020202020204" pitchFamily="34" charset="0"/>
              <a:buChar char="•"/>
            </a:pPr>
            <a:r>
              <a:rPr sz="1600">
                <a:latin typeface="微软雅黑" panose="020B0503020204020204" charset="-122"/>
                <a:ea typeface="微软雅黑" panose="020B0503020204020204" charset="-122"/>
                <a:sym typeface="+mn-ea"/>
              </a:rPr>
              <a:t>80% bandwidth utilization rate</a:t>
            </a:r>
            <a:endParaRPr sz="1600">
              <a:latin typeface="微软雅黑" panose="020B0503020204020204" charset="-122"/>
              <a:ea typeface="微软雅黑" panose="020B0503020204020204" charset="-122"/>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1"/>
        </p:blipFill>
        <p:spPr>
          <a:xfrm>
            <a:off x="7531735" y="1167289"/>
            <a:ext cx="4214177" cy="1745297"/>
          </a:xfrm>
          <a:prstGeom prst="rect">
            <a:avLst/>
          </a:prstGeom>
        </p:spPr>
      </p:pic>
      <p:pic>
        <p:nvPicPr>
          <p:cNvPr id="6" name="图片 5"/>
          <p:cNvPicPr/>
          <p:nvPr/>
        </p:nvPicPr>
        <p:blipFill>
          <a:blip r:embed="rId2"/>
        </p:blipFill>
        <p:spPr>
          <a:xfrm>
            <a:off x="7620000" y="3100229"/>
            <a:ext cx="4214177" cy="1653857"/>
          </a:xfrm>
          <a:prstGeom prst="rect">
            <a:avLst/>
          </a:prstGeom>
        </p:spPr>
      </p:pic>
      <p:pic>
        <p:nvPicPr>
          <p:cNvPr id="8" name="图片 7"/>
          <p:cNvPicPr/>
          <p:nvPr/>
        </p:nvPicPr>
        <p:blipFill>
          <a:blip r:embed="rId3"/>
        </p:blipFill>
        <p:spPr>
          <a:xfrm>
            <a:off x="7666355" y="4922044"/>
            <a:ext cx="4221797" cy="1623377"/>
          </a:xfrm>
          <a:prstGeom prst="rect">
            <a:avLst/>
          </a:prstGeom>
        </p:spPr>
      </p:pic>
      <p:sp>
        <p:nvSpPr>
          <p:cNvPr id="12" name="Title 1"/>
          <p:cNvSpPr>
            <a:spLocks noGrp="1"/>
          </p:cNvSpPr>
          <p:nvPr/>
        </p:nvSpPr>
        <p:spPr>
          <a:xfrm>
            <a:off x="944880" y="520065"/>
            <a:ext cx="10402570" cy="861060"/>
          </a:xfrm>
          <a:prstGeom prst="rect">
            <a:avLst/>
          </a:prstGeom>
        </p:spPr>
        <p:txBody>
          <a:bodyPr vert="horz" lIns="91440" tIns="45720" rIns="91440" bIns="45720" rtlCol="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sz="2400" b="1">
                <a:latin typeface="微软雅黑" panose="020B0503020204020204" charset="-122"/>
                <a:ea typeface="微软雅黑" panose="020B0503020204020204" charset="-122"/>
                <a:sym typeface="+mn-ea"/>
              </a:rPr>
              <a:t>Super Computing Express</a:t>
            </a:r>
            <a:r>
              <a:rPr lang="en-US" sz="2400" b="1">
                <a:latin typeface="微软雅黑" panose="020B0503020204020204" charset="-122"/>
                <a:ea typeface="微软雅黑" panose="020B0503020204020204" charset="-122"/>
                <a:sym typeface="+mn-ea"/>
              </a:rPr>
              <a:t>: SLA services and </a:t>
            </a:r>
            <a:r>
              <a:rPr lang="en-US" sz="2400" b="1">
                <a:latin typeface="微软雅黑" panose="020B0503020204020204" charset="-122"/>
                <a:ea typeface="微软雅黑" panose="020B0503020204020204" charset="-122"/>
                <a:sym typeface="+mn-ea"/>
              </a:rPr>
              <a:t>e</a:t>
            </a:r>
            <a:r>
              <a:rPr sz="2400" b="1">
                <a:latin typeface="微软雅黑" panose="020B0503020204020204" charset="-122"/>
                <a:ea typeface="微软雅黑" panose="020B0503020204020204" charset="-122"/>
                <a:sym typeface="+mn-ea"/>
              </a:rPr>
              <a:t>lastic bandwidth</a:t>
            </a:r>
            <a:br>
              <a:rPr sz="2400" b="1">
                <a:latin typeface="微软雅黑" panose="020B0503020204020204" charset="-122"/>
                <a:ea typeface="微软雅黑" panose="020B0503020204020204" charset="-122"/>
                <a:sym typeface="+mn-ea"/>
              </a:rPr>
            </a:br>
            <a:endParaRPr lang="en-US" altLang="en-GB" sz="2400" b="1" dirty="0">
              <a:latin typeface="微软雅黑" panose="020B0503020204020204" charset="-122"/>
              <a:ea typeface="微软雅黑" panose="020B0503020204020204" charset="-122"/>
              <a:sym typeface="+mn-ea"/>
            </a:endParaRPr>
          </a:p>
        </p:txBody>
      </p:sp>
      <p:sp>
        <p:nvSpPr>
          <p:cNvPr id="2" name="文本框 1"/>
          <p:cNvSpPr txBox="1"/>
          <p:nvPr>
            <p:custDataLst>
              <p:tags r:id="rId4"/>
            </p:custDataLst>
          </p:nvPr>
        </p:nvSpPr>
        <p:spPr>
          <a:xfrm>
            <a:off x="452120" y="1492885"/>
            <a:ext cx="6790055" cy="2676525"/>
          </a:xfrm>
          <a:prstGeom prst="rect">
            <a:avLst/>
          </a:prstGeom>
        </p:spPr>
        <p:txBody>
          <a:bodyPr wrap="square">
            <a:spAutoFit/>
          </a:bodyPr>
          <a:p>
            <a:pPr marL="285750" indent="-285750" defTabSz="266700" fontAlgn="auto">
              <a:lnSpc>
                <a:spcPct val="150000"/>
              </a:lnSpc>
              <a:spcAft>
                <a:spcPct val="0"/>
              </a:spcAft>
              <a:buFont typeface="Arial" panose="020B0604020202020204" pitchFamily="34" charset="0"/>
              <a:buChar char="•"/>
            </a:pPr>
            <a:r>
              <a:rPr lang="en-US" sz="1600">
                <a:latin typeface="微软雅黑" panose="020B0503020204020204" charset="-122"/>
                <a:ea typeface="微软雅黑" panose="020B0503020204020204" charset="-122"/>
                <a:sym typeface="+mn-ea"/>
              </a:rPr>
              <a:t>Experiment III:</a:t>
            </a:r>
            <a:endParaRPr lang="en-US" sz="1600">
              <a:latin typeface="微软雅黑" panose="020B0503020204020204" charset="-122"/>
              <a:ea typeface="微软雅黑" panose="020B0503020204020204" charset="-122"/>
              <a:sym typeface="+mn-ea"/>
            </a:endParaRPr>
          </a:p>
          <a:p>
            <a:pPr marL="742950" lvl="1" indent="-285750" defTabSz="266700" fontAlgn="auto">
              <a:lnSpc>
                <a:spcPct val="150000"/>
              </a:lnSpc>
              <a:spcAft>
                <a:spcPct val="0"/>
              </a:spcAft>
              <a:buFont typeface="Arial" panose="020B0604020202020204" pitchFamily="34" charset="0"/>
              <a:buChar char="•"/>
            </a:pPr>
            <a:r>
              <a:rPr lang="en-US" sz="1600">
                <a:latin typeface="微软雅黑" panose="020B0503020204020204" charset="-122"/>
                <a:ea typeface="微软雅黑" panose="020B0503020204020204" charset="-122"/>
                <a:sym typeface="+mn-ea"/>
              </a:rPr>
              <a:t>The bandwidth capacity is 10Gbps, and the initial traffic limit is 30Mbps.</a:t>
            </a:r>
            <a:endParaRPr lang="en-US" sz="1600">
              <a:latin typeface="微软雅黑" panose="020B0503020204020204" charset="-122"/>
              <a:ea typeface="微软雅黑" panose="020B0503020204020204" charset="-122"/>
              <a:sym typeface="+mn-ea"/>
            </a:endParaRPr>
          </a:p>
          <a:p>
            <a:pPr marL="742950" lvl="1" indent="-285750" defTabSz="266700" fontAlgn="auto">
              <a:lnSpc>
                <a:spcPct val="150000"/>
              </a:lnSpc>
              <a:spcAft>
                <a:spcPct val="0"/>
              </a:spcAft>
              <a:buFont typeface="Arial" panose="020B0604020202020204" pitchFamily="34" charset="0"/>
              <a:buChar char="•"/>
            </a:pPr>
            <a:r>
              <a:rPr lang="en-US" sz="1600">
                <a:latin typeface="微软雅黑" panose="020B0503020204020204" charset="-122"/>
                <a:ea typeface="微软雅黑" panose="020B0503020204020204" charset="-122"/>
                <a:sym typeface="+mn-ea"/>
              </a:rPr>
              <a:t>6G</a:t>
            </a:r>
            <a:r>
              <a:rPr sz="1600">
                <a:latin typeface="微软雅黑" panose="020B0503020204020204" charset="-122"/>
                <a:ea typeface="微软雅黑" panose="020B0503020204020204" charset="-122"/>
                <a:sym typeface="+mn-ea"/>
              </a:rPr>
              <a:t>bps</a:t>
            </a:r>
            <a:r>
              <a:rPr lang="en-US" sz="1600">
                <a:latin typeface="微软雅黑" panose="020B0503020204020204" charset="-122"/>
                <a:ea typeface="微软雅黑" panose="020B0503020204020204" charset="-122"/>
                <a:sym typeface="+mn-ea"/>
              </a:rPr>
              <a:t> of </a:t>
            </a:r>
            <a:r>
              <a:rPr lang="en-US" sz="1600">
                <a:latin typeface="微软雅黑" panose="020B0503020204020204" charset="-122"/>
                <a:ea typeface="微软雅黑" panose="020B0503020204020204" charset="-122"/>
                <a:sym typeface="+mn-ea"/>
              </a:rPr>
              <a:t>u</a:t>
            </a:r>
            <a:r>
              <a:rPr sz="1600">
                <a:latin typeface="微软雅黑" panose="020B0503020204020204" charset="-122"/>
                <a:ea typeface="微软雅黑" panose="020B0503020204020204" charset="-122"/>
                <a:sym typeface="+mn-ea"/>
              </a:rPr>
              <a:t>pstream traffic</a:t>
            </a:r>
            <a:r>
              <a:rPr lang="en-US" sz="1600">
                <a:latin typeface="微软雅黑" panose="020B0503020204020204" charset="-122"/>
                <a:ea typeface="微软雅黑" panose="020B0503020204020204" charset="-122"/>
                <a:sym typeface="+mn-ea"/>
              </a:rPr>
              <a:t> from client to server</a:t>
            </a:r>
            <a:endParaRPr lang="en-US" sz="1600">
              <a:latin typeface="微软雅黑" panose="020B0503020204020204" charset="-122"/>
              <a:ea typeface="微软雅黑" panose="020B0503020204020204" charset="-122"/>
              <a:sym typeface="+mn-ea"/>
            </a:endParaRPr>
          </a:p>
          <a:p>
            <a:pPr marL="742950" lvl="1" indent="-285750" defTabSz="266700" fontAlgn="auto">
              <a:lnSpc>
                <a:spcPct val="150000"/>
              </a:lnSpc>
              <a:spcAft>
                <a:spcPct val="0"/>
              </a:spcAft>
              <a:buFont typeface="Arial" panose="020B0604020202020204" pitchFamily="34" charset="0"/>
              <a:buChar char="•"/>
            </a:pPr>
            <a:r>
              <a:rPr lang="en-US" sz="1600">
                <a:latin typeface="微软雅黑" panose="020B0503020204020204" charset="-122"/>
                <a:ea typeface="微软雅黑" panose="020B0503020204020204" charset="-122"/>
                <a:sym typeface="+mn-ea"/>
              </a:rPr>
              <a:t>Three link types: low latency, large bandwidth, and high availability, and 100M/500M/800M/1G/2G/4G/8G speed limiting on each type of link.</a:t>
            </a:r>
            <a:endParaRPr lang="en-US" sz="1600">
              <a:latin typeface="微软雅黑" panose="020B0503020204020204" charset="-122"/>
              <a:ea typeface="微软雅黑" panose="020B0503020204020204" charset="-122"/>
              <a:sym typeface="+mn-ea"/>
            </a:endParaRPr>
          </a:p>
        </p:txBody>
      </p:sp>
      <p:sp>
        <p:nvSpPr>
          <p:cNvPr id="11" name="文本框 10"/>
          <p:cNvSpPr txBox="1"/>
          <p:nvPr>
            <p:custDataLst>
              <p:tags r:id="rId5"/>
            </p:custDataLst>
          </p:nvPr>
        </p:nvSpPr>
        <p:spPr>
          <a:xfrm>
            <a:off x="452120" y="4231005"/>
            <a:ext cx="6790055" cy="1198880"/>
          </a:xfrm>
          <a:prstGeom prst="rect">
            <a:avLst/>
          </a:prstGeom>
          <a:noFill/>
        </p:spPr>
        <p:txBody>
          <a:bodyPr wrap="square" rtlCol="0" anchor="t">
            <a:spAutoFit/>
          </a:bodyPr>
          <a:p>
            <a:pPr marL="285750" indent="-285750" defTabSz="266700" fontAlgn="auto">
              <a:lnSpc>
                <a:spcPct val="150000"/>
              </a:lnSpc>
              <a:spcAft>
                <a:spcPct val="0"/>
              </a:spcAft>
              <a:buFont typeface="Arial" panose="020B0604020202020204" pitchFamily="34" charset="0"/>
              <a:buChar char="•"/>
            </a:pPr>
            <a:r>
              <a:rPr lang="en-US" altLang="zh-CN" sz="1600">
                <a:latin typeface="微软雅黑" panose="020B0503020204020204" charset="-122"/>
                <a:ea typeface="微软雅黑" panose="020B0503020204020204" charset="-122"/>
                <a:sym typeface="+mn-ea"/>
              </a:rPr>
              <a:t>Result</a:t>
            </a:r>
            <a:r>
              <a:rPr lang="zh-CN" altLang="en-US" sz="1600">
                <a:latin typeface="微软雅黑" panose="020B0503020204020204" charset="-122"/>
                <a:ea typeface="微软雅黑" panose="020B0503020204020204" charset="-122"/>
                <a:sym typeface="+mn-ea"/>
              </a:rPr>
              <a:t>：</a:t>
            </a:r>
            <a:endParaRPr lang="zh-CN" altLang="en-US" sz="1600">
              <a:latin typeface="微软雅黑" panose="020B0503020204020204" charset="-122"/>
              <a:ea typeface="微软雅黑" panose="020B0503020204020204" charset="-122"/>
              <a:sym typeface="+mn-ea"/>
            </a:endParaRPr>
          </a:p>
          <a:p>
            <a:pPr marL="742950" lvl="1" indent="-285750" defTabSz="266700" fontAlgn="auto">
              <a:lnSpc>
                <a:spcPct val="150000"/>
              </a:lnSpc>
              <a:spcAft>
                <a:spcPct val="0"/>
              </a:spcAft>
              <a:buFont typeface="Arial" panose="020B0604020202020204" pitchFamily="34" charset="0"/>
              <a:buChar char="•"/>
            </a:pPr>
            <a:r>
              <a:rPr sz="1600">
                <a:latin typeface="微软雅黑" panose="020B0503020204020204" charset="-122"/>
                <a:ea typeface="微软雅黑" panose="020B0503020204020204" charset="-122"/>
                <a:sym typeface="+mn-ea"/>
              </a:rPr>
              <a:t>The server can only receive 30Mbps traffic initially.</a:t>
            </a:r>
            <a:endParaRPr sz="1600">
              <a:latin typeface="微软雅黑" panose="020B0503020204020204" charset="-122"/>
              <a:ea typeface="微软雅黑" panose="020B0503020204020204" charset="-122"/>
              <a:sym typeface="+mn-ea"/>
            </a:endParaRPr>
          </a:p>
          <a:p>
            <a:pPr marL="742950" lvl="1" indent="-285750" defTabSz="266700" fontAlgn="auto">
              <a:lnSpc>
                <a:spcPct val="150000"/>
              </a:lnSpc>
              <a:spcAft>
                <a:spcPct val="0"/>
              </a:spcAft>
              <a:buFont typeface="Arial" panose="020B0604020202020204" pitchFamily="34" charset="0"/>
              <a:buChar char="•"/>
            </a:pPr>
            <a:r>
              <a:rPr lang="en-US" sz="1600">
                <a:latin typeface="微软雅黑" panose="020B0503020204020204" charset="-122"/>
                <a:ea typeface="微软雅黑" panose="020B0503020204020204" charset="-122"/>
                <a:sym typeface="+mn-ea"/>
              </a:rPr>
              <a:t>I</a:t>
            </a:r>
            <a:r>
              <a:rPr sz="1600">
                <a:latin typeface="微软雅黑" panose="020B0503020204020204" charset="-122"/>
                <a:ea typeface="微软雅黑" panose="020B0503020204020204" charset="-122"/>
                <a:sym typeface="+mn-ea"/>
              </a:rPr>
              <a:t>t can be gradually stabilized at the limited bandwidth.</a:t>
            </a:r>
            <a:endParaRPr lang="zh-CN" altLang="en-US" sz="1600">
              <a:latin typeface="微软雅黑" panose="020B0503020204020204" charset="-122"/>
              <a:ea typeface="微软雅黑" panose="020B0503020204020204" charset="-122"/>
              <a:sym typeface="+mn-ea"/>
            </a:endParaRPr>
          </a:p>
        </p:txBody>
      </p:sp>
      <p:sp>
        <p:nvSpPr>
          <p:cNvPr id="3" name="文本框 2"/>
          <p:cNvSpPr txBox="1"/>
          <p:nvPr/>
        </p:nvSpPr>
        <p:spPr>
          <a:xfrm>
            <a:off x="8037195" y="1500505"/>
            <a:ext cx="3571875" cy="306705"/>
          </a:xfrm>
          <a:prstGeom prst="rect">
            <a:avLst/>
          </a:prstGeom>
        </p:spPr>
        <p:txBody>
          <a:bodyPr wrap="square">
            <a:spAutoFit/>
          </a:bodyPr>
          <a:p>
            <a:pPr marL="0" indent="0" defTabSz="266700">
              <a:spcAft>
                <a:spcPct val="0"/>
              </a:spcAft>
            </a:pPr>
            <a:r>
              <a:rPr lang="en-US" altLang="zh-CN" sz="1400">
                <a:latin typeface="微软雅黑" panose="020B0503020204020204" charset="-122"/>
                <a:ea typeface="微软雅黑" panose="020B0503020204020204" charset="-122"/>
              </a:rPr>
              <a:t>The result of </a:t>
            </a:r>
            <a:r>
              <a:rPr lang="en-US" sz="1400">
                <a:latin typeface="微软雅黑" panose="020B0503020204020204" charset="-122"/>
                <a:ea typeface="微软雅黑" panose="020B0503020204020204" charset="-122"/>
                <a:sym typeface="+mn-ea"/>
              </a:rPr>
              <a:t>low latency links</a:t>
            </a:r>
            <a:endParaRPr lang="en-US" altLang="en-US" sz="1400">
              <a:latin typeface="微软雅黑" panose="020B0503020204020204" charset="-122"/>
              <a:ea typeface="微软雅黑" panose="020B0503020204020204" charset="-122"/>
              <a:sym typeface="+mn-ea"/>
            </a:endParaRPr>
          </a:p>
        </p:txBody>
      </p:sp>
      <p:sp>
        <p:nvSpPr>
          <p:cNvPr id="13" name="文本框 12"/>
          <p:cNvSpPr txBox="1"/>
          <p:nvPr/>
        </p:nvSpPr>
        <p:spPr>
          <a:xfrm>
            <a:off x="8044815" y="3436620"/>
            <a:ext cx="3571875" cy="306705"/>
          </a:xfrm>
          <a:prstGeom prst="rect">
            <a:avLst/>
          </a:prstGeom>
        </p:spPr>
        <p:txBody>
          <a:bodyPr wrap="square">
            <a:spAutoFit/>
          </a:bodyPr>
          <a:p>
            <a:pPr marL="0" indent="0" defTabSz="266700">
              <a:spcAft>
                <a:spcPct val="0"/>
              </a:spcAft>
            </a:pPr>
            <a:r>
              <a:rPr lang="en-US" altLang="zh-CN" sz="1400">
                <a:latin typeface="微软雅黑" panose="020B0503020204020204" charset="-122"/>
                <a:ea typeface="微软雅黑" panose="020B0503020204020204" charset="-122"/>
              </a:rPr>
              <a:t>The result of </a:t>
            </a:r>
            <a:r>
              <a:rPr lang="en-US" sz="1400">
                <a:latin typeface="微软雅黑" panose="020B0503020204020204" charset="-122"/>
                <a:ea typeface="微软雅黑" panose="020B0503020204020204" charset="-122"/>
                <a:sym typeface="+mn-ea"/>
              </a:rPr>
              <a:t>large bandwidth</a:t>
            </a:r>
            <a:r>
              <a:rPr lang="en-US" sz="1400">
                <a:latin typeface="微软雅黑" panose="020B0503020204020204" charset="-122"/>
                <a:ea typeface="微软雅黑" panose="020B0503020204020204" charset="-122"/>
                <a:sym typeface="+mn-ea"/>
              </a:rPr>
              <a:t> links</a:t>
            </a:r>
            <a:endParaRPr lang="en-US" altLang="en-US" sz="1400">
              <a:latin typeface="微软雅黑" panose="020B0503020204020204" charset="-122"/>
              <a:ea typeface="微软雅黑" panose="020B0503020204020204" charset="-122"/>
              <a:sym typeface="+mn-ea"/>
            </a:endParaRPr>
          </a:p>
        </p:txBody>
      </p:sp>
      <p:sp>
        <p:nvSpPr>
          <p:cNvPr id="15" name="文本框 14"/>
          <p:cNvSpPr txBox="1"/>
          <p:nvPr/>
        </p:nvSpPr>
        <p:spPr>
          <a:xfrm>
            <a:off x="8145145" y="5350510"/>
            <a:ext cx="3648710" cy="306705"/>
          </a:xfrm>
          <a:prstGeom prst="rect">
            <a:avLst/>
          </a:prstGeom>
        </p:spPr>
        <p:txBody>
          <a:bodyPr wrap="square">
            <a:spAutoFit/>
          </a:bodyPr>
          <a:p>
            <a:pPr marL="0" indent="0" defTabSz="266700">
              <a:spcAft>
                <a:spcPct val="0"/>
              </a:spcAft>
            </a:pPr>
            <a:r>
              <a:rPr lang="en-US" altLang="zh-CN" sz="1400">
                <a:latin typeface="微软雅黑" panose="020B0503020204020204" charset="-122"/>
                <a:ea typeface="微软雅黑" panose="020B0503020204020204" charset="-122"/>
              </a:rPr>
              <a:t>The result of </a:t>
            </a:r>
            <a:r>
              <a:rPr lang="en-US" sz="1400">
                <a:latin typeface="微软雅黑" panose="020B0503020204020204" charset="-122"/>
                <a:ea typeface="微软雅黑" panose="020B0503020204020204" charset="-122"/>
                <a:sym typeface="+mn-ea"/>
              </a:rPr>
              <a:t>high availability </a:t>
            </a:r>
            <a:r>
              <a:rPr lang="en-US" sz="1400">
                <a:latin typeface="微软雅黑" panose="020B0503020204020204" charset="-122"/>
                <a:ea typeface="微软雅黑" panose="020B0503020204020204" charset="-122"/>
                <a:sym typeface="+mn-ea"/>
              </a:rPr>
              <a:t>links</a:t>
            </a:r>
            <a:endParaRPr lang="en-US" altLang="en-US" sz="1400">
              <a:latin typeface="微软雅黑" panose="020B0503020204020204" charset="-122"/>
              <a:ea typeface="微软雅黑" panose="020B0503020204020204" charset="-122"/>
              <a:sym typeface="+mn-ea"/>
            </a:endParaRPr>
          </a:p>
        </p:txBody>
      </p:sp>
      <p:sp>
        <p:nvSpPr>
          <p:cNvPr id="5" name="矩形 4"/>
          <p:cNvSpPr/>
          <p:nvPr/>
        </p:nvSpPr>
        <p:spPr>
          <a:xfrm>
            <a:off x="7963535" y="1280160"/>
            <a:ext cx="567055" cy="173355"/>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 name="矩形 6"/>
          <p:cNvSpPr/>
          <p:nvPr/>
        </p:nvSpPr>
        <p:spPr>
          <a:xfrm>
            <a:off x="7926070" y="3121025"/>
            <a:ext cx="567055" cy="173355"/>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矩形 8"/>
          <p:cNvSpPr/>
          <p:nvPr/>
        </p:nvSpPr>
        <p:spPr>
          <a:xfrm>
            <a:off x="7962265" y="4961890"/>
            <a:ext cx="567055" cy="173355"/>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矩形 9"/>
          <p:cNvSpPr/>
          <p:nvPr/>
        </p:nvSpPr>
        <p:spPr>
          <a:xfrm>
            <a:off x="11181715" y="2724785"/>
            <a:ext cx="318135" cy="173355"/>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 name="矩形 13"/>
          <p:cNvSpPr/>
          <p:nvPr/>
        </p:nvSpPr>
        <p:spPr>
          <a:xfrm>
            <a:off x="11523345" y="4591050"/>
            <a:ext cx="318135" cy="173355"/>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 name="矩形 15"/>
          <p:cNvSpPr/>
          <p:nvPr/>
        </p:nvSpPr>
        <p:spPr>
          <a:xfrm>
            <a:off x="11522710" y="6366510"/>
            <a:ext cx="318135" cy="173355"/>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4880" y="520065"/>
            <a:ext cx="8238490" cy="861060"/>
          </a:xfrm>
        </p:spPr>
        <p:txBody>
          <a:bodyPr>
            <a:normAutofit fontScale="90000"/>
          </a:bodyPr>
          <a:lstStyle/>
          <a:p>
            <a:r>
              <a:rPr lang="en-US" altLang="en-GB" sz="3200" b="1" dirty="0">
                <a:latin typeface="微软雅黑" panose="020B0503020204020204" charset="-122"/>
                <a:ea typeface="微软雅黑" panose="020B0503020204020204" charset="-122"/>
                <a:sym typeface="+mn-ea"/>
              </a:rPr>
              <a:t>Future </a:t>
            </a:r>
            <a:r>
              <a:rPr lang="en-US" altLang="en-GB" sz="3200" b="1" dirty="0">
                <a:latin typeface="微软雅黑" panose="020B0503020204020204" charset="-122"/>
                <a:ea typeface="微软雅黑" panose="020B0503020204020204" charset="-122"/>
                <a:sym typeface="+mn-ea"/>
              </a:rPr>
              <a:t>work</a:t>
            </a:r>
            <a:br>
              <a:rPr lang="en-US" altLang="en-GB" sz="3200" b="1" dirty="0">
                <a:latin typeface="微软雅黑" panose="020B0503020204020204" charset="-122"/>
                <a:ea typeface="微软雅黑" panose="020B0503020204020204" charset="-122"/>
                <a:sym typeface="+mn-ea"/>
              </a:rPr>
            </a:br>
            <a:endParaRPr lang="en-US" altLang="en-GB" sz="3200" dirty="0"/>
          </a:p>
        </p:txBody>
      </p:sp>
      <p:sp>
        <p:nvSpPr>
          <p:cNvPr id="10" name="文本框 9"/>
          <p:cNvSpPr txBox="1"/>
          <p:nvPr/>
        </p:nvSpPr>
        <p:spPr>
          <a:xfrm>
            <a:off x="591820" y="1728470"/>
            <a:ext cx="10705465" cy="829945"/>
          </a:xfrm>
          <a:prstGeom prst="rect">
            <a:avLst/>
          </a:prstGeom>
        </p:spPr>
        <p:txBody>
          <a:bodyPr wrap="square">
            <a:spAutoFit/>
          </a:bodyPr>
          <a:p>
            <a:pPr marL="285750" indent="-285750" defTabSz="266700" fontAlgn="auto">
              <a:lnSpc>
                <a:spcPct val="150000"/>
              </a:lnSpc>
              <a:spcAft>
                <a:spcPct val="0"/>
              </a:spcAft>
              <a:buFont typeface="Arial" panose="020B0604020202020204" pitchFamily="34" charset="0"/>
              <a:buChar char="•"/>
            </a:pPr>
            <a:r>
              <a:rPr sz="1600">
                <a:latin typeface="微软雅黑" panose="020B0503020204020204" charset="-122"/>
                <a:ea typeface="微软雅黑" panose="020B0503020204020204" charset="-122"/>
              </a:rPr>
              <a:t>RDMA technology for extremely low packet loss rates</a:t>
            </a:r>
            <a:r>
              <a:rPr lang="en-US" sz="1600">
                <a:latin typeface="微软雅黑" panose="020B0503020204020204" charset="-122"/>
                <a:ea typeface="微软雅黑" panose="020B0503020204020204" charset="-122"/>
              </a:rPr>
              <a:t>.</a:t>
            </a:r>
            <a:endParaRPr sz="1600">
              <a:latin typeface="微软雅黑" panose="020B0503020204020204" charset="-122"/>
              <a:ea typeface="微软雅黑" panose="020B0503020204020204" charset="-122"/>
            </a:endParaRPr>
          </a:p>
          <a:p>
            <a:pPr marL="285750" indent="-285750" defTabSz="266700" fontAlgn="auto">
              <a:lnSpc>
                <a:spcPct val="150000"/>
              </a:lnSpc>
              <a:spcAft>
                <a:spcPct val="0"/>
              </a:spcAft>
              <a:buFont typeface="Arial" panose="020B0604020202020204" pitchFamily="34" charset="0"/>
              <a:buChar char="•"/>
            </a:pPr>
            <a:r>
              <a:rPr sz="1600">
                <a:latin typeface="微软雅黑" panose="020B0503020204020204" charset="-122"/>
                <a:ea typeface="微软雅黑" panose="020B0503020204020204" charset="-122"/>
              </a:rPr>
              <a:t>Data synchronization between data centers over a distance of 2000km</a:t>
            </a:r>
            <a:r>
              <a:rPr lang="en-US" sz="1600">
                <a:latin typeface="微软雅黑" panose="020B0503020204020204" charset="-122"/>
                <a:ea typeface="微软雅黑" panose="020B0503020204020204" charset="-122"/>
              </a:rPr>
              <a:t> based on</a:t>
            </a:r>
            <a:r>
              <a:rPr sz="1600">
                <a:latin typeface="微软雅黑" panose="020B0503020204020204" charset="-122"/>
                <a:ea typeface="微软雅黑" panose="020B0503020204020204" charset="-122"/>
              </a:rPr>
              <a:t> RDMA</a:t>
            </a:r>
            <a:r>
              <a:rPr lang="en-US" sz="1600">
                <a:latin typeface="微软雅黑" panose="020B0503020204020204" charset="-122"/>
                <a:ea typeface="微软雅黑" panose="020B0503020204020204" charset="-122"/>
              </a:rPr>
              <a:t>.</a:t>
            </a:r>
            <a:endParaRPr lang="en-US" sz="1600">
              <a:latin typeface="微软雅黑" panose="020B0503020204020204" charset="-122"/>
              <a:ea typeface="微软雅黑" panose="020B0503020204020204" charset="-122"/>
            </a:endParaRPr>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TABLE_ENDDRAG_ORIGIN_RECT" val="902*295"/>
  <p:tag name="TABLE_ENDDRAG_RECT" val="36*133*902*295"/>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DIAGRAM_VIRTUALLY_FRAME" val="{&quot;height&quot;:360.8249969482422,&quot;left&quot;:67.75,&quot;top&quot;:117.37500305175782,&quot;width&quot;:466.85}"/>
</p:tagLst>
</file>

<file path=ppt/tags/tag63.xml><?xml version="1.0" encoding="utf-8"?>
<p:tagLst xmlns:p="http://schemas.openxmlformats.org/presentationml/2006/main">
  <p:tag name="KSO_WM_DIAGRAM_VIRTUALLY_FRAME" val="{&quot;height&quot;:360.8249969482422,&quot;left&quot;:67.75,&quot;top&quot;:117.37500305175782,&quot;width&quot;:466.85}"/>
</p:tagLst>
</file>

<file path=ppt/tags/tag64.xml><?xml version="1.0" encoding="utf-8"?>
<p:tagLst xmlns:p="http://schemas.openxmlformats.org/presentationml/2006/main">
  <p:tag name="KSO_WM_DIAGRAM_VIRTUALLY_FRAME" val="{&quot;height&quot;:360.8249969482422,&quot;left&quot;:67.75,&quot;top&quot;:117.37500305175782,&quot;width&quot;:466.85}"/>
</p:tagLst>
</file>

<file path=ppt/tags/tag65.xml><?xml version="1.0" encoding="utf-8"?>
<p:tagLst xmlns:p="http://schemas.openxmlformats.org/presentationml/2006/main">
  <p:tag name="KSO_WM_DIAGRAM_VIRTUALLY_FRAME" val="{&quot;height&quot;:360.8249969482422,&quot;left&quot;:67.75,&quot;top&quot;:117.37500305175782,&quot;width&quot;:466.85}"/>
</p:tagLst>
</file>

<file path=ppt/tags/tag66.xml><?xml version="1.0" encoding="utf-8"?>
<p:tagLst xmlns:p="http://schemas.openxmlformats.org/presentationml/2006/main">
  <p:tag name="KSO_WM_DIAGRAM_VIRTUALLY_FRAME" val="{&quot;height&quot;:360.8249969482422,&quot;left&quot;:67.75,&quot;top&quot;:117.37500305175782,&quot;width&quot;:466.85}"/>
</p:tagLst>
</file>

<file path=ppt/tags/tag67.xml><?xml version="1.0" encoding="utf-8"?>
<p:tagLst xmlns:p="http://schemas.openxmlformats.org/presentationml/2006/main">
  <p:tag name="KSO_WM_DIAGRAM_VIRTUALLY_FRAME" val="{&quot;height&quot;:360.8249969482422,&quot;left&quot;:67.75,&quot;top&quot;:117.37500305175782,&quot;width&quot;:466.85}"/>
</p:tagLst>
</file>

<file path=ppt/tags/tag68.xml><?xml version="1.0" encoding="utf-8"?>
<p:tagLst xmlns:p="http://schemas.openxmlformats.org/presentationml/2006/main">
  <p:tag name="KSO_WM_DIAGRAM_VIRTUALLY_FRAME" val="{&quot;height&quot;:360.8249969482422,&quot;left&quot;:67.75,&quot;top&quot;:117.37500305175782,&quot;width&quot;:466.85}"/>
</p:tagLst>
</file>

<file path=ppt/tags/tag69.xml><?xml version="1.0" encoding="utf-8"?>
<p:tagLst xmlns:p="http://schemas.openxmlformats.org/presentationml/2006/main">
  <p:tag name="COMMONDATA" val="eyJoZGlkIjoiMjQ4NjllNDY0MzRkZGY3OTcwYmJjMzQ3YmI5MTc5ZmEifQ=="/>
  <p:tag name="commondata" val="eyJoZGlkIjoiYWU0NWQ4MTZlMmFiMDcxNTQ2M2NmOWFjMmM5MzIzOGUifQ=="/>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4823</Words>
  <Application>WPS 演示</Application>
  <PresentationFormat>Widescreen</PresentationFormat>
  <Paragraphs>252</Paragraphs>
  <Slides>10</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Arial</vt:lpstr>
      <vt:lpstr>宋体</vt:lpstr>
      <vt:lpstr>Wingdings</vt:lpstr>
      <vt:lpstr>微软雅黑</vt:lpstr>
      <vt:lpstr>Calibri</vt:lpstr>
      <vt:lpstr>Wingdings</vt:lpstr>
      <vt:lpstr>Times New Roman</vt:lpstr>
      <vt:lpstr>等线</vt:lpstr>
      <vt:lpstr>Calibri Light</vt:lpstr>
      <vt:lpstr>Arial Unicode MS</vt:lpstr>
      <vt:lpstr>Office Theme</vt:lpstr>
      <vt:lpstr>Super Computing Express Services in High-performance WAN                                       </vt:lpstr>
      <vt:lpstr>    </vt:lpstr>
      <vt:lpstr>Requirements of massive data transmission </vt:lpstr>
      <vt:lpstr>Current solutions and their drawbacks </vt:lpstr>
      <vt:lpstr>Solution: Super Computing Express </vt:lpstr>
      <vt:lpstr>Solution: Super Computing Express </vt:lpstr>
      <vt:lpstr>Super Computing Express: high bandwidth utilization </vt:lpstr>
      <vt:lpstr>PowerPoint 演示文稿</vt:lpstr>
      <vt:lpstr>Future work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Engineering  in CATS and DetNet</dc:title>
  <dc:creator>Adrian Farrel</dc:creator>
  <cp:lastModifiedBy>黄灿灿</cp:lastModifiedBy>
  <cp:revision>291</cp:revision>
  <dcterms:created xsi:type="dcterms:W3CDTF">2023-10-29T18:52:00Z</dcterms:created>
  <dcterms:modified xsi:type="dcterms:W3CDTF">2024-07-23T03:09:12Z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11A655CC9A6A499697FDAB2231C35BF4_12</vt:lpwstr>
  </property>
  <property fmtid="{D5CDD505-2E9C-101B-9397-08002B2CF9AE}" pid="3" name="KSOProductBuildVer">
    <vt:lpwstr>2052-12.1.0.17147</vt:lpwstr>
  </property>
</Properties>
</file>