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347" r:id="rId4"/>
    <p:sldId id="338" r:id="rId6"/>
    <p:sldId id="340" r:id="rId7"/>
    <p:sldId id="342" r:id="rId8"/>
    <p:sldId id="341" r:id="rId9"/>
    <p:sldId id="343" r:id="rId10"/>
    <p:sldId id="336" r:id="rId11"/>
    <p:sldId id="3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FCA"/>
    <a:srgbClr val="000000"/>
    <a:srgbClr val="E7D3DD"/>
    <a:srgbClr val="ADB9CA"/>
    <a:srgbClr val="71B7FC"/>
    <a:srgbClr val="FFFFFF"/>
    <a:srgbClr val="2A93FB"/>
    <a:srgbClr val="00B050"/>
    <a:srgbClr val="D1E5F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66"/>
      </p:cViewPr>
      <p:guideLst>
        <p:guide orient="horz" pos="2360"/>
        <p:guide pos="2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BAF1-0B6D-473E-8A62-3340F220D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2D35-BFAD-40E3-A96B-5A0388BA2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north-south traffic</a:t>
            </a:r>
            <a:r>
              <a:rPr lang="zh-CN" altLang="en-US"/>
              <a:t>需要加入一个手机，表示用户发出的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6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椭圆 7"/>
          <p:cNvSpPr/>
          <p:nvPr/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8"/>
          <p:cNvSpPr/>
          <p:nvPr/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任意多边形: 形状 9"/>
          <p:cNvSpPr/>
          <p:nvPr/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0" name="任意多边形: 形状 10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1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2" name="KSO_Shape"/>
          <p:cNvSpPr/>
          <p:nvPr/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1C4A0F-14F1-4898-8B13-D756F0CCE0C5}" type="slidenum">
              <a:rPr lang="zh-CN" altLang="en-US"/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78" y="308417"/>
            <a:ext cx="1559765" cy="747833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B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www.fiberhome.com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 userDrawn="1"/>
        </p:nvSpPr>
        <p:spPr>
          <a:xfrm rot="19982002">
            <a:off x="10539659" y="-271289"/>
            <a:ext cx="1735430" cy="1261657"/>
          </a:xfrm>
          <a:custGeom>
            <a:avLst/>
            <a:gdLst>
              <a:gd name="connsiteX0" fmla="*/ 317500 w 1009650"/>
              <a:gd name="connsiteY0" fmla="*/ 0 h 635000"/>
              <a:gd name="connsiteX1" fmla="*/ 0 w 1009650"/>
              <a:gd name="connsiteY1" fmla="*/ 317500 h 635000"/>
              <a:gd name="connsiteX2" fmla="*/ 317500 w 1009650"/>
              <a:gd name="connsiteY2" fmla="*/ 635000 h 635000"/>
              <a:gd name="connsiteX3" fmla="*/ 1009650 w 1009650"/>
              <a:gd name="connsiteY3" fmla="*/ 635000 h 635000"/>
              <a:gd name="connsiteX4" fmla="*/ 1009650 w 1009650"/>
              <a:gd name="connsiteY4" fmla="*/ 0 h 635000"/>
              <a:gd name="connsiteX5" fmla="*/ 317500 w 1009650"/>
              <a:gd name="connsiteY5" fmla="*/ 0 h 635000"/>
              <a:gd name="connsiteX0-1" fmla="*/ 238574 w 1009650"/>
              <a:gd name="connsiteY0-2" fmla="*/ 77415 h 635000"/>
              <a:gd name="connsiteX1-3" fmla="*/ 0 w 1009650"/>
              <a:gd name="connsiteY1-4" fmla="*/ 317500 h 635000"/>
              <a:gd name="connsiteX2-5" fmla="*/ 317500 w 1009650"/>
              <a:gd name="connsiteY2-6" fmla="*/ 635000 h 635000"/>
              <a:gd name="connsiteX3-7" fmla="*/ 1009650 w 1009650"/>
              <a:gd name="connsiteY3-8" fmla="*/ 635000 h 635000"/>
              <a:gd name="connsiteX4-9" fmla="*/ 1009650 w 1009650"/>
              <a:gd name="connsiteY4-10" fmla="*/ 0 h 635000"/>
              <a:gd name="connsiteX5-11" fmla="*/ 238574 w 1009650"/>
              <a:gd name="connsiteY5-12" fmla="*/ 77415 h 635000"/>
              <a:gd name="connsiteX0-13" fmla="*/ 238574 w 1009650"/>
              <a:gd name="connsiteY0-14" fmla="*/ 0 h 557585"/>
              <a:gd name="connsiteX1-15" fmla="*/ 0 w 1009650"/>
              <a:gd name="connsiteY1-16" fmla="*/ 240085 h 557585"/>
              <a:gd name="connsiteX2-17" fmla="*/ 317500 w 1009650"/>
              <a:gd name="connsiteY2-18" fmla="*/ 557585 h 557585"/>
              <a:gd name="connsiteX3-19" fmla="*/ 1009650 w 1009650"/>
              <a:gd name="connsiteY3-20" fmla="*/ 557585 h 557585"/>
              <a:gd name="connsiteX4-21" fmla="*/ 951930 w 1009650"/>
              <a:gd name="connsiteY4-22" fmla="*/ 270478 h 557585"/>
              <a:gd name="connsiteX5-23" fmla="*/ 238574 w 1009650"/>
              <a:gd name="connsiteY5-24" fmla="*/ 0 h 557585"/>
              <a:gd name="connsiteX0-25" fmla="*/ 238574 w 1009650"/>
              <a:gd name="connsiteY0-26" fmla="*/ 0 h 557585"/>
              <a:gd name="connsiteX1-27" fmla="*/ 0 w 1009650"/>
              <a:gd name="connsiteY1-28" fmla="*/ 240085 h 557585"/>
              <a:gd name="connsiteX2-29" fmla="*/ 317500 w 1009650"/>
              <a:gd name="connsiteY2-30" fmla="*/ 557585 h 557585"/>
              <a:gd name="connsiteX3-31" fmla="*/ 1009650 w 1009650"/>
              <a:gd name="connsiteY3-32" fmla="*/ 557585 h 557585"/>
              <a:gd name="connsiteX4-33" fmla="*/ 943235 w 1009650"/>
              <a:gd name="connsiteY4-34" fmla="*/ 284119 h 557585"/>
              <a:gd name="connsiteX5-35" fmla="*/ 238574 w 1009650"/>
              <a:gd name="connsiteY5-36" fmla="*/ 0 h 557585"/>
              <a:gd name="connsiteX0-37" fmla="*/ 238574 w 1009650"/>
              <a:gd name="connsiteY0-38" fmla="*/ 0 h 557585"/>
              <a:gd name="connsiteX1-39" fmla="*/ 0 w 1009650"/>
              <a:gd name="connsiteY1-40" fmla="*/ 240085 h 557585"/>
              <a:gd name="connsiteX2-41" fmla="*/ 317500 w 1009650"/>
              <a:gd name="connsiteY2-42" fmla="*/ 557585 h 557585"/>
              <a:gd name="connsiteX3-43" fmla="*/ 1009650 w 1009650"/>
              <a:gd name="connsiteY3-44" fmla="*/ 557585 h 557585"/>
              <a:gd name="connsiteX4-45" fmla="*/ 968868 w 1009650"/>
              <a:gd name="connsiteY4-46" fmla="*/ 294529 h 557585"/>
              <a:gd name="connsiteX5-47" fmla="*/ 238574 w 1009650"/>
              <a:gd name="connsiteY5-48" fmla="*/ 0 h 557585"/>
              <a:gd name="connsiteX0-49" fmla="*/ 238574 w 968868"/>
              <a:gd name="connsiteY0-50" fmla="*/ 0 h 558988"/>
              <a:gd name="connsiteX1-51" fmla="*/ 0 w 968868"/>
              <a:gd name="connsiteY1-52" fmla="*/ 240085 h 558988"/>
              <a:gd name="connsiteX2-53" fmla="*/ 317500 w 968868"/>
              <a:gd name="connsiteY2-54" fmla="*/ 557585 h 558988"/>
              <a:gd name="connsiteX3-55" fmla="*/ 801696 w 968868"/>
              <a:gd name="connsiteY3-56" fmla="*/ 558988 h 558988"/>
              <a:gd name="connsiteX4-57" fmla="*/ 968868 w 968868"/>
              <a:gd name="connsiteY4-58" fmla="*/ 294529 h 558988"/>
              <a:gd name="connsiteX5-59" fmla="*/ 238574 w 968868"/>
              <a:gd name="connsiteY5-60" fmla="*/ 0 h 558988"/>
              <a:gd name="connsiteX0-61" fmla="*/ 240640 w 968868"/>
              <a:gd name="connsiteY0-62" fmla="*/ 0 h 562230"/>
              <a:gd name="connsiteX1-63" fmla="*/ 0 w 968868"/>
              <a:gd name="connsiteY1-64" fmla="*/ 243327 h 562230"/>
              <a:gd name="connsiteX2-65" fmla="*/ 317500 w 968868"/>
              <a:gd name="connsiteY2-66" fmla="*/ 560827 h 562230"/>
              <a:gd name="connsiteX3-67" fmla="*/ 801696 w 968868"/>
              <a:gd name="connsiteY3-68" fmla="*/ 562230 h 562230"/>
              <a:gd name="connsiteX4-69" fmla="*/ 968868 w 968868"/>
              <a:gd name="connsiteY4-70" fmla="*/ 297771 h 562230"/>
              <a:gd name="connsiteX5-71" fmla="*/ 240640 w 968868"/>
              <a:gd name="connsiteY5-72" fmla="*/ 0 h 562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68868" h="562230">
                <a:moveTo>
                  <a:pt x="240640" y="0"/>
                </a:moveTo>
                <a:lnTo>
                  <a:pt x="0" y="243327"/>
                </a:lnTo>
                <a:lnTo>
                  <a:pt x="317500" y="560827"/>
                </a:lnTo>
                <a:lnTo>
                  <a:pt x="801696" y="562230"/>
                </a:lnTo>
                <a:lnTo>
                  <a:pt x="968868" y="297771"/>
                </a:lnTo>
                <a:lnTo>
                  <a:pt x="2406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35" name="直接连接符 34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 preferRelativeResize="0"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785" y="67638"/>
            <a:ext cx="1515715" cy="7812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54FE-17D8-4201-A2BE-3C569D776F8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0F85-A340-4407-97EC-3849D2553C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EAB8DB-94E9-4BAC-AC0A-0BDED11D82F9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B749-F398-4A0E-8FC8-7662562542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818900-26F5-49F5-9D46-8CDDC5A6EF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24" name="椭圆 23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5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15CD5-A897-44BC-96B1-EA1DFA201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A55B5-DAAD-4B42-B2A7-EC7A443BCF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4" name="椭圆 3"/>
          <p:cNvSpPr/>
          <p:nvPr/>
        </p:nvSpPr>
        <p:spPr>
          <a:xfrm>
            <a:off x="1357313" y="1363663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5" name="任意多边形: 形状 7"/>
          <p:cNvSpPr/>
          <p:nvPr/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6" name="任意多边形: 形状 8"/>
          <p:cNvSpPr/>
          <p:nvPr/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任意多边形: 形状 9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602DD-68A8-41A2-B35E-86A5C6EDD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64651-DA25-460D-BF03-D6AB3999D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6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EFE7A2-A409-40F1-B0DC-05379ABA81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 userDrawn="1"/>
        </p:nvSpPr>
        <p:spPr>
          <a:xfrm>
            <a:off x="12304991" y="3563599"/>
            <a:ext cx="457015" cy="3565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2303852" y="4548881"/>
            <a:ext cx="458314" cy="35650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2303237" y="4056240"/>
            <a:ext cx="459017" cy="356501"/>
          </a:xfrm>
          <a:prstGeom prst="rect">
            <a:avLst/>
          </a:prstGeom>
          <a:solidFill>
            <a:srgbClr val="8E499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2303237" y="5041523"/>
            <a:ext cx="459017" cy="356501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2302989" y="5534164"/>
            <a:ext cx="459017" cy="356501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302989" y="6026805"/>
            <a:ext cx="459017" cy="356501"/>
          </a:xfrm>
          <a:prstGeom prst="rect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288795" y="6519446"/>
            <a:ext cx="52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参考色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2303083" y="3085246"/>
            <a:ext cx="457015" cy="356501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266" y="892810"/>
            <a:ext cx="998410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>
                <a:latin typeface="Cambria" panose="02040503050406030204" charset="0"/>
                <a:cs typeface="Cambria" panose="02040503050406030204" charset="0"/>
              </a:rPr>
              <a:t>Use Cases</a:t>
            </a:r>
            <a:r>
              <a:rPr lang="en-US" altLang="zh-CN" sz="3600">
                <a:latin typeface="Cambria" panose="02040503050406030204" charset="0"/>
                <a:cs typeface="Cambria" panose="02040503050406030204" charset="0"/>
              </a:rPr>
              <a:t>, requirements and reference framework</a:t>
            </a:r>
            <a:endParaRPr lang="en-US" altLang="zh-CN" sz="3600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zh-CN" altLang="en-US" sz="3600">
                <a:latin typeface="Cambria" panose="02040503050406030204" charset="0"/>
                <a:cs typeface="Cambria" panose="02040503050406030204" charset="0"/>
              </a:rPr>
              <a:t>-Standalone Service ID in Routing Network</a:t>
            </a:r>
            <a:endParaRPr lang="zh-CN" altLang="en-US" sz="3600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endParaRPr lang="en-US" sz="3600">
              <a:solidFill>
                <a:srgbClr val="2A93FB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6328410" y="6153785"/>
            <a:ext cx="5631180" cy="552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IETF-119, Mar 2024 </a:t>
            </a:r>
            <a:endParaRPr lang="en-US" sz="1800">
              <a:latin typeface="Cambria" panose="02040503050406030204" charset="0"/>
              <a:ea typeface="+mn-ea"/>
              <a:cs typeface="Cambria" panose="02040503050406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5585" y="2366010"/>
            <a:ext cx="42125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Daniel Huang, ZTE Corporation</a:t>
            </a:r>
            <a:endParaRPr lang="en-US" altLang="zh-CN"/>
          </a:p>
          <a:p>
            <a:pPr algn="l"/>
            <a:r>
              <a:rPr lang="en-US" altLang="zh-CN"/>
              <a:t>Jie Liang, China Telecom</a:t>
            </a:r>
            <a:endParaRPr lang="en-US" altLang="zh-CN"/>
          </a:p>
          <a:p>
            <a:pPr algn="l"/>
            <a:r>
              <a:rPr lang="en-US" altLang="zh-CN"/>
              <a:t>Feng Yang,              China Mobile</a:t>
            </a:r>
            <a:endParaRPr lang="en-US" altLang="zh-CN"/>
          </a:p>
          <a:p>
            <a:pPr algn="l"/>
            <a:r>
              <a:rPr lang="en-US" altLang="zh-CN"/>
              <a:t>Yan Zhang,              China Unicom</a:t>
            </a:r>
            <a:endParaRPr lang="en-US" altLang="zh-CN"/>
          </a:p>
          <a:p>
            <a:pPr algn="l"/>
            <a:r>
              <a:rPr lang="en-US" altLang="zh-CN"/>
              <a:t>Dong Yang</a:t>
            </a:r>
            <a:r>
              <a:rPr lang="zh-CN" altLang="en-US"/>
              <a:t>，</a:t>
            </a:r>
            <a:r>
              <a:rPr lang="en-US" altLang="zh-CN"/>
              <a:t>Beijing Jiaotong University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6040" y="1292860"/>
            <a:ext cx="9152890" cy="3935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931" y="291465"/>
            <a:ext cx="110255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Apps and service diversity, coordination among micro-services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7890" y="2219325"/>
            <a:ext cx="2519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North-South Traffic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2550" y="4207510"/>
            <a:ext cx="2519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East-West Traffic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28215" y="5567680"/>
            <a:ext cx="78841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096FC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Connectivity:  </a:t>
            </a: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fine-grained beyond “Best effort”</a:t>
            </a:r>
            <a:endParaRPr lang="zh-CN" altLang="en-US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096FC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Scheduling: </a:t>
            </a: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coordination between networking and computing</a:t>
            </a:r>
            <a:endParaRPr lang="zh-CN" altLang="en-US" sz="2000" b="1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096FC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Observability:</a:t>
            </a:r>
            <a:r>
              <a:rPr lang="en-US" altLang="zh-CN" sz="2000" b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service-oriented, whole-stack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685" y="1433475"/>
            <a:ext cx="6510000" cy="448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34018" y="424815"/>
            <a:ext cx="6323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Gaps of south-north traffic scenario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0" y="1079500"/>
            <a:ext cx="48679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Cambria Math" panose="02040503050406030204" charset="0"/>
                <a:cs typeface="Cambria Math" panose="02040503050406030204" charset="0"/>
              </a:rPr>
              <a:t>Connectivity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:  Without explict interface between the service and the differentiated networking capabilities</a:t>
            </a:r>
            <a:endParaRPr 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5515" y="2750820"/>
            <a:ext cx="41744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Cambria Math" panose="02040503050406030204" charset="0"/>
                <a:cs typeface="Cambria Math" panose="02040503050406030204" charset="0"/>
              </a:rPr>
              <a:t>Scheduling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: </a:t>
            </a:r>
            <a:r>
              <a:rPr lang="en-US">
                <a:latin typeface="Cambria Math" panose="02040503050406030204" charset="0"/>
                <a:cs typeface="Cambria Math" panose="02040503050406030204" charset="0"/>
              </a:rPr>
              <a:t>The network steers traffic without service status, and the service delivers the traffic without network status, while actually both need to align with each other.</a:t>
            </a:r>
            <a:endParaRPr 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4040" y="5239385"/>
            <a:ext cx="49955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Cambria Math" panose="02040503050406030204" charset="0"/>
                <a:cs typeface="Cambria Math" panose="02040503050406030204" charset="0"/>
              </a:rPr>
              <a:t>Observability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: </a:t>
            </a:r>
            <a:r>
              <a:rPr lang="en-US">
                <a:latin typeface="Cambria Math" panose="02040503050406030204" charset="0"/>
                <a:cs typeface="Cambria Math" panose="02040503050406030204" charset="0"/>
              </a:rPr>
              <a:t>whole-stack and end2end view of the service performance could not be collected under existing mechanisms</a:t>
            </a:r>
            <a:endParaRPr lang="en-US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471296" y="236855"/>
            <a:ext cx="91243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Gateways and proxies in the way of east-west traffic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008380"/>
            <a:ext cx="6591300" cy="4371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5055" y="5561330"/>
            <a:ext cx="5546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 proxy intercept traffic and conduct processing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application semantics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are considered 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consists of three TCP segments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1070" y="3372485"/>
            <a:ext cx="44367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I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nterfaces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are needed to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 establish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appropriate mapping between different technologies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in two adjacent domains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---&gt; </a:t>
            </a:r>
            <a:r>
              <a:rPr lang="en-US" altLang="zh-CN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</a:rPr>
              <a:t>High management complexity: a lot of static mapping configurations</a:t>
            </a:r>
            <a:endParaRPr lang="en-US" altLang="zh-CN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1070" y="1652270"/>
            <a:ext cx="44367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Additional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processing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delay at the gateways for each hop service-to-service communication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---&gt; </a:t>
            </a:r>
            <a:r>
              <a:rPr lang="en-US" altLang="zh-CN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</a:rPr>
              <a:t>Large end-to-end delay</a:t>
            </a:r>
            <a:endParaRPr lang="en-US" altLang="zh-CN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725488" y="255905"/>
            <a:ext cx="107403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Cross registries and isolations  from service interconnections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033780"/>
            <a:ext cx="4705350" cy="4790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3365" y="1968500"/>
            <a:ext cx="2951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3. Collaborative logic across microservices and endpoints is not perceived and maintained by infrastructure.</a:t>
            </a:r>
            <a:endParaRPr lang="en-US" altLang="zh-CN" sz="2000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078230"/>
            <a:ext cx="3905250" cy="4491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440" y="5839460"/>
            <a:ext cx="42564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</a:rPr>
              <a:t>1. Static configs for both service discovery and scheduling policies</a:t>
            </a:r>
            <a:endParaRPr lang="en-US" altLang="zh-CN" sz="2000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4070" y="5842635"/>
            <a:ext cx="53562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2. The service endpoints are not aware of the resources and circumstances of network capabilities</a:t>
            </a:r>
            <a:endParaRPr lang="en-US" altLang="zh-CN" sz="2000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16561" y="424815"/>
            <a:ext cx="113582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Limited resources and burdening configs in edge site scheduling 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1238250"/>
            <a:ext cx="7077075" cy="5367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40040" y="4033520"/>
            <a:ext cx="42564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2. Difficulties and burdens in managing instances with dynamic scaling conditions in control plane.</a:t>
            </a:r>
            <a:endParaRPr lang="en-US" altLang="zh-CN" sz="2000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3370" y="1487170"/>
            <a:ext cx="425640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096FCA"/>
                </a:solidFill>
                <a:latin typeface="Cambria Math" panose="02040503050406030204" charset="0"/>
                <a:cs typeface="Cambria Math" panose="02040503050406030204" charset="0"/>
              </a:rPr>
              <a:t>1. End systems and edge sites initiate the service request without whole picture status of the remote sites. The status gap matters significantly in the case of serverless.</a:t>
            </a:r>
            <a:endParaRPr lang="en-US" altLang="zh-CN" sz="2000" b="1">
              <a:solidFill>
                <a:srgbClr val="096FCA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503613" y="424815"/>
            <a:ext cx="51841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Blind spots in APM and eBPF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025" y="4376420"/>
            <a:ext cx="67125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pplication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P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erformance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M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anagement (APM)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When it comes to different scheduling polices with regard to either networking or services , APM is either not allowed or leads to maintenance difficulties such as conflicts of codes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Unable to obtain measurements regarding the infrastructure such as system calls and network transmissions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295" y="1200785"/>
            <a:ext cx="68072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E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nhanced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Berkeley Packet Filter (eBPF)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technologies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the byte streams collected by the eBPF technologies pertains to process and thread,  and it is difficult to associate with the services and applications.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Unable to correlate the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 failure in the underlay network 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with the overlay tunnel and take action in a timely manner.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2135" y="2534920"/>
            <a:ext cx="4791075" cy="1524000"/>
          </a:xfrm>
          <a:prstGeom prst="rect">
            <a:avLst/>
          </a:prstGeom>
        </p:spPr>
      </p:pic>
      <p:sp>
        <p:nvSpPr>
          <p:cNvPr id="5" name="爆炸形 1 4"/>
          <p:cNvSpPr/>
          <p:nvPr/>
        </p:nvSpPr>
        <p:spPr>
          <a:xfrm>
            <a:off x="8278495" y="3810000"/>
            <a:ext cx="355600" cy="292100"/>
          </a:xfrm>
          <a:prstGeom prst="irregularSeal1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爆炸形 1 5"/>
          <p:cNvSpPr/>
          <p:nvPr/>
        </p:nvSpPr>
        <p:spPr>
          <a:xfrm>
            <a:off x="9815195" y="3810000"/>
            <a:ext cx="355600" cy="292100"/>
          </a:xfrm>
          <a:prstGeom prst="irregularSeal1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94015" y="3957320"/>
            <a:ext cx="2519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Blind spots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470" y="3254375"/>
            <a:ext cx="4192270" cy="2981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6470" y="6235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source: https://deepflow.io/blog/039-qcon-2022-in-depth-practice-of-cloud-native-observability-based-on-ebpf/</a:t>
            </a:r>
            <a:endParaRPr lang="en-US" altLang="zh-CN" sz="9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83616" y="300355"/>
            <a:ext cx="102241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Requirements of standalone service ID in routing network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751330" y="1203960"/>
            <a:ext cx="3507740" cy="76390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Location/Device independant</a:t>
            </a:r>
            <a:endParaRPr lang="en-US" altLang="zh-CN" b="1"/>
          </a:p>
        </p:txBody>
      </p:sp>
      <p:sp>
        <p:nvSpPr>
          <p:cNvPr id="4" name="椭圆 3"/>
          <p:cNvSpPr/>
          <p:nvPr/>
        </p:nvSpPr>
        <p:spPr>
          <a:xfrm>
            <a:off x="6781165" y="1203960"/>
            <a:ext cx="3507740" cy="76390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User</a:t>
            </a:r>
            <a:endParaRPr lang="en-US" altLang="zh-CN" b="1"/>
          </a:p>
          <a:p>
            <a:pPr algn="ctr"/>
            <a:r>
              <a:rPr lang="en-US" altLang="zh-CN" b="1"/>
              <a:t>independant</a:t>
            </a:r>
            <a:endParaRPr lang="en-US" altLang="zh-CN" b="1"/>
          </a:p>
        </p:txBody>
      </p:sp>
      <p:sp>
        <p:nvSpPr>
          <p:cNvPr id="5" name="椭圆 4"/>
          <p:cNvSpPr/>
          <p:nvPr/>
        </p:nvSpPr>
        <p:spPr>
          <a:xfrm>
            <a:off x="1724660" y="2595880"/>
            <a:ext cx="3507740" cy="76390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Interface to the third parties</a:t>
            </a:r>
            <a:endParaRPr lang="en-US" altLang="zh-CN" b="1"/>
          </a:p>
        </p:txBody>
      </p:sp>
      <p:sp>
        <p:nvSpPr>
          <p:cNvPr id="6" name="椭圆 5"/>
          <p:cNvSpPr/>
          <p:nvPr/>
        </p:nvSpPr>
        <p:spPr>
          <a:xfrm>
            <a:off x="6754495" y="2660015"/>
            <a:ext cx="3507740" cy="76390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Interface to the capabilities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586740" y="5348605"/>
            <a:ext cx="11137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Terminology: we do not believe “service ID” is the best and it remains open for better suggestions.</a:t>
            </a:r>
            <a:endParaRPr lang="en-US" altLang="zh-CN" sz="2000"/>
          </a:p>
        </p:txBody>
      </p:sp>
      <p:sp>
        <p:nvSpPr>
          <p:cNvPr id="10" name="椭圆 9"/>
          <p:cNvSpPr/>
          <p:nvPr/>
        </p:nvSpPr>
        <p:spPr>
          <a:xfrm>
            <a:off x="3986530" y="3985260"/>
            <a:ext cx="3507740" cy="76390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Service type and nothing more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66403" y="76200"/>
            <a:ext cx="5990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Cambria" panose="02040503050406030204" charset="0"/>
                <a:cs typeface="Cambria" panose="02040503050406030204" charset="0"/>
              </a:rPr>
              <a:t>Preliminary reference framework</a:t>
            </a:r>
            <a:endParaRPr lang="en-US" altLang="zh-CN" sz="3200"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553845" y="1126490"/>
            <a:ext cx="8816340" cy="4177030"/>
            <a:chOff x="201" y="1028"/>
            <a:chExt cx="13884" cy="6578"/>
          </a:xfrm>
        </p:grpSpPr>
        <p:sp>
          <p:nvSpPr>
            <p:cNvPr id="6" name="矩形 5"/>
            <p:cNvSpPr/>
            <p:nvPr/>
          </p:nvSpPr>
          <p:spPr>
            <a:xfrm>
              <a:off x="201" y="1028"/>
              <a:ext cx="13884" cy="7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Service ID governance system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" name="直接箭头连接符 6"/>
            <p:cNvCxnSpPr>
              <a:endCxn id="49" idx="0"/>
            </p:cNvCxnSpPr>
            <p:nvPr/>
          </p:nvCxnSpPr>
          <p:spPr>
            <a:xfrm>
              <a:off x="7157" y="1792"/>
              <a:ext cx="0" cy="6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8" name="组合 7"/>
            <p:cNvGrpSpPr/>
            <p:nvPr/>
          </p:nvGrpSpPr>
          <p:grpSpPr>
            <a:xfrm>
              <a:off x="2333" y="4650"/>
              <a:ext cx="4482" cy="2957"/>
              <a:chOff x="2459" y="4650"/>
              <a:chExt cx="4482" cy="295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585" y="5966"/>
                <a:ext cx="1819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Underlay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9" y="4650"/>
                <a:ext cx="4482" cy="23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141" y="7027"/>
                <a:ext cx="84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AS1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85" y="4998"/>
                <a:ext cx="1821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sub-ayer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97" y="6527"/>
                <a:ext cx="176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SSR ingress 1</a:t>
                </a:r>
                <a:endParaRPr lang="en-US" altLang="zh-CN" sz="14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84" y="5966"/>
                <a:ext cx="1819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Underlay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984" y="4998"/>
                <a:ext cx="1821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sub-ayer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096" y="6527"/>
                <a:ext cx="175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SSR egress  1</a:t>
                </a:r>
                <a:endParaRPr lang="en-US" altLang="zh-CN" sz="14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446" y="4650"/>
              <a:ext cx="4482" cy="2957"/>
              <a:chOff x="2459" y="4650"/>
              <a:chExt cx="4482" cy="295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585" y="5966"/>
                <a:ext cx="1819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Underlay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59" y="4650"/>
                <a:ext cx="4482" cy="23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141" y="7027"/>
                <a:ext cx="84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AS2</a:t>
                </a:r>
                <a:endParaRPr lang="en-US" altLang="zh-CN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585" y="4998"/>
                <a:ext cx="1821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sub-ayer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697" y="6527"/>
                <a:ext cx="176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SSR ingress 2</a:t>
                </a:r>
                <a:endParaRPr lang="en-US" altLang="zh-CN" sz="14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84" y="5966"/>
                <a:ext cx="1819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Underlay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84" y="4998"/>
                <a:ext cx="1821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sub-ayer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096" y="6527"/>
                <a:ext cx="1690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SSR egress 2</a:t>
                </a:r>
                <a:endParaRPr lang="en-US" altLang="zh-CN" sz="1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01" y="3896"/>
              <a:ext cx="1754" cy="3130"/>
              <a:chOff x="5" y="3896"/>
              <a:chExt cx="1754" cy="3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" y="4998"/>
                <a:ext cx="1416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in L3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" y="4037"/>
                <a:ext cx="1416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in L4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" y="5966"/>
                <a:ext cx="1416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" y="6511"/>
                <a:ext cx="175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Service Point</a:t>
                </a:r>
                <a:endParaRPr lang="en-US" altLang="zh-CN" sz="14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" y="3896"/>
                <a:ext cx="1706" cy="3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2329" y="3897"/>
              <a:ext cx="1754" cy="3130"/>
              <a:chOff x="5" y="3896"/>
              <a:chExt cx="1754" cy="31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82" y="4998"/>
                <a:ext cx="1416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in L3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82" y="4037"/>
                <a:ext cx="1416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S-ID in L4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2" y="5966"/>
                <a:ext cx="1416" cy="49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" y="6511"/>
                <a:ext cx="175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Service Point</a:t>
                </a:r>
                <a:endParaRPr lang="en-US" altLang="zh-CN" sz="14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6" y="3896"/>
                <a:ext cx="1706" cy="3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1955" y="5248"/>
              <a:ext cx="3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9" name="直接箭头连接符 38"/>
            <p:cNvCxnSpPr/>
            <p:nvPr/>
          </p:nvCxnSpPr>
          <p:spPr>
            <a:xfrm>
              <a:off x="6815" y="5248"/>
              <a:ext cx="6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0" name="直接箭头连接符 39"/>
            <p:cNvCxnSpPr/>
            <p:nvPr/>
          </p:nvCxnSpPr>
          <p:spPr>
            <a:xfrm>
              <a:off x="11943" y="5213"/>
              <a:ext cx="3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2" name="直接箭头连接符 41"/>
            <p:cNvCxnSpPr>
              <a:stCxn id="12" idx="2"/>
              <a:endCxn id="9" idx="0"/>
            </p:cNvCxnSpPr>
            <p:nvPr/>
          </p:nvCxnSpPr>
          <p:spPr>
            <a:xfrm flipH="1">
              <a:off x="3369" y="5497"/>
              <a:ext cx="1" cy="4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3" name="直接箭头连接符 42"/>
            <p:cNvCxnSpPr>
              <a:stCxn id="15" idx="2"/>
              <a:endCxn id="14" idx="0"/>
            </p:cNvCxnSpPr>
            <p:nvPr/>
          </p:nvCxnSpPr>
          <p:spPr>
            <a:xfrm flipH="1">
              <a:off x="5768" y="5497"/>
              <a:ext cx="1" cy="4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5" name="直接箭头连接符 44"/>
            <p:cNvCxnSpPr>
              <a:stCxn id="21" idx="2"/>
              <a:endCxn id="18" idx="0"/>
            </p:cNvCxnSpPr>
            <p:nvPr/>
          </p:nvCxnSpPr>
          <p:spPr>
            <a:xfrm flipH="1">
              <a:off x="8482" y="5497"/>
              <a:ext cx="1" cy="4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6" name="直接箭头连接符 45"/>
            <p:cNvCxnSpPr>
              <a:stCxn id="24" idx="2"/>
              <a:endCxn id="23" idx="0"/>
            </p:cNvCxnSpPr>
            <p:nvPr/>
          </p:nvCxnSpPr>
          <p:spPr>
            <a:xfrm flipH="1">
              <a:off x="10881" y="5497"/>
              <a:ext cx="1" cy="4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7" name="直接箭头连接符 46"/>
            <p:cNvCxnSpPr>
              <a:stCxn id="12" idx="3"/>
              <a:endCxn id="15" idx="1"/>
            </p:cNvCxnSpPr>
            <p:nvPr/>
          </p:nvCxnSpPr>
          <p:spPr>
            <a:xfrm>
              <a:off x="4280" y="5248"/>
              <a:ext cx="5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48" name="直接箭头连接符 47"/>
            <p:cNvCxnSpPr>
              <a:stCxn id="21" idx="3"/>
              <a:endCxn id="24" idx="1"/>
            </p:cNvCxnSpPr>
            <p:nvPr/>
          </p:nvCxnSpPr>
          <p:spPr>
            <a:xfrm>
              <a:off x="9393" y="5248"/>
              <a:ext cx="5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49" name="菱形 48"/>
            <p:cNvSpPr/>
            <p:nvPr/>
          </p:nvSpPr>
          <p:spPr>
            <a:xfrm>
              <a:off x="258" y="2491"/>
              <a:ext cx="13798" cy="706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Service ID for multi-entity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>
              <a:endCxn id="31" idx="0"/>
            </p:cNvCxnSpPr>
            <p:nvPr/>
          </p:nvCxnSpPr>
          <p:spPr>
            <a:xfrm flipH="1">
              <a:off x="1075" y="2936"/>
              <a:ext cx="11" cy="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直接箭头连接符 50"/>
            <p:cNvCxnSpPr/>
            <p:nvPr/>
          </p:nvCxnSpPr>
          <p:spPr>
            <a:xfrm>
              <a:off x="4580" y="3077"/>
              <a:ext cx="0" cy="1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2" name="直接箭头连接符 51"/>
            <p:cNvCxnSpPr/>
            <p:nvPr/>
          </p:nvCxnSpPr>
          <p:spPr>
            <a:xfrm>
              <a:off x="9682" y="3077"/>
              <a:ext cx="0" cy="1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直接箭头连接符 52"/>
            <p:cNvCxnSpPr/>
            <p:nvPr/>
          </p:nvCxnSpPr>
          <p:spPr>
            <a:xfrm flipH="1">
              <a:off x="13197" y="2937"/>
              <a:ext cx="11" cy="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54" name="文本框 53"/>
          <p:cNvSpPr txBox="1"/>
          <p:nvPr/>
        </p:nvSpPr>
        <p:spPr>
          <a:xfrm>
            <a:off x="112395" y="5304155"/>
            <a:ext cx="11813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1.Employment of standalone service ID in L3 network creates a virtual service ID sub-layer.</a:t>
            </a:r>
            <a:endParaRPr lang="en-US" altLang="zh-CN" sz="2000"/>
          </a:p>
          <a:p>
            <a:r>
              <a:rPr lang="en-US" altLang="zh-CN" sz="2000"/>
              <a:t>2.The service ID could be managed independently in different administrative domains while seamlessly mapping with each other.</a:t>
            </a:r>
            <a:endParaRPr lang="en-US" altLang="zh-CN" sz="2000"/>
          </a:p>
          <a:p>
            <a:r>
              <a:rPr lang="en-US" altLang="zh-CN" sz="2000"/>
              <a:t>3.The service point could be end user terminal, CPE, app gateway and service proxy.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heme/theme1.xml><?xml version="1.0" encoding="utf-8"?>
<a:theme xmlns:a="http://schemas.openxmlformats.org/drawingml/2006/main" name="1_team report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3755</Words>
  <Application>WPS 演示</Application>
  <PresentationFormat>宽屏</PresentationFormat>
  <Paragraphs>138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黑体</vt:lpstr>
      <vt:lpstr>Cambria</vt:lpstr>
      <vt:lpstr>Cambria Math</vt:lpstr>
      <vt:lpstr>Wingdings</vt:lpstr>
      <vt:lpstr>Arial Unicode MS</vt:lpstr>
      <vt:lpstr>Calibri</vt:lpstr>
      <vt:lpstr>1_team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李庆芳</dc:creator>
  <cp:lastModifiedBy>黄光平</cp:lastModifiedBy>
  <cp:revision>579</cp:revision>
  <dcterms:created xsi:type="dcterms:W3CDTF">2024-03-07T01:51:00Z</dcterms:created>
  <dcterms:modified xsi:type="dcterms:W3CDTF">2024-07-18T16:28:34Z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  <property fmtid="{D5CDD505-2E9C-101B-9397-08002B2CF9AE}" pid="3" name="ICV">
    <vt:lpwstr>C3BE9DD68B694222BBC3EB0FBF560743</vt:lpwstr>
  </property>
</Properties>
</file>