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55" r:id="rId5"/>
    <p:sldId id="606" r:id="rId6"/>
    <p:sldId id="596" r:id="rId7"/>
    <p:sldId id="607" r:id="rId8"/>
    <p:sldId id="610" r:id="rId9"/>
    <p:sldId id="611" r:id="rId10"/>
    <p:sldId id="608" r:id="rId11"/>
    <p:sldId id="603" r:id="rId12"/>
    <p:sldId id="6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ACB22-6534-4732-A166-8762E47D354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BF789-B6CE-45E7-A12F-DB1FC8C4F4A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05EC9-CD7B-48BE-9B34-A80504CE54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DE057-415D-41F9-9455-630A165C24F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1098-9675-4C6C-A2E0-07BFC14752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CD3E-73B0-4291-A4E1-9B0F53D0DD0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32B1-5F68-41F5-B467-B64732382D5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4A24-5747-4AF4-B6F9-FCA69387B48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B04F-5B6D-4323-ADC4-D1174CBE40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4FEF-C28D-42CC-9A4A-C5FC4B407B9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6637-A6E7-440F-BCB3-8DB4F59B89A5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C946-CF86-4BC6-AA53-83F028C711D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D40D8-09B2-4098-890A-9A031879045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3B40-E986-4814-8568-98E9987C1F6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8E3E-EE93-4359-B543-93995DDBD29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F5262-B235-4BF8-9454-2FACBFCB50A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8526" y="1848409"/>
            <a:ext cx="11812755" cy="1306607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Scenarios and Deployment Considerations for </a:t>
            </a:r>
            <a:br>
              <a:rPr lang="en-US" altLang="zh-CN" sz="4000" dirty="0" smtClean="0"/>
            </a:br>
            <a:r>
              <a:rPr lang="en-US" altLang="zh-CN" sz="4000" dirty="0" smtClean="0"/>
              <a:t>High Performance Wide Area Network</a:t>
            </a:r>
            <a:endParaRPr lang="en-US" altLang="zh-C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451931" y="4415737"/>
            <a:ext cx="962594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 err="1" smtClean="0"/>
              <a:t>Junfeng</a:t>
            </a:r>
            <a:r>
              <a:rPr lang="en-US" altLang="zh-CN" sz="2000" dirty="0" smtClean="0"/>
              <a:t> Zhao - CAICT(</a:t>
            </a:r>
            <a:r>
              <a:rPr lang="en-US" altLang="zh-CN" sz="2000" u="sng" dirty="0" smtClean="0">
                <a:solidFill>
                  <a:srgbClr val="1E72C7"/>
                </a:solidFill>
              </a:rPr>
              <a:t>zhaojunfeng@caict.ac.cn</a:t>
            </a:r>
            <a:r>
              <a:rPr lang="en-US" altLang="zh-CN" sz="2000" dirty="0" smtClean="0"/>
              <a:t>)</a:t>
            </a:r>
            <a:endParaRPr lang="en-US" altLang="zh-CN" sz="2000" dirty="0"/>
          </a:p>
          <a:p>
            <a:pPr algn="ctr">
              <a:lnSpc>
                <a:spcPct val="150000"/>
              </a:lnSpc>
            </a:pPr>
            <a:r>
              <a:rPr lang="en-US" altLang="zh-CN" sz="2000" dirty="0" smtClean="0"/>
              <a:t> </a:t>
            </a:r>
            <a:r>
              <a:rPr lang="en-US" altLang="zh-CN" sz="2000" dirty="0" smtClean="0"/>
              <a:t> </a:t>
            </a:r>
            <a:endParaRPr lang="en-US" altLang="zh-CN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7790" y="6492875"/>
            <a:ext cx="2743200" cy="365125"/>
          </a:xfrm>
        </p:spPr>
        <p:txBody>
          <a:bodyPr/>
          <a:lstStyle/>
          <a:p>
            <a:fld id="{82C1AD94-A051-4E18-A9FD-ACBC3A2C1453}" type="datetime1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7769" y="0"/>
            <a:ext cx="2591012" cy="1484035"/>
          </a:xfrm>
          <a:prstGeom prst="rect">
            <a:avLst/>
          </a:prstGeom>
        </p:spPr>
      </p:pic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252971" y="5448278"/>
            <a:ext cx="9144000" cy="1655762"/>
          </a:xfrm>
        </p:spPr>
        <p:txBody>
          <a:bodyPr anchor="ctr"/>
          <a:lstStyle/>
          <a:p>
            <a:r>
              <a:rPr lang="en-US" altLang="zh-CN" dirty="0" smtClean="0"/>
              <a:t>IETF 122 </a:t>
            </a:r>
            <a:r>
              <a:rPr lang="en-US" altLang="zh-CN" dirty="0" smtClean="0"/>
              <a:t>HPWAN </a:t>
            </a:r>
            <a:r>
              <a:rPr lang="en-US" altLang="zh-CN" dirty="0" err="1" smtClean="0"/>
              <a:t>sidemeeting</a:t>
            </a:r>
            <a:r>
              <a:rPr lang="en-US" altLang="zh-CN" dirty="0" smtClean="0"/>
              <a:t>, </a:t>
            </a:r>
            <a:r>
              <a:rPr lang="en-US" altLang="zh-CN" dirty="0" smtClean="0"/>
              <a:t>March 2025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C946-CF86-4BC6-AA53-83F028C711D9}" type="datetime1">
              <a:rPr lang="en-US" smtClean="0"/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3985832" y="3216624"/>
            <a:ext cx="370415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6600" dirty="0"/>
              <a:t>Thank You</a:t>
            </a:r>
            <a:endParaRPr lang="en-US" altLang="zh-CN" sz="6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7694" y="790996"/>
            <a:ext cx="2900431" cy="16612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Agenda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873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Calibri Light" panose="020F0302020204030204" charset="0"/>
                <a:cs typeface="Calibri Light" panose="020F0302020204030204" charset="0"/>
              </a:rPr>
              <a:t>Introduction</a:t>
            </a:r>
            <a:endParaRPr lang="en-US" altLang="zh-CN" sz="32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zh-CN" sz="3200" dirty="0">
                <a:latin typeface="Calibri Light" panose="020F0302020204030204" charset="0"/>
                <a:cs typeface="Calibri Light" panose="020F0302020204030204" charset="0"/>
              </a:rPr>
              <a:t>Typical Scenarios for </a:t>
            </a:r>
            <a:r>
              <a:rPr lang="en-US" altLang="zh-CN" sz="3200" dirty="0" smtClean="0">
                <a:latin typeface="Calibri Light" panose="020F0302020204030204" charset="0"/>
                <a:cs typeface="Calibri Light" panose="020F0302020204030204" charset="0"/>
              </a:rPr>
              <a:t>HP-WANs</a:t>
            </a:r>
            <a:endParaRPr lang="en-US" altLang="zh-CN" sz="32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zh-CN" sz="3200" dirty="0">
                <a:latin typeface="Calibri Light" panose="020F0302020204030204" charset="0"/>
                <a:cs typeface="Calibri Light" panose="020F0302020204030204" charset="0"/>
              </a:rPr>
              <a:t>Deployment Considerations for HP-WANs </a:t>
            </a:r>
            <a:r>
              <a:rPr lang="en-US" altLang="zh-CN" sz="3200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endParaRPr lang="en-US" altLang="zh-CN" sz="3200" dirty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zh-CN" sz="3200" dirty="0" smtClean="0">
                <a:latin typeface="Calibri Light" panose="020F0302020204030204" charset="0"/>
                <a:cs typeface="Calibri Light" panose="020F0302020204030204" charset="0"/>
              </a:rPr>
              <a:t>Comments  and questions</a:t>
            </a:r>
            <a:endParaRPr lang="en-US" sz="32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6309" y="6470073"/>
            <a:ext cx="2743200" cy="365125"/>
          </a:xfrm>
        </p:spPr>
        <p:txBody>
          <a:bodyPr/>
          <a:lstStyle/>
          <a:p>
            <a:fld id="{2328FF7D-D648-4BC0-BF8D-78EAD1E56CDC}" type="datetime1">
              <a:rPr lang="en-US" smtClean="0"/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3333" y="164463"/>
            <a:ext cx="1729286" cy="990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508" y="-152371"/>
            <a:ext cx="10515600" cy="1325563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en-US" altLang="zh-CN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7A4-2E6B-4DDB-BEFA-6A5651C7CA84}" type="datetime1">
              <a:rPr lang="en-US" smtClean="0"/>
            </a:fld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1364672" y="856357"/>
            <a:ext cx="104324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HP-WAN </a:t>
            </a:r>
            <a:r>
              <a:rPr lang="en-US" altLang="zh-CN" sz="24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performance requirements </a:t>
            </a: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for </a:t>
            </a:r>
            <a:r>
              <a:rPr lang="en-US" altLang="zh-CN" sz="24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WANs:</a:t>
            </a:r>
            <a:endParaRPr lang="en-US" altLang="zh-CN" sz="2400" b="1" dirty="0" smtClean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  <a:p>
            <a:pPr indent="263525"/>
            <a:endParaRPr lang="en-US" altLang="zh-CN" sz="2000" b="1" dirty="0" smtClean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low or zero </a:t>
            </a:r>
            <a:r>
              <a:rPr lang="en-US" altLang="zh-CN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packet loss rate </a:t>
            </a:r>
            <a:endParaRPr lang="en-US" altLang="zh-CN" dirty="0" smtClean="0"/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low </a:t>
            </a:r>
            <a:r>
              <a:rPr lang="en-US" altLang="zh-CN" dirty="0"/>
              <a:t>latency, </a:t>
            </a:r>
            <a:endParaRPr lang="en-US" altLang="zh-CN" dirty="0" smtClean="0"/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high </a:t>
            </a:r>
            <a:r>
              <a:rPr lang="en-US" altLang="zh-CN" dirty="0"/>
              <a:t>throughput </a:t>
            </a:r>
            <a:endParaRPr lang="en-US" altLang="zh-CN" dirty="0" smtClean="0"/>
          </a:p>
          <a:p>
            <a:pPr marL="285750" indent="-22225"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   low </a:t>
            </a:r>
            <a:r>
              <a:rPr lang="en-US" altLang="zh-CN" dirty="0"/>
              <a:t>CPU utilization,</a:t>
            </a:r>
            <a:endParaRPr lang="en-US" altLang="zh-CN" dirty="0"/>
          </a:p>
          <a:p>
            <a:endParaRPr lang="en-US" altLang="zh-CN" sz="2000" b="1" dirty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C</a:t>
            </a:r>
            <a:r>
              <a:rPr lang="en-US" altLang="zh-CN" sz="24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hallenges for the high </a:t>
            </a: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performance </a:t>
            </a:r>
            <a:r>
              <a:rPr lang="en-US" altLang="zh-CN" sz="24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in long-distance </a:t>
            </a: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and wide area networks </a:t>
            </a:r>
            <a:r>
              <a:rPr lang="en-US" altLang="zh-CN" sz="24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deployment</a:t>
            </a:r>
            <a:endParaRPr lang="en-US" altLang="zh-CN" sz="2400" b="1" dirty="0" smtClean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  <a:p>
            <a:r>
              <a:rPr lang="en-US" altLang="zh-CN" sz="2000" b="1" dirty="0" smtClean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 </a:t>
            </a: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the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high utilization and high throughput capabilities for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long distance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links;</a:t>
            </a: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the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efficient congestion control mechanisms to avoid packet loss;</a:t>
            </a: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  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fair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sharing of link bandwidth resources among multiple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concurrent applications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;</a:t>
            </a: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  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the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packet ACK delay increases 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with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distance,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which will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be challenging for high-performance applications, 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especially distributed </a:t>
            </a:r>
            <a:r>
              <a:rPr lang="en-US" altLang="zh-CN" sz="2000" dirty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processing models</a:t>
            </a:r>
            <a:r>
              <a:rPr lang="en-US" altLang="zh-CN" sz="2000" dirty="0" smtClean="0">
                <a:latin typeface="Calibri Light" panose="020F0302020204030204" charset="0"/>
                <a:ea typeface="微软雅黑" panose="020B0503020204020204" charset="-122"/>
                <a:cs typeface="Calibri Light" panose="020F0302020204030204" charset="0"/>
                <a:sym typeface="+mn-ea"/>
              </a:rPr>
              <a:t>.</a:t>
            </a:r>
            <a:endParaRPr lang="zh-CN" altLang="en-US" sz="2000" dirty="0">
              <a:latin typeface="Calibri Light" panose="020F0302020204030204" charset="0"/>
              <a:ea typeface="微软雅黑" panose="020B0503020204020204" charset="-122"/>
              <a:cs typeface="Calibri Light" panose="020F0302020204030204" charset="0"/>
              <a:sym typeface="+mn-ea"/>
            </a:endParaRPr>
          </a:p>
          <a:p>
            <a:endParaRPr lang="zh-CN" altLang="en-US" sz="20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3333" y="164463"/>
            <a:ext cx="1729286" cy="990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6" y="-286917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Calibri Light" panose="020F0302020204030204" charset="0"/>
                <a:cs typeface="Calibri Light" panose="020F0302020204030204" charset="0"/>
              </a:rPr>
              <a:t>Typical Scenarios for HP-WANs </a:t>
            </a:r>
            <a:endParaRPr lang="en-US" altLang="zh-CN" sz="36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7A4-2E6B-4DDB-BEFA-6A5651C7CA84}" type="datetime1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5868" y="31916"/>
            <a:ext cx="1729286" cy="990470"/>
          </a:xfrm>
          <a:prstGeom prst="rect">
            <a:avLst/>
          </a:prstGeom>
        </p:spPr>
      </p:pic>
      <p:sp>
        <p:nvSpPr>
          <p:cNvPr id="71" name="矩形 70"/>
          <p:cNvSpPr/>
          <p:nvPr/>
        </p:nvSpPr>
        <p:spPr>
          <a:xfrm>
            <a:off x="562375" y="3465236"/>
            <a:ext cx="4136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</a:rPr>
              <a:t>Collaborative and Interactive Data Transmission</a:t>
            </a:r>
            <a:endParaRPr lang="zh-CN" altLang="en-US" sz="2400" b="1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62375" y="970622"/>
            <a:ext cx="5464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Calibri Light" panose="020F0302020204030204" charset="0"/>
                <a:ea typeface="宋体" panose="02010600030101010101" pitchFamily="2" charset="-122"/>
                <a:cs typeface="Calibri Light" panose="020F0302020204030204" charset="0"/>
                <a:sym typeface="+mn-ea"/>
              </a:rPr>
              <a:t>Long-distance Data Transmission</a:t>
            </a:r>
            <a:endParaRPr lang="zh-CN" altLang="en-US" sz="2400" b="1" dirty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941517" y="1022386"/>
            <a:ext cx="7121175" cy="2954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massive research data transmission between HPCs </a:t>
            </a:r>
            <a:endParaRPr lang="en-US" altLang="zh-CN" sz="1600" b="1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distance range  from 100km to 1000km;</a:t>
            </a:r>
            <a:endParaRPr lang="en-US" altLang="zh-CN" sz="1600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regularly or in demand, data volume from a few terabytes to several hundred terabytes;</a:t>
            </a:r>
            <a:endParaRPr lang="en-US" altLang="zh-CN" sz="1600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Balance on  Data transmission costs and security</a:t>
            </a:r>
            <a:endParaRPr lang="en-US" altLang="zh-CN" sz="1600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The US ESnet6 and the EU </a:t>
            </a:r>
            <a:r>
              <a:rPr lang="en-US" altLang="zh-CN" sz="1600" dirty="0" err="1" smtClean="0"/>
              <a:t>EuroHPC</a:t>
            </a:r>
            <a:r>
              <a:rPr lang="en-US" altLang="zh-CN" sz="1600" dirty="0" smtClean="0"/>
              <a:t> …...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data transmission of training samples between the DCs for AI</a:t>
            </a:r>
            <a:endParaRPr lang="en-US" altLang="zh-CN" b="1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distance range  from n*100km to 1000skm;</a:t>
            </a:r>
            <a:endParaRPr lang="en-US" altLang="zh-CN" sz="1600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in demand</a:t>
            </a:r>
            <a:endParaRPr lang="en-US" altLang="zh-CN" sz="1600" dirty="0" smtClean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 training large models in the billions or trillions tokens for N*100 terabytes to P of corpus data.</a:t>
            </a:r>
            <a:endParaRPr lang="en-US" altLang="zh-CN" sz="1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699409" y="1869364"/>
            <a:ext cx="3934514" cy="1091703"/>
            <a:chOff x="3149994" y="1027588"/>
            <a:chExt cx="5507005" cy="1333958"/>
          </a:xfrm>
        </p:grpSpPr>
        <p:cxnSp>
          <p:nvCxnSpPr>
            <p:cNvPr id="11" name="直接箭头连接符 10"/>
            <p:cNvCxnSpPr>
              <a:endCxn id="15" idx="1"/>
            </p:cNvCxnSpPr>
            <p:nvPr/>
          </p:nvCxnSpPr>
          <p:spPr>
            <a:xfrm>
              <a:off x="3899336" y="1823227"/>
              <a:ext cx="379336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云形 11"/>
            <p:cNvSpPr/>
            <p:nvPr/>
          </p:nvSpPr>
          <p:spPr>
            <a:xfrm>
              <a:off x="4574730" y="1464763"/>
              <a:ext cx="2129832" cy="746429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WAN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223942" y="1516380"/>
              <a:ext cx="675394" cy="613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7692703" y="1516380"/>
              <a:ext cx="675394" cy="6136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 flipV="1">
              <a:off x="4389064" y="1169798"/>
              <a:ext cx="14750" cy="1135626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6875478" y="1199294"/>
              <a:ext cx="8685" cy="116225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3149994" y="1085300"/>
              <a:ext cx="99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Site 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662793" y="1087549"/>
              <a:ext cx="994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Site B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389064" y="1422064"/>
              <a:ext cx="2471664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893541" y="1027588"/>
              <a:ext cx="1722322" cy="45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&gt;1000KM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38200" y="4296233"/>
            <a:ext cx="3668939" cy="2568893"/>
            <a:chOff x="3773909" y="3468286"/>
            <a:chExt cx="4168221" cy="2910328"/>
          </a:xfrm>
        </p:grpSpPr>
        <p:sp>
          <p:nvSpPr>
            <p:cNvPr id="23" name="云形 22"/>
            <p:cNvSpPr/>
            <p:nvPr/>
          </p:nvSpPr>
          <p:spPr>
            <a:xfrm>
              <a:off x="3804150" y="4023849"/>
              <a:ext cx="4094097" cy="1076875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MAN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06216" y="3849922"/>
              <a:ext cx="554578" cy="41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343679" y="3492799"/>
              <a:ext cx="1372749" cy="383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Core DC</a:t>
              </a:r>
              <a:endParaRPr lang="zh-CN" altLang="en-US" sz="16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6561796" y="3869653"/>
              <a:ext cx="554578" cy="4145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299259" y="3468286"/>
              <a:ext cx="1372749" cy="383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Core DC</a:t>
              </a:r>
              <a:endParaRPr lang="zh-CN" altLang="en-US" sz="1600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5166033" y="3930433"/>
              <a:ext cx="1404289" cy="601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4283745" y="4775839"/>
              <a:ext cx="389413" cy="324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919841" y="5082686"/>
              <a:ext cx="958019" cy="592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Edge DC or host</a:t>
              </a:r>
              <a:endParaRPr lang="zh-CN" altLang="en-US" sz="1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275028" y="4923867"/>
              <a:ext cx="389413" cy="324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911124" y="5230714"/>
              <a:ext cx="1372749" cy="592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/>
                <a:t>Edge DC</a:t>
              </a:r>
              <a:endParaRPr lang="en-US" altLang="zh-CN" sz="1400" dirty="0" smtClean="0"/>
            </a:p>
            <a:p>
              <a:r>
                <a:rPr lang="en-US" altLang="zh-CN" sz="1400" dirty="0"/>
                <a:t>or </a:t>
              </a:r>
              <a:r>
                <a:rPr lang="en-US" altLang="zh-CN" sz="1400" dirty="0" smtClean="0"/>
                <a:t>host</a:t>
              </a:r>
              <a:endParaRPr lang="zh-CN" altLang="en-US" sz="1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681041" y="4825548"/>
              <a:ext cx="389413" cy="3248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317137" y="5132395"/>
              <a:ext cx="13727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/>
                <a:t>Edge DC or </a:t>
              </a:r>
              <a:r>
                <a:rPr lang="en-US" altLang="zh-CN" sz="1400" dirty="0"/>
                <a:t>host</a:t>
              </a:r>
              <a:endParaRPr lang="zh-CN" altLang="en-US" sz="1400" dirty="0"/>
            </a:p>
            <a:p>
              <a:pPr algn="ctr"/>
              <a:endParaRPr lang="zh-CN" altLang="en-US" sz="1400" dirty="0"/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4417627" y="4325332"/>
              <a:ext cx="493497" cy="411364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4579749" y="4303608"/>
              <a:ext cx="2233071" cy="37391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 flipV="1">
              <a:off x="4946784" y="4372730"/>
              <a:ext cx="522950" cy="511212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V="1">
              <a:off x="5469734" y="4372730"/>
              <a:ext cx="1343086" cy="452818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6848480" y="4353317"/>
              <a:ext cx="35659" cy="422523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H="1" flipV="1">
              <a:off x="5184750" y="4270043"/>
              <a:ext cx="1591452" cy="40311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 flipV="1">
              <a:off x="3773909" y="3652952"/>
              <a:ext cx="4514" cy="267469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 flipV="1">
              <a:off x="3812209" y="5884385"/>
              <a:ext cx="3997340" cy="61856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030994" y="5995062"/>
              <a:ext cx="2039458" cy="383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80KM~100KM</a:t>
              </a:r>
              <a:endParaRPr lang="zh-CN" altLang="en-US" sz="1600" dirty="0"/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 flipV="1">
              <a:off x="7903486" y="3492799"/>
              <a:ext cx="38644" cy="2743869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4940183" y="4031399"/>
            <a:ext cx="7136531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Calibri Light" panose="020F0302020204030204" charset="0"/>
                <a:cs typeface="Calibri Light" panose="020F0302020204030204" charset="0"/>
              </a:rPr>
              <a:t>data transmission between </a:t>
            </a: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storage </a:t>
            </a:r>
            <a:r>
              <a:rPr lang="en-US" altLang="zh-CN" b="1" dirty="0">
                <a:latin typeface="Calibri Light" panose="020F0302020204030204" charset="0"/>
                <a:cs typeface="Calibri Light" panose="020F0302020204030204" charset="0"/>
              </a:rPr>
              <a:t>and computing separation data </a:t>
            </a: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centers</a:t>
            </a:r>
            <a:endParaRPr lang="en-US" altLang="zh-CN" b="1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/>
              <a:t>For </a:t>
            </a:r>
            <a:r>
              <a:rPr lang="en-US" altLang="zh-CN" sz="1600" dirty="0" smtClean="0"/>
              <a:t>energy limitation, deploy </a:t>
            </a:r>
            <a:r>
              <a:rPr lang="en-US" altLang="zh-CN" sz="1600" dirty="0"/>
              <a:t>multiple DC with storage and computing  separated in MAN </a:t>
            </a:r>
            <a:r>
              <a:rPr lang="en-US" altLang="zh-CN" sz="1600" dirty="0"/>
              <a:t>,e.g.  </a:t>
            </a:r>
            <a:r>
              <a:rPr lang="en-US" altLang="zh-CN" sz="1600" dirty="0"/>
              <a:t>In 2023, Amazon@100Gbps&amp;100 </a:t>
            </a:r>
            <a:r>
              <a:rPr lang="en-US" altLang="zh-CN" sz="1600" dirty="0"/>
              <a:t>kilometers;</a:t>
            </a:r>
            <a:endParaRPr lang="en-US" altLang="zh-CN" sz="1600" dirty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/>
              <a:t>To avoid data leakage , storage in the customer's private DC and connected to </a:t>
            </a:r>
            <a:r>
              <a:rPr lang="en-US" altLang="zh-CN" sz="1600" dirty="0"/>
              <a:t>the</a:t>
            </a:r>
            <a:r>
              <a:rPr lang="en-US" altLang="zh-CN" sz="1600" dirty="0"/>
              <a:t> </a:t>
            </a:r>
            <a:r>
              <a:rPr lang="en-US" altLang="zh-CN" sz="1600" dirty="0"/>
              <a:t>provider's </a:t>
            </a:r>
            <a:r>
              <a:rPr lang="en-US" altLang="zh-CN" sz="1600" dirty="0"/>
              <a:t>DC for AI </a:t>
            </a:r>
            <a:r>
              <a:rPr lang="en-US" altLang="zh-CN" sz="1600" dirty="0" smtClean="0"/>
              <a:t>training through </a:t>
            </a:r>
            <a:r>
              <a:rPr lang="en-US" altLang="zh-CN" sz="1600" dirty="0"/>
              <a:t>a </a:t>
            </a:r>
            <a:r>
              <a:rPr lang="en-US" altLang="zh-CN" sz="1600" dirty="0" smtClean="0"/>
              <a:t>wan.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high-throughput data transmission </a:t>
            </a:r>
            <a:r>
              <a:rPr lang="en-US" altLang="zh-CN" b="1" dirty="0">
                <a:latin typeface="Calibri Light" panose="020F0302020204030204" charset="0"/>
                <a:cs typeface="Calibri Light" panose="020F0302020204030204" charset="0"/>
              </a:rPr>
              <a:t>between </a:t>
            </a: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DCs under distributed </a:t>
            </a:r>
            <a:r>
              <a:rPr lang="en-US" altLang="zh-CN" b="1" dirty="0">
                <a:latin typeface="Calibri Light" panose="020F0302020204030204" charset="0"/>
                <a:cs typeface="Calibri Light" panose="020F0302020204030204" charset="0"/>
              </a:rPr>
              <a:t>intelligent </a:t>
            </a:r>
            <a:r>
              <a:rPr lang="en-US" altLang="zh-CN" b="1" dirty="0" smtClean="0">
                <a:latin typeface="Calibri Light" panose="020F0302020204030204" charset="0"/>
                <a:cs typeface="Calibri Light" panose="020F0302020204030204" charset="0"/>
              </a:rPr>
              <a:t>computing</a:t>
            </a:r>
            <a:endParaRPr lang="en-US" altLang="zh-CN" b="1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/>
              <a:t>Distributed </a:t>
            </a:r>
            <a:r>
              <a:rPr lang="en-US" altLang="zh-CN" sz="1600" dirty="0"/>
              <a:t>Ai </a:t>
            </a:r>
            <a:r>
              <a:rPr lang="en-US" altLang="zh-CN" sz="1600" dirty="0" smtClean="0"/>
              <a:t>inference: AI </a:t>
            </a:r>
            <a:r>
              <a:rPr lang="en-US" altLang="zh-CN" sz="1600" dirty="0"/>
              <a:t>inference at edge DCs </a:t>
            </a:r>
            <a:r>
              <a:rPr lang="en-US" altLang="zh-CN" sz="1600" dirty="0" smtClean="0"/>
              <a:t>with high user Experience;</a:t>
            </a:r>
            <a:endParaRPr lang="en-US" altLang="zh-CN" sz="1600" dirty="0"/>
          </a:p>
          <a:p>
            <a:pPr marL="285750" indent="74930">
              <a:buFont typeface="Arial" panose="020B0604020202020204" pitchFamily="34" charset="0"/>
              <a:buChar char="•"/>
            </a:pPr>
            <a:r>
              <a:rPr lang="en-US" altLang="zh-CN" sz="1600" dirty="0"/>
              <a:t>Distributed Ai </a:t>
            </a:r>
            <a:r>
              <a:rPr lang="en-US" altLang="zh-CN" sz="1600" dirty="0"/>
              <a:t>training:</a:t>
            </a:r>
            <a:r>
              <a:rPr lang="en-US" altLang="zh-CN" sz="1600" dirty="0"/>
              <a:t> Distributed Compute </a:t>
            </a:r>
            <a:r>
              <a:rPr lang="en-US" altLang="zh-CN" sz="1600" dirty="0" smtClean="0"/>
              <a:t>Aggregation.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6" y="-286917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Calibri Light" panose="020F0302020204030204" charset="0"/>
                <a:cs typeface="Calibri Light" panose="020F0302020204030204" charset="0"/>
              </a:rPr>
              <a:t>Deployment Considerations for HP-WANs(1)</a:t>
            </a:r>
            <a:endParaRPr lang="en-US" altLang="zh-CN" sz="3600" dirty="0" smtClean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7A4-2E6B-4DDB-BEFA-6A5651C7CA84}" type="datetime1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5868" y="31916"/>
            <a:ext cx="1729286" cy="990470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562375" y="970622"/>
            <a:ext cx="546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1. Host </a:t>
            </a:r>
            <a:r>
              <a:rPr lang="en-US" altLang="zh-CN" dirty="0"/>
              <a:t>Optimization Deployment</a:t>
            </a:r>
            <a:endParaRPr lang="zh-CN" altLang="en-US" sz="2400" b="1" dirty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16249" y="1710381"/>
            <a:ext cx="6800713" cy="2040201"/>
            <a:chOff x="1218933" y="2496043"/>
            <a:chExt cx="6800713" cy="2040201"/>
          </a:xfrm>
        </p:grpSpPr>
        <p:grpSp>
          <p:nvGrpSpPr>
            <p:cNvPr id="47" name="组合 46"/>
            <p:cNvGrpSpPr/>
            <p:nvPr/>
          </p:nvGrpSpPr>
          <p:grpSpPr>
            <a:xfrm>
              <a:off x="1739895" y="2880986"/>
              <a:ext cx="5676432" cy="713984"/>
              <a:chOff x="1739895" y="2880986"/>
              <a:chExt cx="5676432" cy="713984"/>
            </a:xfrm>
          </p:grpSpPr>
          <p:sp>
            <p:nvSpPr>
              <p:cNvPr id="52" name="云形 51"/>
              <p:cNvSpPr/>
              <p:nvPr/>
            </p:nvSpPr>
            <p:spPr>
              <a:xfrm>
                <a:off x="2002704" y="2918564"/>
                <a:ext cx="1592502" cy="676405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solidFill>
                      <a:schemeClr val="tx1"/>
                    </a:solidFill>
                  </a:rPr>
                  <a:t>DCN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or  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dedicated-line</a:t>
                </a:r>
                <a:endParaRPr lang="en-US" altLang="zh-CN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云形 52"/>
              <p:cNvSpPr/>
              <p:nvPr/>
            </p:nvSpPr>
            <p:spPr>
              <a:xfrm>
                <a:off x="3858015" y="2918564"/>
                <a:ext cx="1491135" cy="67640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WAN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LOSSSY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）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云形 53"/>
              <p:cNvSpPr/>
              <p:nvPr/>
            </p:nvSpPr>
            <p:spPr>
              <a:xfrm>
                <a:off x="5686814" y="2880986"/>
                <a:ext cx="1541821" cy="676405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DCN or 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dedicated-line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接箭头连接符 54"/>
              <p:cNvCxnSpPr>
                <a:stCxn id="52" idx="0"/>
                <a:endCxn id="53" idx="2"/>
              </p:cNvCxnSpPr>
              <p:nvPr/>
            </p:nvCxnSpPr>
            <p:spPr>
              <a:xfrm>
                <a:off x="3593879" y="3256767"/>
                <a:ext cx="26876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>
                <a:off x="5223352" y="3196222"/>
                <a:ext cx="4688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56"/>
              <p:cNvSpPr/>
              <p:nvPr/>
            </p:nvSpPr>
            <p:spPr>
              <a:xfrm>
                <a:off x="1739895" y="3064354"/>
                <a:ext cx="343058" cy="2927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031907" y="2991688"/>
                <a:ext cx="384420" cy="3058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8" name="矩形 47"/>
            <p:cNvSpPr/>
            <p:nvPr/>
          </p:nvSpPr>
          <p:spPr>
            <a:xfrm>
              <a:off x="1218933" y="3542912"/>
              <a:ext cx="12670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The NIC </a:t>
              </a:r>
              <a:r>
                <a:rPr lang="en-US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with HP-WAN protocol </a:t>
              </a:r>
              <a:r>
                <a:rPr lang="en-US" altLang="zh-CN" sz="1400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optimization  </a:t>
              </a:r>
              <a:endParaRPr lang="zh-CN" altLang="en-US" sz="1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692511" y="3582137"/>
              <a:ext cx="126709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The NIC </a:t>
              </a:r>
              <a:r>
                <a:rPr lang="en-US" altLang="zh-CN" sz="14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with HP-WAN protocol </a:t>
              </a:r>
              <a:r>
                <a:rPr lang="en-US" altLang="zh-CN" sz="1400" kern="1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optimization  </a:t>
              </a:r>
              <a:endParaRPr lang="zh-CN" altLang="en-US" sz="14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384810" y="2532967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 </a:t>
              </a:r>
              <a:r>
                <a:rPr lang="en-US" altLang="zh-CN" dirty="0" smtClean="0"/>
                <a:t>A 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783858" y="2496043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</a:t>
              </a:r>
              <a:r>
                <a:rPr lang="en-US" altLang="zh-CN" dirty="0" smtClean="0"/>
                <a:t>B </a:t>
              </a:r>
              <a:endParaRPr lang="zh-CN" altLang="en-US" dirty="0"/>
            </a:p>
          </p:txBody>
        </p:sp>
      </p:grpSp>
      <p:sp>
        <p:nvSpPr>
          <p:cNvPr id="3" name="矩形 2"/>
          <p:cNvSpPr/>
          <p:nvPr/>
        </p:nvSpPr>
        <p:spPr>
          <a:xfrm>
            <a:off x="838200" y="4723626"/>
            <a:ext cx="10236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improved transport </a:t>
            </a:r>
            <a:r>
              <a:rPr lang="en-US" altLang="zh-CN" sz="2000" dirty="0"/>
              <a:t>layer protocol on the NIC of host server to achieve long-distance </a:t>
            </a:r>
            <a:r>
              <a:rPr lang="en-US" altLang="zh-CN" sz="2000" dirty="0" smtClean="0"/>
              <a:t>and efficient </a:t>
            </a:r>
            <a:r>
              <a:rPr lang="en-US" altLang="zh-CN" sz="2000" dirty="0"/>
              <a:t>transmission based on </a:t>
            </a:r>
            <a:r>
              <a:rPr lang="en-US" altLang="zh-CN" sz="2000" dirty="0" err="1"/>
              <a:t>lossy</a:t>
            </a:r>
            <a:r>
              <a:rPr lang="en-US" altLang="zh-CN" sz="2000" dirty="0"/>
              <a:t> networks.  </a:t>
            </a:r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optimize </a:t>
            </a:r>
            <a:r>
              <a:rPr lang="en-US" altLang="zh-CN" sz="2000" dirty="0"/>
              <a:t>the transport layer protocol may involve caching and resembling </a:t>
            </a:r>
            <a:r>
              <a:rPr lang="en-US" altLang="zh-CN" sz="2000" dirty="0" smtClean="0"/>
              <a:t>for out </a:t>
            </a:r>
            <a:r>
              <a:rPr lang="en-US" altLang="zh-CN" sz="2000" dirty="0"/>
              <a:t>of order packages, packet loss tolerant and error </a:t>
            </a:r>
            <a:r>
              <a:rPr lang="en-US" altLang="zh-CN" sz="2000" dirty="0" smtClean="0"/>
              <a:t>correction mechanism </a:t>
            </a:r>
            <a:r>
              <a:rPr lang="en-US" altLang="zh-CN" sz="2000" dirty="0"/>
              <a:t>based on </a:t>
            </a:r>
            <a:r>
              <a:rPr lang="en-US" altLang="zh-CN" sz="2000" dirty="0" err="1"/>
              <a:t>lossy</a:t>
            </a:r>
            <a:r>
              <a:rPr lang="en-US" altLang="zh-CN" sz="2000" dirty="0"/>
              <a:t> network, etc.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6" y="-286917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Calibri Light" panose="020F0302020204030204" charset="0"/>
                <a:cs typeface="Calibri Light" panose="020F0302020204030204" charset="0"/>
              </a:rPr>
              <a:t>Deployment Considerations for HP-WANs(2)</a:t>
            </a:r>
            <a:endParaRPr lang="en-US" altLang="zh-CN" sz="3600" dirty="0" smtClean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7A4-2E6B-4DDB-BEFA-6A5651C7CA84}" type="datetime1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5868" y="31916"/>
            <a:ext cx="1729286" cy="990470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562375" y="970622"/>
            <a:ext cx="546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en-US" altLang="zh-CN" dirty="0"/>
              <a:t>WAN optimization Deployment</a:t>
            </a:r>
            <a:endParaRPr lang="zh-CN" altLang="en-US" sz="2400" b="1" dirty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95342" y="4703712"/>
            <a:ext cx="10236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optimize </a:t>
            </a:r>
            <a:r>
              <a:rPr lang="en-US" altLang="zh-CN" sz="2000" dirty="0"/>
              <a:t>the performance of packet loss, </a:t>
            </a:r>
            <a:r>
              <a:rPr lang="en-US" altLang="zh-CN" sz="2000" dirty="0" smtClean="0"/>
              <a:t>bandwidth utilization and </a:t>
            </a:r>
            <a:r>
              <a:rPr lang="en-US" altLang="zh-CN" sz="2000" dirty="0"/>
              <a:t>latency to provide high-throughput data </a:t>
            </a:r>
            <a:r>
              <a:rPr lang="en-US" altLang="zh-CN" sz="2000" dirty="0" smtClean="0"/>
              <a:t>transmission between DCs .  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The optimization of wide </a:t>
            </a:r>
            <a:r>
              <a:rPr lang="en-US" altLang="zh-CN" sz="2000" dirty="0"/>
              <a:t>area networks may involve </a:t>
            </a:r>
            <a:r>
              <a:rPr lang="en-US" altLang="zh-CN" sz="2000" dirty="0" smtClean="0"/>
              <a:t>path selection</a:t>
            </a:r>
            <a:r>
              <a:rPr lang="en-US" altLang="zh-CN" sz="2000" dirty="0"/>
              <a:t>, congestion control and flow control etc.  </a:t>
            </a:r>
            <a:endParaRPr lang="zh-CN" altLang="en-US" sz="20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875176" y="1683329"/>
            <a:ext cx="7656752" cy="2863851"/>
            <a:chOff x="1444791" y="2583243"/>
            <a:chExt cx="6574855" cy="1955708"/>
          </a:xfrm>
        </p:grpSpPr>
        <p:grpSp>
          <p:nvGrpSpPr>
            <p:cNvPr id="21" name="组合 20"/>
            <p:cNvGrpSpPr/>
            <p:nvPr/>
          </p:nvGrpSpPr>
          <p:grpSpPr>
            <a:xfrm>
              <a:off x="2002704" y="2880986"/>
              <a:ext cx="5225931" cy="713984"/>
              <a:chOff x="2002704" y="2880986"/>
              <a:chExt cx="5225931" cy="713984"/>
            </a:xfrm>
          </p:grpSpPr>
          <p:sp>
            <p:nvSpPr>
              <p:cNvPr id="25" name="云形 24"/>
              <p:cNvSpPr/>
              <p:nvPr/>
            </p:nvSpPr>
            <p:spPr>
              <a:xfrm>
                <a:off x="2002704" y="2918564"/>
                <a:ext cx="1391849" cy="676405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DCN or 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dedicated-line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云形 25"/>
              <p:cNvSpPr/>
              <p:nvPr/>
            </p:nvSpPr>
            <p:spPr>
              <a:xfrm>
                <a:off x="3858015" y="2918564"/>
                <a:ext cx="1491135" cy="676406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solidFill>
                      <a:schemeClr val="tx1"/>
                    </a:solidFill>
                  </a:rPr>
                  <a:t>WAN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1200" dirty="0" smtClean="0">
                    <a:solidFill>
                      <a:schemeClr val="tx1"/>
                    </a:solidFill>
                  </a:rPr>
                  <a:t>LOSSSY</a:t>
                </a:r>
                <a:r>
                  <a:rPr lang="zh-CN" altLang="en-US" sz="1200" dirty="0" smtClean="0">
                    <a:solidFill>
                      <a:schemeClr val="tx1"/>
                    </a:solidFill>
                  </a:rPr>
                  <a:t>）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云形 26"/>
              <p:cNvSpPr/>
              <p:nvPr/>
            </p:nvSpPr>
            <p:spPr>
              <a:xfrm>
                <a:off x="5686814" y="2880986"/>
                <a:ext cx="1541821" cy="676405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DCN </a:t>
                </a:r>
                <a:r>
                  <a:rPr lang="en-US" altLang="zh-CN" sz="1400" dirty="0" smtClean="0">
                    <a:solidFill>
                      <a:schemeClr val="tx1"/>
                    </a:solidFill>
                  </a:rPr>
                  <a:t>or dedicated-line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/>
              <p:cNvCxnSpPr>
                <a:stCxn id="25" idx="0"/>
                <a:endCxn id="26" idx="2"/>
              </p:cNvCxnSpPr>
              <p:nvPr/>
            </p:nvCxnSpPr>
            <p:spPr>
              <a:xfrm>
                <a:off x="3393393" y="3256767"/>
                <a:ext cx="46924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5223352" y="3196222"/>
                <a:ext cx="46885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3393393" y="3615621"/>
              <a:ext cx="345144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smtClean="0"/>
                <a:t>The optimization of packet </a:t>
              </a:r>
              <a:r>
                <a:rPr lang="en-US" altLang="zh-CN" dirty="0"/>
                <a:t>loss, out of order, </a:t>
              </a:r>
              <a:r>
                <a:rPr lang="en-US" altLang="zh-CN" dirty="0"/>
                <a:t>d</a:t>
              </a:r>
              <a:r>
                <a:rPr lang="en-US" altLang="zh-CN" dirty="0" smtClean="0"/>
                <a:t>elay </a:t>
              </a:r>
              <a:r>
                <a:rPr lang="en-US" altLang="zh-CN" dirty="0" smtClean="0"/>
                <a:t>and </a:t>
              </a:r>
              <a:r>
                <a:rPr lang="en-US" altLang="zh-CN" dirty="0"/>
                <a:t>jitter </a:t>
              </a:r>
              <a:r>
                <a:rPr lang="en-US" altLang="zh-CN" dirty="0" smtClean="0"/>
                <a:t>in </a:t>
              </a:r>
              <a:r>
                <a:rPr lang="en-US" altLang="zh-CN" dirty="0" smtClean="0"/>
                <a:t>HPWAN</a:t>
              </a:r>
              <a:endParaRPr lang="zh-CN" altLang="en-US" sz="14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444791" y="2636086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</a:t>
              </a:r>
              <a:r>
                <a:rPr lang="en-US" altLang="zh-CN" dirty="0" smtClean="0"/>
                <a:t>A 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83858" y="2583243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</a:t>
              </a:r>
              <a:r>
                <a:rPr lang="en-US" altLang="zh-CN" dirty="0" smtClean="0"/>
                <a:t>B 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6" y="-286917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Calibri Light" panose="020F0302020204030204" charset="0"/>
                <a:cs typeface="Calibri Light" panose="020F0302020204030204" charset="0"/>
              </a:rPr>
              <a:t>Deployment Considerations for HP-WANs(2)</a:t>
            </a:r>
            <a:endParaRPr lang="en-US" altLang="zh-CN" sz="3600" dirty="0" smtClean="0">
              <a:latin typeface="Calibri Light" panose="020F0302020204030204" charset="0"/>
              <a:cs typeface="Calibri Light" panose="020F030202020403020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687A4-2E6B-4DDB-BEFA-6A5651C7CA84}" type="datetime1">
              <a:rPr lang="en-US" smtClean="0"/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5868" y="31916"/>
            <a:ext cx="1729286" cy="990470"/>
          </a:xfrm>
          <a:prstGeom prst="rect">
            <a:avLst/>
          </a:prstGeom>
        </p:spPr>
      </p:pic>
      <p:sp>
        <p:nvSpPr>
          <p:cNvPr id="72" name="矩形 71"/>
          <p:cNvSpPr/>
          <p:nvPr/>
        </p:nvSpPr>
        <p:spPr>
          <a:xfrm>
            <a:off x="562375" y="970622"/>
            <a:ext cx="54643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3</a:t>
            </a:r>
            <a:r>
              <a:rPr lang="en-US" altLang="zh-CN" dirty="0"/>
              <a:t>. Gateway Deployment</a:t>
            </a:r>
            <a:endParaRPr lang="zh-CN" altLang="en-US" sz="2400" b="1" dirty="0">
              <a:latin typeface="Calibri Light" panose="020F0302020204030204" charset="0"/>
              <a:ea typeface="宋体" panose="02010600030101010101" pitchFamily="2" charset="-122"/>
              <a:cs typeface="Calibri Light" panose="020F030202020403020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1960" y="3531172"/>
            <a:ext cx="102362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deploy  </a:t>
            </a:r>
            <a:r>
              <a:rPr lang="en-US" altLang="zh-CN" sz="2000" dirty="0"/>
              <a:t>gateway devices at the </a:t>
            </a:r>
            <a:r>
              <a:rPr lang="en-US" altLang="zh-CN" sz="2000" dirty="0" smtClean="0"/>
              <a:t>DC edge </a:t>
            </a:r>
            <a:r>
              <a:rPr lang="en-US" altLang="zh-CN" sz="2000" dirty="0"/>
              <a:t>to isolate or relay traffic within the data center and wide </a:t>
            </a:r>
            <a:r>
              <a:rPr lang="en-US" altLang="zh-CN" sz="2000" dirty="0" smtClean="0"/>
              <a:t>area network</a:t>
            </a:r>
            <a:r>
              <a:rPr lang="en-US" altLang="zh-CN" sz="2000" dirty="0"/>
              <a:t>.  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gateway devices should support </a:t>
            </a:r>
            <a:r>
              <a:rPr lang="en-US" altLang="zh-CN" sz="2000" dirty="0" smtClean="0"/>
              <a:t>high-performance services </a:t>
            </a:r>
            <a:r>
              <a:rPr lang="en-US" altLang="zh-CN" sz="2000" dirty="0"/>
              <a:t>packet caching, buffering, and retransmission, and 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Implement the </a:t>
            </a:r>
            <a:r>
              <a:rPr lang="en-US" altLang="zh-CN" sz="2000" dirty="0"/>
              <a:t>collaboration and Interaction between gateway and WAN </a:t>
            </a:r>
            <a:r>
              <a:rPr lang="en-US" altLang="zh-CN" sz="2000" dirty="0" smtClean="0"/>
              <a:t>through </a:t>
            </a:r>
            <a:r>
              <a:rPr lang="en-US" altLang="zh-CN" sz="2000" dirty="0"/>
              <a:t>running optimized high-performance transport layer </a:t>
            </a:r>
            <a:r>
              <a:rPr lang="en-US" altLang="zh-CN" sz="2000" dirty="0" smtClean="0"/>
              <a:t>protocols optimize </a:t>
            </a:r>
            <a:r>
              <a:rPr lang="en-US" altLang="zh-CN" sz="2000" dirty="0"/>
              <a:t>the performance of packet loss, </a:t>
            </a:r>
            <a:r>
              <a:rPr lang="en-US" altLang="zh-CN" sz="2000" dirty="0" smtClean="0"/>
              <a:t>bandwidth utilization and </a:t>
            </a:r>
            <a:r>
              <a:rPr lang="en-US" altLang="zh-CN" sz="2000" dirty="0"/>
              <a:t>latency to provide high-throughput data </a:t>
            </a:r>
            <a:r>
              <a:rPr lang="en-US" altLang="zh-CN" sz="2000" dirty="0" smtClean="0"/>
              <a:t>transmission between DCs .  </a:t>
            </a: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/>
              <a:t>The optimization of wide </a:t>
            </a:r>
            <a:r>
              <a:rPr lang="en-US" altLang="zh-CN" sz="2000" dirty="0"/>
              <a:t>area networks may involve </a:t>
            </a:r>
            <a:r>
              <a:rPr lang="en-US" altLang="zh-CN" sz="2000" dirty="0" smtClean="0"/>
              <a:t>path selection</a:t>
            </a:r>
            <a:r>
              <a:rPr lang="en-US" altLang="zh-CN" sz="2000" dirty="0"/>
              <a:t>, congestion control and flow control etc.  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71960" y="1748632"/>
            <a:ext cx="9909532" cy="1622323"/>
            <a:chOff x="846439" y="4763729"/>
            <a:chExt cx="9909532" cy="1622323"/>
          </a:xfrm>
        </p:grpSpPr>
        <p:cxnSp>
          <p:nvCxnSpPr>
            <p:cNvPr id="18" name="直接箭头连接符 17"/>
            <p:cNvCxnSpPr>
              <a:endCxn id="32" idx="1"/>
            </p:cNvCxnSpPr>
            <p:nvPr/>
          </p:nvCxnSpPr>
          <p:spPr>
            <a:xfrm>
              <a:off x="6401927" y="5650237"/>
              <a:ext cx="3118256" cy="171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6740016" y="5378675"/>
              <a:ext cx="972990" cy="577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</a:t>
              </a:r>
              <a:r>
                <a:rPr lang="en-US" altLang="zh-CN" sz="1600" dirty="0" smtClean="0"/>
                <a:t>ateway</a:t>
              </a:r>
              <a:endParaRPr lang="zh-CN" altLang="en-US" sz="1600" dirty="0"/>
            </a:p>
          </p:txBody>
        </p:sp>
        <p:sp>
          <p:nvSpPr>
            <p:cNvPr id="30" name="云形 29"/>
            <p:cNvSpPr/>
            <p:nvPr/>
          </p:nvSpPr>
          <p:spPr>
            <a:xfrm>
              <a:off x="4939563" y="5399106"/>
              <a:ext cx="1491135" cy="676406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>
                  <a:solidFill>
                    <a:schemeClr val="tx1"/>
                  </a:solidFill>
                </a:rPr>
                <a:t>WAN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（</a:t>
              </a:r>
              <a:r>
                <a:rPr lang="en-US" altLang="zh-CN" sz="1200" dirty="0" smtClean="0">
                  <a:solidFill>
                    <a:schemeClr val="tx1"/>
                  </a:solidFill>
                </a:rPr>
                <a:t>LOSSSY</a:t>
              </a:r>
              <a:r>
                <a:rPr lang="zh-CN" altLang="en-US" sz="1200" dirty="0" smtClean="0">
                  <a:solidFill>
                    <a:schemeClr val="tx1"/>
                  </a:solidFill>
                </a:rPr>
                <a:t>）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72652" y="5499820"/>
              <a:ext cx="772326" cy="474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9520183" y="5391024"/>
              <a:ext cx="906923" cy="5527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46439" y="5078428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</a:t>
              </a:r>
              <a:r>
                <a:rPr lang="en-US" altLang="zh-CN" dirty="0" smtClean="0"/>
                <a:t>A 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520183" y="5021692"/>
              <a:ext cx="123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Host </a:t>
              </a:r>
              <a:r>
                <a:rPr lang="en-US" altLang="zh-CN" dirty="0" smtClean="0"/>
                <a:t>B 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506186" y="5361527"/>
              <a:ext cx="972990" cy="577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G</a:t>
              </a:r>
              <a:r>
                <a:rPr lang="en-US" altLang="zh-CN" sz="1600" dirty="0" smtClean="0"/>
                <a:t>ateway</a:t>
              </a:r>
              <a:endParaRPr lang="zh-CN" altLang="en-US" sz="1600" dirty="0"/>
            </a:p>
          </p:txBody>
        </p:sp>
        <p:sp>
          <p:nvSpPr>
            <p:cNvPr id="36" name="云形 35"/>
            <p:cNvSpPr/>
            <p:nvPr/>
          </p:nvSpPr>
          <p:spPr>
            <a:xfrm>
              <a:off x="8157783" y="5263094"/>
              <a:ext cx="948388" cy="69300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DCN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/>
            <p:cNvCxnSpPr>
              <a:endCxn id="30" idx="2"/>
            </p:cNvCxnSpPr>
            <p:nvPr/>
          </p:nvCxnSpPr>
          <p:spPr>
            <a:xfrm>
              <a:off x="1744978" y="5728734"/>
              <a:ext cx="3199210" cy="857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云形 37"/>
            <p:cNvSpPr/>
            <p:nvPr/>
          </p:nvSpPr>
          <p:spPr>
            <a:xfrm>
              <a:off x="2236268" y="5303737"/>
              <a:ext cx="948388" cy="693002"/>
            </a:xfrm>
            <a:prstGeom prst="clou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DCN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4557164" y="4763729"/>
              <a:ext cx="0" cy="16223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615962" y="4763729"/>
              <a:ext cx="0" cy="162232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170" y="0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n-US" altLang="zh-CN" sz="3600" dirty="0" smtClean="0">
                <a:latin typeface="Calibri Light" panose="020F0302020204030204" charset="0"/>
                <a:cs typeface="Calibri Light" panose="020F0302020204030204" charset="0"/>
              </a:rPr>
              <a:t>Comparison and Analysis for HPWAN Deployment </a:t>
            </a:r>
            <a:endParaRPr lang="en-US" altLang="zh-CN" sz="3600" dirty="0"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5868" y="31916"/>
            <a:ext cx="1729286" cy="990470"/>
          </a:xfrm>
          <a:prstGeom prst="rect">
            <a:avLst/>
          </a:prstGeom>
        </p:spPr>
      </p:pic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18654" y="1269878"/>
          <a:ext cx="11499272" cy="45416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61377"/>
                <a:gridCol w="2097014"/>
                <a:gridCol w="2513464"/>
                <a:gridCol w="1288157"/>
                <a:gridCol w="1544926"/>
                <a:gridCol w="1794334"/>
              </a:tblGrid>
              <a:tr h="5401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Potential deployment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solutions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Challenges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Scenario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Distance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Bandwidth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Timeliness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</a:tr>
              <a:tr h="1339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Host 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  <a:p>
                      <a:pPr algn="ctr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Optimization Deployment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Interoperability challenges with multi-vendor network NICs and switches</a:t>
                      </a:r>
                      <a:endParaRPr lang="zh-CN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demand , decentralized ,medium and low-speed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cost-effectiveness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 smtClean="0"/>
                        <a:t>80~</a:t>
                      </a:r>
                      <a:endParaRPr lang="en-US" altLang="zh-CN" sz="1600" kern="1200" dirty="0" smtClean="0"/>
                    </a:p>
                    <a:p>
                      <a:pPr marL="0" algn="l" defTabSz="914400" rtl="0" eaLnBrk="1" latinLnBrk="0" hangingPunct="1"/>
                      <a:r>
                        <a:rPr lang="en-US" altLang="zh-CN" sz="1600" kern="1200" dirty="0" smtClean="0"/>
                        <a:t>100KM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/>
                        <a:t>N*10G~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medium/low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163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WAN optimization Deployment</a:t>
                      </a:r>
                      <a:endParaRPr lang="zh-CN" altLang="en-US" sz="1600" b="1" kern="1200" dirty="0" smtClean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network transformation and update</a:t>
                      </a:r>
                      <a:endParaRPr lang="zh-CN" altLang="en-US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Ultra-long-distance interconnection + large-scale interconnection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/>
                        <a:t>Over 1000KM~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/>
                        <a:t>Over 100G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medium/high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527284">
                <a:tc>
                  <a:txBody>
                    <a:bodyPr/>
                    <a:lstStyle/>
                    <a:p>
                      <a:pPr marL="0" lvl="1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Calibri Light" panose="020F0302020204030204" charset="0"/>
                          <a:ea typeface="宋体" panose="02010600030101010101" pitchFamily="2" charset="-122"/>
                          <a:cs typeface="Calibri Light" panose="020F0302020204030204" charset="0"/>
                        </a:rPr>
                        <a:t>Gateway Deployment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Calibri Light" panose="020F0302020204030204" charset="0"/>
                        <a:ea typeface="宋体" panose="02010600030101010101" pitchFamily="2" charset="-122"/>
                        <a:cs typeface="Calibri Light" panose="020F03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 limitation, increase</a:t>
                      </a:r>
                      <a:r>
                        <a:rPr lang="en-US" altLang="zh-C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investment and potential failure points.</a:t>
                      </a:r>
                      <a:endParaRPr lang="en-US" altLang="zh-CN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br>
                        <a:rPr lang="en-US" altLang="zh-CN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Long-distance interconnection + medium-scale interconnection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/>
                        <a:t>Over 1000KM</a:t>
                      </a:r>
                      <a:r>
                        <a:rPr lang="en-US" altLang="zh-CN" sz="1600" kern="1200" dirty="0" smtClean="0"/>
                        <a:t>~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dirty="0" smtClean="0"/>
                        <a:t>Over N*10~N*100G</a:t>
                      </a:r>
                      <a:endParaRPr lang="zh-CN" altLang="en-US" sz="1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medium/high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57930" y="5908726"/>
            <a:ext cx="114772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The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“network”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and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“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Host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”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alone encounter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Challenges, “network”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and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“ </a:t>
            </a:r>
            <a:r>
              <a:rPr lang="en-US" altLang="zh-CN" sz="2400" b="1" dirty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Host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 Light" panose="020F0302020204030204" charset="0"/>
                <a:cs typeface="Calibri Light" panose="020F0302020204030204" charset="0"/>
              </a:rPr>
              <a:t>” collaboration may be good choices!</a:t>
            </a:r>
            <a:endParaRPr lang="zh-CN" altLang="en-US" sz="2400" b="1" dirty="0">
              <a:solidFill>
                <a:srgbClr val="FF0000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C946-CF86-4BC6-AA53-83F028C711D9}" type="datetime1">
              <a:rPr lang="en-US" smtClean="0"/>
            </a:fld>
            <a:endParaRPr lang="en-US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495994" y="-1"/>
            <a:ext cx="8384770" cy="13255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1" i="0" kern="12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algn="l"/>
            <a:r>
              <a:rPr lang="en-US" altLang="zh-CN" b="0" dirty="0">
                <a:solidFill>
                  <a:schemeClr val="tx1"/>
                </a:solidFill>
                <a:latin typeface="Calibri Light" panose="020F0302020204030204" charset="0"/>
                <a:cs typeface="Calibri Light" panose="020F0302020204030204" charset="0"/>
              </a:rPr>
              <a:t>Comments  and questions</a:t>
            </a:r>
            <a:endParaRPr lang="en-US" altLang="zh-CN" b="0" dirty="0">
              <a:solidFill>
                <a:schemeClr val="tx1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8977" y="167542"/>
            <a:ext cx="1729286" cy="990470"/>
          </a:xfrm>
          <a:prstGeom prst="rect">
            <a:avLst/>
          </a:prstGeom>
        </p:spPr>
      </p:pic>
      <p:sp>
        <p:nvSpPr>
          <p:cNvPr id="9" name="内容占位符 4"/>
          <p:cNvSpPr txBox="1"/>
          <p:nvPr/>
        </p:nvSpPr>
        <p:spPr>
          <a:xfrm>
            <a:off x="838200" y="1825625"/>
            <a:ext cx="10515600" cy="273494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altLang="zh-CN" sz="2400" dirty="0" smtClean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Calibri Light" panose="020F0302020204030204" charset="0"/>
                <a:cs typeface="Calibri Light" panose="020F0302020204030204" charset="0"/>
                <a:sym typeface="+mn-ea"/>
              </a:rPr>
              <a:t>Comments and </a:t>
            </a:r>
            <a:r>
              <a:rPr lang="en-US" altLang="zh-CN" sz="2400" dirty="0" smtClean="0">
                <a:latin typeface="Calibri Light" panose="020F0302020204030204" charset="0"/>
                <a:cs typeface="Calibri Light" panose="020F0302020204030204" charset="0"/>
              </a:rPr>
              <a:t>questions</a:t>
            </a:r>
            <a:r>
              <a:rPr lang="en-US" altLang="zh-CN" sz="2400" dirty="0" smtClean="0">
                <a:latin typeface="Calibri Light" panose="020F0302020204030204" charset="0"/>
                <a:cs typeface="Calibri Light" panose="020F0302020204030204" charset="0"/>
                <a:sym typeface="+mn-ea"/>
              </a:rPr>
              <a:t> </a:t>
            </a:r>
            <a:r>
              <a:rPr lang="en-US" altLang="zh-CN" sz="2400" dirty="0" smtClean="0">
                <a:latin typeface="Calibri Light" panose="020F0302020204030204" charset="0"/>
                <a:cs typeface="Calibri Light" panose="020F0302020204030204" charset="0"/>
                <a:sym typeface="+mn-ea"/>
              </a:rPr>
              <a:t>are very welcome!</a:t>
            </a:r>
            <a:endParaRPr lang="en-US" altLang="zh-CN" sz="2400" dirty="0" smtClean="0">
              <a:latin typeface="Calibri Light" panose="020F0302020204030204" charset="0"/>
              <a:cs typeface="Calibri Light" panose="020F0302020204030204" charset="0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4682</Words>
  <Application>WPS 演示</Application>
  <PresentationFormat>宽屏</PresentationFormat>
  <Paragraphs>228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PT Mono</vt:lpstr>
      <vt:lpstr>Calibri Light</vt:lpstr>
      <vt:lpstr>微软雅黑</vt:lpstr>
      <vt:lpstr>Times New Roman</vt:lpstr>
      <vt:lpstr>Calibri</vt:lpstr>
      <vt:lpstr>Arial Unicode MS</vt:lpstr>
      <vt:lpstr>等线</vt:lpstr>
      <vt:lpstr>Calibri</vt:lpstr>
      <vt:lpstr>Office Theme</vt:lpstr>
      <vt:lpstr>Scenarios and Deployment Considerations for  High Performance Wide Area Network</vt:lpstr>
      <vt:lpstr>Agenda</vt:lpstr>
      <vt:lpstr>Introduction</vt:lpstr>
      <vt:lpstr>Typical Scenarios for HP-WANs </vt:lpstr>
      <vt:lpstr>Deployment Considerations for HP-WANs(1)</vt:lpstr>
      <vt:lpstr>Deployment Considerations for HP-WANs(2)</vt:lpstr>
      <vt:lpstr>Deployment Considerations for HP-WANs(2)</vt:lpstr>
      <vt:lpstr>Comparison and Analysis for HPWAN Deployment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Fedyk</dc:creator>
  <cp:lastModifiedBy>00091065</cp:lastModifiedBy>
  <cp:revision>134</cp:revision>
  <dcterms:created xsi:type="dcterms:W3CDTF">2020-10-12T15:41:00Z</dcterms:created>
  <dcterms:modified xsi:type="dcterms:W3CDTF">2025-03-19T10:12:50Z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(3)W0t3KXFZpfCkOrwZyvgspyTXgm2xoVuFwq9j9Xrn0+0lrrEBl8RawmiqstsxQyLbTIpHzDUu
X7qagZ2NgSAXhvhK3bJshAkuwONN/WO0w9ZGdEMFSmxNRE7pqG3rFLvd8AtSbEc92xmXGTCn
Cw7LoKSTopN/lbU+p1h8iGtYaMNNU3FgA4jR+HAAcBlysaHb8H6F5zIWwJavy9d25EE7e/8L
Zm9rHyw1q2j1a8U0Ft</vt:lpwstr>
  </property>
  <property fmtid="{D5CDD505-2E9C-101B-9397-08002B2CF9AE}" pid="3" name="_2015_ms_pID_7253431">
    <vt:lpwstr>mitgJWWzYhecSkTB5+2/6HLk2yfjqHQqz3smvC5PwDrOITLoB0ijfg
LWjuH16oYbQSx34oT9fo45YhQpRA97gy/zQUs4ckGuVcggDCGR/35WWKnabv+RACM1zVa5Dk
1vFby9hipFhGxXTaaCkWq0iIjRcUpRcdnSx/DSLfPcTRn0d1p0YFfLoKYEhtTeNN8w6TaSUE
Cz0DLIVUbRF9zGSRMq6rOVIsHm9DMyttN0dI</vt:lpwstr>
  </property>
  <property fmtid="{D5CDD505-2E9C-101B-9397-08002B2CF9AE}" pid="4" name="_2015_ms_pID_7253432">
    <vt:lpwstr>tg==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1613628889</vt:lpwstr>
  </property>
  <property fmtid="{D5CDD505-2E9C-101B-9397-08002B2CF9AE}" pid="9" name="ICV">
    <vt:lpwstr>D7422C5EE5B149288DD71585B40E552D</vt:lpwstr>
  </property>
  <property fmtid="{D5CDD505-2E9C-101B-9397-08002B2CF9AE}" pid="10" name="KSOProductBuildVer">
    <vt:lpwstr>2052-11.8.2.12085</vt:lpwstr>
  </property>
</Properties>
</file>