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75" r:id="rId5"/>
    <p:sldId id="386" r:id="rId6"/>
    <p:sldId id="377" r:id="rId7"/>
    <p:sldId id="378" r:id="rId8"/>
    <p:sldId id="379" r:id="rId9"/>
    <p:sldId id="388" r:id="rId10"/>
    <p:sldId id="376" r:id="rId11"/>
    <p:sldId id="387" r:id="rId12"/>
    <p:sldId id="3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22" autoAdjust="0"/>
  </p:normalViewPr>
  <p:slideViewPr>
    <p:cSldViewPr snapToGrid="0">
      <p:cViewPr varScale="1">
        <p:scale>
          <a:sx n="66" d="100"/>
          <a:sy n="66" d="100"/>
        </p:scale>
        <p:origin x="644" y="32"/>
      </p:cViewPr>
      <p:guideLst>
        <p:guide orient="horz" pos="2196"/>
        <p:guide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4EDB8-828F-47A9-BD40-4E08B8D046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0E414-691B-46EE-9BF2-21A17ADB53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A80E414-691B-46EE-9BF2-21A17ADB53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Quota is expressed as a vector of</a:t>
            </a:r>
            <a:endParaRPr lang="en-US" altLang="zh-CN">
              <a:sym typeface="+mn-ea"/>
            </a:endParaRPr>
          </a:p>
          <a:p>
            <a:r>
              <a:rPr lang="en-US" altLang="zh-CN">
                <a:sym typeface="+mn-ea"/>
              </a:rPr>
              <a:t>   resource quantities (bandwidth, buffer, queue, etc.) at a given</a:t>
            </a:r>
            <a:endParaRPr lang="en-US" altLang="zh-CN">
              <a:sym typeface="+mn-ea"/>
            </a:endParaRPr>
          </a:p>
          <a:p>
            <a:r>
              <a:rPr lang="en-US" altLang="zh-CN">
                <a:sym typeface="+mn-ea"/>
              </a:rPr>
              <a:t>   priority, for a time frame.  The network can make dynamic bandwidth</a:t>
            </a:r>
            <a:endParaRPr lang="en-US" altLang="zh-CN">
              <a:sym typeface="+mn-ea"/>
            </a:endParaRPr>
          </a:p>
          <a:p>
            <a:r>
              <a:rPr lang="en-US" altLang="zh-CN">
                <a:sym typeface="+mn-ea"/>
              </a:rPr>
              <a:t>   reservation upon different time frames defined by quota. </a:t>
            </a:r>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en-US" altLang="zh-CN" dirty="0">
              <a:sym typeface="+mn-ea"/>
            </a:endParaRP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444500" y="1775012"/>
            <a:ext cx="11355917" cy="44241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2">
    <p:spTree>
      <p:nvGrpSpPr>
        <p:cNvPr id="1" name=""/>
        <p:cNvGrpSpPr/>
        <p:nvPr/>
      </p:nvGrpSpPr>
      <p:grpSpPr>
        <a:xfrm>
          <a:off x="0" y="0"/>
          <a:ext cx="0" cy="0"/>
          <a:chOff x="0" y="0"/>
          <a:chExt cx="0" cy="0"/>
        </a:xfrm>
      </p:grpSpPr>
      <p:sp>
        <p:nvSpPr>
          <p:cNvPr id="2" name="标题 1"/>
          <p:cNvSpPr>
            <a:spLocks noGrp="1"/>
          </p:cNvSpPr>
          <p:nvPr>
            <p:ph type="title"/>
          </p:nvPr>
        </p:nvSpPr>
        <p:spPr>
          <a:xfrm>
            <a:off x="444500" y="189928"/>
            <a:ext cx="11355917" cy="454767"/>
          </a:xfrm>
        </p:spPr>
        <p:txBody>
          <a:bodyPr/>
          <a:lstStyle>
            <a:lvl1pPr>
              <a:defRPr>
                <a:solidFill>
                  <a:srgbClr val="FF6600"/>
                </a:solidFill>
              </a:defRPr>
            </a:lvl1pPr>
          </a:lstStyle>
          <a:p>
            <a:r>
              <a:rPr lang="zh-CN" altLang="en-US" dirty="0" smtClean="0"/>
              <a:t>单击此处编辑母版标题样式</a:t>
            </a:r>
            <a:endParaRPr lang="zh-CN" altLang="en-US" dirty="0"/>
          </a:p>
        </p:txBody>
      </p:sp>
      <p:cxnSp>
        <p:nvCxnSpPr>
          <p:cNvPr id="3" name="直接连接符 2"/>
          <p:cNvCxnSpPr/>
          <p:nvPr userDrawn="1"/>
        </p:nvCxnSpPr>
        <p:spPr bwMode="auto">
          <a:xfrm>
            <a:off x="0" y="740701"/>
            <a:ext cx="12192000" cy="0"/>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6159" name="TextBox 18"/>
          <p:cNvSpPr txBox="1">
            <a:spLocks noChangeArrowheads="1"/>
          </p:cNvSpPr>
          <p:nvPr userDrawn="1"/>
        </p:nvSpPr>
        <p:spPr bwMode="auto">
          <a:xfrm>
            <a:off x="11303995" y="215900"/>
            <a:ext cx="672851" cy="404813"/>
          </a:xfrm>
          <a:prstGeom prst="rect">
            <a:avLst/>
          </a:prstGeom>
          <a:noFill/>
          <a:ln w="9525">
            <a:noFill/>
            <a:miter lim="800000"/>
          </a:ln>
        </p:spPr>
        <p:txBody>
          <a:bodyPr lIns="0" tIns="0" rIns="0" bIns="0"/>
          <a:lstStyle/>
          <a:p>
            <a:pPr>
              <a:defRPr/>
            </a:pPr>
            <a:r>
              <a:rPr lang="zh-CN" altLang="en-US" sz="1335" b="0" dirty="0" smtClean="0">
                <a:solidFill>
                  <a:srgbClr val="404040"/>
                </a:solidFill>
                <a:latin typeface="微软雅黑" panose="020B0503020204020204" charset="-122"/>
                <a:ea typeface="Heiti SC Light"/>
                <a:cs typeface="Heiti SC Light"/>
              </a:rPr>
              <a:t>秘密</a:t>
            </a:r>
            <a:r>
              <a:rPr lang="en-US" sz="1335" b="1" dirty="0" smtClean="0">
                <a:solidFill>
                  <a:srgbClr val="404040"/>
                </a:solidFill>
                <a:latin typeface="微软雅黑" panose="020B0503020204020204" charset="-122"/>
                <a:ea typeface="Heiti SC Light"/>
                <a:cs typeface="Heiti SC Light"/>
              </a:rPr>
              <a:t>▲</a:t>
            </a:r>
            <a:endParaRPr lang="en-US" sz="1335" b="1" dirty="0">
              <a:solidFill>
                <a:srgbClr val="404040"/>
              </a:solidFill>
              <a:latin typeface="微软雅黑" panose="020B0503020204020204" charset="-122"/>
              <a:ea typeface="Heiti SC Light"/>
              <a:cs typeface="Heiti SC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05683DD-9769-49BF-AEB4-9453FFE637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C28A51-3024-4AB4-87AE-80337BB74D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cxnSp>
        <p:nvCxnSpPr>
          <p:cNvPr id="10" name="直接连接符 9"/>
          <p:cNvCxnSpPr/>
          <p:nvPr userDrawn="1"/>
        </p:nvCxnSpPr>
        <p:spPr>
          <a:xfrm>
            <a:off x="741376" y="548639"/>
            <a:ext cx="108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499298" y="211236"/>
            <a:ext cx="1417825" cy="307777"/>
          </a:xfrm>
          <a:prstGeom prst="rect">
            <a:avLst/>
          </a:prstGeom>
          <a:noFill/>
        </p:spPr>
        <p:txBody>
          <a:bodyPr wrap="none" rtlCol="0">
            <a:spAutoFit/>
          </a:bodyPr>
          <a:lstStyle/>
          <a:p>
            <a:pPr algn="ctr"/>
            <a:r>
              <a:rPr lang="en-US" altLang="zh-CN" sz="1400" dirty="0" smtClean="0">
                <a:solidFill>
                  <a:schemeClr val="bg1">
                    <a:lumMod val="50000"/>
                  </a:schemeClr>
                </a:solidFill>
              </a:rPr>
              <a:t>draft-</a:t>
            </a:r>
            <a:r>
              <a:rPr lang="en-US" altLang="zh-CN" sz="1400" dirty="0" err="1" smtClean="0">
                <a:solidFill>
                  <a:schemeClr val="bg1">
                    <a:lumMod val="50000"/>
                  </a:schemeClr>
                </a:solidFill>
              </a:rPr>
              <a:t>hu</a:t>
            </a:r>
            <a:r>
              <a:rPr lang="en-US" altLang="zh-CN" sz="1400" dirty="0" smtClean="0">
                <a:solidFill>
                  <a:schemeClr val="bg1">
                    <a:lumMod val="50000"/>
                  </a:schemeClr>
                </a:solidFill>
              </a:rPr>
              <a:t>-bier-</a:t>
            </a:r>
            <a:r>
              <a:rPr lang="en-US" altLang="zh-CN" sz="1400" dirty="0" err="1" smtClean="0">
                <a:solidFill>
                  <a:schemeClr val="bg1">
                    <a:lumMod val="50000"/>
                  </a:schemeClr>
                </a:solidFill>
              </a:rPr>
              <a:t>bfd</a:t>
            </a:r>
            <a:endParaRPr lang="en-US" altLang="zh-CN" sz="1400" dirty="0" smtClean="0">
              <a:solidFill>
                <a:schemeClr val="bg1">
                  <a:lumMod val="50000"/>
                </a:schemeClr>
              </a:solidFill>
            </a:endParaRPr>
          </a:p>
        </p:txBody>
      </p:sp>
      <p:sp>
        <p:nvSpPr>
          <p:cNvPr id="12" name="矩形 11"/>
          <p:cNvSpPr/>
          <p:nvPr userDrawn="1"/>
        </p:nvSpPr>
        <p:spPr>
          <a:xfrm>
            <a:off x="10147185" y="211236"/>
            <a:ext cx="1537986" cy="307777"/>
          </a:xfrm>
          <a:prstGeom prst="rect">
            <a:avLst/>
          </a:prstGeom>
        </p:spPr>
        <p:txBody>
          <a:bodyPr wrap="none">
            <a:spAutoFit/>
          </a:bodyPr>
          <a:lstStyle/>
          <a:p>
            <a:pPr algn="ctr"/>
            <a:r>
              <a:rPr lang="en-US" altLang="zh-CN" sz="1400" kern="1200" dirty="0" smtClean="0">
                <a:solidFill>
                  <a:schemeClr val="bg1">
                    <a:lumMod val="50000"/>
                  </a:schemeClr>
                </a:solidFill>
                <a:latin typeface="+mn-lt"/>
                <a:ea typeface="+mn-ea"/>
                <a:cs typeface="+mn-cs"/>
              </a:rPr>
              <a:t>IETF103@Bangkok</a:t>
            </a:r>
            <a:endParaRPr lang="zh-CN" altLang="en-US" sz="1400" b="0" i="0" kern="1200" baseline="0" dirty="0">
              <a:solidFill>
                <a:schemeClr val="bg1">
                  <a:lumMod val="50000"/>
                </a:schemeClr>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EE64DFA-EA73-4076-A083-D14807ED675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E931B-C47F-448A-B5A4-62BB0D10FE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64DFA-EA73-4076-A083-D14807ED675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E931B-C47F-448A-B5A4-62BB0D10FE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405" y="397828"/>
            <a:ext cx="11327130" cy="2387600"/>
          </a:xfrm>
        </p:spPr>
        <p:txBody>
          <a:bodyPr>
            <a:normAutofit/>
          </a:bodyPr>
          <a:lstStyle/>
          <a:p>
            <a:pPr>
              <a:lnSpc>
                <a:spcPct val="150000"/>
              </a:lnSpc>
            </a:pPr>
            <a:r>
              <a:rPr lang="en-US" altLang="zh-CN" sz="4800" dirty="0" smtClean="0">
                <a:ea typeface="Arial Unicode MS" panose="020B0604020202020204" pitchFamily="34" charset="-122"/>
                <a:cs typeface="+mj-lt"/>
              </a:rPr>
              <a:t>Signaling Solution for HP-WAN</a:t>
            </a:r>
            <a:endParaRPr lang="en-US" altLang="zh-CN" sz="4800" dirty="0" smtClean="0">
              <a:ea typeface="Arial Unicode MS" panose="020B0604020202020204" pitchFamily="34" charset="-122"/>
              <a:cs typeface="+mj-lt"/>
            </a:endParaRPr>
          </a:p>
        </p:txBody>
      </p:sp>
      <p:sp>
        <p:nvSpPr>
          <p:cNvPr id="4" name="文本框 3"/>
          <p:cNvSpPr txBox="1"/>
          <p:nvPr/>
        </p:nvSpPr>
        <p:spPr>
          <a:xfrm>
            <a:off x="7774940" y="4488180"/>
            <a:ext cx="1929130" cy="368300"/>
          </a:xfrm>
          <a:prstGeom prst="rect">
            <a:avLst/>
          </a:prstGeom>
          <a:noFill/>
        </p:spPr>
        <p:txBody>
          <a:bodyPr wrap="square" rtlCol="0">
            <a:spAutoFit/>
          </a:bodyPr>
          <a:lstStyle/>
          <a:p>
            <a:r>
              <a:rPr lang="en-US" altLang="zh-CN" u="sng" dirty="0" err="1" smtClean="0">
                <a:ea typeface="Arial Unicode MS" panose="020B0604020202020204" pitchFamily="34" charset="-122"/>
                <a:cs typeface="+mn-lt"/>
              </a:rPr>
              <a:t>Quan</a:t>
            </a:r>
            <a:r>
              <a:rPr lang="en-US" altLang="zh-CN" u="sng" dirty="0" smtClean="0">
                <a:ea typeface="Arial Unicode MS" panose="020B0604020202020204" pitchFamily="34" charset="-122"/>
                <a:cs typeface="+mn-lt"/>
              </a:rPr>
              <a:t> </a:t>
            </a:r>
            <a:r>
              <a:rPr lang="en-US" altLang="zh-CN" u="sng" dirty="0" err="1" smtClean="0">
                <a:ea typeface="Arial Unicode MS" panose="020B0604020202020204" pitchFamily="34" charset="-122"/>
                <a:cs typeface="+mn-lt"/>
              </a:rPr>
              <a:t>Xiong</a:t>
            </a:r>
            <a:r>
              <a:rPr lang="en-US" altLang="zh-CN" u="sng" dirty="0" smtClean="0">
                <a:ea typeface="Arial Unicode MS" panose="020B0604020202020204" pitchFamily="34" charset="-122"/>
                <a:cs typeface="+mn-lt"/>
              </a:rPr>
              <a:t>(ZTE)</a:t>
            </a:r>
            <a:endParaRPr lang="zh-CN" altLang="en-US" dirty="0">
              <a:solidFill>
                <a:schemeClr val="tx1"/>
              </a:solidFill>
              <a:uFillTx/>
              <a:ea typeface="Arial Unicode MS" panose="020B0604020202020204" pitchFamily="34" charset="-122"/>
              <a:cs typeface="+mn-lt"/>
            </a:endParaRPr>
          </a:p>
        </p:txBody>
      </p:sp>
      <p:sp>
        <p:nvSpPr>
          <p:cNvPr id="6" name="副标题 2"/>
          <p:cNvSpPr>
            <a:spLocks noGrp="1"/>
          </p:cNvSpPr>
          <p:nvPr/>
        </p:nvSpPr>
        <p:spPr>
          <a:xfrm>
            <a:off x="963930" y="5328920"/>
            <a:ext cx="10937240" cy="1217930"/>
          </a:xfrm>
          <a:prstGeom prst="rect">
            <a:avLst/>
          </a:prstGeom>
          <a:noFill/>
          <a:ln>
            <a:noFill/>
          </a:ln>
        </p:spPr>
        <p:txBody>
          <a:bodyPr vert="horz" wrap="square" lIns="91440" tIns="45720" rIns="91440" bIns="45720" numCol="1" anchor="ctr" anchorCtr="0" compatLnSpc="1"/>
          <a:lst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anose="02010609060101010101" charset="-122"/>
                <a:ea typeface="黑体" panose="02010609060101010101"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anose="02010609060101010101" charset="-122"/>
                <a:ea typeface="黑体" panose="02010609060101010101"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charset="-122"/>
                <a:ea typeface="黑体" panose="02010609060101010101"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charset="-122"/>
                <a:ea typeface="黑体" panose="02010609060101010101"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黑体" panose="02010609060101010101" charset="-122"/>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latin typeface="Calibri Light" panose="020F0302020204030204" charset="0"/>
                <a:ea typeface="思源黑体 CN Light" panose="020B0300000000000000" charset="-122"/>
                <a:cs typeface="Calibri Light" panose="020F0302020204030204" charset="0"/>
              </a:rPr>
              <a:t>IETF 123 @</a:t>
            </a:r>
            <a:r>
              <a:rPr lang="zh-CN" altLang="en-US" sz="2000" dirty="0">
                <a:latin typeface="Calibri Light" panose="020F0302020204030204" charset="0"/>
                <a:ea typeface="思源黑体 CN Light" panose="020B0300000000000000" charset="-122"/>
                <a:cs typeface="Calibri Light" panose="020F0302020204030204" charset="0"/>
              </a:rPr>
              <a:t> </a:t>
            </a:r>
            <a:r>
              <a:rPr lang="en-US" altLang="zh-CN" sz="2000" dirty="0">
                <a:latin typeface="Calibri Light" panose="020F0302020204030204" charset="0"/>
                <a:ea typeface="思源黑体 CN Light" panose="020B0300000000000000" charset="-122"/>
                <a:cs typeface="Calibri Light" panose="020F0302020204030204" charset="0"/>
              </a:rPr>
              <a:t>Marid </a:t>
            </a:r>
            <a:r>
              <a:rPr lang="en-US" altLang="zh-CN" sz="2000" dirty="0">
                <a:latin typeface="Calibri Light" panose="020F0302020204030204" charset="0"/>
                <a:ea typeface="思源黑体 CN Light" panose="020B0300000000000000" charset="-122"/>
                <a:cs typeface="Calibri Light" panose="020F0302020204030204" charset="0"/>
              </a:rPr>
              <a:t>HP-WAN Side meeting</a:t>
            </a:r>
            <a:endParaRPr lang="en-US" altLang="zh-CN" sz="2000" dirty="0">
              <a:latin typeface="Calibri Light" panose="020F0302020204030204" charset="0"/>
              <a:ea typeface="思源黑体 CN Light" panose="020B0300000000000000" charset="-122"/>
              <a:cs typeface="Calibri Light" panose="020F0302020204030204" charset="0"/>
            </a:endParaRPr>
          </a:p>
          <a:p>
            <a:pPr marL="0" indent="0" algn="ctr">
              <a:buNone/>
            </a:pPr>
            <a:r>
              <a:rPr lang="en-US" altLang="zh-CN" sz="2000" dirty="0">
                <a:latin typeface="Calibri Light" panose="020F0302020204030204" charset="0"/>
                <a:ea typeface="思源黑体 CN Light" panose="020B0300000000000000" charset="-122"/>
                <a:cs typeface="Calibri Light" panose="020F0302020204030204" charset="0"/>
              </a:rPr>
              <a:t>July, 2025</a:t>
            </a:r>
            <a:endParaRPr lang="zh-CN" altLang="en-US" sz="2000" dirty="0">
              <a:latin typeface="Calibri Light" panose="020F0302020204030204" charset="0"/>
              <a:ea typeface="思源黑体 CN Light" panose="020B0300000000000000" charset="-122"/>
              <a:cs typeface="Calibri Light" panose="020F030202020403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07415" y="1743075"/>
            <a:ext cx="10377170" cy="1076325"/>
          </a:xfrm>
          <a:prstGeom prst="rect">
            <a:avLst/>
          </a:prstGeom>
          <a:noFill/>
        </p:spPr>
        <p:txBody>
          <a:bodyPr wrap="square" rtlCol="0">
            <a:spAutoFit/>
          </a:bodyPr>
          <a:lstStyle/>
          <a:p>
            <a:pPr marL="457200" indent="-457200" algn="l">
              <a:buFont typeface="Arial" panose="020B0604020202020204" pitchFamily="34" charset="0"/>
              <a:buChar char="•"/>
            </a:pPr>
            <a:r>
              <a:rPr lang="en-US" altLang="zh-CN" sz="3200" b="1">
                <a:latin typeface="Cambria" panose="02040503050406030204" charset="0"/>
                <a:cs typeface="Cambria" panose="02040503050406030204" charset="0"/>
              </a:rPr>
              <a:t>Thanks !</a:t>
            </a:r>
            <a:endParaRPr lang="en-US" altLang="zh-CN" sz="3200" b="1">
              <a:latin typeface="Cambria" panose="02040503050406030204" charset="0"/>
              <a:cs typeface="Cambria" panose="02040503050406030204" charset="0"/>
            </a:endParaRPr>
          </a:p>
          <a:p>
            <a:pPr marL="457200" indent="-457200" algn="l">
              <a:buFont typeface="Arial" panose="020B0604020202020204" pitchFamily="34" charset="0"/>
              <a:buChar char="•"/>
            </a:pPr>
            <a:r>
              <a:rPr lang="en-US" altLang="zh-CN" sz="3200" b="1">
                <a:latin typeface="Cambria" panose="02040503050406030204" charset="0"/>
                <a:cs typeface="Cambria" panose="02040503050406030204" charset="0"/>
              </a:rPr>
              <a:t>Comments and suggestions are welcome.</a:t>
            </a:r>
            <a:endParaRPr lang="en-US" altLang="zh-CN" sz="3200" b="1">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sz="4000">
                <a:latin typeface="Calibri Light" panose="020F0302020204030204" charset="0"/>
                <a:cs typeface="Calibri Light" panose="020F0302020204030204" charset="0"/>
                <a:sym typeface="+mn-ea"/>
              </a:rPr>
              <a:t>Host-network Collaboration Signaling</a:t>
            </a:r>
            <a:r>
              <a:rPr lang="en-US" altLang="zh-CN" sz="4000">
                <a:latin typeface="Calibri Light" panose="020F0302020204030204" charset="0"/>
                <a:cs typeface="Calibri Light" panose="020F0302020204030204" charset="0"/>
              </a:rPr>
              <a:t> </a:t>
            </a:r>
            <a:endParaRPr lang="en-US" altLang="zh-CN" sz="4000">
              <a:latin typeface="Calibri Light" panose="020F0302020204030204" charset="0"/>
              <a:cs typeface="Calibri Light" panose="020F0302020204030204" charset="0"/>
            </a:endParaRPr>
          </a:p>
        </p:txBody>
      </p:sp>
      <p:sp>
        <p:nvSpPr>
          <p:cNvPr id="3" name="内容占位符 2"/>
          <p:cNvSpPr>
            <a:spLocks noGrp="1"/>
          </p:cNvSpPr>
          <p:nvPr>
            <p:ph sz="quarter" idx="10"/>
          </p:nvPr>
        </p:nvSpPr>
        <p:spPr>
          <a:xfrm>
            <a:off x="838200" y="1238250"/>
            <a:ext cx="10925810" cy="5283835"/>
          </a:xfrm>
        </p:spPr>
        <p:txBody>
          <a:bodyPr>
            <a:normAutofit lnSpcReduction="10000"/>
          </a:bodyPr>
          <a:p>
            <a:pPr lvl="0" fontAlgn="auto">
              <a:lnSpc>
                <a:spcPct val="100000"/>
              </a:lnSpc>
              <a:buFont typeface="Arial" panose="020B0604020202020204" pitchFamily="34" charset="0"/>
              <a:buChar char="•"/>
            </a:pPr>
            <a:r>
              <a:rPr lang="en-US" altLang="zh-CN" sz="2400">
                <a:latin typeface="Calibri Light" panose="020F0302020204030204" charset="0"/>
                <a:cs typeface="Calibri Light" panose="020F0302020204030204" charset="0"/>
              </a:rPr>
              <a:t>The host-network collaboration signaling is enabled to enhance the congestion control in HP-WAN.</a:t>
            </a:r>
            <a:r>
              <a:rPr lang="en-US" altLang="zh-CN" sz="2000">
                <a:latin typeface="Calibri Light" panose="020F0302020204030204" charset="0"/>
                <a:cs typeface="Calibri Light" panose="020F0302020204030204" charset="0"/>
              </a:rPr>
              <a:t>  </a:t>
            </a:r>
            <a:endParaRPr lang="en-US" altLang="zh-CN" sz="2000">
              <a:latin typeface="Calibri Light" panose="020F0302020204030204" charset="0"/>
              <a:cs typeface="Calibri Light" panose="020F0302020204030204" charset="0"/>
            </a:endParaRPr>
          </a:p>
          <a:p>
            <a:pPr lvl="1" fontAlgn="auto">
              <a:lnSpc>
                <a:spcPct val="100000"/>
              </a:lnSpc>
              <a:buFont typeface="Arial" panose="020B0604020202020204" pitchFamily="34" charset="0"/>
              <a:buChar char="•"/>
            </a:pPr>
            <a:r>
              <a:rPr lang="en-US" altLang="zh-CN" sz="2000">
                <a:latin typeface="Calibri Light" panose="020F0302020204030204" charset="0"/>
                <a:cs typeface="Calibri Light" panose="020F0302020204030204" charset="0"/>
              </a:rPr>
              <a:t>The client and server could send the traffic efficiently </a:t>
            </a:r>
            <a:r>
              <a:rPr lang="en-US" altLang="zh-CN" sz="2000" u="sng">
                <a:latin typeface="Calibri Light" panose="020F0302020204030204" charset="0"/>
                <a:cs typeface="Calibri Light" panose="020F0302020204030204" charset="0"/>
              </a:rPr>
              <a:t>with the negotiated rate- based congestion control</a:t>
            </a:r>
            <a:r>
              <a:rPr lang="en-US" altLang="zh-CN" sz="2000">
                <a:latin typeface="Calibri Light" panose="020F0302020204030204" charset="0"/>
                <a:cs typeface="Calibri Light" panose="020F0302020204030204" charset="0"/>
              </a:rPr>
              <a:t> in a fine-grained way. </a:t>
            </a:r>
            <a:endParaRPr lang="en-US" altLang="zh-CN" sz="2000">
              <a:latin typeface="Calibri Light" panose="020F0302020204030204" charset="0"/>
              <a:cs typeface="Calibri Light" panose="020F0302020204030204" charset="0"/>
            </a:endParaRPr>
          </a:p>
          <a:p>
            <a:pPr lvl="1" fontAlgn="auto">
              <a:lnSpc>
                <a:spcPct val="100000"/>
              </a:lnSpc>
              <a:buFont typeface="Arial" panose="020B0604020202020204" pitchFamily="34" charset="0"/>
              <a:buChar char="•"/>
            </a:pPr>
            <a:r>
              <a:rPr lang="en-US" altLang="zh-CN" sz="2000">
                <a:latin typeface="Calibri Light" panose="020F0302020204030204" charset="0"/>
                <a:cs typeface="Calibri Light" panose="020F0302020204030204" charset="0"/>
              </a:rPr>
              <a:t>The network could </a:t>
            </a:r>
            <a:r>
              <a:rPr lang="en-US" altLang="zh-CN" sz="2000">
                <a:latin typeface="Calibri Light" panose="020F0302020204030204" charset="0"/>
                <a:cs typeface="Calibri Light" panose="020F0302020204030204" charset="0"/>
                <a:sym typeface="+mn-ea"/>
              </a:rPr>
              <a:t>provide</a:t>
            </a:r>
            <a:r>
              <a:rPr lang="en-US" altLang="zh-CN" sz="2000" u="sng">
                <a:latin typeface="Calibri Light" panose="020F0302020204030204" charset="0"/>
                <a:cs typeface="Calibri Light" panose="020F0302020204030204" charset="0"/>
                <a:sym typeface="+mn-ea"/>
              </a:rPr>
              <a:t> rate-based quota reservation and admission control </a:t>
            </a:r>
            <a:r>
              <a:rPr lang="en-US" altLang="zh-CN" sz="2000">
                <a:latin typeface="Calibri Light" panose="020F0302020204030204" charset="0"/>
                <a:cs typeface="Calibri Light" panose="020F0302020204030204" charset="0"/>
                <a:sym typeface="+mn-ea"/>
              </a:rPr>
              <a:t>to </a:t>
            </a:r>
            <a:r>
              <a:rPr lang="en-US" altLang="zh-CN" sz="2000">
                <a:latin typeface="Calibri Light" panose="020F0302020204030204" charset="0"/>
                <a:cs typeface="Calibri Light" panose="020F0302020204030204" charset="0"/>
                <a:sym typeface="+mn-ea"/>
              </a:rPr>
              <a:t>achieve predictable network behaviour</a:t>
            </a:r>
            <a:r>
              <a:rPr lang="en-US" altLang="zh-CN" sz="2000">
                <a:latin typeface="Calibri Light" panose="020F0302020204030204" charset="0"/>
                <a:cs typeface="Calibri Light" panose="020F0302020204030204" charset="0"/>
                <a:sym typeface="+mn-ea"/>
              </a:rPr>
              <a:t>.</a:t>
            </a:r>
            <a:endParaRPr lang="en-US" altLang="zh-CN" sz="2000">
              <a:latin typeface="Calibri Light" panose="020F0302020204030204" charset="0"/>
              <a:cs typeface="Calibri Light" panose="020F0302020204030204" charset="0"/>
              <a:sym typeface="+mn-ea"/>
            </a:endParaRPr>
          </a:p>
          <a:p>
            <a:pPr lvl="1" fontAlgn="auto">
              <a:lnSpc>
                <a:spcPct val="100000"/>
              </a:lnSpc>
              <a:buFont typeface="Arial" panose="020B0604020202020204" pitchFamily="34" charset="0"/>
              <a:buChar char="•"/>
            </a:pPr>
            <a:r>
              <a:rPr lang="en-US" altLang="zh-CN" sz="2000">
                <a:latin typeface="Calibri Light" panose="020F0302020204030204" charset="0"/>
                <a:cs typeface="Calibri Light" panose="020F0302020204030204" charset="0"/>
                <a:sym typeface="+mn-ea"/>
              </a:rPr>
              <a:t>The edge node could </a:t>
            </a:r>
            <a:r>
              <a:rPr lang="en-US" altLang="zh-CN" sz="2000">
                <a:latin typeface="Calibri Light" panose="020F0302020204030204" charset="0"/>
                <a:cs typeface="Calibri Light" panose="020F0302020204030204" charset="0"/>
                <a:sym typeface="+mn-ea"/>
              </a:rPr>
              <a:t>enhance the capability to </a:t>
            </a:r>
            <a:r>
              <a:rPr lang="en-US" altLang="zh-CN" sz="2000" u="sng">
                <a:latin typeface="Calibri Light" panose="020F0302020204030204" charset="0"/>
                <a:cs typeface="Calibri Light" panose="020F0302020204030204" charset="0"/>
                <a:sym typeface="+mn-ea"/>
              </a:rPr>
              <a:t>provide traffic scheduling and enforcement</a:t>
            </a:r>
            <a:r>
              <a:rPr lang="en-US" altLang="zh-CN" sz="2000">
                <a:latin typeface="Calibri Light" panose="020F0302020204030204" charset="0"/>
                <a:cs typeface="Calibri Light" panose="020F0302020204030204" charset="0"/>
                <a:sym typeface="+mn-ea"/>
              </a:rPr>
              <a:t> to mitigate incast network congestion and </a:t>
            </a:r>
            <a:r>
              <a:rPr lang="en-US" altLang="zh-CN" sz="2000" dirty="0">
                <a:latin typeface="Calibri Light" panose="020F0302020204030204" charset="0"/>
                <a:cs typeface="Calibri Light" panose="020F0302020204030204" charset="0"/>
                <a:sym typeface="+mn-ea"/>
              </a:rPr>
              <a:t>minimize flow completion times</a:t>
            </a:r>
            <a:r>
              <a:rPr lang="en-US" altLang="zh-CN" sz="2000">
                <a:latin typeface="Calibri Light" panose="020F0302020204030204" charset="0"/>
                <a:cs typeface="Calibri Light" panose="020F0302020204030204" charset="0"/>
                <a:sym typeface="+mn-ea"/>
              </a:rPr>
              <a:t>.</a:t>
            </a:r>
            <a:r>
              <a:rPr lang="en-US" altLang="zh-CN" sz="2000">
                <a:latin typeface="Calibri Light" panose="020F0302020204030204" charset="0"/>
                <a:cs typeface="Calibri Light" panose="020F0302020204030204" charset="0"/>
                <a:sym typeface="+mn-ea"/>
              </a:rPr>
              <a:t> </a:t>
            </a:r>
            <a:endParaRPr lang="en-US" altLang="zh-CN" sz="2000">
              <a:latin typeface="Calibri Light" panose="020F0302020204030204" charset="0"/>
              <a:cs typeface="Calibri Light" panose="020F0302020204030204" charset="0"/>
            </a:endParaRPr>
          </a:p>
          <a:p>
            <a:pPr lvl="1" fontAlgn="auto">
              <a:lnSpc>
                <a:spcPct val="100000"/>
              </a:lnSpc>
              <a:buFont typeface="Arial" panose="020B0604020202020204" pitchFamily="34" charset="0"/>
              <a:buChar char="•"/>
            </a:pPr>
            <a:endParaRPr lang="en-US" altLang="zh-CN" sz="2000" dirty="0" smtClean="0">
              <a:latin typeface="Calibri Light" panose="020F0302020204030204" charset="0"/>
              <a:cs typeface="Calibri Light" panose="020F0302020204030204" charset="0"/>
              <a:sym typeface="+mn-ea"/>
            </a:endParaRPr>
          </a:p>
        </p:txBody>
      </p:sp>
      <p:grpSp>
        <p:nvGrpSpPr>
          <p:cNvPr id="9" name="组合 8"/>
          <p:cNvGrpSpPr/>
          <p:nvPr/>
        </p:nvGrpSpPr>
        <p:grpSpPr>
          <a:xfrm>
            <a:off x="1581150" y="3893820"/>
            <a:ext cx="8931275" cy="2582545"/>
            <a:chOff x="2490" y="6058"/>
            <a:chExt cx="12236" cy="4021"/>
          </a:xfrm>
        </p:grpSpPr>
        <p:grpSp>
          <p:nvGrpSpPr>
            <p:cNvPr id="7" name="组合 6"/>
            <p:cNvGrpSpPr/>
            <p:nvPr/>
          </p:nvGrpSpPr>
          <p:grpSpPr>
            <a:xfrm>
              <a:off x="2490" y="6103"/>
              <a:ext cx="12236" cy="3506"/>
              <a:chOff x="232" y="2791"/>
              <a:chExt cx="16314" cy="4674"/>
            </a:xfrm>
          </p:grpSpPr>
          <p:grpSp>
            <p:nvGrpSpPr>
              <p:cNvPr id="11" name="组合 10"/>
              <p:cNvGrpSpPr/>
              <p:nvPr/>
            </p:nvGrpSpPr>
            <p:grpSpPr>
              <a:xfrm>
                <a:off x="232" y="2791"/>
                <a:ext cx="16314" cy="4674"/>
                <a:chOff x="232" y="2808"/>
                <a:chExt cx="16314" cy="4674"/>
              </a:xfrm>
            </p:grpSpPr>
            <p:sp>
              <p:nvSpPr>
                <p:cNvPr id="139" name="任意多边形 138"/>
                <p:cNvSpPr/>
                <p:nvPr/>
              </p:nvSpPr>
              <p:spPr>
                <a:xfrm>
                  <a:off x="2900" y="5631"/>
                  <a:ext cx="9372" cy="970"/>
                </a:xfrm>
                <a:custGeom>
                  <a:avLst/>
                  <a:gdLst>
                    <a:gd name="connisteX0" fmla="*/ 0 w 5257165"/>
                    <a:gd name="connsiteY0" fmla="*/ 1017344 h 1017344"/>
                    <a:gd name="connisteX1" fmla="*/ 1240155 w 5257165"/>
                    <a:gd name="connsiteY1" fmla="*/ 96594 h 1017344"/>
                    <a:gd name="connisteX2" fmla="*/ 5257165 w 5257165"/>
                    <a:gd name="connsiteY2" fmla="*/ 66114 h 1017344"/>
                  </a:gdLst>
                  <a:ahLst/>
                  <a:cxnLst>
                    <a:cxn ang="0">
                      <a:pos x="connisteX0" y="connsiteY0"/>
                    </a:cxn>
                    <a:cxn ang="0">
                      <a:pos x="connisteX1" y="connsiteY1"/>
                    </a:cxn>
                    <a:cxn ang="0">
                      <a:pos x="connisteX2" y="connsiteY2"/>
                    </a:cxn>
                  </a:cxnLst>
                  <a:rect l="l" t="t" r="r" b="b"/>
                  <a:pathLst>
                    <a:path w="5257165" h="1017344">
                      <a:moveTo>
                        <a:pt x="0" y="1017344"/>
                      </a:moveTo>
                      <a:cubicBezTo>
                        <a:pt x="167640" y="833829"/>
                        <a:pt x="188595" y="287094"/>
                        <a:pt x="1240155" y="96594"/>
                      </a:cubicBezTo>
                      <a:cubicBezTo>
                        <a:pt x="2291715" y="-93906"/>
                        <a:pt x="4478655" y="54049"/>
                        <a:pt x="5257165" y="66114"/>
                      </a:cubicBezTo>
                    </a:path>
                  </a:pathLst>
                </a:custGeom>
                <a:noFill/>
                <a:ln w="28575" cap="flat" cmpd="dbl" algn="ctr">
                  <a:solidFill>
                    <a:schemeClr val="accent1">
                      <a:shade val="50000"/>
                    </a:schemeClr>
                  </a:solidFill>
                  <a:prstDash val="sysDash"/>
                  <a:round/>
                  <a:headEnd type="none" w="med" len="med"/>
                  <a:tailEnd type="arrow" w="med" len="med"/>
                </a:ln>
              </p:spPr>
              <p:txBody>
                <a:bodyPr vert="horz" wrap="square" lIns="68580" tIns="34290" rIns="68580" bIns="34290" numCol="1" anchor="t" anchorCtr="0" compatLnSpc="1">
                  <a:noAutofit/>
                </a:bodyPr>
                <a:p>
                  <a:pPr lvl="0" algn="l">
                    <a:buClrTx/>
                    <a:buSzTx/>
                  </a:pPr>
                  <a:endParaRPr lang="zh-CN" altLang="en-US" sz="1350">
                    <a:ln>
                      <a:noFill/>
                    </a:ln>
                    <a:effectLst/>
                    <a:cs typeface="Arial" panose="020B0604020202020204" pitchFamily="34" charset="0"/>
                    <a:sym typeface="+mn-ea"/>
                  </a:endParaRPr>
                </a:p>
              </p:txBody>
            </p:sp>
            <p:grpSp>
              <p:nvGrpSpPr>
                <p:cNvPr id="14" name="组合 13"/>
                <p:cNvGrpSpPr/>
                <p:nvPr/>
              </p:nvGrpSpPr>
              <p:grpSpPr>
                <a:xfrm rot="0">
                  <a:off x="408" y="2808"/>
                  <a:ext cx="16138" cy="4310"/>
                  <a:chOff x="1294" y="5477"/>
                  <a:chExt cx="17433" cy="4819"/>
                </a:xfrm>
              </p:grpSpPr>
              <p:sp>
                <p:nvSpPr>
                  <p:cNvPr id="35" name="矩形 34"/>
                  <p:cNvSpPr/>
                  <p:nvPr/>
                </p:nvSpPr>
                <p:spPr>
                  <a:xfrm>
                    <a:off x="1308" y="7878"/>
                    <a:ext cx="3066" cy="1040"/>
                  </a:xfrm>
                  <a:prstGeom prst="rect">
                    <a:avLst/>
                  </a:prstGeom>
                  <a:no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900" b="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48" name="矩形 47"/>
                  <p:cNvSpPr/>
                  <p:nvPr/>
                </p:nvSpPr>
                <p:spPr>
                  <a:xfrm>
                    <a:off x="14337" y="7860"/>
                    <a:ext cx="3066" cy="1198"/>
                  </a:xfrm>
                  <a:prstGeom prst="rect">
                    <a:avLst/>
                  </a:prstGeom>
                  <a:no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675" b="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63" name="文本框 62"/>
                  <p:cNvSpPr txBox="1"/>
                  <p:nvPr/>
                </p:nvSpPr>
                <p:spPr>
                  <a:xfrm>
                    <a:off x="15099" y="8518"/>
                    <a:ext cx="3628" cy="587"/>
                  </a:xfrm>
                  <a:prstGeom prst="rect">
                    <a:avLst/>
                  </a:prstGeom>
                  <a:noFill/>
                </p:spPr>
                <p:txBody>
                  <a:bodyPr wrap="square" rtlCol="0">
                    <a:spAutoFit/>
                  </a:bodyPr>
                  <a:p>
                    <a:r>
                      <a:rPr lang="en-US" altLang="zh-CN" sz="1050" b="1"/>
                      <a:t>CC </a:t>
                    </a:r>
                    <a:r>
                      <a:rPr lang="en-US" altLang="zh-CN" sz="1050" b="1">
                        <a:sym typeface="+mn-ea"/>
                      </a:rPr>
                      <a:t>algrithm</a:t>
                    </a:r>
                    <a:endParaRPr lang="zh-CN" altLang="en-US" sz="1050" b="1"/>
                  </a:p>
                </p:txBody>
              </p:sp>
              <p:sp>
                <p:nvSpPr>
                  <p:cNvPr id="65" name="云形 64"/>
                  <p:cNvSpPr/>
                  <p:nvPr/>
                </p:nvSpPr>
                <p:spPr>
                  <a:xfrm>
                    <a:off x="6413" y="7056"/>
                    <a:ext cx="6087" cy="3084"/>
                  </a:xfrm>
                  <a:prstGeom prst="cloud">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charset="0"/>
                      <a:ea typeface="宋体" panose="02010600030101010101" pitchFamily="2" charset="-122"/>
                      <a:cs typeface="Arial" panose="020B0604020202020204" pitchFamily="34" charset="0"/>
                    </a:endParaRPr>
                  </a:p>
                </p:txBody>
              </p:sp>
              <p:sp>
                <p:nvSpPr>
                  <p:cNvPr id="81" name="任意多边形 80"/>
                  <p:cNvSpPr/>
                  <p:nvPr/>
                </p:nvSpPr>
                <p:spPr>
                  <a:xfrm>
                    <a:off x="4077" y="6415"/>
                    <a:ext cx="10131" cy="1986"/>
                  </a:xfrm>
                  <a:custGeom>
                    <a:avLst/>
                    <a:gdLst>
                      <a:gd name="connisteX0" fmla="*/ 0 w 5195570"/>
                      <a:gd name="connsiteY0" fmla="*/ 0 h 1344111"/>
                      <a:gd name="connisteX1" fmla="*/ 1019175 w 5195570"/>
                      <a:gd name="connsiteY1" fmla="*/ 1217295 h 1344111"/>
                      <a:gd name="connisteX2" fmla="*/ 5195570 w 5195570"/>
                      <a:gd name="connsiteY2" fmla="*/ 1293495 h 1344111"/>
                      <a:gd name="connisteX3" fmla="*/ 5294630 w 5195570"/>
                      <a:gd name="connsiteY3" fmla="*/ 1423035 h 1344111"/>
                    </a:gdLst>
                    <a:ahLst/>
                    <a:cxnLst>
                      <a:cxn ang="0">
                        <a:pos x="connisteX0" y="connsiteY0"/>
                      </a:cxn>
                      <a:cxn ang="0">
                        <a:pos x="connisteX1" y="connsiteY1"/>
                      </a:cxn>
                      <a:cxn ang="0">
                        <a:pos x="connisteX2" y="connsiteY2"/>
                      </a:cxn>
                      <a:cxn ang="0">
                        <a:pos x="connisteX3" y="connsiteY3"/>
                      </a:cxn>
                    </a:cxnLst>
                    <a:rect l="l" t="t" r="r" b="b"/>
                    <a:pathLst>
                      <a:path w="5195570" h="1344111">
                        <a:moveTo>
                          <a:pt x="0" y="0"/>
                        </a:moveTo>
                        <a:cubicBezTo>
                          <a:pt x="120015" y="241935"/>
                          <a:pt x="-19685" y="958850"/>
                          <a:pt x="1019175" y="1217295"/>
                        </a:cubicBezTo>
                        <a:cubicBezTo>
                          <a:pt x="2058035" y="1475740"/>
                          <a:pt x="4340225" y="1252220"/>
                          <a:pt x="5195570" y="1293495"/>
                        </a:cubicBezTo>
                      </a:path>
                    </a:pathLst>
                  </a:custGeom>
                  <a:noFill/>
                  <a:ln w="28575" cap="flat" cmpd="dbl" algn="ctr">
                    <a:solidFill>
                      <a:schemeClr val="accent1">
                        <a:shade val="50000"/>
                      </a:schemeClr>
                    </a:solidFill>
                    <a:prstDash val="sysDash"/>
                    <a:round/>
                    <a:headEnd type="none" w="med" len="med"/>
                    <a:tailEnd type="arrow" w="med" len="med"/>
                  </a:ln>
                </p:spPr>
                <p:txBody>
                  <a:bodyPr vert="horz" wrap="square" lIns="68580" tIns="34290" rIns="68580" bIns="3429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charset="0"/>
                      <a:ea typeface="宋体" panose="02010600030101010101" pitchFamily="2" charset="-122"/>
                      <a:cs typeface="Arial" panose="020B0604020202020204" pitchFamily="34" charset="0"/>
                    </a:endParaRPr>
                  </a:p>
                </p:txBody>
              </p:sp>
              <p:sp>
                <p:nvSpPr>
                  <p:cNvPr id="82" name="任意多边形 81"/>
                  <p:cNvSpPr/>
                  <p:nvPr/>
                </p:nvSpPr>
                <p:spPr>
                  <a:xfrm flipV="1">
                    <a:off x="4185" y="8399"/>
                    <a:ext cx="9918" cy="120"/>
                  </a:xfrm>
                  <a:custGeom>
                    <a:avLst/>
                    <a:gdLst>
                      <a:gd name="connisteX0" fmla="*/ 0 w 5264785"/>
                      <a:gd name="connsiteY0" fmla="*/ 4096 h 4096"/>
                      <a:gd name="connisteX1" fmla="*/ 5264785 w 5264785"/>
                      <a:gd name="connsiteY1" fmla="*/ 4096 h 4096"/>
                      <a:gd name="connisteX2" fmla="*/ 5280025 w 5264785"/>
                      <a:gd name="connsiteY2" fmla="*/ 49816 h 4096"/>
                    </a:gdLst>
                    <a:ahLst/>
                    <a:cxnLst>
                      <a:cxn ang="0">
                        <a:pos x="connisteX0" y="connsiteY0"/>
                      </a:cxn>
                      <a:cxn ang="0">
                        <a:pos x="connisteX1" y="connsiteY1"/>
                      </a:cxn>
                      <a:cxn ang="0">
                        <a:pos x="connisteX2" y="connsiteY2"/>
                      </a:cxn>
                    </a:cxnLst>
                    <a:rect l="l" t="t" r="r" b="b"/>
                    <a:pathLst>
                      <a:path w="5264785" h="4096">
                        <a:moveTo>
                          <a:pt x="0" y="4096"/>
                        </a:moveTo>
                        <a:cubicBezTo>
                          <a:pt x="1052830" y="3461"/>
                          <a:pt x="4208780" y="-4794"/>
                          <a:pt x="5264785" y="4096"/>
                        </a:cubicBezTo>
                      </a:path>
                    </a:pathLst>
                  </a:custGeom>
                  <a:noFill/>
                  <a:ln w="28575" cap="flat" cmpd="dbl" algn="ctr">
                    <a:solidFill>
                      <a:schemeClr val="accent1">
                        <a:shade val="50000"/>
                      </a:schemeClr>
                    </a:solidFill>
                    <a:prstDash val="sysDash"/>
                    <a:round/>
                    <a:headEnd type="none" w="med" len="med"/>
                    <a:tailEnd type="arrow" w="med" len="med"/>
                  </a:ln>
                </p:spPr>
                <p:txBody>
                  <a:bodyPr vert="horz" wrap="square" lIns="68580" tIns="34290" rIns="68580" bIns="34290" numCol="1" anchor="t" anchorCtr="0" compatLnSpc="1">
                    <a:noAutofit/>
                  </a:bodyPr>
                  <a:p>
                    <a:pPr lvl="0" algn="l">
                      <a:buClrTx/>
                      <a:buSzTx/>
                    </a:pPr>
                    <a:endParaRPr lang="zh-CN" altLang="en-US" sz="1350">
                      <a:ln>
                        <a:noFill/>
                      </a:ln>
                      <a:effectLst/>
                      <a:cs typeface="Arial" panose="020B0604020202020204" pitchFamily="34" charset="0"/>
                      <a:sym typeface="+mn-ea"/>
                    </a:endParaRPr>
                  </a:p>
                </p:txBody>
              </p:sp>
              <p:sp>
                <p:nvSpPr>
                  <p:cNvPr id="90" name="文本框 89"/>
                  <p:cNvSpPr txBox="1"/>
                  <p:nvPr/>
                </p:nvSpPr>
                <p:spPr>
                  <a:xfrm>
                    <a:off x="14443" y="5477"/>
                    <a:ext cx="2961" cy="587"/>
                  </a:xfrm>
                  <a:prstGeom prst="rect">
                    <a:avLst/>
                  </a:prstGeom>
                  <a:noFill/>
                </p:spPr>
                <p:txBody>
                  <a:bodyPr wrap="square" rtlCol="0">
                    <a:spAutoFit/>
                  </a:bodyPr>
                  <a:p>
                    <a:pPr algn="ctr"/>
                    <a:r>
                      <a:rPr lang="en-US" sz="1050" b="1"/>
                      <a:t>Server</a:t>
                    </a:r>
                    <a:endParaRPr lang="en-US" sz="1050" b="1"/>
                  </a:p>
                </p:txBody>
              </p:sp>
              <p:sp>
                <p:nvSpPr>
                  <p:cNvPr id="24" name="矩形 23"/>
                  <p:cNvSpPr/>
                  <p:nvPr/>
                </p:nvSpPr>
                <p:spPr>
                  <a:xfrm>
                    <a:off x="1666" y="7946"/>
                    <a:ext cx="2321" cy="394"/>
                  </a:xfrm>
                  <a:prstGeom prst="rect">
                    <a:avLst/>
                  </a:prstGeom>
                  <a:noFill/>
                  <a:ln w="25400" cap="flat" cmpd="sng" algn="ctr">
                    <a:solidFill>
                      <a:schemeClr val="tx1"/>
                    </a:solidFill>
                    <a:prstDash val="solid"/>
                    <a:round/>
                    <a:headEnd type="none" w="med" len="med"/>
                    <a:tailEnd type="none" w="med" len="med"/>
                  </a:ln>
                </p:spPr>
                <p:txBody>
                  <a:bodyPr vert="horz" wrap="square" lIns="68580" tIns="34290" rIns="68580" bIns="3429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rPr>
                      <a:t>Transport </a:t>
                    </a:r>
                    <a:endPar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25" name="矩形 24"/>
                  <p:cNvSpPr/>
                  <p:nvPr/>
                </p:nvSpPr>
                <p:spPr>
                  <a:xfrm>
                    <a:off x="14624" y="8063"/>
                    <a:ext cx="2321" cy="394"/>
                  </a:xfrm>
                  <a:prstGeom prst="rect">
                    <a:avLst/>
                  </a:prstGeom>
                  <a:noFill/>
                  <a:ln w="25400" cap="flat" cmpd="sng" algn="ctr">
                    <a:solidFill>
                      <a:schemeClr val="tx1"/>
                    </a:solidFill>
                    <a:prstDash val="solid"/>
                    <a:round/>
                    <a:headEnd type="none" w="med" len="med"/>
                    <a:tailEnd type="none" w="med" len="med"/>
                  </a:ln>
                </p:spPr>
                <p:txBody>
                  <a:bodyPr vert="horz" wrap="square" lIns="68580" tIns="34290" rIns="68580" bIns="3429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rPr>
                      <a:t>Transport </a:t>
                    </a:r>
                    <a:endPar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31" name="矩形 30"/>
                  <p:cNvSpPr/>
                  <p:nvPr/>
                </p:nvSpPr>
                <p:spPr>
                  <a:xfrm>
                    <a:off x="1294" y="9256"/>
                    <a:ext cx="3066" cy="1040"/>
                  </a:xfrm>
                  <a:prstGeom prst="rect">
                    <a:avLst/>
                  </a:prstGeom>
                  <a:no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900" b="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33" name="矩形 32"/>
                  <p:cNvSpPr/>
                  <p:nvPr/>
                </p:nvSpPr>
                <p:spPr>
                  <a:xfrm>
                    <a:off x="1652" y="9323"/>
                    <a:ext cx="2321" cy="394"/>
                  </a:xfrm>
                  <a:prstGeom prst="rect">
                    <a:avLst/>
                  </a:prstGeom>
                  <a:noFill/>
                  <a:ln w="25400" cap="flat" cmpd="sng" algn="ctr">
                    <a:solidFill>
                      <a:schemeClr val="tx1"/>
                    </a:solidFill>
                    <a:prstDash val="solid"/>
                    <a:round/>
                    <a:headEnd type="none" w="med" len="med"/>
                    <a:tailEnd type="none" w="med" len="med"/>
                  </a:ln>
                </p:spPr>
                <p:txBody>
                  <a:bodyPr vert="horz" wrap="square" lIns="68580" tIns="34290" rIns="68580" bIns="3429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rPr>
                      <a:t>Transport </a:t>
                    </a:r>
                    <a:endPar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34" name="矩形 33"/>
                  <p:cNvSpPr/>
                  <p:nvPr/>
                </p:nvSpPr>
                <p:spPr>
                  <a:xfrm>
                    <a:off x="1294" y="6434"/>
                    <a:ext cx="3066" cy="1048"/>
                  </a:xfrm>
                  <a:prstGeom prst="rect">
                    <a:avLst/>
                  </a:prstGeom>
                  <a:no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900" b="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37" name="矩形 36"/>
                  <p:cNvSpPr/>
                  <p:nvPr/>
                </p:nvSpPr>
                <p:spPr>
                  <a:xfrm>
                    <a:off x="1652" y="6502"/>
                    <a:ext cx="2321" cy="394"/>
                  </a:xfrm>
                  <a:prstGeom prst="rect">
                    <a:avLst/>
                  </a:prstGeom>
                  <a:noFill/>
                  <a:ln w="25400" cap="flat" cmpd="sng" algn="ctr">
                    <a:solidFill>
                      <a:schemeClr val="tx1"/>
                    </a:solidFill>
                    <a:prstDash val="solid"/>
                    <a:round/>
                    <a:headEnd type="none" w="med" len="med"/>
                    <a:tailEnd type="none" w="med" len="med"/>
                  </a:ln>
                </p:spPr>
                <p:txBody>
                  <a:bodyPr vert="horz" wrap="square" lIns="68580" tIns="34290" rIns="68580" bIns="3429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rPr>
                      <a:t>Transport </a:t>
                    </a:r>
                    <a:endParaRPr kumimoji="0" lang="en-US" altLang="zh-CN" sz="900" i="0" u="none" strike="noStrike" cap="none" normalizeH="0" baseline="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cxnSp>
                <p:nvCxnSpPr>
                  <p:cNvPr id="45" name="直接箭头连接符 44"/>
                  <p:cNvCxnSpPr/>
                  <p:nvPr/>
                </p:nvCxnSpPr>
                <p:spPr>
                  <a:xfrm flipH="1">
                    <a:off x="4620" y="6242"/>
                    <a:ext cx="9589" cy="0"/>
                  </a:xfrm>
                  <a:prstGeom prst="straightConnector1">
                    <a:avLst/>
                  </a:prstGeom>
                  <a:ln w="12700" cmpd="sng">
                    <a:solidFill>
                      <a:schemeClr val="tx1"/>
                    </a:solidFill>
                    <a:prstDash val="sysDash"/>
                    <a:headEnd type="arrow" w="med" len="med"/>
                    <a:tailEnd type="arrow" w="med" len="med"/>
                  </a:ln>
                </p:spPr>
                <p:style>
                  <a:lnRef idx="3">
                    <a:schemeClr val="accent5"/>
                  </a:lnRef>
                  <a:fillRef idx="0">
                    <a:schemeClr val="accent5"/>
                  </a:fillRef>
                  <a:effectRef idx="2">
                    <a:schemeClr val="accent5"/>
                  </a:effectRef>
                  <a:fontRef idx="minor">
                    <a:schemeClr val="tx1"/>
                  </a:fontRef>
                </p:style>
              </p:cxnSp>
            </p:grpSp>
            <p:sp>
              <p:nvSpPr>
                <p:cNvPr id="49" name="文本框 48"/>
                <p:cNvSpPr txBox="1"/>
                <p:nvPr/>
              </p:nvSpPr>
              <p:spPr>
                <a:xfrm>
                  <a:off x="7318" y="2992"/>
                  <a:ext cx="3359" cy="525"/>
                </a:xfrm>
                <a:prstGeom prst="rect">
                  <a:avLst/>
                </a:prstGeom>
                <a:noFill/>
              </p:spPr>
              <p:txBody>
                <a:bodyPr wrap="square" rtlCol="0">
                  <a:spAutoFit/>
                </a:bodyPr>
                <a:p>
                  <a:r>
                    <a:rPr lang="en-US" sz="1050" b="1"/>
                    <a:t>HP-WAN</a:t>
                  </a:r>
                  <a:endParaRPr lang="en-US" sz="1050" b="1"/>
                </a:p>
              </p:txBody>
            </p:sp>
            <p:grpSp>
              <p:nvGrpSpPr>
                <p:cNvPr id="52" name="组合 51"/>
                <p:cNvGrpSpPr/>
                <p:nvPr/>
              </p:nvGrpSpPr>
              <p:grpSpPr>
                <a:xfrm>
                  <a:off x="6252" y="5314"/>
                  <a:ext cx="4219" cy="1402"/>
                  <a:chOff x="6915" y="5671"/>
                  <a:chExt cx="4219" cy="1402"/>
                </a:xfrm>
              </p:grpSpPr>
              <p:sp>
                <p:nvSpPr>
                  <p:cNvPr id="126" name="矩形 125"/>
                  <p:cNvSpPr/>
                  <p:nvPr/>
                </p:nvSpPr>
                <p:spPr>
                  <a:xfrm>
                    <a:off x="7668" y="5746"/>
                    <a:ext cx="78" cy="386"/>
                  </a:xfrm>
                  <a:prstGeom prst="rect">
                    <a:avLst/>
                  </a:prstGeom>
                  <a:solidFill>
                    <a:srgbClr val="F9B485"/>
                  </a:solidFill>
                  <a:ln w="9525" cap="flat" cmpd="sng" algn="ctr">
                    <a:solidFill>
                      <a:srgbClr val="000000"/>
                    </a:solidFill>
                    <a:prstDash val="solid"/>
                    <a:round/>
                    <a:headEnd type="none" w="med" len="med"/>
                    <a:tailEnd type="none" w="med" len="med"/>
                  </a:ln>
                </p:spPr>
                <p:txBody>
                  <a:bodyPr vert="horz" wrap="square" lIns="51435" tIns="25717" rIns="51435" bIns="25717"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015" b="0" i="0" u="none" strike="noStrike" cap="none" normalizeH="0" baseline="0">
                      <a:ln>
                        <a:noFill/>
                      </a:ln>
                      <a:solidFill>
                        <a:srgbClr val="000000"/>
                      </a:solidFill>
                      <a:effectLst/>
                      <a:latin typeface="Calibri" panose="020F0502020204030204" charset="0"/>
                      <a:ea typeface="宋体" panose="02010600030101010101" pitchFamily="2" charset="-122"/>
                      <a:cs typeface="Arial" panose="020B0604020202020204" pitchFamily="34" charset="0"/>
                    </a:endParaRPr>
                  </a:p>
                </p:txBody>
              </p:sp>
              <p:sp>
                <p:nvSpPr>
                  <p:cNvPr id="127" name="矩形 126"/>
                  <p:cNvSpPr/>
                  <p:nvPr/>
                </p:nvSpPr>
                <p:spPr>
                  <a:xfrm>
                    <a:off x="7747" y="5746"/>
                    <a:ext cx="78" cy="386"/>
                  </a:xfrm>
                  <a:prstGeom prst="rect">
                    <a:avLst/>
                  </a:prstGeom>
                  <a:solidFill>
                    <a:srgbClr val="F9B485"/>
                  </a:solidFill>
                  <a:ln w="9525" cap="flat" cmpd="sng" algn="ctr">
                    <a:solidFill>
                      <a:srgbClr val="000000"/>
                    </a:solidFill>
                    <a:prstDash val="solid"/>
                    <a:round/>
                    <a:headEnd type="none" w="med" len="med"/>
                    <a:tailEnd type="none" w="med" len="med"/>
                  </a:ln>
                </p:spPr>
                <p:txBody>
                  <a:bodyPr vert="horz" wrap="square" lIns="51435" tIns="25717" rIns="51435" bIns="25717"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015" b="0" i="0" u="none" strike="noStrike" cap="none" normalizeH="0" baseline="0">
                      <a:ln>
                        <a:noFill/>
                      </a:ln>
                      <a:solidFill>
                        <a:srgbClr val="000000"/>
                      </a:solidFill>
                      <a:effectLst/>
                      <a:latin typeface="Calibri" panose="020F0502020204030204" charset="0"/>
                      <a:ea typeface="宋体" panose="02010600030101010101" pitchFamily="2" charset="-122"/>
                      <a:cs typeface="Arial" panose="020B0604020202020204" pitchFamily="34" charset="0"/>
                    </a:endParaRPr>
                  </a:p>
                </p:txBody>
              </p:sp>
              <p:sp>
                <p:nvSpPr>
                  <p:cNvPr id="128" name="矩形 127"/>
                  <p:cNvSpPr/>
                  <p:nvPr/>
                </p:nvSpPr>
                <p:spPr>
                  <a:xfrm>
                    <a:off x="7815" y="5746"/>
                    <a:ext cx="78" cy="386"/>
                  </a:xfrm>
                  <a:prstGeom prst="rect">
                    <a:avLst/>
                  </a:prstGeom>
                  <a:solidFill>
                    <a:srgbClr val="F9B485"/>
                  </a:solidFill>
                  <a:ln w="9525" cap="flat" cmpd="sng" algn="ctr">
                    <a:solidFill>
                      <a:srgbClr val="000000"/>
                    </a:solidFill>
                    <a:prstDash val="solid"/>
                    <a:round/>
                    <a:headEnd type="none" w="med" len="med"/>
                    <a:tailEnd type="none" w="med" len="med"/>
                  </a:ln>
                </p:spPr>
                <p:txBody>
                  <a:bodyPr vert="horz" wrap="square" lIns="51435" tIns="25717" rIns="51435" bIns="25717"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015" b="0" i="0" u="none" strike="noStrike" cap="none" normalizeH="0" baseline="0">
                      <a:ln>
                        <a:noFill/>
                      </a:ln>
                      <a:solidFill>
                        <a:srgbClr val="000000"/>
                      </a:solidFill>
                      <a:effectLst/>
                      <a:latin typeface="Calibri" panose="020F0502020204030204" charset="0"/>
                      <a:ea typeface="宋体" panose="02010600030101010101" pitchFamily="2" charset="-122"/>
                      <a:cs typeface="Arial" panose="020B0604020202020204" pitchFamily="34" charset="0"/>
                    </a:endParaRPr>
                  </a:p>
                </p:txBody>
              </p:sp>
              <p:sp>
                <p:nvSpPr>
                  <p:cNvPr id="53" name="椭圆 52"/>
                  <p:cNvSpPr/>
                  <p:nvPr/>
                </p:nvSpPr>
                <p:spPr>
                  <a:xfrm>
                    <a:off x="6915" y="5689"/>
                    <a:ext cx="210" cy="533"/>
                  </a:xfrm>
                  <a:prstGeom prst="ellipse">
                    <a:avLst/>
                  </a:prstGeom>
                  <a:noFill/>
                  <a:ln w="15875" cap="flat" cmpd="sng" algn="ctr">
                    <a:solidFill>
                      <a:srgbClr val="FF0000"/>
                    </a:solidFill>
                    <a:prstDash val="dash"/>
                    <a:round/>
                    <a:headEnd type="none" w="med" len="med"/>
                    <a:tailEnd type="none" w="med" len="med"/>
                  </a:ln>
                </p:spPr>
                <p:txBody>
                  <a:bodyPr vert="horz" wrap="square" lIns="51435" tIns="25717" rIns="51435" bIns="25717" numCol="1" anchor="t" anchorCtr="0" compatLnSpc="1">
                    <a:noAutofit/>
                  </a:bodyPr>
                  <a:p>
                    <a:pPr lvl="0" algn="l" defTabSz="457200" fontAlgn="base">
                      <a:buClrTx/>
                      <a:buSzTx/>
                      <a:buFont typeface="Arial" panose="020B0604020202020204" pitchFamily="34" charset="0"/>
                    </a:pPr>
                    <a:endParaRPr lang="zh-CN" altLang="en-US" sz="1015">
                      <a:ln>
                        <a:noFill/>
                      </a:ln>
                      <a:effectLst/>
                      <a:latin typeface="Calibri" panose="020F0502020204030204" charset="0"/>
                      <a:ea typeface="宋体" panose="02010600030101010101" pitchFamily="2" charset="-122"/>
                      <a:cs typeface="Arial" panose="020B0604020202020204" pitchFamily="34" charset="0"/>
                      <a:sym typeface="微软雅黑" panose="020B0503020204020204" charset="-122"/>
                    </a:endParaRPr>
                  </a:p>
                </p:txBody>
              </p:sp>
              <p:cxnSp>
                <p:nvCxnSpPr>
                  <p:cNvPr id="54" name="直接连接符 53"/>
                  <p:cNvCxnSpPr>
                    <a:endCxn id="57" idx="2"/>
                  </p:cNvCxnSpPr>
                  <p:nvPr/>
                </p:nvCxnSpPr>
                <p:spPr>
                  <a:xfrm flipV="1">
                    <a:off x="7066" y="6190"/>
                    <a:ext cx="3467" cy="13"/>
                  </a:xfrm>
                  <a:prstGeom prst="line">
                    <a:avLst/>
                  </a:prstGeom>
                  <a:solidFill>
                    <a:srgbClr val="00A651"/>
                  </a:solidFill>
                  <a:ln w="15875" cap="flat" cmpd="sng" algn="ctr">
                    <a:solidFill>
                      <a:srgbClr val="FF0000"/>
                    </a:solidFill>
                    <a:prstDash val="dash"/>
                    <a:round/>
                    <a:headEnd type="none" w="med" len="med"/>
                    <a:tailEnd type="none" w="med" len="med"/>
                  </a:ln>
                </p:spPr>
              </p:cxnSp>
              <p:cxnSp>
                <p:nvCxnSpPr>
                  <p:cNvPr id="55" name="直接连接符 54"/>
                  <p:cNvCxnSpPr/>
                  <p:nvPr/>
                </p:nvCxnSpPr>
                <p:spPr>
                  <a:xfrm>
                    <a:off x="7067" y="5671"/>
                    <a:ext cx="3482" cy="11"/>
                  </a:xfrm>
                  <a:prstGeom prst="line">
                    <a:avLst/>
                  </a:prstGeom>
                  <a:solidFill>
                    <a:srgbClr val="00A651"/>
                  </a:solidFill>
                  <a:ln w="15875" cap="flat" cmpd="sng" algn="ctr">
                    <a:solidFill>
                      <a:srgbClr val="FF0000"/>
                    </a:solidFill>
                    <a:prstDash val="dash"/>
                    <a:round/>
                    <a:headEnd type="none" w="med" len="med"/>
                    <a:tailEnd type="none" w="med" len="med"/>
                  </a:ln>
                </p:spPr>
              </p:cxnSp>
              <p:sp>
                <p:nvSpPr>
                  <p:cNvPr id="57" name="弧形 56"/>
                  <p:cNvSpPr/>
                  <p:nvPr/>
                </p:nvSpPr>
                <p:spPr>
                  <a:xfrm>
                    <a:off x="10407" y="5700"/>
                    <a:ext cx="284" cy="492"/>
                  </a:xfrm>
                  <a:prstGeom prst="arc">
                    <a:avLst>
                      <a:gd name="adj1" fmla="val 16200000"/>
                      <a:gd name="adj2" fmla="val 5621483"/>
                    </a:avLst>
                  </a:prstGeom>
                  <a:noFill/>
                  <a:ln w="15875" cap="flat" cmpd="sng" algn="ctr">
                    <a:solidFill>
                      <a:srgbClr val="FF0000"/>
                    </a:solidFill>
                    <a:prstDash val="dash"/>
                    <a:round/>
                    <a:headEnd type="none" w="med" len="med"/>
                    <a:tailEnd type="none" w="med" len="med"/>
                  </a:ln>
                </p:spPr>
                <p:txBody>
                  <a:bodyPr vert="horz" wrap="square" lIns="51435" tIns="25717" rIns="51435" bIns="25717"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015" b="0" i="0" u="none" strike="noStrike" cap="none" normalizeH="0" baseline="0">
                      <a:ln>
                        <a:noFill/>
                      </a:ln>
                      <a:solidFill>
                        <a:srgbClr val="000000"/>
                      </a:solidFill>
                      <a:effectLst/>
                      <a:latin typeface="Calibri" panose="020F0502020204030204" charset="0"/>
                      <a:ea typeface="宋体" panose="02010600030101010101" pitchFamily="2" charset="-122"/>
                      <a:cs typeface="Arial" panose="020B0604020202020204" pitchFamily="34" charset="0"/>
                    </a:endParaRPr>
                  </a:p>
                </p:txBody>
              </p:sp>
              <p:sp>
                <p:nvSpPr>
                  <p:cNvPr id="58" name="文本框 57"/>
                  <p:cNvSpPr txBox="1"/>
                  <p:nvPr/>
                </p:nvSpPr>
                <p:spPr>
                  <a:xfrm>
                    <a:off x="6915" y="6245"/>
                    <a:ext cx="4219" cy="828"/>
                  </a:xfrm>
                  <a:prstGeom prst="rect">
                    <a:avLst/>
                  </a:prstGeom>
                  <a:noFill/>
                </p:spPr>
                <p:txBody>
                  <a:bodyPr wrap="square" rtlCol="0">
                    <a:spAutoFit/>
                  </a:bodyPr>
                  <a:p>
                    <a:pPr marL="171450" indent="-171450">
                      <a:buFont typeface="Arial" panose="020B0604020202020204" pitchFamily="34" charset="0"/>
                      <a:buChar char="•"/>
                    </a:pPr>
                    <a:r>
                      <a:rPr lang="en-US" altLang="zh-CN" sz="1000" b="1"/>
                      <a:t>Rate-based quato reservation and admission control</a:t>
                    </a:r>
                    <a:endParaRPr lang="en-US" altLang="zh-CN" sz="1000" b="1"/>
                  </a:p>
                </p:txBody>
              </p:sp>
            </p:grpSp>
            <p:sp>
              <p:nvSpPr>
                <p:cNvPr id="59" name="文本框 58"/>
                <p:cNvSpPr txBox="1"/>
                <p:nvPr/>
              </p:nvSpPr>
              <p:spPr>
                <a:xfrm>
                  <a:off x="1086" y="4121"/>
                  <a:ext cx="3359" cy="525"/>
                </a:xfrm>
                <a:prstGeom prst="rect">
                  <a:avLst/>
                </a:prstGeom>
                <a:noFill/>
              </p:spPr>
              <p:txBody>
                <a:bodyPr wrap="square" rtlCol="0">
                  <a:spAutoFit/>
                </a:bodyPr>
                <a:p>
                  <a:r>
                    <a:rPr lang="en-US" altLang="zh-CN" sz="1050" b="1"/>
                    <a:t>CC algrithm</a:t>
                  </a:r>
                  <a:endParaRPr lang="zh-CN" altLang="en-US" sz="1050" b="1"/>
                </a:p>
              </p:txBody>
            </p:sp>
            <p:sp>
              <p:nvSpPr>
                <p:cNvPr id="60" name="文本框 59"/>
                <p:cNvSpPr txBox="1"/>
                <p:nvPr/>
              </p:nvSpPr>
              <p:spPr>
                <a:xfrm>
                  <a:off x="985" y="5421"/>
                  <a:ext cx="3359" cy="525"/>
                </a:xfrm>
                <a:prstGeom prst="rect">
                  <a:avLst/>
                </a:prstGeom>
                <a:noFill/>
              </p:spPr>
              <p:txBody>
                <a:bodyPr wrap="square" rtlCol="0">
                  <a:spAutoFit/>
                </a:bodyPr>
                <a:p>
                  <a:r>
                    <a:rPr lang="en-US" altLang="zh-CN" sz="1050" b="1"/>
                    <a:t>CC </a:t>
                  </a:r>
                  <a:r>
                    <a:rPr lang="en-US" altLang="zh-CN" sz="1050" b="1">
                      <a:sym typeface="+mn-ea"/>
                    </a:rPr>
                    <a:t>algrithm</a:t>
                  </a:r>
                  <a:endParaRPr lang="zh-CN" altLang="en-US" sz="1050" b="1"/>
                </a:p>
              </p:txBody>
            </p:sp>
            <p:sp>
              <p:nvSpPr>
                <p:cNvPr id="61" name="文本框 60"/>
                <p:cNvSpPr txBox="1"/>
                <p:nvPr/>
              </p:nvSpPr>
              <p:spPr>
                <a:xfrm>
                  <a:off x="984" y="6620"/>
                  <a:ext cx="3359" cy="525"/>
                </a:xfrm>
                <a:prstGeom prst="rect">
                  <a:avLst/>
                </a:prstGeom>
                <a:noFill/>
              </p:spPr>
              <p:txBody>
                <a:bodyPr wrap="square" rtlCol="0">
                  <a:spAutoFit/>
                </a:bodyPr>
                <a:p>
                  <a:r>
                    <a:rPr lang="en-US" altLang="zh-CN" sz="1050" b="1"/>
                    <a:t>CC </a:t>
                  </a:r>
                  <a:r>
                    <a:rPr lang="en-US" altLang="zh-CN" sz="1050" b="1">
                      <a:sym typeface="+mn-ea"/>
                    </a:rPr>
                    <a:t>algrithm</a:t>
                  </a:r>
                  <a:endParaRPr lang="zh-CN" altLang="en-US" sz="1050" b="1"/>
                </a:p>
              </p:txBody>
            </p:sp>
            <p:sp>
              <p:nvSpPr>
                <p:cNvPr id="62" name="矩形 61"/>
                <p:cNvSpPr/>
                <p:nvPr/>
              </p:nvSpPr>
              <p:spPr>
                <a:xfrm>
                  <a:off x="232" y="3279"/>
                  <a:ext cx="3209" cy="4142"/>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4" name="矩形 63"/>
                <p:cNvSpPr/>
                <p:nvPr/>
              </p:nvSpPr>
              <p:spPr>
                <a:xfrm>
                  <a:off x="12391" y="3351"/>
                  <a:ext cx="3209" cy="4131"/>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grpSp>
          <p:sp>
            <p:nvSpPr>
              <p:cNvPr id="66" name="文本框 65"/>
              <p:cNvSpPr txBox="1"/>
              <p:nvPr/>
            </p:nvSpPr>
            <p:spPr>
              <a:xfrm>
                <a:off x="3266" y="4319"/>
                <a:ext cx="4219" cy="509"/>
              </a:xfrm>
              <a:prstGeom prst="rect">
                <a:avLst/>
              </a:prstGeom>
              <a:noFill/>
            </p:spPr>
            <p:txBody>
              <a:bodyPr wrap="square" rtlCol="0">
                <a:spAutoFit/>
              </a:bodyPr>
              <a:p>
                <a:pPr marL="171450" indent="-171450">
                  <a:buFont typeface="Arial" panose="020B0604020202020204" pitchFamily="34" charset="0"/>
                  <a:buChar char="•"/>
                </a:pPr>
                <a:r>
                  <a:rPr lang="en-US" altLang="zh-CN" sz="1000" b="1">
                    <a:latin typeface="Calibri Light" panose="020F0302020204030204" charset="0"/>
                    <a:cs typeface="Calibri Light" panose="020F0302020204030204" charset="0"/>
                    <a:sym typeface="+mn-ea"/>
                  </a:rPr>
                  <a:t>Rate negotiation</a:t>
                </a:r>
                <a:endParaRPr lang="en-US" altLang="zh-CN" sz="1000" b="1" i="1">
                  <a:latin typeface="Calibri Light" panose="020F0302020204030204" charset="0"/>
                  <a:cs typeface="Calibri Light" panose="020F0302020204030204" charset="0"/>
                  <a:sym typeface="+mn-ea"/>
                </a:endParaRPr>
              </a:p>
            </p:txBody>
          </p:sp>
          <p:cxnSp>
            <p:nvCxnSpPr>
              <p:cNvPr id="67" name="直接箭头连接符 66"/>
              <p:cNvCxnSpPr/>
              <p:nvPr/>
            </p:nvCxnSpPr>
            <p:spPr>
              <a:xfrm>
                <a:off x="3728" y="5230"/>
                <a:ext cx="1313" cy="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710" y="5463"/>
                <a:ext cx="1351" cy="1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9" name="六边形 68"/>
              <p:cNvSpPr/>
              <p:nvPr/>
            </p:nvSpPr>
            <p:spPr>
              <a:xfrm>
                <a:off x="5020" y="5229"/>
                <a:ext cx="1125" cy="578"/>
              </a:xfrm>
              <a:prstGeom prst="hexagon">
                <a:avLst/>
              </a:prstGeom>
              <a:solidFill>
                <a:srgbClr val="92D050"/>
              </a:solid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Ingress</a:t>
                </a:r>
                <a:endPar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endPar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70" name="六边形 69"/>
              <p:cNvSpPr/>
              <p:nvPr/>
            </p:nvSpPr>
            <p:spPr>
              <a:xfrm>
                <a:off x="10145" y="5292"/>
                <a:ext cx="1125" cy="578"/>
              </a:xfrm>
              <a:prstGeom prst="hexagon">
                <a:avLst/>
              </a:prstGeom>
              <a:solidFill>
                <a:srgbClr val="92D050"/>
              </a:solid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Egress</a:t>
                </a:r>
                <a:endPar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endPar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71" name="六边形 70"/>
              <p:cNvSpPr/>
              <p:nvPr/>
            </p:nvSpPr>
            <p:spPr>
              <a:xfrm>
                <a:off x="7441" y="5293"/>
                <a:ext cx="1125" cy="578"/>
              </a:xfrm>
              <a:prstGeom prst="hexagon">
                <a:avLst/>
              </a:prstGeom>
              <a:solidFill>
                <a:srgbClr val="92D050"/>
              </a:solidFill>
              <a:ln w="25400" cap="flat" cmpd="sng" algn="ctr">
                <a:solidFill>
                  <a:schemeClr val="tx1"/>
                </a:solidFill>
                <a:prstDash val="solid"/>
                <a:round/>
                <a:headEnd type="none" w="med" len="med"/>
                <a:tailEnd type="none" w="med" len="med"/>
              </a:ln>
            </p:spPr>
            <p:txBody>
              <a:bodyPr vert="horz" wrap="square" lIns="0" tIns="0" rIns="0" bIns="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Transit Node</a:t>
                </a:r>
                <a:endParaRPr kumimoji="0" lang="en-US" altLang="zh-CN" sz="675"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cxnSp>
            <p:nvCxnSpPr>
              <p:cNvPr id="72" name="直接箭头连接符 71"/>
              <p:cNvCxnSpPr/>
              <p:nvPr/>
            </p:nvCxnSpPr>
            <p:spPr>
              <a:xfrm>
                <a:off x="3748" y="5699"/>
                <a:ext cx="1313" cy="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2704" y="6058"/>
              <a:ext cx="2056" cy="393"/>
            </a:xfrm>
            <a:prstGeom prst="rect">
              <a:avLst/>
            </a:prstGeom>
            <a:noFill/>
          </p:spPr>
          <p:txBody>
            <a:bodyPr wrap="square" rtlCol="0">
              <a:spAutoFit/>
            </a:bodyPr>
            <a:p>
              <a:pPr algn="ctr"/>
              <a:r>
                <a:rPr lang="en-US" sz="1050" b="1"/>
                <a:t>Client</a:t>
              </a:r>
              <a:endParaRPr lang="en-US" sz="1050" b="1"/>
            </a:p>
          </p:txBody>
        </p:sp>
        <p:sp>
          <p:nvSpPr>
            <p:cNvPr id="15" name="左右箭头 14"/>
            <p:cNvSpPr/>
            <p:nvPr/>
          </p:nvSpPr>
          <p:spPr>
            <a:xfrm>
              <a:off x="4909" y="9231"/>
              <a:ext cx="6680" cy="848"/>
            </a:xfrm>
            <a:prstGeom prst="leftRight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b="1">
                  <a:latin typeface="Calibri Light" panose="020F0302020204030204" charset="0"/>
                  <a:cs typeface="Calibri Light" panose="020F0302020204030204" charset="0"/>
                  <a:sym typeface="+mn-ea"/>
                </a:rPr>
                <a:t>Host-network Collaboration S</a:t>
              </a:r>
              <a:r>
                <a:rPr lang="en-US" altLang="zh-CN" sz="1400" b="1">
                  <a:latin typeface="Calibri Light" panose="020F0302020204030204" charset="0"/>
                  <a:cs typeface="Calibri Light" panose="020F0302020204030204" charset="0"/>
                  <a:sym typeface="+mn-ea"/>
                </a:rPr>
                <a:t>ignalling</a:t>
              </a:r>
              <a:endParaRPr kumimoji="0" lang="zh-CN" altLang="en-US" sz="1400" b="1" i="0" u="none" strike="noStrike" cap="none" normalizeH="0" baseline="0" smtClean="0">
                <a:ln>
                  <a:noFill/>
                </a:ln>
                <a:solidFill>
                  <a:schemeClr val="tx1"/>
                </a:solidFill>
                <a:effectLst/>
                <a:latin typeface="Calibri Light" panose="020F0302020204030204" charset="0"/>
                <a:ea typeface="微软雅黑" panose="020B0503020204020204" charset="-122"/>
                <a:cs typeface="Calibri Light" panose="020F0302020204030204" charset="0"/>
              </a:endParaRPr>
            </a:p>
          </p:txBody>
        </p:sp>
        <p:sp>
          <p:nvSpPr>
            <p:cNvPr id="8" name="文本框 7"/>
            <p:cNvSpPr txBox="1"/>
            <p:nvPr/>
          </p:nvSpPr>
          <p:spPr>
            <a:xfrm>
              <a:off x="6567" y="7546"/>
              <a:ext cx="4595" cy="382"/>
            </a:xfrm>
            <a:prstGeom prst="rect">
              <a:avLst/>
            </a:prstGeom>
            <a:noFill/>
          </p:spPr>
          <p:txBody>
            <a:bodyPr wrap="square" rtlCol="0">
              <a:spAutoFit/>
            </a:bodyPr>
            <a:p>
              <a:pPr marL="171450" indent="-171450">
                <a:buFont typeface="Arial" panose="020B0604020202020204" pitchFamily="34" charset="0"/>
                <a:buChar char="•"/>
              </a:pPr>
              <a:r>
                <a:rPr lang="en-US" altLang="zh-CN" sz="1000" b="1">
                  <a:latin typeface="Calibri Light" panose="020F0302020204030204" charset="0"/>
                  <a:cs typeface="Calibri Light" panose="020F0302020204030204" charset="0"/>
                  <a:sym typeface="+mn-ea"/>
                </a:rPr>
                <a:t>Traffic scheduling and enforcement</a:t>
              </a:r>
              <a:endParaRPr lang="en-US" altLang="zh-CN" sz="1000" b="1">
                <a:latin typeface="Calibri Light" panose="020F0302020204030204" charset="0"/>
                <a:cs typeface="Calibri Light" panose="020F0302020204030204" charset="0"/>
                <a:sym typeface="+mn-ea"/>
              </a:endParaRPr>
            </a:p>
          </p:txBody>
        </p:sp>
      </p:grpSp>
      <p:sp>
        <p:nvSpPr>
          <p:cNvPr id="10" name="文本框 9"/>
          <p:cNvSpPr txBox="1"/>
          <p:nvPr/>
        </p:nvSpPr>
        <p:spPr>
          <a:xfrm>
            <a:off x="11494770" y="6311265"/>
            <a:ext cx="298450" cy="368300"/>
          </a:xfrm>
          <a:prstGeom prst="rect">
            <a:avLst/>
          </a:prstGeom>
          <a:noFill/>
        </p:spPr>
        <p:txBody>
          <a:bodyPr wrap="none" rtlCol="0" anchor="t">
            <a:spAutoFit/>
          </a:bodyPr>
          <a:p>
            <a:r>
              <a:rPr lang="en-US" altLang="zh-CN"/>
              <a:t>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6560" y="78105"/>
            <a:ext cx="11432540" cy="1325880"/>
          </a:xfrm>
        </p:spPr>
        <p:txBody>
          <a:bodyPr/>
          <a:p>
            <a:r>
              <a:rPr lang="en-US" altLang="zh-CN" sz="4000">
                <a:latin typeface="Calibri Light" panose="020F0302020204030204" charset="0"/>
                <a:cs typeface="Calibri Light" panose="020F0302020204030204" charset="0"/>
              </a:rPr>
              <a:t>Rate Negotiation Policy for Host-network Collaboration</a:t>
            </a:r>
            <a:endParaRPr lang="en-US" altLang="zh-CN" sz="4000">
              <a:latin typeface="Calibri Light" panose="020F0302020204030204" charset="0"/>
              <a:cs typeface="Calibri Light" panose="020F0302020204030204" charset="0"/>
            </a:endParaRPr>
          </a:p>
        </p:txBody>
      </p:sp>
      <p:sp>
        <p:nvSpPr>
          <p:cNvPr id="8" name="矩形 7"/>
          <p:cNvSpPr/>
          <p:nvPr/>
        </p:nvSpPr>
        <p:spPr>
          <a:xfrm>
            <a:off x="445770" y="3571875"/>
            <a:ext cx="3787140" cy="3683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p>
            <a:pPr algn="ctr"/>
            <a:r>
              <a:rPr lang="en-US" altLang="zh-CN" b="1" dirty="0">
                <a:latin typeface="Calibri Light" panose="020F0302020204030204" charset="0"/>
                <a:cs typeface="Calibri Light" panose="020F0302020204030204" charset="0"/>
              </a:rPr>
              <a:t>Minimum Rate Negotiation</a:t>
            </a:r>
            <a:endParaRPr lang="en-US" altLang="zh-CN" b="1" dirty="0">
              <a:latin typeface="Calibri Light" panose="020F0302020204030204" charset="0"/>
              <a:cs typeface="Calibri Light" panose="020F0302020204030204" charset="0"/>
            </a:endParaRPr>
          </a:p>
        </p:txBody>
      </p:sp>
      <p:sp>
        <p:nvSpPr>
          <p:cNvPr id="10" name="矩形 9"/>
          <p:cNvSpPr/>
          <p:nvPr/>
        </p:nvSpPr>
        <p:spPr>
          <a:xfrm>
            <a:off x="454025" y="3999865"/>
            <a:ext cx="3779520" cy="2459355"/>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p>
            <a:pPr marL="285750" indent="-285750">
              <a:buFont typeface="Arial" panose="020B0604020202020204" pitchFamily="34" charset="0"/>
              <a:buChar char="•"/>
            </a:pPr>
            <a:r>
              <a:rPr lang="en-US" altLang="zh-CN" sz="1600" dirty="0">
                <a:solidFill>
                  <a:schemeClr val="dk1"/>
                </a:solidFill>
                <a:latin typeface="Calibri Light" panose="020F0302020204030204" charset="0"/>
                <a:cs typeface="Calibri Light" panose="020F0302020204030204" charset="0"/>
              </a:rPr>
              <a:t>The host will request the network to provide the </a:t>
            </a:r>
            <a:r>
              <a:rPr lang="en-US" altLang="zh-CN" sz="1600" u="sng" dirty="0">
                <a:solidFill>
                  <a:schemeClr val="dk1"/>
                </a:solidFill>
                <a:latin typeface="Calibri Light" panose="020F0302020204030204" charset="0"/>
                <a:cs typeface="Calibri Light" panose="020F0302020204030204" charset="0"/>
              </a:rPr>
              <a:t>minimum resource guarantee</a:t>
            </a:r>
            <a:r>
              <a:rPr lang="en-US" altLang="zh-CN" sz="1600" dirty="0">
                <a:solidFill>
                  <a:schemeClr val="dk1"/>
                </a:solidFill>
                <a:latin typeface="Calibri Light" panose="020F0302020204030204" charset="0"/>
                <a:cs typeface="Calibri Light" panose="020F0302020204030204" charset="0"/>
              </a:rPr>
              <a:t> in minimum rate negotiation policy.</a:t>
            </a:r>
            <a:endParaRPr lang="en-US" altLang="zh-CN" sz="1600" dirty="0">
              <a:solidFill>
                <a:schemeClr val="dk1"/>
              </a:solidFill>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zh-CN" sz="1600" i="1" dirty="0">
                <a:solidFill>
                  <a:schemeClr val="dk1"/>
                </a:solidFill>
                <a:latin typeface="Calibri Light" panose="020F0302020204030204" charset="0"/>
                <a:cs typeface="Calibri Light" panose="020F0302020204030204" charset="0"/>
              </a:rPr>
              <a:t>Min-rate = Flowsize/(CompletionTime-StartTime)</a:t>
            </a:r>
            <a:endParaRPr lang="en-US" altLang="zh-CN" sz="1600" i="1" dirty="0">
              <a:solidFill>
                <a:schemeClr val="dk1"/>
              </a:solidFill>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zh-CN" sz="1600" dirty="0">
                <a:solidFill>
                  <a:schemeClr val="dk1"/>
                </a:solidFill>
                <a:latin typeface="Calibri Light" panose="020F0302020204030204" charset="0"/>
                <a:cs typeface="Calibri Light" panose="020F0302020204030204" charset="0"/>
              </a:rPr>
              <a:t>The client could transmit the job-based flows at a sending rate </a:t>
            </a:r>
            <a:r>
              <a:rPr lang="en-US" altLang="zh-CN" sz="1600" u="sng" dirty="0">
                <a:solidFill>
                  <a:schemeClr val="dk1"/>
                </a:solidFill>
                <a:latin typeface="Calibri Light" panose="020F0302020204030204" charset="0"/>
                <a:cs typeface="Calibri Light" panose="020F0302020204030204" charset="0"/>
              </a:rPr>
              <a:t>not less than the minimum rate</a:t>
            </a:r>
            <a:r>
              <a:rPr lang="en-US" altLang="zh-CN" sz="1600" dirty="0">
                <a:solidFill>
                  <a:schemeClr val="dk1"/>
                </a:solidFill>
                <a:latin typeface="Calibri Light" panose="020F0302020204030204" charset="0"/>
                <a:cs typeface="Calibri Light" panose="020F0302020204030204" charset="0"/>
              </a:rPr>
              <a:t>.</a:t>
            </a:r>
            <a:endParaRPr lang="en-US" altLang="zh-CN" sz="1600" dirty="0">
              <a:solidFill>
                <a:schemeClr val="dk1"/>
              </a:solidFill>
              <a:latin typeface="Calibri Light" panose="020F0302020204030204" charset="0"/>
              <a:cs typeface="Calibri Light" panose="020F0302020204030204" charset="0"/>
            </a:endParaRPr>
          </a:p>
        </p:txBody>
      </p:sp>
      <p:sp>
        <p:nvSpPr>
          <p:cNvPr id="15" name="矩形 14"/>
          <p:cNvSpPr/>
          <p:nvPr/>
        </p:nvSpPr>
        <p:spPr>
          <a:xfrm>
            <a:off x="4343400" y="3573780"/>
            <a:ext cx="3778250" cy="3683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p>
            <a:pPr algn="ctr"/>
            <a:r>
              <a:rPr lang="en-US" altLang="zh-CN" b="1" dirty="0" smtClean="0">
                <a:latin typeface="Calibri Light" panose="020F0302020204030204" charset="0"/>
                <a:cs typeface="Calibri Light" panose="020F0302020204030204" charset="0"/>
              </a:rPr>
              <a:t>Maximum Rate Negotiation</a:t>
            </a:r>
            <a:endParaRPr lang="en-US" altLang="zh-CN" b="1" dirty="0" smtClean="0">
              <a:latin typeface="Calibri Light" panose="020F0302020204030204" charset="0"/>
              <a:cs typeface="Calibri Light" panose="020F0302020204030204" charset="0"/>
            </a:endParaRPr>
          </a:p>
        </p:txBody>
      </p:sp>
      <p:sp>
        <p:nvSpPr>
          <p:cNvPr id="11" name="矩形 10"/>
          <p:cNvSpPr/>
          <p:nvPr/>
        </p:nvSpPr>
        <p:spPr>
          <a:xfrm>
            <a:off x="4343400" y="3999865"/>
            <a:ext cx="3778250" cy="2459355"/>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p>
            <a:pPr marL="285750" indent="-285750">
              <a:buFont typeface="Arial" panose="020B0604020202020204" pitchFamily="34" charset="0"/>
              <a:buChar char="•"/>
            </a:pPr>
            <a:r>
              <a:rPr lang="en-US" altLang="zh-CN" sz="1600" dirty="0">
                <a:latin typeface="Calibri Light" panose="020F0302020204030204" charset="0"/>
                <a:ea typeface="微软雅黑" panose="020B0503020204020204" charset="-122"/>
                <a:cs typeface="Calibri Light" panose="020F0302020204030204" charset="0"/>
                <a:sym typeface="+mn-ea"/>
              </a:rPr>
              <a:t>The host will request the network to provide </a:t>
            </a:r>
            <a:r>
              <a:rPr lang="en-US" altLang="zh-CN" sz="1600" u="sng" dirty="0">
                <a:latin typeface="Calibri Light" panose="020F0302020204030204" charset="0"/>
                <a:ea typeface="微软雅黑" panose="020B0503020204020204" charset="-122"/>
                <a:cs typeface="Calibri Light" panose="020F0302020204030204" charset="0"/>
                <a:sym typeface="+mn-ea"/>
              </a:rPr>
              <a:t>an upper limit for resource guarantee</a:t>
            </a:r>
            <a:r>
              <a:rPr lang="en-US" altLang="zh-CN" sz="1600" dirty="0">
                <a:latin typeface="Calibri Light" panose="020F0302020204030204" charset="0"/>
                <a:ea typeface="微软雅黑" panose="020B0503020204020204" charset="-122"/>
                <a:cs typeface="Calibri Light" panose="020F0302020204030204" charset="0"/>
                <a:sym typeface="+mn-ea"/>
              </a:rPr>
              <a:t> in maximum rate negotiation policy. </a:t>
            </a:r>
            <a:endParaRPr lang="en-US" altLang="zh-CN" sz="1600" dirty="0" smtClean="0">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r>
              <a:rPr lang="en-US" altLang="zh-CN" sz="1600" i="1" dirty="0" smtClean="0">
                <a:latin typeface="Calibri Light" panose="020F0302020204030204" charset="0"/>
                <a:ea typeface="微软雅黑" panose="020B0503020204020204" charset="-122"/>
                <a:cs typeface="Calibri Light" panose="020F0302020204030204" charset="0"/>
                <a:sym typeface="+mn-ea"/>
              </a:rPr>
              <a:t>Max-rate = a*Bandwidth/FlowNumber</a:t>
            </a:r>
            <a:endParaRPr lang="en-US" altLang="zh-CN" sz="1600" i="1" dirty="0" smtClean="0">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r>
              <a:rPr lang="en-US" altLang="zh-CN" sz="1600" dirty="0" smtClean="0">
                <a:latin typeface="Calibri Light" panose="020F0302020204030204" charset="0"/>
                <a:ea typeface="微软雅黑" panose="020B0503020204020204" charset="-122"/>
                <a:cs typeface="Calibri Light" panose="020F0302020204030204" charset="0"/>
                <a:sym typeface="+mn-ea"/>
              </a:rPr>
              <a:t>The client could transmit the job-based flows at a sending rate </a:t>
            </a:r>
            <a:r>
              <a:rPr lang="en-US" altLang="zh-CN" sz="1600" u="sng" dirty="0" smtClean="0">
                <a:latin typeface="Calibri Light" panose="020F0302020204030204" charset="0"/>
                <a:ea typeface="微软雅黑" panose="020B0503020204020204" charset="-122"/>
                <a:cs typeface="Calibri Light" panose="020F0302020204030204" charset="0"/>
                <a:sym typeface="+mn-ea"/>
              </a:rPr>
              <a:t>not greater than the maximum rate</a:t>
            </a:r>
            <a:r>
              <a:rPr lang="en-US" altLang="zh-CN" sz="1600" dirty="0" smtClean="0">
                <a:latin typeface="Calibri Light" panose="020F0302020204030204" charset="0"/>
                <a:ea typeface="微软雅黑" panose="020B0503020204020204" charset="-122"/>
                <a:cs typeface="Calibri Light" panose="020F0302020204030204" charset="0"/>
                <a:sym typeface="+mn-ea"/>
              </a:rPr>
              <a:t>.</a:t>
            </a:r>
            <a:endParaRPr lang="en-US" altLang="zh-CN" sz="1600" dirty="0" smtClean="0">
              <a:latin typeface="Calibri Light" panose="020F0302020204030204" charset="0"/>
              <a:ea typeface="微软雅黑" panose="020B0503020204020204" charset="-122"/>
              <a:cs typeface="Calibri Light" panose="020F0302020204030204" charset="0"/>
              <a:sym typeface="+mn-ea"/>
            </a:endParaRPr>
          </a:p>
          <a:p>
            <a:endParaRPr lang="en-US" altLang="zh-CN" sz="1600" dirty="0">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endParaRPr lang="en-US" altLang="zh-CN" sz="1600" dirty="0">
              <a:solidFill>
                <a:schemeClr val="dk1"/>
              </a:solidFill>
              <a:latin typeface="Calibri Light" panose="020F0302020204030204" charset="0"/>
              <a:cs typeface="Calibri Light" panose="020F0302020204030204" charset="0"/>
            </a:endParaRPr>
          </a:p>
        </p:txBody>
      </p:sp>
      <p:sp>
        <p:nvSpPr>
          <p:cNvPr id="16" name="矩形 15"/>
          <p:cNvSpPr/>
          <p:nvPr/>
        </p:nvSpPr>
        <p:spPr>
          <a:xfrm>
            <a:off x="8232140" y="3587750"/>
            <a:ext cx="3591560" cy="3683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p>
            <a:pPr algn="ctr"/>
            <a:r>
              <a:rPr lang="en-US" altLang="zh-CN" b="1" dirty="0" smtClean="0">
                <a:latin typeface="Calibri Light" panose="020F0302020204030204" charset="0"/>
                <a:cs typeface="Calibri Light" panose="020F0302020204030204" charset="0"/>
              </a:rPr>
              <a:t>Constant </a:t>
            </a:r>
            <a:r>
              <a:rPr lang="en-US" altLang="zh-CN" b="1" dirty="0" smtClean="0">
                <a:latin typeface="Calibri Light" panose="020F0302020204030204" charset="0"/>
                <a:cs typeface="Calibri Light" panose="020F0302020204030204" charset="0"/>
                <a:sym typeface="+mn-ea"/>
              </a:rPr>
              <a:t>Rate or Range Negotiation</a:t>
            </a:r>
            <a:endParaRPr lang="en-US" altLang="zh-CN" b="1" dirty="0" smtClean="0">
              <a:latin typeface="Calibri Light" panose="020F0302020204030204" charset="0"/>
              <a:cs typeface="Calibri Light" panose="020F0302020204030204" charset="0"/>
            </a:endParaRPr>
          </a:p>
        </p:txBody>
      </p:sp>
      <p:sp>
        <p:nvSpPr>
          <p:cNvPr id="13" name="矩形 12"/>
          <p:cNvSpPr/>
          <p:nvPr/>
        </p:nvSpPr>
        <p:spPr>
          <a:xfrm>
            <a:off x="8226425" y="3999865"/>
            <a:ext cx="3618865" cy="2458720"/>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p>
            <a:pPr marL="285750" indent="-285750">
              <a:buFont typeface="Arial" panose="020B0604020202020204" pitchFamily="34" charset="0"/>
              <a:buChar char="•"/>
            </a:pPr>
            <a:r>
              <a:rPr lang="en-US" altLang="zh-CN" sz="1600" dirty="0">
                <a:latin typeface="Calibri Light" panose="020F0302020204030204" charset="0"/>
                <a:cs typeface="Calibri Light" panose="020F0302020204030204" charset="0"/>
              </a:rPr>
              <a:t>The host will request the network to provide dynamic resource reservation to </a:t>
            </a:r>
            <a:r>
              <a:rPr lang="en-US" altLang="zh-CN" sz="1600" u="sng" dirty="0">
                <a:latin typeface="Calibri Light" panose="020F0302020204030204" charset="0"/>
                <a:cs typeface="Calibri Light" panose="020F0302020204030204" charset="0"/>
              </a:rPr>
              <a:t>guarantee optimal rate or rate range transmission</a:t>
            </a:r>
            <a:r>
              <a:rPr lang="en-US" altLang="zh-CN" sz="1600" dirty="0">
                <a:latin typeface="Calibri Light" panose="020F0302020204030204" charset="0"/>
                <a:cs typeface="Calibri Light" panose="020F0302020204030204" charset="0"/>
              </a:rPr>
              <a:t> in constant rate negotiation policy.</a:t>
            </a:r>
            <a:endParaRPr lang="en-US" altLang="zh-CN" sz="1600" dirty="0">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zh-CN" sz="1600" dirty="0">
                <a:latin typeface="Calibri Light" panose="020F0302020204030204" charset="0"/>
                <a:cs typeface="Calibri Light" panose="020F0302020204030204" charset="0"/>
              </a:rPr>
              <a:t>The network performs high-level resources planning and </a:t>
            </a:r>
            <a:r>
              <a:rPr lang="en-US" altLang="zh-CN" sz="1600" u="sng" dirty="0">
                <a:latin typeface="Calibri Light" panose="020F0302020204030204" charset="0"/>
                <a:cs typeface="Calibri Light" panose="020F0302020204030204" charset="0"/>
              </a:rPr>
              <a:t>allocate optimal rates for the time frames with multiple intervals</a:t>
            </a:r>
            <a:r>
              <a:rPr lang="en-US" altLang="zh-CN" sz="1600" dirty="0">
                <a:latin typeface="Calibri Light" panose="020F0302020204030204" charset="0"/>
                <a:cs typeface="Calibri Light" panose="020F0302020204030204" charset="0"/>
              </a:rPr>
              <a:t>.</a:t>
            </a:r>
            <a:endParaRPr lang="en-US" altLang="zh-CN" sz="1600" dirty="0">
              <a:latin typeface="Calibri Light" panose="020F0302020204030204" charset="0"/>
              <a:cs typeface="Calibri Light" panose="020F0302020204030204" charset="0"/>
            </a:endParaRPr>
          </a:p>
          <a:p>
            <a:pPr indent="0">
              <a:buFont typeface="Arial" panose="020B0604020202020204" pitchFamily="34" charset="0"/>
              <a:buNone/>
            </a:pPr>
            <a:endParaRPr lang="en-US" altLang="zh-CN" sz="1600" dirty="0">
              <a:latin typeface="Calibri Light" panose="020F0302020204030204" charset="0"/>
              <a:cs typeface="Calibri Light" panose="020F0302020204030204" charset="0"/>
            </a:endParaRPr>
          </a:p>
          <a:p>
            <a:endParaRPr lang="en-US" altLang="zh-CN" sz="1600" dirty="0" smtClean="0">
              <a:solidFill>
                <a:schemeClr val="dk1"/>
              </a:solidFill>
              <a:latin typeface="Calibri Light" panose="020F0302020204030204" charset="0"/>
              <a:cs typeface="Calibri Light" panose="020F0302020204030204" charset="0"/>
            </a:endParaRPr>
          </a:p>
          <a:p>
            <a:pPr marL="285750" indent="-285750">
              <a:buFont typeface="Arial" panose="020B0604020202020204" pitchFamily="34" charset="0"/>
              <a:buChar char="•"/>
            </a:pPr>
            <a:endParaRPr lang="en-US" altLang="zh-CN" sz="1600" dirty="0">
              <a:solidFill>
                <a:schemeClr val="dk1"/>
              </a:solidFill>
              <a:latin typeface="Calibri Light" panose="020F0302020204030204" charset="0"/>
              <a:cs typeface="Calibri Light" panose="020F0302020204030204" charset="0"/>
            </a:endParaRPr>
          </a:p>
        </p:txBody>
      </p:sp>
      <p:sp>
        <p:nvSpPr>
          <p:cNvPr id="4" name="文本框 3"/>
          <p:cNvSpPr txBox="1"/>
          <p:nvPr/>
        </p:nvSpPr>
        <p:spPr>
          <a:xfrm>
            <a:off x="416560" y="1218565"/>
            <a:ext cx="11407140" cy="2183765"/>
          </a:xfrm>
          <a:prstGeom prst="rect">
            <a:avLst/>
          </a:prstGeom>
          <a:noFill/>
        </p:spPr>
        <p:txBody>
          <a:bodyPr wrap="square" rtlCol="0" anchor="t">
            <a:spAutoFit/>
          </a:bodyPr>
          <a:p>
            <a:pPr marL="171450" indent="-171450" algn="l">
              <a:buFont typeface="Arial" panose="020B0604020202020204" pitchFamily="34" charset="0"/>
              <a:buChar char="•"/>
            </a:pPr>
            <a:r>
              <a:rPr lang="en-US" altLang="zh-CN" sz="2400">
                <a:latin typeface="Calibri Light" panose="020F0302020204030204" charset="0"/>
                <a:cs typeface="Calibri Light" panose="020F0302020204030204" charset="0"/>
              </a:rPr>
              <a:t>There are three kinds of rate policy with the following</a:t>
            </a:r>
            <a:r>
              <a:rPr lang="en-US" altLang="zh-CN" sz="2400">
                <a:latin typeface="Calibri Light" panose="020F0302020204030204" charset="0"/>
                <a:cs typeface="Calibri Light" panose="020F0302020204030204" charset="0"/>
                <a:sym typeface="+mn-ea"/>
              </a:rPr>
              <a:t> negotiation processing:</a:t>
            </a:r>
            <a:endParaRPr lang="en-US" altLang="zh-CN" sz="2400">
              <a:latin typeface="Calibri Light" panose="020F0302020204030204" charset="0"/>
              <a:cs typeface="Calibri Light" panose="020F0302020204030204" charset="0"/>
            </a:endParaRPr>
          </a:p>
          <a:p>
            <a:pPr marL="628650" lvl="1" indent="-171450" algn="l">
              <a:buFont typeface="Arial" panose="020B0604020202020204" pitchFamily="34" charset="0"/>
              <a:buChar char="•"/>
            </a:pPr>
            <a:r>
              <a:rPr lang="en-US" altLang="zh-CN" sz="1600">
                <a:latin typeface="Calibri Light" panose="020F0302020204030204" charset="0"/>
                <a:cs typeface="Calibri Light" panose="020F0302020204030204" charset="0"/>
              </a:rPr>
              <a:t>The host sends</a:t>
            </a:r>
            <a:r>
              <a:rPr lang="en-US" altLang="zh-CN" sz="1600" u="sng">
                <a:latin typeface="Calibri Light" panose="020F0302020204030204" charset="0"/>
                <a:cs typeface="Calibri Light" panose="020F0302020204030204" charset="0"/>
              </a:rPr>
              <a:t> job-based requests</a:t>
            </a:r>
            <a:r>
              <a:rPr lang="en-US" altLang="zh-CN" sz="1600">
                <a:latin typeface="Calibri Light" panose="020F0302020204030204" charset="0"/>
                <a:cs typeface="Calibri Light" panose="020F0302020204030204" charset="0"/>
              </a:rPr>
              <a:t> to the network to negotiate the sending rate before data transmission</a:t>
            </a:r>
            <a:endParaRPr lang="en-US" altLang="zh-CN" sz="1600">
              <a:latin typeface="Calibri Light" panose="020F0302020204030204" charset="0"/>
              <a:cs typeface="Calibri Light" panose="020F0302020204030204" charset="0"/>
            </a:endParaRPr>
          </a:p>
          <a:p>
            <a:pPr marL="628650" lvl="1" indent="-171450" algn="l">
              <a:buFont typeface="Arial" panose="020B0604020202020204" pitchFamily="34" charset="0"/>
              <a:buChar char="•"/>
            </a:pPr>
            <a:r>
              <a:rPr lang="en-US" altLang="zh-CN" sz="1600">
                <a:latin typeface="Calibri Light" panose="020F0302020204030204" charset="0"/>
                <a:cs typeface="Calibri Light" panose="020F0302020204030204" charset="0"/>
              </a:rPr>
              <a:t>The network schedules the requests and </a:t>
            </a:r>
            <a:r>
              <a:rPr lang="en-US" altLang="zh-CN" sz="1600" u="sng">
                <a:latin typeface="Calibri Light" panose="020F0302020204030204" charset="0"/>
                <a:cs typeface="Calibri Light" panose="020F0302020204030204" charset="0"/>
              </a:rPr>
              <a:t>performs the admission control</a:t>
            </a:r>
            <a:r>
              <a:rPr lang="en-US" altLang="zh-CN" sz="1600">
                <a:latin typeface="Calibri Light" panose="020F0302020204030204" charset="0"/>
                <a:cs typeface="Calibri Light" panose="020F0302020204030204" charset="0"/>
              </a:rPr>
              <a:t> based on available capacity.  The network performs </a:t>
            </a:r>
            <a:r>
              <a:rPr lang="en-US" altLang="zh-CN" sz="1600" u="sng">
                <a:latin typeface="Calibri Light" panose="020F0302020204030204" charset="0"/>
                <a:cs typeface="Calibri Light" panose="020F0302020204030204" charset="0"/>
              </a:rPr>
              <a:t>dynamic resources reservation upon different time frames defined by quota</a:t>
            </a:r>
            <a:r>
              <a:rPr lang="en-US" altLang="zh-CN" sz="1600">
                <a:latin typeface="Calibri Light" panose="020F0302020204030204" charset="0"/>
                <a:cs typeface="Calibri Light" panose="020F0302020204030204" charset="0"/>
              </a:rPr>
              <a:t>.  The nodes along the path need to subtract the resource quota within the time frames, but not reserve it while the traffic in the network are still sharing the resources.  The subtraction result will be viewed as the resources constraints for the admission control.  </a:t>
            </a:r>
            <a:r>
              <a:rPr lang="en-US" altLang="zh-CN" sz="1600" u="sng">
                <a:latin typeface="Calibri Light" panose="020F0302020204030204" charset="0"/>
                <a:cs typeface="Calibri Light" panose="020F0302020204030204" charset="0"/>
              </a:rPr>
              <a:t>The requests will be accepted when the rate-based resource quota reservation is succeed</a:t>
            </a:r>
            <a:r>
              <a:rPr lang="en-US" altLang="zh-CN" sz="1600">
                <a:latin typeface="Calibri Light" panose="020F0302020204030204" charset="0"/>
                <a:cs typeface="Calibri Light" panose="020F0302020204030204" charset="0"/>
              </a:rPr>
              <a:t>, otherwise, it will be rejected.</a:t>
            </a:r>
            <a:endParaRPr lang="en-US" altLang="zh-CN" sz="1600">
              <a:latin typeface="Calibri Light" panose="020F0302020204030204" charset="0"/>
              <a:cs typeface="Calibri Light" panose="020F0302020204030204" charset="0"/>
            </a:endParaRPr>
          </a:p>
          <a:p>
            <a:pPr marL="628650" lvl="1" indent="-171450" algn="l">
              <a:buFont typeface="Arial" panose="020B0604020202020204" pitchFamily="34" charset="0"/>
              <a:buChar char="•"/>
            </a:pPr>
            <a:r>
              <a:rPr lang="en-US" altLang="zh-CN" sz="1600">
                <a:latin typeface="Calibri Light" panose="020F0302020204030204" charset="0"/>
                <a:cs typeface="Calibri Light" panose="020F0302020204030204" charset="0"/>
              </a:rPr>
              <a:t>After the acknowledgement of admisson, the client could </a:t>
            </a:r>
            <a:r>
              <a:rPr lang="en-US" altLang="zh-CN" sz="1600" u="sng">
                <a:latin typeface="Calibri Light" panose="020F0302020204030204" charset="0"/>
                <a:cs typeface="Calibri Light" panose="020F0302020204030204" charset="0"/>
              </a:rPr>
              <a:t>transmit the job-based flows at n</a:t>
            </a:r>
            <a:r>
              <a:rPr lang="en-US" altLang="zh-CN" sz="1600" u="sng" dirty="0" smtClean="0">
                <a:latin typeface="Calibri Light" panose="020F0302020204030204" charset="0"/>
                <a:cs typeface="Calibri Light" panose="020F0302020204030204" charset="0"/>
                <a:sym typeface="+mn-ea"/>
              </a:rPr>
              <a:t>egotiated </a:t>
            </a:r>
            <a:r>
              <a:rPr lang="en-US" altLang="zh-CN" sz="1600" u="sng">
                <a:latin typeface="Calibri Light" panose="020F0302020204030204" charset="0"/>
                <a:cs typeface="Calibri Light" panose="020F0302020204030204" charset="0"/>
              </a:rPr>
              <a:t>rate </a:t>
            </a:r>
            <a:r>
              <a:rPr lang="en-US" altLang="zh-CN" sz="1600">
                <a:latin typeface="Calibri Light" panose="020F0302020204030204" charset="0"/>
                <a:cs typeface="Calibri Light" panose="020F0302020204030204" charset="0"/>
              </a:rPr>
              <a:t>based on the rate policy.</a:t>
            </a:r>
            <a:endParaRPr lang="en-US" altLang="zh-CN" sz="1600">
              <a:latin typeface="Calibri Light" panose="020F0302020204030204" charset="0"/>
              <a:cs typeface="Calibri Light" panose="020F03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26035"/>
            <a:ext cx="7035800" cy="1325880"/>
          </a:xfrm>
        </p:spPr>
        <p:txBody>
          <a:bodyPr>
            <a:normAutofit/>
          </a:bodyPr>
          <a:p>
            <a:r>
              <a:rPr lang="en-US" altLang="zh-CN" sz="4000" dirty="0" smtClean="0">
                <a:sym typeface="+mn-ea"/>
              </a:rPr>
              <a:t>Stitching signaling</a:t>
            </a:r>
            <a:endParaRPr lang="en-US" altLang="zh-CN" sz="4000" dirty="0" smtClean="0">
              <a:sym typeface="+mn-ea"/>
            </a:endParaRPr>
          </a:p>
        </p:txBody>
      </p:sp>
      <p:sp>
        <p:nvSpPr>
          <p:cNvPr id="23" name="内容占位符 22"/>
          <p:cNvSpPr>
            <a:spLocks noGrp="1"/>
          </p:cNvSpPr>
          <p:nvPr>
            <p:ph sz="quarter" idx="10"/>
          </p:nvPr>
        </p:nvSpPr>
        <p:spPr>
          <a:xfrm>
            <a:off x="687070" y="1007110"/>
            <a:ext cx="10360025" cy="3303905"/>
          </a:xfrm>
        </p:spPr>
        <p:txBody>
          <a:bodyPr>
            <a:noAutofit/>
          </a:bodyPr>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 The host-network collaboration signaling can be implemented as stitching signaling between host-network and in-network.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00000"/>
              </a:lnSpc>
              <a:buFont typeface="Arial" panose="020B0604020202020204" pitchFamily="34" charset="0"/>
              <a:buChar char="•"/>
            </a:pPr>
            <a:r>
              <a:rPr lang="en-US" altLang="zh-CN" sz="1540" dirty="0">
                <a:latin typeface="Calibri Light" panose="020F0302020204030204" charset="0"/>
                <a:ea typeface="微软雅黑" panose="020B0503020204020204" charset="-122"/>
                <a:cs typeface="Calibri Light" panose="020F0302020204030204" charset="0"/>
                <a:sym typeface="+mn-ea"/>
              </a:rPr>
              <a:t>The P2P signaling (e.g GRASP and RSVP) can be provisioned between the client and the network edge node.</a:t>
            </a:r>
            <a:endParaRPr lang="en-US" altLang="zh-CN" sz="154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00000"/>
              </a:lnSpc>
              <a:buFont typeface="Arial" panose="020B0604020202020204" pitchFamily="34" charset="0"/>
              <a:buChar char="•"/>
            </a:pPr>
            <a:r>
              <a:rPr lang="en-US" altLang="zh-CN" sz="1540" dirty="0">
                <a:latin typeface="Calibri Light" panose="020F0302020204030204" charset="0"/>
                <a:ea typeface="微软雅黑" panose="020B0503020204020204" charset="-122"/>
                <a:cs typeface="Calibri Light" panose="020F0302020204030204" charset="0"/>
                <a:sym typeface="+mn-ea"/>
              </a:rPr>
              <a:t>The q</a:t>
            </a:r>
            <a:r>
              <a:rPr lang="en-US" altLang="zh-CN" sz="1540">
                <a:latin typeface="Calibri Light" panose="020F0302020204030204" charset="0"/>
                <a:cs typeface="Calibri Light" panose="020F0302020204030204" charset="0"/>
                <a:sym typeface="+mn-ea"/>
              </a:rPr>
              <a:t>uato reservation signaling </a:t>
            </a:r>
            <a:r>
              <a:rPr lang="en-US" altLang="zh-CN" sz="1540" dirty="0">
                <a:latin typeface="Calibri Light" panose="020F0302020204030204" charset="0"/>
                <a:ea typeface="微软雅黑" panose="020B0503020204020204" charset="-122"/>
                <a:cs typeface="Calibri Light" panose="020F0302020204030204" charset="0"/>
                <a:sym typeface="+mn-ea"/>
              </a:rPr>
              <a:t>(e.g  RSVP) can be provisioned along the network nodes.</a:t>
            </a:r>
            <a:endParaRPr lang="en-US" altLang="zh-CN" sz="154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lvl="0" indent="0" fontAlgn="auto">
              <a:lnSpc>
                <a:spcPct val="150000"/>
              </a:lnSpc>
              <a:buFont typeface="Arial" panose="020B0604020202020204" pitchFamily="34" charset="0"/>
              <a:buNone/>
            </a:pPr>
            <a:endParaRPr lang="en-US" altLang="zh-CN" sz="1800" dirty="0">
              <a:latin typeface="Calibri Light" panose="020F0302020204030204" charset="0"/>
              <a:ea typeface="微软雅黑" panose="020B0503020204020204" charset="-122"/>
              <a:cs typeface="Calibri Light" panose="020F0302020204030204" charset="0"/>
              <a:sym typeface="+mn-ea"/>
            </a:endParaRPr>
          </a:p>
        </p:txBody>
      </p:sp>
      <p:grpSp>
        <p:nvGrpSpPr>
          <p:cNvPr id="62" name="组合 61"/>
          <p:cNvGrpSpPr/>
          <p:nvPr/>
        </p:nvGrpSpPr>
        <p:grpSpPr>
          <a:xfrm>
            <a:off x="1290955" y="2372360"/>
            <a:ext cx="9756140" cy="4126582"/>
            <a:chOff x="2232" y="3186"/>
            <a:chExt cx="16448" cy="7632"/>
          </a:xfrm>
        </p:grpSpPr>
        <p:sp>
          <p:nvSpPr>
            <p:cNvPr id="2" name="文本框 1"/>
            <p:cNvSpPr txBox="1"/>
            <p:nvPr/>
          </p:nvSpPr>
          <p:spPr>
            <a:xfrm>
              <a:off x="18210" y="10044"/>
              <a:ext cx="470" cy="681"/>
            </a:xfrm>
            <a:prstGeom prst="rect">
              <a:avLst/>
            </a:prstGeom>
            <a:noFill/>
          </p:spPr>
          <p:txBody>
            <a:bodyPr wrap="square" rtlCol="0" anchor="t">
              <a:spAutoFit/>
            </a:bodyPr>
            <a:p>
              <a:r>
                <a:rPr lang="en-US" altLang="zh-CN"/>
                <a:t>2</a:t>
              </a:r>
              <a:endParaRPr lang="en-US" altLang="zh-CN"/>
            </a:p>
          </p:txBody>
        </p:sp>
        <p:grpSp>
          <p:nvGrpSpPr>
            <p:cNvPr id="55" name="组合 54"/>
            <p:cNvGrpSpPr/>
            <p:nvPr/>
          </p:nvGrpSpPr>
          <p:grpSpPr>
            <a:xfrm rot="0">
              <a:off x="2232" y="3186"/>
              <a:ext cx="15490" cy="7473"/>
              <a:chOff x="734" y="1304"/>
              <a:chExt cx="13246" cy="5562"/>
            </a:xfrm>
          </p:grpSpPr>
          <p:sp>
            <p:nvSpPr>
              <p:cNvPr id="36" name="矩形 35"/>
              <p:cNvSpPr/>
              <p:nvPr/>
            </p:nvSpPr>
            <p:spPr>
              <a:xfrm>
                <a:off x="734"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Client</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3" name="矩形 2"/>
              <p:cNvSpPr/>
              <p:nvPr/>
            </p:nvSpPr>
            <p:spPr>
              <a:xfrm>
                <a:off x="2919" y="1304"/>
                <a:ext cx="3101"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5" name="矩形 4"/>
              <p:cNvSpPr/>
              <p:nvPr/>
            </p:nvSpPr>
            <p:spPr>
              <a:xfrm>
                <a:off x="6255" y="1304"/>
                <a:ext cx="2204"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Transit Nodes</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2" name="矩形 11"/>
              <p:cNvSpPr/>
              <p:nvPr/>
            </p:nvSpPr>
            <p:spPr>
              <a:xfrm>
                <a:off x="8933" y="1304"/>
                <a:ext cx="274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6" name="矩形 15"/>
              <p:cNvSpPr/>
              <p:nvPr/>
            </p:nvSpPr>
            <p:spPr>
              <a:xfrm>
                <a:off x="12057"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Server</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cxnSp>
            <p:nvCxnSpPr>
              <p:cNvPr id="17" name="直接连接符 16"/>
              <p:cNvCxnSpPr>
                <a:stCxn id="36" idx="2"/>
              </p:cNvCxnSpPr>
              <p:nvPr/>
            </p:nvCxnSpPr>
            <p:spPr>
              <a:xfrm>
                <a:off x="169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8" name="直接连接符 17"/>
              <p:cNvCxnSpPr/>
              <p:nvPr/>
            </p:nvCxnSpPr>
            <p:spPr>
              <a:xfrm>
                <a:off x="445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9" name="直接连接符 18"/>
              <p:cNvCxnSpPr/>
              <p:nvPr/>
            </p:nvCxnSpPr>
            <p:spPr>
              <a:xfrm>
                <a:off x="7357"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0" name="直接连接符 19"/>
              <p:cNvCxnSpPr/>
              <p:nvPr/>
            </p:nvCxnSpPr>
            <p:spPr>
              <a:xfrm>
                <a:off x="10258"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1" name="直接连接符 20"/>
              <p:cNvCxnSpPr/>
              <p:nvPr/>
            </p:nvCxnSpPr>
            <p:spPr>
              <a:xfrm>
                <a:off x="13159"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2" name="直接箭头连接符 21"/>
              <p:cNvCxnSpPr/>
              <p:nvPr/>
            </p:nvCxnSpPr>
            <p:spPr>
              <a:xfrm>
                <a:off x="1692" y="2479"/>
                <a:ext cx="2764"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sp>
            <p:nvSpPr>
              <p:cNvPr id="24" name="文本框 23"/>
              <p:cNvSpPr txBox="1"/>
              <p:nvPr/>
            </p:nvSpPr>
            <p:spPr>
              <a:xfrm>
                <a:off x="1617" y="2087"/>
                <a:ext cx="3124" cy="422"/>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Request (traffic pattern)</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25" name="文本框 24"/>
              <p:cNvSpPr txBox="1"/>
              <p:nvPr/>
            </p:nvSpPr>
            <p:spPr>
              <a:xfrm>
                <a:off x="2036" y="2758"/>
                <a:ext cx="2691" cy="719"/>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(negotiated rate)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26" name="直接箭头连接符 25"/>
              <p:cNvCxnSpPr/>
              <p:nvPr/>
            </p:nvCxnSpPr>
            <p:spPr>
              <a:xfrm flipH="1">
                <a:off x="1696" y="3442"/>
                <a:ext cx="2760"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29" name="直接箭头连接符 28"/>
              <p:cNvCxnSpPr/>
              <p:nvPr/>
            </p:nvCxnSpPr>
            <p:spPr>
              <a:xfrm flipH="1">
                <a:off x="4519" y="3319"/>
                <a:ext cx="2791" cy="1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0" name="直接箭头连接符 29"/>
              <p:cNvCxnSpPr/>
              <p:nvPr/>
            </p:nvCxnSpPr>
            <p:spPr>
              <a:xfrm flipH="1">
                <a:off x="7341" y="5795"/>
                <a:ext cx="2935" cy="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5" name="直接箭头连接符 34"/>
              <p:cNvCxnSpPr/>
              <p:nvPr/>
            </p:nvCxnSpPr>
            <p:spPr>
              <a:xfrm flipH="1">
                <a:off x="1696" y="5986"/>
                <a:ext cx="2760"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39" name="直接箭头连接符 38"/>
              <p:cNvCxnSpPr/>
              <p:nvPr/>
            </p:nvCxnSpPr>
            <p:spPr>
              <a:xfrm>
                <a:off x="1692" y="4012"/>
                <a:ext cx="2764"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40" name="文本框 39"/>
              <p:cNvSpPr txBox="1"/>
              <p:nvPr/>
            </p:nvSpPr>
            <p:spPr>
              <a:xfrm>
                <a:off x="1756" y="3658"/>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cxnSp>
            <p:nvCxnSpPr>
              <p:cNvPr id="43" name="直接箭头连接符 42"/>
              <p:cNvCxnSpPr/>
              <p:nvPr/>
            </p:nvCxnSpPr>
            <p:spPr>
              <a:xfrm>
                <a:off x="4497" y="4024"/>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4" name="直接箭头连接符 43"/>
              <p:cNvCxnSpPr/>
              <p:nvPr/>
            </p:nvCxnSpPr>
            <p:spPr>
              <a:xfrm>
                <a:off x="7391" y="4025"/>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5" name="直接箭头连接符 44"/>
              <p:cNvCxnSpPr/>
              <p:nvPr/>
            </p:nvCxnSpPr>
            <p:spPr>
              <a:xfrm>
                <a:off x="10294" y="4012"/>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6" name="直接箭头连接符 45"/>
              <p:cNvCxnSpPr/>
              <p:nvPr/>
            </p:nvCxnSpPr>
            <p:spPr>
              <a:xfrm flipH="1" flipV="1">
                <a:off x="1711" y="4955"/>
                <a:ext cx="2674" cy="18"/>
              </a:xfrm>
              <a:prstGeom prst="straightConnector1">
                <a:avLst/>
              </a:prstGeom>
              <a:solidFill>
                <a:schemeClr val="accent1"/>
              </a:solidFill>
              <a:ln w="9525" cap="flat" cmpd="sng" algn="ctr">
                <a:solidFill>
                  <a:schemeClr val="tx1"/>
                </a:solidFill>
                <a:prstDash val="dash"/>
                <a:round/>
                <a:headEnd type="none" w="med" len="med"/>
                <a:tailEnd type="arrow" w="med" len="med"/>
              </a:ln>
            </p:spPr>
          </p:cxnSp>
          <p:sp>
            <p:nvSpPr>
              <p:cNvPr id="51" name="文本框 50"/>
              <p:cNvSpPr txBox="1"/>
              <p:nvPr/>
            </p:nvSpPr>
            <p:spPr>
              <a:xfrm>
                <a:off x="4417" y="368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2" name="文本框 51"/>
              <p:cNvSpPr txBox="1"/>
              <p:nvPr/>
            </p:nvSpPr>
            <p:spPr>
              <a:xfrm>
                <a:off x="7482" y="369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3" name="文本框 52"/>
              <p:cNvSpPr txBox="1"/>
              <p:nvPr/>
            </p:nvSpPr>
            <p:spPr>
              <a:xfrm>
                <a:off x="10394" y="366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grpSp>
        <p:sp>
          <p:nvSpPr>
            <p:cNvPr id="6" name="文本框 5"/>
            <p:cNvSpPr txBox="1"/>
            <p:nvPr/>
          </p:nvSpPr>
          <p:spPr>
            <a:xfrm>
              <a:off x="6563" y="3999"/>
              <a:ext cx="5892" cy="1079"/>
            </a:xfrm>
            <a:prstGeom prst="rect">
              <a:avLst/>
            </a:prstGeom>
            <a:noFill/>
          </p:spPr>
          <p:txBody>
            <a:bodyPr wrap="square" rtlCol="0">
              <a:spAutoFit/>
            </a:bodyPr>
            <a:p>
              <a:pPr marL="285750" indent="-285750" algn="l" fontAlgn="auto">
                <a:buFont typeface="Arial" panose="020B0604020202020204" pitchFamily="34" charset="0"/>
                <a:buChar char="•"/>
              </a:pPr>
              <a:r>
                <a:rPr lang="en-US" altLang="zh-CN" sz="1600">
                  <a:solidFill>
                    <a:schemeClr val="accent6"/>
                  </a:solidFill>
                  <a:latin typeface="Calibri Light" panose="020F0302020204030204" charset="0"/>
                  <a:ea typeface="微软雅黑" panose="020B0503020204020204" charset="-122"/>
                  <a:cs typeface="Calibri Light" panose="020F0302020204030204" charset="0"/>
                </a:rPr>
                <a:t>Rate negotiation  </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endParaRPr>
            </a:p>
            <a:p>
              <a:pPr marL="285750" indent="-285750" algn="l" fontAlgn="auto">
                <a:buFont typeface="Arial" panose="020B0604020202020204" pitchFamily="34" charset="0"/>
                <a:buChar char="•"/>
              </a:pPr>
              <a:r>
                <a:rPr lang="en-US" altLang="zh-CN" sz="1600">
                  <a:solidFill>
                    <a:schemeClr val="accent6"/>
                  </a:solidFill>
                  <a:latin typeface="Calibri Light" panose="020F0302020204030204" charset="0"/>
                  <a:ea typeface="微软雅黑" panose="020B0503020204020204" charset="-122"/>
                  <a:cs typeface="Calibri Light" panose="020F0302020204030204" charset="0"/>
                </a:rPr>
                <a:t>T</a:t>
              </a:r>
              <a:r>
                <a:rPr lang="zh-CN" altLang="en-US" sz="1600">
                  <a:solidFill>
                    <a:schemeClr val="accent6"/>
                  </a:solidFill>
                  <a:latin typeface="Calibri Light" panose="020F0302020204030204" charset="0"/>
                  <a:ea typeface="微软雅黑" panose="020B0503020204020204" charset="-122"/>
                  <a:cs typeface="Calibri Light" panose="020F0302020204030204" charset="0"/>
                </a:rPr>
                <a:t>raffic scheduling</a:t>
              </a:r>
              <a:r>
                <a:rPr lang="en-US" altLang="zh-CN" sz="1600">
                  <a:solidFill>
                    <a:schemeClr val="accent6"/>
                  </a:solidFill>
                  <a:latin typeface="Calibri Light" panose="020F0302020204030204" charset="0"/>
                  <a:ea typeface="微软雅黑" panose="020B0503020204020204" charset="-122"/>
                  <a:cs typeface="Calibri Light" panose="020F0302020204030204" charset="0"/>
                </a:rPr>
                <a:t> and enforcement</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9" name="文本框 8"/>
            <p:cNvSpPr txBox="1"/>
            <p:nvPr/>
          </p:nvSpPr>
          <p:spPr>
            <a:xfrm>
              <a:off x="7918" y="4911"/>
              <a:ext cx="9600" cy="1079"/>
            </a:xfrm>
            <a:prstGeom prst="rect">
              <a:avLst/>
            </a:prstGeom>
            <a:noFill/>
          </p:spPr>
          <p:txBody>
            <a:bodyPr wrap="square" rtlCol="0" anchor="t">
              <a:spAutoFit/>
            </a:bodyPr>
            <a:p>
              <a:pPr marL="285750" indent="-285750">
                <a:buFont typeface="Arial" panose="020B0604020202020204" pitchFamily="34" charset="0"/>
                <a:buChar char="•"/>
              </a:pP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Admission control</a:t>
              </a:r>
              <a:endPar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Reserve resource quota</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endParaRPr>
            </a:p>
          </p:txBody>
        </p:sp>
        <p:cxnSp>
          <p:nvCxnSpPr>
            <p:cNvPr id="32" name="直接箭头连接符 31"/>
            <p:cNvCxnSpPr/>
            <p:nvPr/>
          </p:nvCxnSpPr>
          <p:spPr>
            <a:xfrm flipH="1">
              <a:off x="9977" y="5892"/>
              <a:ext cx="3381" cy="19"/>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3" name="直接箭头连接符 32"/>
            <p:cNvCxnSpPr/>
            <p:nvPr/>
          </p:nvCxnSpPr>
          <p:spPr>
            <a:xfrm flipV="1">
              <a:off x="3358" y="7597"/>
              <a:ext cx="3150" cy="16"/>
            </a:xfrm>
            <a:prstGeom prst="straightConnector1">
              <a:avLst/>
            </a:prstGeom>
            <a:solidFill>
              <a:schemeClr val="accent1"/>
            </a:solidFill>
            <a:ln w="9525" cap="flat" cmpd="sng" algn="ctr">
              <a:solidFill>
                <a:schemeClr val="tx1"/>
              </a:solidFill>
              <a:prstDash val="dash"/>
              <a:round/>
              <a:headEnd type="none" w="med" len="med"/>
              <a:tailEnd type="arrow" w="med" len="med"/>
            </a:ln>
          </p:spPr>
        </p:cxnSp>
        <p:sp>
          <p:nvSpPr>
            <p:cNvPr id="34" name="文本框 33"/>
            <p:cNvSpPr txBox="1"/>
            <p:nvPr/>
          </p:nvSpPr>
          <p:spPr>
            <a:xfrm>
              <a:off x="3277" y="7102"/>
              <a:ext cx="3653" cy="567"/>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New Request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42" name="文本框 41"/>
            <p:cNvSpPr txBox="1"/>
            <p:nvPr/>
          </p:nvSpPr>
          <p:spPr>
            <a:xfrm>
              <a:off x="3402" y="7605"/>
              <a:ext cx="3147" cy="567"/>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Update(negotiated rate)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50" name="直接箭头连接符 49"/>
            <p:cNvCxnSpPr/>
            <p:nvPr/>
          </p:nvCxnSpPr>
          <p:spPr>
            <a:xfrm flipV="1">
              <a:off x="3482" y="8948"/>
              <a:ext cx="3150" cy="16"/>
            </a:xfrm>
            <a:prstGeom prst="straightConnector1">
              <a:avLst/>
            </a:prstGeom>
            <a:solidFill>
              <a:schemeClr val="accent1"/>
            </a:solidFill>
            <a:ln w="9525" cap="flat" cmpd="sng" algn="ctr">
              <a:solidFill>
                <a:schemeClr val="tx1"/>
              </a:solidFill>
              <a:prstDash val="dash"/>
              <a:round/>
              <a:headEnd type="none" w="med" len="med"/>
              <a:tailEnd type="arrow" w="med" len="med"/>
            </a:ln>
          </p:spPr>
        </p:cxnSp>
        <p:sp>
          <p:nvSpPr>
            <p:cNvPr id="56" name="文本框 55"/>
            <p:cNvSpPr txBox="1"/>
            <p:nvPr/>
          </p:nvSpPr>
          <p:spPr>
            <a:xfrm>
              <a:off x="3224" y="8371"/>
              <a:ext cx="3653" cy="567"/>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Notification(completion)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57" name="文本框 56"/>
            <p:cNvSpPr txBox="1"/>
            <p:nvPr/>
          </p:nvSpPr>
          <p:spPr>
            <a:xfrm>
              <a:off x="3288" y="8997"/>
              <a:ext cx="3780" cy="567"/>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Acknowledgement(cancle)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58" name="直接箭头连接符 57"/>
            <p:cNvCxnSpPr/>
            <p:nvPr/>
          </p:nvCxnSpPr>
          <p:spPr>
            <a:xfrm flipH="1">
              <a:off x="6544" y="9220"/>
              <a:ext cx="3432" cy="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59" name="文本框 58"/>
            <p:cNvSpPr txBox="1"/>
            <p:nvPr/>
          </p:nvSpPr>
          <p:spPr>
            <a:xfrm>
              <a:off x="7802" y="8689"/>
              <a:ext cx="5218" cy="624"/>
            </a:xfrm>
            <a:prstGeom prst="rect">
              <a:avLst/>
            </a:prstGeom>
            <a:noFill/>
          </p:spPr>
          <p:txBody>
            <a:bodyPr wrap="square" rtlCol="0" anchor="t">
              <a:spAutoFit/>
            </a:bodyPr>
            <a:p>
              <a:pPr marL="285750" indent="-285750">
                <a:buFont typeface="Arial" panose="020B0604020202020204" pitchFamily="34" charset="0"/>
                <a:buChar char="•"/>
              </a:pP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Re</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lease</a:t>
              </a: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 resource quota</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endParaRPr>
            </a:p>
          </p:txBody>
        </p:sp>
        <p:sp>
          <p:nvSpPr>
            <p:cNvPr id="60" name="左右箭头 59"/>
            <p:cNvSpPr/>
            <p:nvPr/>
          </p:nvSpPr>
          <p:spPr>
            <a:xfrm>
              <a:off x="3357" y="9547"/>
              <a:ext cx="3275" cy="1271"/>
            </a:xfrm>
            <a:prstGeom prst="leftRight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just"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1">
                  <a:latin typeface="Calibri Light" panose="020F0302020204030204" charset="0"/>
                  <a:cs typeface="Calibri Light" panose="020F0302020204030204" charset="0"/>
                  <a:sym typeface="+mn-ea"/>
                </a:rPr>
                <a:t>P2P signaling between client and edge node</a:t>
              </a:r>
              <a:endParaRPr kumimoji="0" lang="en-US" altLang="zh-CN" sz="1200" b="1" i="0" u="none" strike="noStrike" cap="none" normalizeH="0" baseline="0" smtClean="0">
                <a:ln>
                  <a:noFill/>
                </a:ln>
                <a:solidFill>
                  <a:schemeClr val="tx1"/>
                </a:solidFill>
                <a:effectLst/>
                <a:latin typeface="Calibri Light" panose="020F0302020204030204" charset="0"/>
                <a:ea typeface="微软雅黑" panose="020B0503020204020204" charset="-122"/>
                <a:cs typeface="Calibri Light" panose="020F0302020204030204" charset="0"/>
                <a:sym typeface="+mn-ea"/>
              </a:endParaRPr>
            </a:p>
          </p:txBody>
        </p:sp>
        <p:sp>
          <p:nvSpPr>
            <p:cNvPr id="61" name="左右箭头 60"/>
            <p:cNvSpPr/>
            <p:nvPr/>
          </p:nvSpPr>
          <p:spPr>
            <a:xfrm>
              <a:off x="6632" y="9477"/>
              <a:ext cx="6726" cy="1339"/>
            </a:xfrm>
            <a:prstGeom prst="leftRightArrow">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1">
                  <a:latin typeface="Calibri Light" panose="020F0302020204030204" charset="0"/>
                  <a:cs typeface="Calibri Light" panose="020F0302020204030204" charset="0"/>
                  <a:sym typeface="+mn-ea"/>
                </a:rPr>
                <a:t>Quato reservation signaling along network nodes</a:t>
              </a:r>
              <a:endParaRPr lang="en-US" altLang="zh-CN" sz="1200" b="1">
                <a:latin typeface="Calibri Light" panose="020F0302020204030204" charset="0"/>
                <a:cs typeface="Calibri Light" panose="020F0302020204030204" charset="0"/>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0"/>
            <a:ext cx="9009380" cy="1325880"/>
          </a:xfrm>
        </p:spPr>
        <p:txBody>
          <a:bodyPr>
            <a:normAutofit/>
          </a:bodyPr>
          <a:p>
            <a:r>
              <a:rPr lang="en-US" altLang="zh-CN" sz="4000" dirty="0" smtClean="0">
                <a:sym typeface="+mn-ea"/>
              </a:rPr>
              <a:t>Hop-by-hop signaling</a:t>
            </a:r>
            <a:endParaRPr lang="en-US" altLang="zh-CN" sz="4000" dirty="0" smtClean="0">
              <a:sym typeface="+mn-ea"/>
            </a:endParaRPr>
          </a:p>
        </p:txBody>
      </p:sp>
      <p:sp>
        <p:nvSpPr>
          <p:cNvPr id="2" name="文本框 1"/>
          <p:cNvSpPr txBox="1"/>
          <p:nvPr/>
        </p:nvSpPr>
        <p:spPr>
          <a:xfrm>
            <a:off x="11563350" y="6377940"/>
            <a:ext cx="298450" cy="368300"/>
          </a:xfrm>
          <a:prstGeom prst="rect">
            <a:avLst/>
          </a:prstGeom>
          <a:noFill/>
        </p:spPr>
        <p:txBody>
          <a:bodyPr wrap="none" rtlCol="0" anchor="t">
            <a:spAutoFit/>
          </a:bodyPr>
          <a:p>
            <a:r>
              <a:rPr lang="en-US" altLang="zh-CN"/>
              <a:t>3</a:t>
            </a:r>
            <a:endParaRPr lang="en-US" altLang="zh-CN"/>
          </a:p>
        </p:txBody>
      </p:sp>
      <p:grpSp>
        <p:nvGrpSpPr>
          <p:cNvPr id="62" name="组合 61"/>
          <p:cNvGrpSpPr/>
          <p:nvPr/>
        </p:nvGrpSpPr>
        <p:grpSpPr>
          <a:xfrm>
            <a:off x="1290955" y="2372360"/>
            <a:ext cx="9187902" cy="4040612"/>
            <a:chOff x="2232" y="3186"/>
            <a:chExt cx="15490" cy="7473"/>
          </a:xfrm>
        </p:grpSpPr>
        <p:grpSp>
          <p:nvGrpSpPr>
            <p:cNvPr id="55" name="组合 54"/>
            <p:cNvGrpSpPr/>
            <p:nvPr/>
          </p:nvGrpSpPr>
          <p:grpSpPr>
            <a:xfrm rot="0">
              <a:off x="2232" y="3186"/>
              <a:ext cx="15490" cy="7473"/>
              <a:chOff x="734" y="1304"/>
              <a:chExt cx="13246" cy="5562"/>
            </a:xfrm>
          </p:grpSpPr>
          <p:sp>
            <p:nvSpPr>
              <p:cNvPr id="36" name="矩形 35"/>
              <p:cNvSpPr/>
              <p:nvPr/>
            </p:nvSpPr>
            <p:spPr>
              <a:xfrm>
                <a:off x="734"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Client</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9" name="矩形 8"/>
              <p:cNvSpPr/>
              <p:nvPr/>
            </p:nvSpPr>
            <p:spPr>
              <a:xfrm>
                <a:off x="2919" y="1304"/>
                <a:ext cx="3101"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0" name="矩形 9"/>
              <p:cNvSpPr/>
              <p:nvPr/>
            </p:nvSpPr>
            <p:spPr>
              <a:xfrm>
                <a:off x="6255" y="1304"/>
                <a:ext cx="2204"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Transit Nodes</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2" name="矩形 11"/>
              <p:cNvSpPr/>
              <p:nvPr/>
            </p:nvSpPr>
            <p:spPr>
              <a:xfrm>
                <a:off x="8933" y="1304"/>
                <a:ext cx="274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6" name="矩形 15"/>
              <p:cNvSpPr/>
              <p:nvPr/>
            </p:nvSpPr>
            <p:spPr>
              <a:xfrm>
                <a:off x="12057"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Server</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cxnSp>
            <p:nvCxnSpPr>
              <p:cNvPr id="17" name="直接连接符 16"/>
              <p:cNvCxnSpPr>
                <a:stCxn id="36" idx="2"/>
              </p:cNvCxnSpPr>
              <p:nvPr/>
            </p:nvCxnSpPr>
            <p:spPr>
              <a:xfrm>
                <a:off x="169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8" name="直接连接符 17"/>
              <p:cNvCxnSpPr/>
              <p:nvPr/>
            </p:nvCxnSpPr>
            <p:spPr>
              <a:xfrm>
                <a:off x="445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9" name="直接连接符 18"/>
              <p:cNvCxnSpPr/>
              <p:nvPr/>
            </p:nvCxnSpPr>
            <p:spPr>
              <a:xfrm>
                <a:off x="7357"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0" name="直接连接符 19"/>
              <p:cNvCxnSpPr/>
              <p:nvPr/>
            </p:nvCxnSpPr>
            <p:spPr>
              <a:xfrm>
                <a:off x="10258"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1" name="直接连接符 20"/>
              <p:cNvCxnSpPr/>
              <p:nvPr/>
            </p:nvCxnSpPr>
            <p:spPr>
              <a:xfrm>
                <a:off x="13159"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9" name="直接箭头连接符 28"/>
              <p:cNvCxnSpPr/>
              <p:nvPr/>
            </p:nvCxnSpPr>
            <p:spPr>
              <a:xfrm flipH="1">
                <a:off x="4519" y="3319"/>
                <a:ext cx="2791" cy="1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0" name="直接箭头连接符 29"/>
              <p:cNvCxnSpPr/>
              <p:nvPr/>
            </p:nvCxnSpPr>
            <p:spPr>
              <a:xfrm flipH="1">
                <a:off x="7340" y="4993"/>
                <a:ext cx="2935" cy="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9" name="直接箭头连接符 38"/>
              <p:cNvCxnSpPr/>
              <p:nvPr/>
            </p:nvCxnSpPr>
            <p:spPr>
              <a:xfrm>
                <a:off x="1692" y="4012"/>
                <a:ext cx="2764"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40" name="文本框 39"/>
              <p:cNvSpPr txBox="1"/>
              <p:nvPr/>
            </p:nvSpPr>
            <p:spPr>
              <a:xfrm>
                <a:off x="1756" y="3658"/>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cxnSp>
            <p:nvCxnSpPr>
              <p:cNvPr id="43" name="直接箭头连接符 42"/>
              <p:cNvCxnSpPr/>
              <p:nvPr/>
            </p:nvCxnSpPr>
            <p:spPr>
              <a:xfrm>
                <a:off x="4497" y="4024"/>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4" name="直接箭头连接符 43"/>
              <p:cNvCxnSpPr/>
              <p:nvPr/>
            </p:nvCxnSpPr>
            <p:spPr>
              <a:xfrm>
                <a:off x="7391" y="4025"/>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5" name="直接箭头连接符 44"/>
              <p:cNvCxnSpPr/>
              <p:nvPr/>
            </p:nvCxnSpPr>
            <p:spPr>
              <a:xfrm>
                <a:off x="10294" y="4012"/>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6" name="直接箭头连接符 45"/>
              <p:cNvCxnSpPr/>
              <p:nvPr/>
            </p:nvCxnSpPr>
            <p:spPr>
              <a:xfrm flipH="1" flipV="1">
                <a:off x="1711" y="4955"/>
                <a:ext cx="2674" cy="18"/>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51" name="文本框 50"/>
              <p:cNvSpPr txBox="1"/>
              <p:nvPr/>
            </p:nvSpPr>
            <p:spPr>
              <a:xfrm>
                <a:off x="4417" y="368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2" name="文本框 51"/>
              <p:cNvSpPr txBox="1"/>
              <p:nvPr/>
            </p:nvSpPr>
            <p:spPr>
              <a:xfrm>
                <a:off x="7482" y="369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3" name="文本框 52"/>
              <p:cNvSpPr txBox="1"/>
              <p:nvPr/>
            </p:nvSpPr>
            <p:spPr>
              <a:xfrm>
                <a:off x="10394" y="3663"/>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grpSp>
        <p:sp>
          <p:nvSpPr>
            <p:cNvPr id="11" name="文本框 10"/>
            <p:cNvSpPr txBox="1"/>
            <p:nvPr/>
          </p:nvSpPr>
          <p:spPr>
            <a:xfrm>
              <a:off x="3215" y="4558"/>
              <a:ext cx="5892" cy="624"/>
            </a:xfrm>
            <a:prstGeom prst="rect">
              <a:avLst/>
            </a:prstGeom>
            <a:noFill/>
          </p:spPr>
          <p:txBody>
            <a:bodyPr wrap="square" rtlCol="0">
              <a:spAutoFit/>
            </a:bodyPr>
            <a:p>
              <a:pPr marL="285750" indent="-285750" algn="l" fontAlgn="auto">
                <a:buFont typeface="Arial" panose="020B0604020202020204" pitchFamily="34" charset="0"/>
                <a:buChar char="•"/>
              </a:pPr>
              <a:r>
                <a:rPr lang="en-US" altLang="zh-CN" sz="1600">
                  <a:solidFill>
                    <a:srgbClr val="00B0F0"/>
                  </a:solidFill>
                  <a:latin typeface="Calibri Light" panose="020F0302020204030204" charset="0"/>
                  <a:ea typeface="微软雅黑" panose="020B0503020204020204" charset="-122"/>
                  <a:cs typeface="Calibri Light" panose="020F0302020204030204" charset="0"/>
                </a:rPr>
                <a:t>Rate negotiation  </a:t>
              </a:r>
              <a:endParaRPr lang="en-US" altLang="zh-CN" sz="1600">
                <a:solidFill>
                  <a:srgbClr val="00B0F0"/>
                </a:solidFill>
                <a:latin typeface="Calibri Light" panose="020F0302020204030204" charset="0"/>
                <a:ea typeface="微软雅黑" panose="020B0503020204020204" charset="-122"/>
                <a:cs typeface="Calibri Light" panose="020F0302020204030204" charset="0"/>
              </a:endParaRPr>
            </a:p>
          </p:txBody>
        </p:sp>
        <p:sp>
          <p:nvSpPr>
            <p:cNvPr id="13" name="文本框 12"/>
            <p:cNvSpPr txBox="1"/>
            <p:nvPr/>
          </p:nvSpPr>
          <p:spPr>
            <a:xfrm>
              <a:off x="7918" y="4911"/>
              <a:ext cx="9600" cy="1079"/>
            </a:xfrm>
            <a:prstGeom prst="rect">
              <a:avLst/>
            </a:prstGeom>
            <a:noFill/>
          </p:spPr>
          <p:txBody>
            <a:bodyPr wrap="square" rtlCol="0" anchor="t">
              <a:spAutoFit/>
            </a:bodyPr>
            <a:p>
              <a:pPr marL="285750" indent="-285750">
                <a:buFont typeface="Arial" panose="020B0604020202020204" pitchFamily="34" charset="0"/>
                <a:buChar char="•"/>
              </a:pP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Admission control</a:t>
              </a:r>
              <a:endPar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Reserve resource quota</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endParaRPr>
            </a:p>
          </p:txBody>
        </p:sp>
        <p:cxnSp>
          <p:nvCxnSpPr>
            <p:cNvPr id="32" name="直接箭头连接符 31"/>
            <p:cNvCxnSpPr/>
            <p:nvPr/>
          </p:nvCxnSpPr>
          <p:spPr>
            <a:xfrm flipH="1">
              <a:off x="9977" y="5892"/>
              <a:ext cx="3381" cy="19"/>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58" name="直接箭头连接符 57"/>
            <p:cNvCxnSpPr/>
            <p:nvPr/>
          </p:nvCxnSpPr>
          <p:spPr>
            <a:xfrm flipH="1">
              <a:off x="6544" y="8150"/>
              <a:ext cx="3432" cy="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59" name="文本框 58"/>
            <p:cNvSpPr txBox="1"/>
            <p:nvPr/>
          </p:nvSpPr>
          <p:spPr>
            <a:xfrm>
              <a:off x="7918" y="7510"/>
              <a:ext cx="5218" cy="624"/>
            </a:xfrm>
            <a:prstGeom prst="rect">
              <a:avLst/>
            </a:prstGeom>
            <a:noFill/>
          </p:spPr>
          <p:txBody>
            <a:bodyPr wrap="square" rtlCol="0" anchor="t">
              <a:spAutoFit/>
            </a:bodyPr>
            <a:p>
              <a:pPr marL="285750" indent="-285750">
                <a:buFont typeface="Arial" panose="020B0604020202020204" pitchFamily="34" charset="0"/>
                <a:buChar char="•"/>
              </a:pP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Re</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lease</a:t>
              </a:r>
              <a:r>
                <a:rPr lang="zh-CN" altLang="en-US" sz="1600">
                  <a:solidFill>
                    <a:srgbClr val="00B0F0"/>
                  </a:solidFill>
                  <a:latin typeface="Calibri Light" panose="020F0302020204030204" charset="0"/>
                  <a:ea typeface="微软雅黑" panose="020B0503020204020204" charset="-122"/>
                  <a:cs typeface="Calibri Light" panose="020F0302020204030204" charset="0"/>
                  <a:sym typeface="+mn-ea"/>
                </a:rPr>
                <a:t> resource quota</a:t>
              </a: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endParaRPr>
            </a:p>
          </p:txBody>
        </p:sp>
        <p:sp>
          <p:nvSpPr>
            <p:cNvPr id="61" name="左右箭头 60"/>
            <p:cNvSpPr/>
            <p:nvPr/>
          </p:nvSpPr>
          <p:spPr>
            <a:xfrm>
              <a:off x="3420" y="9078"/>
              <a:ext cx="13294" cy="1339"/>
            </a:xfrm>
            <a:prstGeom prst="leftRightArrow">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1">
                  <a:latin typeface="Calibri Light" panose="020F0302020204030204" charset="0"/>
                  <a:cs typeface="Calibri Light" panose="020F0302020204030204" charset="0"/>
                  <a:sym typeface="+mn-ea"/>
                </a:rPr>
                <a:t>Hop-by-hop signaling along the client, network nodes and server</a:t>
              </a:r>
              <a:endParaRPr lang="en-US" altLang="zh-CN" sz="1200" b="1">
                <a:latin typeface="Calibri Light" panose="020F0302020204030204" charset="0"/>
                <a:cs typeface="Calibri Light" panose="020F0302020204030204" charset="0"/>
                <a:sym typeface="+mn-ea"/>
              </a:endParaRPr>
            </a:p>
          </p:txBody>
        </p:sp>
      </p:grpSp>
      <p:cxnSp>
        <p:nvCxnSpPr>
          <p:cNvPr id="14" name="直接箭头连接符 13"/>
          <p:cNvCxnSpPr/>
          <p:nvPr/>
        </p:nvCxnSpPr>
        <p:spPr>
          <a:xfrm flipH="1">
            <a:off x="1937072" y="3841907"/>
            <a:ext cx="1935938" cy="7265"/>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15" name="直接箭头连接符 14"/>
          <p:cNvCxnSpPr/>
          <p:nvPr/>
        </p:nvCxnSpPr>
        <p:spPr>
          <a:xfrm flipH="1">
            <a:off x="7918772" y="3827937"/>
            <a:ext cx="1935938" cy="7265"/>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27" name="直接箭头连接符 26"/>
          <p:cNvCxnSpPr/>
          <p:nvPr/>
        </p:nvCxnSpPr>
        <p:spPr>
          <a:xfrm flipH="1">
            <a:off x="7934647" y="5037612"/>
            <a:ext cx="1935938" cy="7265"/>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28" name="内容占位符 27"/>
          <p:cNvSpPr>
            <a:spLocks noGrp="1"/>
          </p:cNvSpPr>
          <p:nvPr>
            <p:ph sz="quarter" idx="10"/>
          </p:nvPr>
        </p:nvSpPr>
        <p:spPr>
          <a:xfrm>
            <a:off x="687070" y="1098550"/>
            <a:ext cx="10360025" cy="941705"/>
          </a:xfrm>
        </p:spPr>
        <p:txBody>
          <a:bodyPr>
            <a:noAutofit/>
          </a:bodyPr>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The host-network collaboration signaling can be implemented as hop-by-hop signaling (e.g.RSVP).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It can be end-to-end provisioned along the path from client, network nodes and server.</a:t>
            </a:r>
            <a:endParaRPr lang="en-US" altLang="zh-CN" sz="1800" dirty="0">
              <a:latin typeface="Calibri Light" panose="020F0302020204030204" charset="0"/>
              <a:ea typeface="微软雅黑" panose="020B0503020204020204" charset="-122"/>
              <a:cs typeface="Calibri Light" panose="020F03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0"/>
            <a:ext cx="9009380" cy="1325880"/>
          </a:xfrm>
        </p:spPr>
        <p:txBody>
          <a:bodyPr>
            <a:normAutofit/>
          </a:bodyPr>
          <a:p>
            <a:r>
              <a:rPr lang="en-US" altLang="zh-CN" sz="4000" dirty="0" smtClean="0">
                <a:sym typeface="+mn-ea"/>
              </a:rPr>
              <a:t>Overlay signaling</a:t>
            </a:r>
            <a:endParaRPr lang="en-US" altLang="zh-CN" sz="4000" dirty="0" smtClean="0">
              <a:sym typeface="+mn-ea"/>
            </a:endParaRPr>
          </a:p>
        </p:txBody>
      </p:sp>
      <p:grpSp>
        <p:nvGrpSpPr>
          <p:cNvPr id="71" name="组合 70"/>
          <p:cNvGrpSpPr/>
          <p:nvPr/>
        </p:nvGrpSpPr>
        <p:grpSpPr>
          <a:xfrm>
            <a:off x="1290955" y="2599055"/>
            <a:ext cx="9187815" cy="4258945"/>
            <a:chOff x="2033" y="3736"/>
            <a:chExt cx="14469" cy="6707"/>
          </a:xfrm>
        </p:grpSpPr>
        <p:grpSp>
          <p:nvGrpSpPr>
            <p:cNvPr id="55" name="组合 54"/>
            <p:cNvGrpSpPr/>
            <p:nvPr/>
          </p:nvGrpSpPr>
          <p:grpSpPr>
            <a:xfrm rot="0">
              <a:off x="2033" y="3736"/>
              <a:ext cx="14469" cy="6363"/>
              <a:chOff x="734" y="1304"/>
              <a:chExt cx="13246" cy="5562"/>
            </a:xfrm>
          </p:grpSpPr>
          <p:sp>
            <p:nvSpPr>
              <p:cNvPr id="36" name="矩形 35"/>
              <p:cNvSpPr/>
              <p:nvPr/>
            </p:nvSpPr>
            <p:spPr>
              <a:xfrm>
                <a:off x="734"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Client</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6" name="矩形 5"/>
              <p:cNvSpPr/>
              <p:nvPr/>
            </p:nvSpPr>
            <p:spPr>
              <a:xfrm>
                <a:off x="2919" y="1304"/>
                <a:ext cx="3101"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0" name="矩形 9"/>
              <p:cNvSpPr/>
              <p:nvPr/>
            </p:nvSpPr>
            <p:spPr>
              <a:xfrm>
                <a:off x="6255" y="1304"/>
                <a:ext cx="2204"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Bottleneck Nodes</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2" name="矩形 11"/>
              <p:cNvSpPr/>
              <p:nvPr/>
            </p:nvSpPr>
            <p:spPr>
              <a:xfrm>
                <a:off x="8933" y="1304"/>
                <a:ext cx="274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Edge</a:t>
                </a: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 Node</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sp>
            <p:nvSpPr>
              <p:cNvPr id="16" name="矩形 15"/>
              <p:cNvSpPr/>
              <p:nvPr/>
            </p:nvSpPr>
            <p:spPr>
              <a:xfrm>
                <a:off x="12057" y="1304"/>
                <a:ext cx="1923" cy="563"/>
              </a:xfrm>
              <a:prstGeom prst="rect">
                <a:avLst/>
              </a:prstGeom>
              <a:noFill/>
              <a:ln w="25400" cap="flat" cmpd="sng" algn="ctr">
                <a:solidFill>
                  <a:srgbClr val="00B050"/>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Server</a:t>
                </a:r>
                <a:endParaRPr kumimoji="0" lang="en-US" altLang="zh-CN" sz="1400" b="0" i="0" u="none" strike="noStrike" cap="none"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p:txBody>
          </p:sp>
          <p:cxnSp>
            <p:nvCxnSpPr>
              <p:cNvPr id="17" name="直接连接符 16"/>
              <p:cNvCxnSpPr>
                <a:stCxn id="36" idx="2"/>
              </p:cNvCxnSpPr>
              <p:nvPr/>
            </p:nvCxnSpPr>
            <p:spPr>
              <a:xfrm>
                <a:off x="169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8" name="直接连接符 17"/>
              <p:cNvCxnSpPr/>
              <p:nvPr/>
            </p:nvCxnSpPr>
            <p:spPr>
              <a:xfrm>
                <a:off x="4456"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19" name="直接连接符 18"/>
              <p:cNvCxnSpPr/>
              <p:nvPr/>
            </p:nvCxnSpPr>
            <p:spPr>
              <a:xfrm>
                <a:off x="7357"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0" name="直接连接符 19"/>
              <p:cNvCxnSpPr/>
              <p:nvPr/>
            </p:nvCxnSpPr>
            <p:spPr>
              <a:xfrm>
                <a:off x="10258"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1" name="直接连接符 20"/>
              <p:cNvCxnSpPr/>
              <p:nvPr/>
            </p:nvCxnSpPr>
            <p:spPr>
              <a:xfrm>
                <a:off x="13159" y="1867"/>
                <a:ext cx="0" cy="4999"/>
              </a:xfrm>
              <a:prstGeom prst="line">
                <a:avLst/>
              </a:prstGeom>
              <a:solidFill>
                <a:schemeClr val="accent1"/>
              </a:solidFill>
              <a:ln w="9525" cap="flat" cmpd="sng" algn="ctr">
                <a:solidFill>
                  <a:schemeClr val="tx1"/>
                </a:solidFill>
                <a:prstDash val="sysDash"/>
                <a:round/>
                <a:headEnd type="none" w="med" len="med"/>
                <a:tailEnd type="none" w="med" len="med"/>
              </a:ln>
            </p:spPr>
          </p:cxnSp>
          <p:cxnSp>
            <p:nvCxnSpPr>
              <p:cNvPr id="22" name="直接箭头连接符 21"/>
              <p:cNvCxnSpPr/>
              <p:nvPr/>
            </p:nvCxnSpPr>
            <p:spPr>
              <a:xfrm>
                <a:off x="1692" y="2479"/>
                <a:ext cx="2764"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sp>
            <p:nvSpPr>
              <p:cNvPr id="24" name="文本框 23"/>
              <p:cNvSpPr txBox="1"/>
              <p:nvPr/>
            </p:nvSpPr>
            <p:spPr>
              <a:xfrm>
                <a:off x="1617" y="2102"/>
                <a:ext cx="3124" cy="422"/>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Request (traffic pattern)</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25" name="文本框 24"/>
              <p:cNvSpPr txBox="1"/>
              <p:nvPr/>
            </p:nvSpPr>
            <p:spPr>
              <a:xfrm>
                <a:off x="2036" y="3210"/>
                <a:ext cx="2691" cy="719"/>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(negotiated rate)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26" name="直接箭头连接符 25"/>
              <p:cNvCxnSpPr/>
              <p:nvPr/>
            </p:nvCxnSpPr>
            <p:spPr>
              <a:xfrm flipH="1">
                <a:off x="1730" y="3957"/>
                <a:ext cx="2679" cy="5"/>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29" name="直接箭头连接符 28"/>
              <p:cNvCxnSpPr/>
              <p:nvPr/>
            </p:nvCxnSpPr>
            <p:spPr>
              <a:xfrm flipH="1">
                <a:off x="4519" y="3799"/>
                <a:ext cx="2791" cy="10"/>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39" name="直接箭头连接符 38"/>
              <p:cNvCxnSpPr/>
              <p:nvPr/>
            </p:nvCxnSpPr>
            <p:spPr>
              <a:xfrm>
                <a:off x="1708" y="4478"/>
                <a:ext cx="2764"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40" name="文本框 39"/>
              <p:cNvSpPr txBox="1"/>
              <p:nvPr/>
            </p:nvSpPr>
            <p:spPr>
              <a:xfrm>
                <a:off x="1652" y="4086"/>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cxnSp>
            <p:nvCxnSpPr>
              <p:cNvPr id="43" name="直接箭头连接符 42"/>
              <p:cNvCxnSpPr/>
              <p:nvPr/>
            </p:nvCxnSpPr>
            <p:spPr>
              <a:xfrm>
                <a:off x="4513" y="4480"/>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4" name="直接箭头连接符 43"/>
              <p:cNvCxnSpPr/>
              <p:nvPr/>
            </p:nvCxnSpPr>
            <p:spPr>
              <a:xfrm>
                <a:off x="7374" y="4491"/>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cxnSp>
            <p:nvCxnSpPr>
              <p:cNvPr id="45" name="直接箭头连接符 44"/>
              <p:cNvCxnSpPr/>
              <p:nvPr/>
            </p:nvCxnSpPr>
            <p:spPr>
              <a:xfrm>
                <a:off x="10309" y="4508"/>
                <a:ext cx="2867" cy="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1" name="文本框 50"/>
              <p:cNvSpPr txBox="1"/>
              <p:nvPr/>
            </p:nvSpPr>
            <p:spPr>
              <a:xfrm>
                <a:off x="4551" y="4067"/>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2" name="文本框 51"/>
              <p:cNvSpPr txBox="1"/>
              <p:nvPr/>
            </p:nvSpPr>
            <p:spPr>
              <a:xfrm>
                <a:off x="7310" y="4047"/>
                <a:ext cx="2805" cy="422"/>
              </a:xfrm>
              <a:prstGeom prst="rect">
                <a:avLst/>
              </a:prstGeom>
              <a:noFill/>
            </p:spPr>
            <p:txBody>
              <a:bodyPr wrap="square" rtlCol="0">
                <a:sp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sp>
            <p:nvSpPr>
              <p:cNvPr id="53" name="文本框 52"/>
              <p:cNvSpPr txBox="1"/>
              <p:nvPr/>
            </p:nvSpPr>
            <p:spPr>
              <a:xfrm>
                <a:off x="10305" y="4132"/>
                <a:ext cx="2805" cy="469"/>
              </a:xfrm>
              <a:prstGeom prst="rect">
                <a:avLst/>
              </a:prstGeom>
              <a:noFill/>
            </p:spPr>
            <p:txBody>
              <a:bodyPr wrap="square" rtlCol="0">
                <a:noAutofit/>
              </a:bodyPr>
              <a:p>
                <a:pPr algn="ctr"/>
                <a:r>
                  <a:rPr lang="en-US" sz="1400">
                    <a:solidFill>
                      <a:schemeClr val="tx1"/>
                    </a:solidFill>
                    <a:latin typeface="Calibri Light" panose="020F0302020204030204" charset="0"/>
                    <a:cs typeface="Calibri Light" panose="020F0302020204030204" charset="0"/>
                    <a:sym typeface="+mn-ea"/>
                  </a:rPr>
                  <a:t>Traffic (negotiated rate)</a:t>
                </a:r>
                <a:endParaRPr lang="en-US" altLang="zh-CN" sz="1400">
                  <a:solidFill>
                    <a:schemeClr val="tx1"/>
                  </a:solidFill>
                  <a:latin typeface="Calibri Light" panose="020F0302020204030204" charset="0"/>
                  <a:ea typeface="微软雅黑" panose="020B0503020204020204" charset="-122"/>
                  <a:cs typeface="Calibri Light" panose="020F0302020204030204" charset="0"/>
                  <a:sym typeface="+mn-ea"/>
                </a:endParaRPr>
              </a:p>
            </p:txBody>
          </p:sp>
        </p:grpSp>
        <p:sp>
          <p:nvSpPr>
            <p:cNvPr id="11" name="文本框 10"/>
            <p:cNvSpPr txBox="1"/>
            <p:nvPr/>
          </p:nvSpPr>
          <p:spPr>
            <a:xfrm>
              <a:off x="6079" y="4428"/>
              <a:ext cx="5504" cy="919"/>
            </a:xfrm>
            <a:prstGeom prst="rect">
              <a:avLst/>
            </a:prstGeom>
            <a:noFill/>
          </p:spPr>
          <p:txBody>
            <a:bodyPr wrap="square" rtlCol="0">
              <a:spAutoFit/>
            </a:bodyPr>
            <a:p>
              <a:pPr marL="285750" indent="-285750" algn="l" fontAlgn="auto">
                <a:buFont typeface="Arial" panose="020B0604020202020204" pitchFamily="34" charset="0"/>
                <a:buChar char="•"/>
              </a:pPr>
              <a:r>
                <a:rPr lang="en-US" altLang="zh-CN" sz="1600">
                  <a:solidFill>
                    <a:schemeClr val="accent6"/>
                  </a:solidFill>
                  <a:latin typeface="Calibri Light" panose="020F0302020204030204" charset="0"/>
                  <a:ea typeface="微软雅黑" panose="020B0503020204020204" charset="-122"/>
                  <a:cs typeface="Calibri Light" panose="020F0302020204030204" charset="0"/>
                </a:rPr>
                <a:t>Rate negotiation  </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endParaRPr>
            </a:p>
            <a:p>
              <a:pPr marL="285750" indent="-285750" algn="l" fontAlgn="auto">
                <a:buFont typeface="Arial" panose="020B0604020202020204" pitchFamily="34" charset="0"/>
                <a:buChar char="•"/>
              </a:pPr>
              <a:r>
                <a:rPr lang="en-US" altLang="zh-CN" sz="1600">
                  <a:solidFill>
                    <a:schemeClr val="accent6"/>
                  </a:solidFill>
                  <a:latin typeface="Calibri Light" panose="020F0302020204030204" charset="0"/>
                  <a:ea typeface="微软雅黑" panose="020B0503020204020204" charset="-122"/>
                  <a:cs typeface="Calibri Light" panose="020F0302020204030204" charset="0"/>
                </a:rPr>
                <a:t>T</a:t>
              </a:r>
              <a:r>
                <a:rPr lang="zh-CN" altLang="en-US" sz="1600">
                  <a:solidFill>
                    <a:schemeClr val="accent6"/>
                  </a:solidFill>
                  <a:latin typeface="Calibri Light" panose="020F0302020204030204" charset="0"/>
                  <a:ea typeface="微软雅黑" panose="020B0503020204020204" charset="-122"/>
                  <a:cs typeface="Calibri Light" panose="020F0302020204030204" charset="0"/>
                </a:rPr>
                <a:t>raffic scheduling</a:t>
              </a:r>
              <a:r>
                <a:rPr lang="en-US" altLang="zh-CN" sz="1600">
                  <a:solidFill>
                    <a:schemeClr val="accent6"/>
                  </a:solidFill>
                  <a:latin typeface="Calibri Light" panose="020F0302020204030204" charset="0"/>
                  <a:ea typeface="微软雅黑" panose="020B0503020204020204" charset="-122"/>
                  <a:cs typeface="Calibri Light" panose="020F0302020204030204" charset="0"/>
                </a:rPr>
                <a:t> and enforcement</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13" name="文本框 12"/>
            <p:cNvSpPr txBox="1"/>
            <p:nvPr/>
          </p:nvSpPr>
          <p:spPr>
            <a:xfrm>
              <a:off x="7535" y="5736"/>
              <a:ext cx="4329" cy="919"/>
            </a:xfrm>
            <a:prstGeom prst="rect">
              <a:avLst/>
            </a:prstGeom>
            <a:noFill/>
          </p:spPr>
          <p:txBody>
            <a:bodyPr wrap="square" rtlCol="0" anchor="t">
              <a:spAutoFit/>
            </a:bodyPr>
            <a:p>
              <a:pPr marL="285750" indent="-285750">
                <a:buFont typeface="Arial" panose="020B0604020202020204" pitchFamily="34" charset="0"/>
                <a:buChar char="•"/>
              </a:pPr>
              <a:r>
                <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rPr>
                <a:t>Admission control</a:t>
              </a:r>
              <a:endParaRPr lang="zh-CN" altLang="en-US" sz="1600">
                <a:solidFill>
                  <a:schemeClr val="accent6"/>
                </a:solidFill>
                <a:latin typeface="Calibri Light" panose="020F0302020204030204" charset="0"/>
                <a:ea typeface="微软雅黑" panose="020B0503020204020204" charset="-122"/>
                <a:cs typeface="Calibri Light" panose="020F0302020204030204" charset="0"/>
                <a:sym typeface="+mn-ea"/>
              </a:endParaRPr>
            </a:p>
            <a:p>
              <a:pPr marL="285750" indent="-285750">
                <a:buFont typeface="Arial" panose="020B0604020202020204" pitchFamily="34" charset="0"/>
                <a:buChar char="•"/>
              </a:pPr>
              <a:r>
                <a:rPr lang="zh-CN" altLang="en-US" sz="1600">
                  <a:solidFill>
                    <a:schemeClr val="accent6"/>
                  </a:solidFill>
                  <a:latin typeface="Calibri Light" panose="020F0302020204030204" charset="0"/>
                  <a:ea typeface="微软雅黑" panose="020B0503020204020204" charset="-122"/>
                  <a:cs typeface="Calibri Light" panose="020F0302020204030204" charset="0"/>
                  <a:sym typeface="+mn-ea"/>
                </a:rPr>
                <a:t>Reserve resource quota</a:t>
              </a:r>
              <a:r>
                <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32" name="直接箭头连接符 31"/>
            <p:cNvCxnSpPr/>
            <p:nvPr/>
          </p:nvCxnSpPr>
          <p:spPr>
            <a:xfrm flipH="1">
              <a:off x="9268" y="6618"/>
              <a:ext cx="3158" cy="16"/>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59" name="文本框 58"/>
            <p:cNvSpPr txBox="1"/>
            <p:nvPr/>
          </p:nvSpPr>
          <p:spPr>
            <a:xfrm>
              <a:off x="6228" y="5224"/>
              <a:ext cx="6379" cy="531"/>
            </a:xfrm>
            <a:prstGeom prst="rect">
              <a:avLst/>
            </a:prstGeom>
            <a:noFill/>
          </p:spPr>
          <p:txBody>
            <a:bodyPr wrap="square" rtlCol="0" anchor="t">
              <a:spAutoFit/>
            </a:bodyPr>
            <a:p>
              <a:pPr marL="285750" indent="-285750">
                <a:buFont typeface="Arial" panose="020B0604020202020204" pitchFamily="34" charset="0"/>
                <a:buChar char="•"/>
              </a:pPr>
              <a:r>
                <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rPr>
                <a:t>Negotiated rate-based traffic engineering</a:t>
              </a:r>
              <a:endParaRPr lang="en-US" altLang="zh-CN" sz="1600">
                <a:solidFill>
                  <a:srgbClr val="00B0F0"/>
                </a:solidFill>
                <a:latin typeface="Calibri Light" panose="020F0302020204030204" charset="0"/>
                <a:ea typeface="微软雅黑" panose="020B0503020204020204" charset="-122"/>
                <a:cs typeface="Calibri Light" panose="020F0302020204030204" charset="0"/>
                <a:sym typeface="+mn-ea"/>
              </a:endParaRPr>
            </a:p>
          </p:txBody>
        </p:sp>
        <p:cxnSp>
          <p:nvCxnSpPr>
            <p:cNvPr id="14" name="直接箭头连接符 13"/>
            <p:cNvCxnSpPr/>
            <p:nvPr/>
          </p:nvCxnSpPr>
          <p:spPr>
            <a:xfrm flipH="1">
              <a:off x="12450" y="6192"/>
              <a:ext cx="3158" cy="16"/>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27" name="文本框 26"/>
            <p:cNvSpPr txBox="1"/>
            <p:nvPr/>
          </p:nvSpPr>
          <p:spPr>
            <a:xfrm>
              <a:off x="12280" y="5719"/>
              <a:ext cx="4091" cy="483"/>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Request and </a:t>
              </a:r>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a:t>
              </a:r>
              <a:r>
                <a:rPr lang="en-US" altLang="zh-CN" sz="1400">
                  <a:solidFill>
                    <a:schemeClr val="accent6"/>
                  </a:solidFill>
                  <a:latin typeface="Calibri Light" panose="020F0302020204030204" charset="0"/>
                  <a:ea typeface="微软雅黑" panose="020B0503020204020204" charset="-122"/>
                  <a:cs typeface="Calibri Light" panose="020F0302020204030204" charset="0"/>
                </a:rPr>
                <a:t>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cxnSp>
          <p:nvCxnSpPr>
            <p:cNvPr id="31" name="直接箭头连接符 30"/>
            <p:cNvCxnSpPr/>
            <p:nvPr/>
          </p:nvCxnSpPr>
          <p:spPr>
            <a:xfrm flipH="1" flipV="1">
              <a:off x="6129" y="5753"/>
              <a:ext cx="6269" cy="7"/>
            </a:xfrm>
            <a:prstGeom prst="straightConnector1">
              <a:avLst/>
            </a:prstGeom>
            <a:solidFill>
              <a:schemeClr val="accent1"/>
            </a:solidFill>
            <a:ln w="9525" cap="flat" cmpd="sng" algn="ctr">
              <a:solidFill>
                <a:srgbClr val="0070C0"/>
              </a:solidFill>
              <a:prstDash val="dash"/>
              <a:round/>
              <a:headEnd type="arrow" w="med" len="med"/>
              <a:tailEnd type="arrow" w="med" len="med"/>
            </a:ln>
          </p:spPr>
        </p:cxnSp>
        <p:sp>
          <p:nvSpPr>
            <p:cNvPr id="37" name="文本框 36"/>
            <p:cNvSpPr txBox="1"/>
            <p:nvPr/>
          </p:nvSpPr>
          <p:spPr>
            <a:xfrm>
              <a:off x="3009" y="7393"/>
              <a:ext cx="3412" cy="483"/>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New Request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38" name="文本框 37"/>
            <p:cNvSpPr txBox="1"/>
            <p:nvPr/>
          </p:nvSpPr>
          <p:spPr>
            <a:xfrm>
              <a:off x="3126" y="7822"/>
              <a:ext cx="2940" cy="483"/>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Update(negotiated rate)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sp>
          <p:nvSpPr>
            <p:cNvPr id="41" name="文本框 40"/>
            <p:cNvSpPr txBox="1"/>
            <p:nvPr/>
          </p:nvSpPr>
          <p:spPr>
            <a:xfrm>
              <a:off x="2960" y="8474"/>
              <a:ext cx="3412" cy="483"/>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Notification(completion)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sp>
          <p:nvSpPr>
            <p:cNvPr id="47" name="文本框 46"/>
            <p:cNvSpPr txBox="1"/>
            <p:nvPr/>
          </p:nvSpPr>
          <p:spPr>
            <a:xfrm>
              <a:off x="3019" y="9007"/>
              <a:ext cx="3531" cy="483"/>
            </a:xfrm>
            <a:prstGeom prst="rect">
              <a:avLst/>
            </a:prstGeom>
            <a:noFill/>
          </p:spPr>
          <p:txBody>
            <a:bodyPr wrap="square" rtlCol="0">
              <a:spAutoFit/>
            </a:bodyPr>
            <a:p>
              <a:pPr algn="l"/>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Acknowledgement(cancle)</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sp>
          <p:nvSpPr>
            <p:cNvPr id="48" name="文本框 47"/>
            <p:cNvSpPr txBox="1"/>
            <p:nvPr/>
          </p:nvSpPr>
          <p:spPr>
            <a:xfrm>
              <a:off x="7236" y="8711"/>
              <a:ext cx="4874" cy="531"/>
            </a:xfrm>
            <a:prstGeom prst="rect">
              <a:avLst/>
            </a:prstGeom>
            <a:noFill/>
          </p:spPr>
          <p:txBody>
            <a:bodyPr wrap="square" rtlCol="0" anchor="t">
              <a:spAutoFit/>
            </a:bodyPr>
            <a:p>
              <a:pPr marL="285750" indent="-285750">
                <a:buFont typeface="Arial" panose="020B0604020202020204" pitchFamily="34" charset="0"/>
                <a:buChar char="•"/>
              </a:pPr>
              <a:r>
                <a:rPr lang="zh-CN" altLang="en-US" sz="1600">
                  <a:solidFill>
                    <a:schemeClr val="accent6"/>
                  </a:solidFill>
                  <a:latin typeface="Calibri Light" panose="020F0302020204030204" charset="0"/>
                  <a:ea typeface="微软雅黑" panose="020B0503020204020204" charset="-122"/>
                  <a:cs typeface="Calibri Light" panose="020F0302020204030204" charset="0"/>
                  <a:sym typeface="+mn-ea"/>
                </a:rPr>
                <a:t>Re</a:t>
              </a:r>
              <a:r>
                <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rPr>
                <a:t>lease</a:t>
              </a:r>
              <a:r>
                <a:rPr lang="zh-CN" altLang="en-US" sz="1600">
                  <a:solidFill>
                    <a:schemeClr val="accent6"/>
                  </a:solidFill>
                  <a:latin typeface="Calibri Light" panose="020F0302020204030204" charset="0"/>
                  <a:ea typeface="微软雅黑" panose="020B0503020204020204" charset="-122"/>
                  <a:cs typeface="Calibri Light" panose="020F0302020204030204" charset="0"/>
                  <a:sym typeface="+mn-ea"/>
                </a:rPr>
                <a:t> resource quota</a:t>
              </a:r>
              <a:r>
                <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rPr>
                <a:t> </a:t>
              </a:r>
              <a:endParaRPr lang="en-US" altLang="zh-CN" sz="1600">
                <a:solidFill>
                  <a:schemeClr val="accent6"/>
                </a:solidFill>
                <a:latin typeface="Calibri Light" panose="020F0302020204030204" charset="0"/>
                <a:ea typeface="微软雅黑" panose="020B0503020204020204" charset="-122"/>
                <a:cs typeface="Calibri Light" panose="020F0302020204030204" charset="0"/>
                <a:sym typeface="+mn-ea"/>
              </a:endParaRPr>
            </a:p>
          </p:txBody>
        </p:sp>
        <p:cxnSp>
          <p:nvCxnSpPr>
            <p:cNvPr id="49" name="直接箭头连接符 48"/>
            <p:cNvCxnSpPr/>
            <p:nvPr/>
          </p:nvCxnSpPr>
          <p:spPr>
            <a:xfrm flipH="1">
              <a:off x="3143" y="9487"/>
              <a:ext cx="2926" cy="6"/>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54" name="直接箭头连接符 53"/>
            <p:cNvCxnSpPr/>
            <p:nvPr/>
          </p:nvCxnSpPr>
          <p:spPr>
            <a:xfrm flipH="1">
              <a:off x="3070" y="8275"/>
              <a:ext cx="2926" cy="6"/>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63" name="直接箭头连接符 62"/>
            <p:cNvCxnSpPr/>
            <p:nvPr/>
          </p:nvCxnSpPr>
          <p:spPr>
            <a:xfrm>
              <a:off x="3125" y="8884"/>
              <a:ext cx="3019"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64" name="直接箭头连接符 63"/>
            <p:cNvCxnSpPr/>
            <p:nvPr/>
          </p:nvCxnSpPr>
          <p:spPr>
            <a:xfrm>
              <a:off x="3125" y="7822"/>
              <a:ext cx="3019" cy="0"/>
            </a:xfrm>
            <a:prstGeom prst="straightConnector1">
              <a:avLst/>
            </a:prstGeom>
            <a:solidFill>
              <a:schemeClr val="accent1"/>
            </a:solidFill>
            <a:ln w="9525" cap="flat" cmpd="sng" algn="ctr">
              <a:solidFill>
                <a:schemeClr val="tx1"/>
              </a:solidFill>
              <a:prstDash val="dash"/>
              <a:round/>
              <a:headEnd type="none" w="med" len="med"/>
              <a:tailEnd type="arrow" w="med" len="med"/>
            </a:ln>
          </p:spPr>
        </p:cxnSp>
        <p:cxnSp>
          <p:nvCxnSpPr>
            <p:cNvPr id="65" name="直接箭头连接符 64"/>
            <p:cNvCxnSpPr/>
            <p:nvPr/>
          </p:nvCxnSpPr>
          <p:spPr>
            <a:xfrm flipH="1">
              <a:off x="6167" y="9243"/>
              <a:ext cx="3049" cy="11"/>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cxnSp>
          <p:nvCxnSpPr>
            <p:cNvPr id="66" name="直接箭头连接符 65"/>
            <p:cNvCxnSpPr/>
            <p:nvPr/>
          </p:nvCxnSpPr>
          <p:spPr>
            <a:xfrm flipH="1">
              <a:off x="9278" y="9227"/>
              <a:ext cx="3158" cy="16"/>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67" name="文本框 66"/>
            <p:cNvSpPr txBox="1"/>
            <p:nvPr/>
          </p:nvSpPr>
          <p:spPr>
            <a:xfrm>
              <a:off x="12280" y="8401"/>
              <a:ext cx="4091" cy="483"/>
            </a:xfrm>
            <a:prstGeom prst="rect">
              <a:avLst/>
            </a:prstGeom>
            <a:noFill/>
          </p:spPr>
          <p:txBody>
            <a:bodyPr wrap="square" rtlCol="0">
              <a:spAutoFit/>
            </a:bodyPr>
            <a:p>
              <a:pPr algn="ctr"/>
              <a:r>
                <a:rPr lang="en-US" altLang="zh-CN" sz="1400">
                  <a:solidFill>
                    <a:schemeClr val="accent6"/>
                  </a:solidFill>
                  <a:latin typeface="Calibri Light" panose="020F0302020204030204" charset="0"/>
                  <a:ea typeface="微软雅黑" panose="020B0503020204020204" charset="-122"/>
                  <a:cs typeface="Calibri Light" panose="020F0302020204030204" charset="0"/>
                </a:rPr>
                <a:t>Request and </a:t>
              </a:r>
              <a:r>
                <a:rPr lang="en-US" altLang="zh-CN" sz="1400">
                  <a:solidFill>
                    <a:schemeClr val="accent6"/>
                  </a:solidFill>
                  <a:latin typeface="Calibri Light" panose="020F0302020204030204" charset="0"/>
                  <a:ea typeface="微软雅黑" panose="020B0503020204020204" charset="-122"/>
                  <a:cs typeface="Calibri Light" panose="020F0302020204030204" charset="0"/>
                  <a:sym typeface="+mn-ea"/>
                </a:rPr>
                <a:t>Acknowledgement</a:t>
              </a:r>
              <a:r>
                <a:rPr lang="en-US" altLang="zh-CN" sz="1400">
                  <a:solidFill>
                    <a:schemeClr val="accent6"/>
                  </a:solidFill>
                  <a:latin typeface="Calibri Light" panose="020F0302020204030204" charset="0"/>
                  <a:ea typeface="微软雅黑" panose="020B0503020204020204" charset="-122"/>
                  <a:cs typeface="Calibri Light" panose="020F0302020204030204" charset="0"/>
                </a:rPr>
                <a:t> </a:t>
              </a:r>
              <a:endParaRPr lang="en-US" altLang="zh-CN" sz="1400">
                <a:solidFill>
                  <a:schemeClr val="accent6"/>
                </a:solidFill>
                <a:latin typeface="Calibri Light" panose="020F0302020204030204" charset="0"/>
                <a:ea typeface="微软雅黑" panose="020B0503020204020204" charset="-122"/>
                <a:cs typeface="Calibri Light" panose="020F0302020204030204" charset="0"/>
              </a:endParaRPr>
            </a:p>
          </p:txBody>
        </p:sp>
        <p:cxnSp>
          <p:nvCxnSpPr>
            <p:cNvPr id="68" name="直接箭头连接符 67"/>
            <p:cNvCxnSpPr/>
            <p:nvPr/>
          </p:nvCxnSpPr>
          <p:spPr>
            <a:xfrm flipH="1">
              <a:off x="12479" y="8941"/>
              <a:ext cx="3158" cy="16"/>
            </a:xfrm>
            <a:prstGeom prst="straightConnector1">
              <a:avLst/>
            </a:prstGeom>
            <a:solidFill>
              <a:schemeClr val="accent1"/>
            </a:solidFill>
            <a:ln w="9525" cap="flat" cmpd="sng" algn="ctr">
              <a:solidFill>
                <a:schemeClr val="tx1"/>
              </a:solidFill>
              <a:prstDash val="dash"/>
              <a:round/>
              <a:headEnd type="arrow" w="med" len="med"/>
              <a:tailEnd type="arrow" w="med" len="med"/>
            </a:ln>
          </p:spPr>
        </p:cxnSp>
        <p:sp>
          <p:nvSpPr>
            <p:cNvPr id="69" name="左右箭头 68"/>
            <p:cNvSpPr/>
            <p:nvPr/>
          </p:nvSpPr>
          <p:spPr>
            <a:xfrm>
              <a:off x="3084" y="9487"/>
              <a:ext cx="12469" cy="956"/>
            </a:xfrm>
            <a:prstGeom prst="leftRight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1">
                  <a:latin typeface="Calibri Light" panose="020F0302020204030204" charset="0"/>
                  <a:cs typeface="Calibri Light" panose="020F0302020204030204" charset="0"/>
                  <a:sym typeface="+mn-ea"/>
                </a:rPr>
                <a:t>Overlay signaling along the client, edge nodes, bottleneck nodes and server</a:t>
              </a:r>
              <a:endParaRPr lang="en-US" altLang="zh-CN" sz="1200" b="1">
                <a:latin typeface="Calibri Light" panose="020F0302020204030204" charset="0"/>
                <a:cs typeface="Calibri Light" panose="020F0302020204030204" charset="0"/>
                <a:sym typeface="+mn-ea"/>
              </a:endParaRPr>
            </a:p>
          </p:txBody>
        </p:sp>
      </p:grpSp>
      <p:sp>
        <p:nvSpPr>
          <p:cNvPr id="70" name="内容占位符 69"/>
          <p:cNvSpPr>
            <a:spLocks noGrp="1"/>
          </p:cNvSpPr>
          <p:nvPr>
            <p:ph sz="quarter" idx="10"/>
          </p:nvPr>
        </p:nvSpPr>
        <p:spPr>
          <a:xfrm>
            <a:off x="687070" y="1098550"/>
            <a:ext cx="10859770" cy="941705"/>
          </a:xfrm>
        </p:spPr>
        <p:txBody>
          <a:bodyPr>
            <a:noAutofit/>
          </a:bodyPr>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The host-network collaboration signaling can be implemented as overlay signaling to alleviate the operational and scalability issues.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00000"/>
              </a:lnSpc>
              <a:buFont typeface="Arial" panose="020B0604020202020204" pitchFamily="34" charset="0"/>
              <a:buChar char="•"/>
            </a:pPr>
            <a:r>
              <a:rPr lang="en-US" altLang="zh-CN" sz="1400" dirty="0">
                <a:latin typeface="Calibri Light" panose="020F0302020204030204" charset="0"/>
                <a:ea typeface="微软雅黑" panose="020B0503020204020204" charset="-122"/>
                <a:cs typeface="Calibri Light" panose="020F0302020204030204" charset="0"/>
                <a:sym typeface="+mn-ea"/>
              </a:rPr>
              <a:t>It can be end-to-end signaling (e.g. RSVP-TE) provisioned along the path from client, bottleneck nodes, and server.  </a:t>
            </a:r>
            <a:endParaRPr lang="en-US" altLang="zh-CN" sz="14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00000"/>
              </a:lnSpc>
              <a:buFont typeface="Arial" panose="020B0604020202020204" pitchFamily="34" charset="0"/>
              <a:buChar char="•"/>
            </a:pPr>
            <a:r>
              <a:rPr lang="en-US" altLang="zh-CN" sz="1400" dirty="0">
                <a:latin typeface="Calibri Light" panose="020F0302020204030204" charset="0"/>
                <a:ea typeface="微软雅黑" panose="020B0503020204020204" charset="-122"/>
                <a:cs typeface="Calibri Light" panose="020F0302020204030204" charset="0"/>
                <a:sym typeface="+mn-ea"/>
              </a:rPr>
              <a:t>It will largely improve the hop-by-hop signaling through TE technologies such as Segment Routing (SR), network slicing and RSVP-TE approaches.  </a:t>
            </a:r>
            <a:endParaRPr lang="en-US" altLang="zh-CN" sz="1400" dirty="0">
              <a:latin typeface="Calibri Light" panose="020F0302020204030204" charset="0"/>
              <a:ea typeface="微软雅黑" panose="020B0503020204020204" charset="-122"/>
              <a:cs typeface="Calibri Light" panose="020F0302020204030204" charset="0"/>
              <a:sym typeface="+mn-ea"/>
            </a:endParaRPr>
          </a:p>
          <a:p>
            <a:pPr lvl="0" indent="0" fontAlgn="auto">
              <a:lnSpc>
                <a:spcPct val="100000"/>
              </a:lnSpc>
              <a:buFont typeface="Arial" panose="020B0604020202020204" pitchFamily="34" charset="0"/>
              <a:buNone/>
            </a:pPr>
            <a:endParaRPr lang="en-US" altLang="zh-CN" sz="1400" dirty="0">
              <a:latin typeface="Calibri Light" panose="020F0302020204030204" charset="0"/>
              <a:ea typeface="微软雅黑" panose="020B0503020204020204" charset="-122"/>
              <a:cs typeface="Calibri Light" panose="020F0302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81280"/>
            <a:ext cx="11103610" cy="1325880"/>
          </a:xfrm>
        </p:spPr>
        <p:txBody>
          <a:bodyPr>
            <a:normAutofit/>
          </a:bodyPr>
          <a:p>
            <a:r>
              <a:rPr lang="en-US" altLang="zh-CN" sz="4000" dirty="0" smtClean="0">
                <a:sym typeface="+mn-ea"/>
              </a:rPr>
              <a:t>Applicability of Host-network Collaboration Signalling </a:t>
            </a:r>
            <a:endParaRPr lang="en-US" altLang="zh-CN" sz="4000" dirty="0" smtClean="0">
              <a:sym typeface="+mn-ea"/>
            </a:endParaRPr>
          </a:p>
        </p:txBody>
      </p:sp>
      <p:sp>
        <p:nvSpPr>
          <p:cNvPr id="2" name="文本框 1"/>
          <p:cNvSpPr txBox="1"/>
          <p:nvPr/>
        </p:nvSpPr>
        <p:spPr>
          <a:xfrm>
            <a:off x="11563350" y="6377940"/>
            <a:ext cx="298450" cy="368300"/>
          </a:xfrm>
          <a:prstGeom prst="rect">
            <a:avLst/>
          </a:prstGeom>
          <a:noFill/>
        </p:spPr>
        <p:txBody>
          <a:bodyPr wrap="none" rtlCol="0" anchor="t">
            <a:spAutoFit/>
          </a:bodyPr>
          <a:p>
            <a:r>
              <a:rPr lang="en-US" altLang="zh-CN"/>
              <a:t>5</a:t>
            </a:r>
            <a:endParaRPr lang="en-US" altLang="zh-CN"/>
          </a:p>
        </p:txBody>
      </p:sp>
      <p:sp>
        <p:nvSpPr>
          <p:cNvPr id="3" name="内容占位符 2"/>
          <p:cNvSpPr/>
          <p:nvPr>
            <p:ph sz="quarter" idx="10"/>
          </p:nvPr>
        </p:nvSpPr>
        <p:spPr>
          <a:xfrm>
            <a:off x="820420" y="1612265"/>
            <a:ext cx="10393045" cy="4424045"/>
          </a:xfrm>
        </p:spPr>
        <p:txBody>
          <a:bodyPr>
            <a:normAutofit lnSpcReduction="20000"/>
          </a:bodyPr>
          <a:p>
            <a:r>
              <a:rPr lang="zh-CN" altLang="en-US" sz="2000">
                <a:latin typeface="Calibri Light" panose="020F0302020204030204" charset="0"/>
                <a:cs typeface="Calibri Light" panose="020F0302020204030204" charset="0"/>
              </a:rPr>
              <a:t> GRASP is </a:t>
            </a:r>
            <a:r>
              <a:rPr lang="zh-CN" altLang="en-US" sz="2000" u="sng">
                <a:latin typeface="Calibri Light" panose="020F0302020204030204" charset="0"/>
                <a:cs typeface="Calibri Light" panose="020F0302020204030204" charset="0"/>
              </a:rPr>
              <a:t>peer-to-peer signalling</a:t>
            </a:r>
            <a:r>
              <a:rPr lang="zh-CN" altLang="en-US" sz="2000">
                <a:latin typeface="Calibri Light" panose="020F0302020204030204" charset="0"/>
                <a:cs typeface="Calibri Light" panose="020F0302020204030204" charset="0"/>
              </a:rPr>
              <a:t> and is designed for synchronization</a:t>
            </a:r>
            <a:r>
              <a:rPr lang="en-US" altLang="zh-CN" sz="2000">
                <a:latin typeface="Calibri Light" panose="020F0302020204030204" charset="0"/>
                <a:cs typeface="Calibri Light" panose="020F0302020204030204" charset="0"/>
              </a:rPr>
              <a:t> </a:t>
            </a:r>
            <a:r>
              <a:rPr lang="zh-CN" altLang="en-US" sz="2000">
                <a:latin typeface="Calibri Light" panose="020F0302020204030204" charset="0"/>
                <a:cs typeface="Calibri Light" panose="020F0302020204030204" charset="0"/>
              </a:rPr>
              <a:t>and negotiation between autonomic service agents, which reduces the</a:t>
            </a:r>
            <a:r>
              <a:rPr lang="en-US" altLang="zh-CN" sz="2000">
                <a:latin typeface="Calibri Light" panose="020F0302020204030204" charset="0"/>
                <a:cs typeface="Calibri Light" panose="020F0302020204030204" charset="0"/>
              </a:rPr>
              <a:t> </a:t>
            </a:r>
            <a:r>
              <a:rPr lang="zh-CN" altLang="en-US" sz="2000">
                <a:latin typeface="Calibri Light" panose="020F0302020204030204" charset="0"/>
                <a:cs typeface="Calibri Light" panose="020F0302020204030204" charset="0"/>
              </a:rPr>
              <a:t>need for hierarchy and allows the intelligence to be distributed</a:t>
            </a:r>
            <a:r>
              <a:rPr lang="en-US" altLang="zh-CN" sz="2000">
                <a:latin typeface="Calibri Light" panose="020F0302020204030204" charset="0"/>
                <a:cs typeface="Calibri Light" panose="020F0302020204030204" charset="0"/>
              </a:rPr>
              <a:t> </a:t>
            </a:r>
            <a:r>
              <a:rPr lang="zh-CN" altLang="en-US" sz="2000">
                <a:latin typeface="Calibri Light" panose="020F0302020204030204" charset="0"/>
                <a:cs typeface="Calibri Light" panose="020F0302020204030204" charset="0"/>
              </a:rPr>
              <a:t>rather than centralized.</a:t>
            </a:r>
            <a:r>
              <a:rPr lang="en-US" altLang="zh-CN" sz="2000">
                <a:latin typeface="Calibri Light" panose="020F0302020204030204" charset="0"/>
                <a:cs typeface="Calibri Light" panose="020F0302020204030204" charset="0"/>
              </a:rPr>
              <a:t> </a:t>
            </a:r>
            <a:r>
              <a:rPr lang="zh-CN" altLang="en-US" sz="2000">
                <a:latin typeface="Calibri Light" panose="020F0302020204030204" charset="0"/>
                <a:cs typeface="Calibri Light" panose="020F0302020204030204" charset="0"/>
              </a:rPr>
              <a:t>However it is not applicable when th</a:t>
            </a:r>
            <a:r>
              <a:rPr lang="en-US" altLang="zh-CN" sz="2000">
                <a:latin typeface="Calibri Light" panose="020F0302020204030204" charset="0"/>
                <a:cs typeface="Calibri Light" panose="020F0302020204030204" charset="0"/>
              </a:rPr>
              <a:t>is </a:t>
            </a:r>
            <a:r>
              <a:rPr lang="zh-CN" altLang="en-US" sz="2000">
                <a:latin typeface="Calibri Light" panose="020F0302020204030204" charset="0"/>
                <a:cs typeface="Calibri Light" panose="020F0302020204030204" charset="0"/>
              </a:rPr>
              <a:t>signalling should be performed </a:t>
            </a:r>
            <a:r>
              <a:rPr lang="zh-CN" altLang="en-US" sz="2000" u="sng">
                <a:latin typeface="Calibri Light" panose="020F0302020204030204" charset="0"/>
                <a:cs typeface="Calibri Light" panose="020F0302020204030204" charset="0"/>
              </a:rPr>
              <a:t>along the end-to-end path</a:t>
            </a:r>
            <a:r>
              <a:rPr lang="en-US" altLang="zh-CN" sz="2000">
                <a:latin typeface="Calibri Light" panose="020F0302020204030204" charset="0"/>
                <a:cs typeface="Calibri Light" panose="020F0302020204030204" charset="0"/>
              </a:rPr>
              <a:t>.</a:t>
            </a:r>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r>
              <a:rPr lang="en-US" altLang="zh-CN" sz="2000">
                <a:latin typeface="Calibri Light" panose="020F0302020204030204" charset="0"/>
                <a:cs typeface="Calibri Light" panose="020F0302020204030204" charset="0"/>
              </a:rPr>
              <a:t>Although RSVP may not be deployable with complex configuration and management which requires precise configuration across all network devices along the path.  It will also add administrative complexity between host and network in HP-WAN with operational issues.  But SR, slicing, diffServ QoS and RSVP-TE may be used to</a:t>
            </a:r>
            <a:r>
              <a:rPr lang="en-US" altLang="zh-CN" sz="2000" u="sng">
                <a:latin typeface="Calibri Light" panose="020F0302020204030204" charset="0"/>
                <a:cs typeface="Calibri Light" panose="020F0302020204030204" charset="0"/>
              </a:rPr>
              <a:t> largely improve RSVP in HP-WAN</a:t>
            </a:r>
            <a:r>
              <a:rPr lang="en-US" altLang="zh-CN" sz="2000">
                <a:latin typeface="Calibri Light" panose="020F0302020204030204" charset="0"/>
                <a:cs typeface="Calibri Light" panose="020F0302020204030204" charset="0"/>
              </a:rPr>
              <a:t>.</a:t>
            </a:r>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r>
              <a:rPr lang="en-US" altLang="zh-CN" sz="2000" dirty="0" smtClean="0">
                <a:latin typeface="Calibri Light" panose="020F0302020204030204" charset="0"/>
                <a:cs typeface="Calibri Light" panose="020F0302020204030204" charset="0"/>
                <a:sym typeface="+mn-ea"/>
              </a:rPr>
              <a:t>Overlay signaling May be better for </a:t>
            </a:r>
            <a:r>
              <a:rPr lang="en-US" altLang="zh-CN" sz="2000" dirty="0">
                <a:latin typeface="Calibri Light" panose="020F0302020204030204" charset="0"/>
                <a:ea typeface="微软雅黑" panose="020B0503020204020204" charset="-122"/>
                <a:cs typeface="Calibri Light" panose="020F0302020204030204" charset="0"/>
                <a:sym typeface="+mn-ea"/>
              </a:rPr>
              <a:t>host-network collaboration signaling and RSVP is provisioning to achieve end-to-end congestion control. But </a:t>
            </a:r>
            <a:r>
              <a:rPr lang="en-US" altLang="zh-CN" sz="2000">
                <a:latin typeface="Calibri Light" panose="020F0302020204030204" charset="0"/>
                <a:cs typeface="Calibri Light" panose="020F0302020204030204" charset="0"/>
              </a:rPr>
              <a:t>RSVP reservations often allocate static resources at the nodes along the path, which can lead to underutilization if the reserved resources are not fully used.  The extensions may be required to applied to HP-WAN that the bandwidth and rate vary over time and it </a:t>
            </a:r>
            <a:r>
              <a:rPr lang="en-US" altLang="zh-CN" sz="2000" u="sng">
                <a:latin typeface="Calibri Light" panose="020F0302020204030204" charset="0"/>
                <a:cs typeface="Calibri Light" panose="020F0302020204030204" charset="0"/>
              </a:rPr>
              <a:t>requires scalable throughput, dynamic bandwidth reservation and efficient use of capacity</a:t>
            </a:r>
            <a:r>
              <a:rPr lang="en-US" altLang="zh-CN" sz="2000">
                <a:latin typeface="Calibri Light" panose="020F0302020204030204" charset="0"/>
                <a:cs typeface="Calibri Light" panose="020F0302020204030204" charset="0"/>
              </a:rPr>
              <a:t>.</a:t>
            </a:r>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a:p>
            <a:endParaRPr lang="en-US" altLang="zh-CN" sz="2000">
              <a:latin typeface="Calibri Light" panose="020F0302020204030204" charset="0"/>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0"/>
            <a:ext cx="10152380" cy="1325880"/>
          </a:xfrm>
        </p:spPr>
        <p:txBody>
          <a:bodyPr>
            <a:normAutofit/>
          </a:bodyPr>
          <a:p>
            <a:r>
              <a:rPr lang="en-US" altLang="zh-CN" sz="4000" dirty="0" smtClean="0">
                <a:sym typeface="+mn-ea"/>
              </a:rPr>
              <a:t>RSVP </a:t>
            </a:r>
            <a:r>
              <a:rPr lang="en-US" altLang="zh-CN" sz="4000" dirty="0" smtClean="0">
                <a:sym typeface="+mn-ea"/>
              </a:rPr>
              <a:t>Instantiation-Messages Extensions </a:t>
            </a:r>
            <a:endParaRPr lang="en-US" altLang="zh-CN" sz="4000" dirty="0" smtClean="0">
              <a:sym typeface="+mn-ea"/>
            </a:endParaRPr>
          </a:p>
        </p:txBody>
      </p:sp>
      <p:sp>
        <p:nvSpPr>
          <p:cNvPr id="23" name="内容占位符 22"/>
          <p:cNvSpPr>
            <a:spLocks noGrp="1"/>
          </p:cNvSpPr>
          <p:nvPr>
            <p:ph sz="quarter" idx="10"/>
          </p:nvPr>
        </p:nvSpPr>
        <p:spPr>
          <a:xfrm>
            <a:off x="443230" y="1119505"/>
            <a:ext cx="10570845" cy="3303905"/>
          </a:xfrm>
        </p:spPr>
        <p:txBody>
          <a:bodyPr>
            <a:noAutofit/>
          </a:bodyPr>
          <a:p>
            <a:pPr marL="571500" lvl="0"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RSVP protocols can be instantiated to implement the host-network collaboration signaling.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RSVP extensions for messages achieve the provisioning of the job-based request, update, notify and  acknowledgement, resource quota reservation and release.</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JobRequest Message</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 JobResponse Message</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 JobUpdate Message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 JobNotify Message</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1028700" lvl="1" indent="-342900" fontAlgn="auto">
              <a:lnSpc>
                <a:spcPct val="15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JobCancle Message </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50000"/>
              </a:lnSpc>
              <a:buFont typeface="Arial" panose="020B0604020202020204" pitchFamily="34" charset="0"/>
              <a:buChar char="•"/>
            </a:pP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50000"/>
              </a:lnSpc>
              <a:buFont typeface="Arial" panose="020B0604020202020204" pitchFamily="34" charset="0"/>
              <a:buChar char="•"/>
            </a:pP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lvl="0" indent="0" fontAlgn="auto">
              <a:lnSpc>
                <a:spcPct val="150000"/>
              </a:lnSpc>
              <a:buFont typeface="Arial" panose="020B0604020202020204" pitchFamily="34" charset="0"/>
              <a:buNone/>
            </a:pPr>
            <a:endParaRPr lang="en-US" altLang="zh-CN" sz="1800" dirty="0">
              <a:latin typeface="Calibri Light" panose="020F0302020204030204" charset="0"/>
              <a:ea typeface="微软雅黑" panose="020B0503020204020204" charset="-122"/>
              <a:cs typeface="Calibri Light" panose="020F0302020204030204" charset="0"/>
              <a:sym typeface="+mn-ea"/>
            </a:endParaRPr>
          </a:p>
        </p:txBody>
      </p:sp>
      <p:sp>
        <p:nvSpPr>
          <p:cNvPr id="2" name="文本框 1"/>
          <p:cNvSpPr txBox="1"/>
          <p:nvPr/>
        </p:nvSpPr>
        <p:spPr>
          <a:xfrm>
            <a:off x="11563350" y="6377940"/>
            <a:ext cx="298450" cy="368300"/>
          </a:xfrm>
          <a:prstGeom prst="rect">
            <a:avLst/>
          </a:prstGeom>
          <a:noFill/>
        </p:spPr>
        <p:txBody>
          <a:bodyPr wrap="none" rtlCol="0" anchor="t">
            <a:spAutoFit/>
          </a:bodyPr>
          <a:p>
            <a:r>
              <a:rPr lang="en-US" altLang="zh-CN"/>
              <a:t>5</a:t>
            </a:r>
            <a:endParaRPr lang="en-US" altLang="zh-CN"/>
          </a:p>
        </p:txBody>
      </p:sp>
      <p:pic>
        <p:nvPicPr>
          <p:cNvPr id="8" name="图片 7"/>
          <p:cNvPicPr>
            <a:picLocks noChangeAspect="1"/>
          </p:cNvPicPr>
          <p:nvPr/>
        </p:nvPicPr>
        <p:blipFill>
          <a:blip r:embed="rId1"/>
          <a:stretch>
            <a:fillRect/>
          </a:stretch>
        </p:blipFill>
        <p:spPr>
          <a:xfrm>
            <a:off x="4377055" y="2730500"/>
            <a:ext cx="6301740" cy="1926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8190" y="0"/>
            <a:ext cx="10152380" cy="1325880"/>
          </a:xfrm>
        </p:spPr>
        <p:txBody>
          <a:bodyPr>
            <a:normAutofit/>
          </a:bodyPr>
          <a:p>
            <a:r>
              <a:rPr lang="en-US" altLang="zh-CN" sz="4000" dirty="0" smtClean="0">
                <a:sym typeface="+mn-ea"/>
              </a:rPr>
              <a:t>RSVP </a:t>
            </a:r>
            <a:r>
              <a:rPr lang="en-US" altLang="zh-CN" sz="4000" dirty="0" smtClean="0">
                <a:sym typeface="+mn-ea"/>
              </a:rPr>
              <a:t>Instantiation-Objects Extensions </a:t>
            </a:r>
            <a:endParaRPr lang="en-US" altLang="zh-CN" sz="4000" dirty="0" smtClean="0">
              <a:sym typeface="+mn-ea"/>
            </a:endParaRPr>
          </a:p>
        </p:txBody>
      </p:sp>
      <p:sp>
        <p:nvSpPr>
          <p:cNvPr id="23" name="内容占位符 22"/>
          <p:cNvSpPr>
            <a:spLocks noGrp="1"/>
          </p:cNvSpPr>
          <p:nvPr>
            <p:ph sz="quarter" idx="10"/>
          </p:nvPr>
        </p:nvSpPr>
        <p:spPr>
          <a:xfrm>
            <a:off x="107950" y="987425"/>
            <a:ext cx="6726555" cy="3303905"/>
          </a:xfrm>
        </p:spPr>
        <p:txBody>
          <a:bodyPr>
            <a:noAutofit/>
          </a:bodyPr>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Traffic Pattern Object : carry the traffic pattern and job-based requirements</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Rate Object: carry the negotiated rate which is acknowledged</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Quota Object: carry the resources quota information</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r>
              <a:rPr lang="en-US" altLang="zh-CN" sz="1800" dirty="0">
                <a:latin typeface="Calibri Light" panose="020F0302020204030204" charset="0"/>
                <a:ea typeface="微软雅黑" panose="020B0503020204020204" charset="-122"/>
                <a:cs typeface="Calibri Light" panose="020F0302020204030204" charset="0"/>
                <a:sym typeface="+mn-ea"/>
              </a:rPr>
              <a:t>Quotaconf Object: carry the configuration and notification of quota information</a:t>
            </a: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marL="571500" lvl="0" indent="-342900" fontAlgn="auto">
              <a:lnSpc>
                <a:spcPct val="100000"/>
              </a:lnSpc>
              <a:buFont typeface="Arial" panose="020B0604020202020204" pitchFamily="34" charset="0"/>
              <a:buChar char="•"/>
            </a:pPr>
            <a:endParaRPr lang="en-US" altLang="zh-CN" sz="1800" dirty="0">
              <a:latin typeface="Calibri Light" panose="020F0302020204030204" charset="0"/>
              <a:ea typeface="微软雅黑" panose="020B0503020204020204" charset="-122"/>
              <a:cs typeface="Calibri Light" panose="020F0302020204030204" charset="0"/>
              <a:sym typeface="+mn-ea"/>
            </a:endParaRPr>
          </a:p>
          <a:p>
            <a:pPr lvl="0" indent="0" fontAlgn="auto">
              <a:lnSpc>
                <a:spcPct val="150000"/>
              </a:lnSpc>
              <a:buFont typeface="Arial" panose="020B0604020202020204" pitchFamily="34" charset="0"/>
              <a:buNone/>
            </a:pPr>
            <a:endParaRPr lang="en-US" altLang="zh-CN" sz="1800" dirty="0">
              <a:latin typeface="Calibri Light" panose="020F0302020204030204" charset="0"/>
              <a:ea typeface="微软雅黑" panose="020B0503020204020204" charset="-122"/>
              <a:cs typeface="Calibri Light" panose="020F0302020204030204" charset="0"/>
              <a:sym typeface="+mn-ea"/>
            </a:endParaRPr>
          </a:p>
        </p:txBody>
      </p:sp>
      <p:sp>
        <p:nvSpPr>
          <p:cNvPr id="2" name="文本框 1"/>
          <p:cNvSpPr txBox="1"/>
          <p:nvPr/>
        </p:nvSpPr>
        <p:spPr>
          <a:xfrm>
            <a:off x="11563350" y="6377940"/>
            <a:ext cx="298450" cy="368300"/>
          </a:xfrm>
          <a:prstGeom prst="rect">
            <a:avLst/>
          </a:prstGeom>
          <a:noFill/>
        </p:spPr>
        <p:txBody>
          <a:bodyPr wrap="none" rtlCol="0" anchor="t">
            <a:spAutoFit/>
          </a:bodyPr>
          <a:p>
            <a:r>
              <a:rPr lang="en-US" altLang="zh-CN"/>
              <a:t>5</a:t>
            </a:r>
            <a:endParaRPr lang="en-US" altLang="zh-CN"/>
          </a:p>
        </p:txBody>
      </p:sp>
      <p:pic>
        <p:nvPicPr>
          <p:cNvPr id="7" name="图片 6"/>
          <p:cNvPicPr>
            <a:picLocks noChangeAspect="1"/>
          </p:cNvPicPr>
          <p:nvPr/>
        </p:nvPicPr>
        <p:blipFill>
          <a:blip r:embed="rId1"/>
          <a:stretch>
            <a:fillRect/>
          </a:stretch>
        </p:blipFill>
        <p:spPr>
          <a:xfrm>
            <a:off x="6788150" y="881380"/>
            <a:ext cx="4775200" cy="2186940"/>
          </a:xfrm>
          <a:prstGeom prst="rect">
            <a:avLst/>
          </a:prstGeom>
        </p:spPr>
      </p:pic>
      <p:pic>
        <p:nvPicPr>
          <p:cNvPr id="8" name="图片 7"/>
          <p:cNvPicPr>
            <a:picLocks noChangeAspect="1"/>
          </p:cNvPicPr>
          <p:nvPr/>
        </p:nvPicPr>
        <p:blipFill>
          <a:blip r:embed="rId2"/>
          <a:stretch>
            <a:fillRect/>
          </a:stretch>
        </p:blipFill>
        <p:spPr>
          <a:xfrm>
            <a:off x="6727190" y="3068320"/>
            <a:ext cx="4896485" cy="1797050"/>
          </a:xfrm>
          <a:prstGeom prst="rect">
            <a:avLst/>
          </a:prstGeom>
        </p:spPr>
      </p:pic>
      <p:pic>
        <p:nvPicPr>
          <p:cNvPr id="9" name="图片 8"/>
          <p:cNvPicPr>
            <a:picLocks noChangeAspect="1"/>
          </p:cNvPicPr>
          <p:nvPr/>
        </p:nvPicPr>
        <p:blipFill>
          <a:blip r:embed="rId3"/>
          <a:stretch>
            <a:fillRect/>
          </a:stretch>
        </p:blipFill>
        <p:spPr>
          <a:xfrm>
            <a:off x="1092835" y="3172460"/>
            <a:ext cx="5288280" cy="3573780"/>
          </a:xfrm>
          <a:prstGeom prst="rect">
            <a:avLst/>
          </a:prstGeom>
        </p:spPr>
      </p:pic>
      <p:pic>
        <p:nvPicPr>
          <p:cNvPr id="10" name="图片 9"/>
          <p:cNvPicPr>
            <a:picLocks noChangeAspect="1"/>
          </p:cNvPicPr>
          <p:nvPr/>
        </p:nvPicPr>
        <p:blipFill>
          <a:blip r:embed="rId4"/>
          <a:stretch>
            <a:fillRect/>
          </a:stretch>
        </p:blipFill>
        <p:spPr>
          <a:xfrm>
            <a:off x="6727190" y="4865370"/>
            <a:ext cx="4789170" cy="17843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6981</Words>
  <Application>WPS 演示</Application>
  <PresentationFormat>宽屏</PresentationFormat>
  <Paragraphs>269</Paragraphs>
  <Slides>10</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微软雅黑</vt:lpstr>
      <vt:lpstr>Heiti SC Light</vt:lpstr>
      <vt:lpstr>Arial Unicode MS</vt:lpstr>
      <vt:lpstr>Calibri Light</vt:lpstr>
      <vt:lpstr>Calibri</vt:lpstr>
      <vt:lpstr>Arial Unicode MS</vt:lpstr>
      <vt:lpstr>Cambria</vt:lpstr>
      <vt:lpstr>思源黑体 CN Light</vt:lpstr>
      <vt:lpstr>黑体</vt:lpstr>
      <vt:lpstr>Office 主题</vt:lpstr>
      <vt:lpstr>Data Fields for  DetNet Enhanced Data Plane</vt:lpstr>
      <vt:lpstr>Motivation and Updates </vt:lpstr>
      <vt:lpstr>Motivation and Updates </vt:lpstr>
      <vt:lpstr>Deterministic Latency Option</vt:lpstr>
      <vt:lpstr>Deterministic Latency Option-cont1</vt:lpstr>
      <vt:lpstr>Deterministic Latency Option-cont2</vt:lpstr>
      <vt:lpstr>RSVP Instantiation-Messages Extensions </vt:lpstr>
      <vt:lpstr>Aggregation Option </vt:lpstr>
      <vt:lpstr>RSVP Instantiation-Messages Extensions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and User Plane Separation Architecture of Cloud based BNG</dc:title>
  <dc:creator>顾戎</dc:creator>
  <cp:lastModifiedBy>00091065</cp:lastModifiedBy>
  <cp:revision>663</cp:revision>
  <dcterms:created xsi:type="dcterms:W3CDTF">2017-03-24T15:06:00Z</dcterms:created>
  <dcterms:modified xsi:type="dcterms:W3CDTF">2025-07-15T08:58:48Z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1490623455</vt:lpwstr>
  </property>
  <property fmtid="{D5CDD505-2E9C-101B-9397-08002B2CF9AE}" pid="6" name="_2015_ms_pID_725343">
    <vt:lpwstr>(2)AqLL/kKpCoF8cilEz5UgN99bxnPawT3QP697Tg9PM5ayX+C7yvxCKKaaiAWcrZDoDLR73iMN
8V1t8DK7s9K8Hx6TePWisWETpDpOcnhDUwWzmeqRflXdaEa6MR6eS5oGz+ddCJ1fg3fGab3T
TOWNacOs8iC/7hU+io+nTihfXUCC9xLOV5nge9ElRAjuczXfSAcrqyrhpBSNIvXoOyKXSNOj
mVGXv6PUiYuEBnTnFx</vt:lpwstr>
  </property>
  <property fmtid="{D5CDD505-2E9C-101B-9397-08002B2CF9AE}" pid="7" name="_2015_ms_pID_7253431">
    <vt:lpwstr>b57wnylDwsSB+tasgxUOf8hubm6etGkOFxihcGSk1OlVb6GwV4mn5g
gvi8YbVIujb/61xCmqlJN0K+fyNBSH3/Yp1Pc5G1K1uwWrN4czSUJKsPP9GWNuHPIbhUu/3q
92JGyUJvFSlgrFBJAdJTlrwkAgxdsWc1GbnNp+FqkhwwaA==</vt:lpwstr>
  </property>
  <property fmtid="{D5CDD505-2E9C-101B-9397-08002B2CF9AE}" pid="8" name="KSOProductBuildVer">
    <vt:lpwstr>2052-11.8.2.12085</vt:lpwstr>
  </property>
  <property fmtid="{D5CDD505-2E9C-101B-9397-08002B2CF9AE}" pid="9" name="ICV">
    <vt:lpwstr>24EDC23DBA824BE8B2D36E0016FAF0FE</vt:lpwstr>
  </property>
</Properties>
</file>