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93" r:id="rId5"/>
    <p:sldId id="382" r:id="rId6"/>
    <p:sldId id="385" r:id="rId7"/>
    <p:sldId id="383" r:id="rId8"/>
    <p:sldId id="394" r:id="rId9"/>
    <p:sldId id="34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0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3822" autoAdjust="0"/>
  </p:normalViewPr>
  <p:slideViewPr>
    <p:cSldViewPr snapToGrid="0">
      <p:cViewPr varScale="1">
        <p:scale>
          <a:sx n="66" d="100"/>
          <a:sy n="66" d="100"/>
        </p:scale>
        <p:origin x="644" y="32"/>
      </p:cViewPr>
      <p:guideLst>
        <p:guide orient="horz" pos="2217"/>
        <p:guide pos="39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4EDB8-828F-47A9-BD40-4E08B8D046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0E414-691B-46EE-9BF2-21A17ADB53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0E414-691B-46EE-9BF2-21A17ADB53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4DFA-EA73-4076-A083-D14807ED67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931B-C47F-448A-B5A4-62BB0D10FE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4DFA-EA73-4076-A083-D14807ED67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931B-C47F-448A-B5A4-62BB0D10FE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4DFA-EA73-4076-A083-D14807ED67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931B-C47F-448A-B5A4-62BB0D10FE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4DFA-EA73-4076-A083-D14807ED67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931B-C47F-448A-B5A4-62BB0D10FE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44500" y="1775012"/>
            <a:ext cx="11355917" cy="44241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500" y="189928"/>
            <a:ext cx="11355917" cy="454767"/>
          </a:xfrm>
        </p:spPr>
        <p:txBody>
          <a:bodyPr/>
          <a:lstStyle>
            <a:lvl1pPr>
              <a:defRPr>
                <a:solidFill>
                  <a:srgbClr val="FF66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" name="直接连接符 2"/>
          <p:cNvCxnSpPr/>
          <p:nvPr userDrawn="1"/>
        </p:nvCxnSpPr>
        <p:spPr bwMode="auto">
          <a:xfrm>
            <a:off x="0" y="740701"/>
            <a:ext cx="1219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59" name="TextBox 18"/>
          <p:cNvSpPr txBox="1">
            <a:spLocks noChangeArrowheads="1"/>
          </p:cNvSpPr>
          <p:nvPr userDrawn="1"/>
        </p:nvSpPr>
        <p:spPr bwMode="auto">
          <a:xfrm>
            <a:off x="11303995" y="215900"/>
            <a:ext cx="672851" cy="404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>
              <a:defRPr/>
            </a:pPr>
            <a:r>
              <a:rPr lang="zh-CN" altLang="en-US" sz="1335" b="0" dirty="0" smtClean="0">
                <a:solidFill>
                  <a:srgbClr val="404040"/>
                </a:solidFill>
                <a:latin typeface="微软雅黑" panose="020B0503020204020204" charset="-122"/>
                <a:ea typeface="Heiti SC Light"/>
                <a:cs typeface="Heiti SC Light"/>
              </a:rPr>
              <a:t>秘密</a:t>
            </a:r>
            <a:r>
              <a:rPr lang="en-US" sz="1335" b="1" dirty="0" smtClean="0">
                <a:solidFill>
                  <a:srgbClr val="404040"/>
                </a:solidFill>
                <a:latin typeface="微软雅黑" panose="020B0503020204020204" charset="-122"/>
                <a:ea typeface="Heiti SC Light"/>
                <a:cs typeface="Heiti SC Light"/>
              </a:rPr>
              <a:t>▲</a:t>
            </a:r>
            <a:endParaRPr lang="en-US" sz="1335" b="1" dirty="0">
              <a:solidFill>
                <a:srgbClr val="404040"/>
              </a:solidFill>
              <a:latin typeface="微软雅黑" panose="020B0503020204020204" charset="-122"/>
              <a:ea typeface="Heiti SC Light"/>
              <a:cs typeface="Heiti SC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83DD-9769-49BF-AEB4-9453FFE637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8A51-3024-4AB4-87AE-80337BB74D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741376" y="548639"/>
            <a:ext cx="108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4499298" y="211236"/>
            <a:ext cx="1417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draft-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hu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-bier-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bfd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0147185" y="211236"/>
            <a:ext cx="1537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IETF103@Bangkok</a:t>
            </a:r>
            <a:endParaRPr lang="zh-CN" altLang="en-US" sz="1400" b="0" i="0" kern="1200" baseline="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4DFA-EA73-4076-A083-D14807ED67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931B-C47F-448A-B5A4-62BB0D10FE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4DFA-EA73-4076-A083-D14807ED67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931B-C47F-448A-B5A4-62BB0D10FE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4DFA-EA73-4076-A083-D14807ED67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931B-C47F-448A-B5A4-62BB0D10FE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4DFA-EA73-4076-A083-D14807ED67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931B-C47F-448A-B5A4-62BB0D10FE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4DFA-EA73-4076-A083-D14807ED67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931B-C47F-448A-B5A4-62BB0D10FE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4DFA-EA73-4076-A083-D14807ED67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931B-C47F-448A-B5A4-62BB0D10FE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4DFA-EA73-4076-A083-D14807ED67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931B-C47F-448A-B5A4-62BB0D10FE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64DFA-EA73-4076-A083-D14807ED67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E931B-C47F-448A-B5A4-62BB0D10FE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405" y="397828"/>
            <a:ext cx="1132713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dirty="0" smtClean="0">
                <a:ea typeface="Arial Unicode MS" panose="020B0604020202020204" pitchFamily="34" charset="-122"/>
                <a:cs typeface="+mj-lt"/>
              </a:rPr>
              <a:t>IETF123 HP-WAN Side Meeting</a:t>
            </a:r>
            <a:endParaRPr lang="en-US" altLang="zh-CN" sz="4800" dirty="0" smtClean="0">
              <a:ea typeface="Arial Unicode MS" panose="020B0604020202020204" pitchFamily="34" charset="-122"/>
              <a:cs typeface="+mj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7991" y="5285876"/>
            <a:ext cx="9144000" cy="1655762"/>
          </a:xfrm>
        </p:spPr>
        <p:txBody>
          <a:bodyPr anchor="ctr"/>
          <a:lstStyle/>
          <a:p>
            <a:r>
              <a:rPr lang="en-US" altLang="zh-CN" dirty="0" smtClean="0"/>
              <a:t>IETF123, HP-WAN Side Meeting, July-2025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48598" y="4312194"/>
            <a:ext cx="515257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 smtClean="0">
                <a:ea typeface="Arial Unicode MS" panose="020B0604020202020204" pitchFamily="34" charset="-122"/>
                <a:cs typeface="+mn-lt"/>
              </a:rPr>
              <a:t>Daniel Huang</a:t>
            </a:r>
            <a:r>
              <a:rPr lang="en-US" altLang="zh-CN" u="sng" dirty="0" smtClean="0">
                <a:ea typeface="Arial Unicode MS" panose="020B0604020202020204" pitchFamily="34" charset="-122"/>
                <a:cs typeface="+mn-lt"/>
              </a:rPr>
              <a:t>(ZTE)</a:t>
            </a:r>
            <a:endParaRPr lang="en-US" altLang="zh-CN" u="sng" dirty="0" smtClean="0">
              <a:ea typeface="Arial Unicode MS" panose="020B0604020202020204" pitchFamily="34" charset="-122"/>
              <a:cs typeface="+mn-lt"/>
            </a:endParaRPr>
          </a:p>
          <a:p>
            <a:endParaRPr lang="zh-CN" altLang="en-US" dirty="0">
              <a:solidFill>
                <a:schemeClr val="tx1"/>
              </a:solidFill>
              <a:uFillTx/>
              <a:ea typeface="Arial Unicode MS" panose="020B0604020202020204" pitchFamily="34" charset="-122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277678" y="247015"/>
            <a:ext cx="26758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latin typeface="Calibri Light" panose="020F0302020204030204" charset="0"/>
                <a:cs typeface="Calibri Light" panose="020F0302020204030204" charset="0"/>
                <a:sym typeface="+mn-ea"/>
              </a:rPr>
              <a:t>NOTE WELL </a:t>
            </a:r>
            <a:endParaRPr lang="en-US" altLang="zh-CN" sz="4000" b="1"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1350" y="1163955"/>
            <a:ext cx="10894695" cy="4023995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This is a reminder of IETF policies in effect on various topics such as patents or code of conduct. It is only meant to point you in the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right direction. Exceptions may apply. The IETF's patent policy and the definition of an IETF "contribution" and "participation" are set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forth in BCP 79; please read it carefully.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As a reminder: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By participating in the IETF, you agree to follow IETF processes and policies.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If you are aware that any IETF contribution is covered by patents or patent applications that are owned or controlled by you or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your sponsor, you must disclose that fact, or not participate in the discussion.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As a participant in or attendee to any IETF activity you acknowledge that written, audio, video, and photographic records of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meetings may be made public.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Personal information that you provide to IETF will be handled in accordance with the IETF Privacy Statement.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As a participant or attendee, you agree to work respectfully with other participants; please contact the ombudsteam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(https://www.ietf.org/contact/ombudsteam/) if you have questions or concerns about this.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Definitive information is in the documents listed below and other IETF BCPs. For advice, please talk to WG chairs or ADs: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BCP 9 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Internet Standards Process)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BCP 25 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Working Group processes)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BCP 25 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Anti-Harassment Procedures)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BCP 54 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Code of Conduct)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BCP 78 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Copyright)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BCP 79 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Patents, Participation)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https://www.ietf.org/privacy-policy/</a:t>
            </a:r>
            <a:r>
              <a:rPr lang="en-US" altLang="zh-CN" sz="4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4800" dirty="0">
                <a:latin typeface="Arial" panose="020B0604020202020204" pitchFamily="34" charset="0"/>
                <a:cs typeface="Arial" panose="020B0604020202020204" pitchFamily="34" charset="0"/>
              </a:rPr>
              <a:t>Privacy Policy)</a:t>
            </a:r>
            <a:endParaRPr lang="zh-CN" alt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308543" y="247015"/>
            <a:ext cx="66141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latin typeface="Calibri Light" panose="020F0302020204030204" charset="0"/>
                <a:cs typeface="Calibri Light" panose="020F0302020204030204" charset="0"/>
                <a:sym typeface="+mn-ea"/>
              </a:rPr>
              <a:t>IETF122 HP-WAN Side Meeting </a:t>
            </a:r>
            <a:endParaRPr lang="en-US" altLang="zh-CN" sz="4000" b="1"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8820" y="1282700"/>
            <a:ext cx="1082548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Many thanks for the suggestions and comments from Gorry, Colin, Zahed, Daniel King and other attendees, the rough concensus of HP-WANs may encompass: </a:t>
            </a:r>
            <a:endParaRPr lang="en-US" altLang="zh-CN" sz="2400" b="1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affirm the fundamental requirement of HP-WAN is high-throughput data transmission within completion time</a:t>
            </a:r>
            <a:endParaRPr lang="en-US" altLang="zh-CN" sz="2400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emphasize the host-to-network collaboration and signaling to enhance the congestion control and mitigate the network congestion</a:t>
            </a:r>
            <a:endParaRPr lang="en-US" altLang="zh-CN" sz="2400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suggested traffic enforcement at network edges to minimize flow completion times</a:t>
            </a:r>
            <a:endParaRPr lang="en-US" altLang="zh-CN" sz="2400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cautioned against complexity of protocol translation </a:t>
            </a:r>
            <a:endParaRPr lang="en-US" altLang="zh-CN" sz="2400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supported incremental approach to addressing problems and recommended exploring existing signaling methods</a:t>
            </a:r>
            <a:endParaRPr lang="en-US" altLang="zh-CN" sz="2400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......</a:t>
            </a:r>
            <a:endParaRPr lang="en-US" altLang="zh-CN" sz="2400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342900" lvl="0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69441" y="247015"/>
            <a:ext cx="74923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latin typeface="Calibri Light" panose="020F0302020204030204" charset="0"/>
                <a:cs typeface="Calibri Light" panose="020F0302020204030204" charset="0"/>
                <a:sym typeface="+mn-ea"/>
              </a:rPr>
              <a:t>Open Discussions on the mailing list</a:t>
            </a:r>
            <a:endParaRPr lang="en-US" altLang="zh-CN" sz="4000" b="1"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2800" y="1149350"/>
            <a:ext cx="10874375" cy="5877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Many thanks for the discussions from Dan Wing, Brian E Carpenter, Tim Chown, Daniel King, Dale W. Carder, Vasilenko Eduard, Quan Xiong, Kehan Yao, Changwang Lin, Zongpeng Du, Junfeng Zhao, Xiao Min and Huiyue Zhang.</a:t>
            </a:r>
            <a:endParaRPr lang="en-US" altLang="zh-CN" sz="2400" b="1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342900" lvl="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The hot issues and related comments as following shown:</a:t>
            </a:r>
            <a:endParaRPr lang="en-US" altLang="zh-CN" sz="2000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Whcih is better for HP-WAN? Signaling or protocol enhancement?</a:t>
            </a:r>
            <a:endParaRPr lang="en-US" altLang="zh-CN" sz="2000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What are the options of signaling/protocol solutions for HP-WAN and the applicability of the existing host-to-network approaches</a:t>
            </a:r>
            <a:r>
              <a:rPr lang="en-US" altLang="zh-CN" sz="2000" dirty="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?The follow-up sub iusses are:</a:t>
            </a:r>
            <a:endParaRPr lang="en-US" altLang="zh-CN" sz="2000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1257300" lvl="2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a,Could we use RSVP from the host to signal its desires and receive feedback from the network?</a:t>
            </a:r>
            <a:endParaRPr lang="en-US" altLang="zh-CN" sz="2000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1257300" lvl="2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b,Could we use peer to peer signalling such as GRASP (RFC 8990)?</a:t>
            </a:r>
            <a:endParaRPr lang="en-US" altLang="zh-CN" sz="2000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1257300" lvl="2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c,Could we design a new lightweight and simple signalling by TCP, UDP, ICMP or other protocols?</a:t>
            </a:r>
            <a:endParaRPr lang="en-US" altLang="zh-CN" sz="2000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Is HP-WAN being designed to distributed or centralised architecture?The follow-up sub iusses are:</a:t>
            </a:r>
            <a:endParaRPr lang="en-US" altLang="zh-CN" sz="2000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1257300" lvl="2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a,Could we use hierarchical planning and resource allocation (bandwidth broker) in HP-WAN such as CERN deployment and the SENSE architecture in R&amp;E networks?</a:t>
            </a:r>
            <a:endParaRPr lang="en-US" altLang="zh-CN" sz="2000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1257300" lvl="2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b,Should the IETF work on the distributed signalling between host and public networks?</a:t>
            </a:r>
            <a:endParaRPr lang="en-US" altLang="zh-CN" sz="2000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lvl="1" indent="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......</a:t>
            </a:r>
            <a:endParaRPr lang="en-US" altLang="zh-CN" sz="2000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342900" lvl="0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65351" y="247015"/>
            <a:ext cx="69005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>
                <a:latin typeface="Calibri Light" panose="020F0302020204030204" charset="0"/>
                <a:cs typeface="Calibri Light" panose="020F0302020204030204" charset="0"/>
                <a:sym typeface="+mn-ea"/>
              </a:rPr>
              <a:t>After IETF122 HP-WAN Side Meeting</a:t>
            </a:r>
            <a:endParaRPr lang="en-US" altLang="zh-CN" sz="3600" b="1"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1695" y="1254125"/>
            <a:ext cx="1082548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Updated new versions of framework I-D (draft-xhy-hpwan-framework-01/02) </a:t>
            </a:r>
            <a:r>
              <a:rPr lang="en-US" altLang="zh-CN" sz="2400" b="1" dirty="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 </a:t>
            </a:r>
            <a:endParaRPr lang="en-US" altLang="zh-CN" sz="2400" b="1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remove the proxy, gateway and protocol translation function</a:t>
            </a:r>
            <a:endParaRPr lang="en-US" altLang="zh-CN" sz="2400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add traffic enforcement at network edges to minimize flow completion times </a:t>
            </a:r>
            <a:endParaRPr lang="en-US" altLang="zh-CN" sz="2400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add three kinds of rate policy including optimal rate or optimal rate range negotiation, minimum and maximum rate negotiation </a:t>
            </a:r>
            <a:endParaRPr lang="en-US" altLang="zh-CN" sz="2400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add a section to describe the applicability of host-network collaboration signalling</a:t>
            </a:r>
            <a:endParaRPr lang="en-US" altLang="zh-CN" sz="2400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add a co-author from H3C as another vendor</a:t>
            </a:r>
            <a:endParaRPr lang="en-US" altLang="zh-CN" sz="2400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342900" lvl="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Submitted a new Solution I-D (draft-xiong-hp-wan signaling-solution-00) </a:t>
            </a:r>
            <a:endParaRPr lang="en-US" altLang="zh-CN" sz="2400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proposes a technical solution for the host-network collaboration signaling to enhance the congestion control in HP-WAN</a:t>
            </a:r>
            <a:endParaRPr lang="en-US" altLang="zh-CN" sz="2400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describes the RSVP extensions as an instantiation of the signaling solution</a:t>
            </a:r>
            <a:endParaRPr lang="en-US" altLang="zh-CN" sz="2400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342900" lvl="0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680653" y="247015"/>
            <a:ext cx="58699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>
                <a:latin typeface="Calibri Light" panose="020F0302020204030204" charset="0"/>
                <a:cs typeface="Calibri Light" panose="020F0302020204030204" charset="0"/>
                <a:sym typeface="+mn-ea"/>
              </a:rPr>
              <a:t>IETF123 HP-WAN Side Meeting</a:t>
            </a:r>
            <a:endParaRPr lang="en-US" altLang="zh-CN" sz="3600" b="1"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1695" y="1254125"/>
            <a:ext cx="1082548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This side meeting will focus on the HP-WAN technical solution especially the host-network collaboration signaling to enhance the congestion control. </a:t>
            </a:r>
            <a:endParaRPr lang="en-US" altLang="zh-CN" sz="2400" b="1" dirty="0"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342900" lvl="0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400" dirty="0"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342900" lvl="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The agenda is shown as below:</a:t>
            </a:r>
            <a:endParaRPr lang="en-US" altLang="zh-CN" sz="2400" dirty="0"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342900" lvl="0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400" dirty="0"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342900" lvl="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1,Note well, welcome statements, introduction and agenda bash. 5mins</a:t>
            </a:r>
            <a:endParaRPr lang="en-US" altLang="zh-CN" sz="2400" dirty="0"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342900" lvl="0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400" dirty="0"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342900" lvl="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2,State-Of-The-Art, Daniel King, 15min</a:t>
            </a:r>
            <a:endParaRPr lang="en-US" altLang="zh-CN" sz="2400" dirty="0"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342900" lvl="0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400" dirty="0"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342900" lvl="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3,Signaling solution, Quan Xiong, 15min</a:t>
            </a:r>
            <a:endParaRPr lang="en-US" altLang="zh-CN" sz="2400" dirty="0"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342900" lvl="0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sz="2400" dirty="0"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342900" lvl="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4,Open Issues Discussion, 25min</a:t>
            </a:r>
            <a:endParaRPr lang="en-US" altLang="zh-CN" sz="2400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94770" y="626237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991995" y="2355850"/>
            <a:ext cx="7091045" cy="1292860"/>
          </a:xfrm>
        </p:spPr>
        <p:txBody>
          <a:bodyPr>
            <a:normAutofit fontScale="90000"/>
          </a:bodyPr>
          <a:p>
            <a:pPr algn="ctr"/>
            <a:r>
              <a:rPr lang="en-US" dirty="0" smtClean="0"/>
              <a:t>Thanks for your time and being with us!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4476</Words>
  <Application>WPS 演示</Application>
  <PresentationFormat>宽屏</PresentationFormat>
  <Paragraphs>89</Paragraphs>
  <Slides>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Heiti SC Light</vt:lpstr>
      <vt:lpstr>Arial Unicode MS</vt:lpstr>
      <vt:lpstr>Calibri Light</vt:lpstr>
      <vt:lpstr>Calibri</vt:lpstr>
      <vt:lpstr>Arial Unicode MS</vt:lpstr>
      <vt:lpstr>Office 主题</vt:lpstr>
      <vt:lpstr>IETF123 HP-WAN Side meeting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for your time and being with us!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and User Plane Separation Architecture of Cloud based BNG</dc:title>
  <dc:creator>顾戎</dc:creator>
  <cp:lastModifiedBy>00091065</cp:lastModifiedBy>
  <cp:revision>642</cp:revision>
  <dcterms:created xsi:type="dcterms:W3CDTF">2017-03-24T15:06:00Z</dcterms:created>
  <dcterms:modified xsi:type="dcterms:W3CDTF">2025-07-14T09:51:07Z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1490623455</vt:lpwstr>
  </property>
  <property fmtid="{D5CDD505-2E9C-101B-9397-08002B2CF9AE}" pid="6" name="_2015_ms_pID_725343">
    <vt:lpwstr>(2)AqLL/kKpCoF8cilEz5UgN99bxnPawT3QP697Tg9PM5ayX+C7yvxCKKaaiAWcrZDoDLR73iMN
8V1t8DK7s9K8Hx6TePWisWETpDpOcnhDUwWzmeqRflXdaEa6MR6eS5oGz+ddCJ1fg3fGab3T
TOWNacOs8iC/7hU+io+nTihfXUCC9xLOV5nge9ElRAjuczXfSAcrqyrhpBSNIvXoOyKXSNOj
mVGXv6PUiYuEBnTnFx</vt:lpwstr>
  </property>
  <property fmtid="{D5CDD505-2E9C-101B-9397-08002B2CF9AE}" pid="7" name="_2015_ms_pID_7253431">
    <vt:lpwstr>b57wnylDwsSB+tasgxUOf8hubm6etGkOFxihcGSk1OlVb6GwV4mn5g
gvi8YbVIujb/61xCmqlJN0K+fyNBSH3/Yp1Pc5G1K1uwWrN4czSUJKsPP9GWNuHPIbhUu/3q
92JGyUJvFSlgrFBJAdJTlrwkAgxdsWc1GbnNp+FqkhwwaA==</vt:lpwstr>
  </property>
  <property fmtid="{D5CDD505-2E9C-101B-9397-08002B2CF9AE}" pid="8" name="KSOProductBuildVer">
    <vt:lpwstr>2052-11.8.2.12085</vt:lpwstr>
  </property>
  <property fmtid="{D5CDD505-2E9C-101B-9397-08002B2CF9AE}" pid="9" name="ICV">
    <vt:lpwstr>24EDC23DBA824BE8B2D36E0016FAF0FE</vt:lpwstr>
  </property>
</Properties>
</file>