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6" r:id="rId9"/>
    <p:sldId id="262" r:id="rId10"/>
    <p:sldId id="263" r:id="rId11"/>
    <p:sldId id="273" r:id="rId12"/>
    <p:sldId id="275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3CC33"/>
    <a:srgbClr val="CCFF33"/>
    <a:srgbClr val="FF99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680" y="-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A8E93-8780-4B47-A760-D12CBD12C167}" type="datetimeFigureOut">
              <a:rPr lang="en-US"/>
              <a:pPr/>
              <a:t>27/05/18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EE78A9-EE12-0F47-8A34-34C2FA47E0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9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71AEF2FF-531C-D14D-9E24-9BB97348EB8F}" type="slidenum">
              <a:rPr lang="en-US"/>
              <a:pPr eaLnBrk="1" hangingPunct="1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7CBADCC-65C7-214C-B551-4DD85F8F23FD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7C18DD6D-6D60-6444-829E-CD8C8CFEA8F0}" type="slidenum">
              <a:rPr lang="en-US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BD646154-0EC0-4A42-82C4-7D53E6D4A866}" type="slidenum">
              <a:rPr lang="en-US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2B18D00A-EA1F-3442-BA9D-20D69D8D23E0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2045726C-93D4-D24F-A4F1-C20BD9A36D94}" type="slidenum">
              <a:rPr lang="en-US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31B2D86-76F0-4042-A35A-563B50BA4ABF}" type="slidenum">
              <a:rPr lang="en-US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A77024D-31E0-154C-8840-45F7EA44C97D}" type="slidenum">
              <a:rPr lang="en-US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246296D8-4664-9340-A526-8F9057743DA0}" type="slidenum">
              <a:rPr lang="en-US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A93DAD37-47C8-634D-8087-01640C67A5BF}" type="slidenum">
              <a:rPr lang="en-US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CD109D9-6B6F-B447-A1B2-904580ADA79E}" type="slidenum">
              <a:rPr lang="en-US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宋体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600F475F-AE0B-4643-8B13-916B051E26BF}" type="slidenum">
              <a:rPr lang="en-US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宋体" pitchFamily="2" charset="-122"/>
                <a:cs typeface="+mn-cs"/>
              </a:endParaRPr>
            </a:p>
          </p:txBody>
        </p:sp>
      </p:grpSp>
      <p:sp>
        <p:nvSpPr>
          <p:cNvPr id="194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D40827FD-F181-D04C-97E3-A09C7926E2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F00FB-6F35-1E4D-9CC9-360B59B411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7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AF8B0-F5F5-A947-BCDF-5242E80332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56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63FE9-8DF8-F640-9F29-FE64B953C1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2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1F3B7-CF4F-BB44-BC11-28ABB9DAE2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0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C61C2-47C7-0B4D-92D0-A40588124F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3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02A15-CBFE-7F46-9BFC-1EFD9D2C1D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47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A0DB1-0640-A440-9A3B-26300B5B47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14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20577-EDEE-FF40-A395-6E8D5B6F91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84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BC7DC-1765-A94D-8B06-1B6392FEDE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12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84535-A8A1-A649-A8D4-EF83249AE5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8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CBAB7-7A07-CD4B-819E-B77CE1917A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46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843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6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宋体" pitchFamily="2" charset="-122"/>
                <a:cs typeface="+mn-cs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CDA15540-ABBE-344A-9EA9-B68EC365AF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l"/>
        <a:defRPr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l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I-Machine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34288" cy="44196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Definition of the State Machine:</a:t>
            </a:r>
          </a:p>
          <a:p>
            <a:pPr eaLnBrk="1" hangingPunct="1"/>
            <a:r>
              <a:rPr lang="en-US" altLang="zh-CN" sz="2800">
                <a:latin typeface="Arial" charset="0"/>
                <a:ea typeface="宋体" charset="0"/>
              </a:rPr>
              <a:t>In general, a state machine is any device that stores the status of something at a given time and can operate on input to change the status and/or cause an action or output to take place for any given change.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latin typeface="Arial" charset="0"/>
                <a:ea typeface="宋体" charset="0"/>
              </a:rPr>
              <a:t>I-Machine: Hierarchical Layer Model</a:t>
            </a:r>
          </a:p>
        </p:txBody>
      </p:sp>
      <p:sp>
        <p:nvSpPr>
          <p:cNvPr id="12291" name="Rectangle 18"/>
          <p:cNvSpPr>
            <a:spLocks noChangeArrowheads="1"/>
          </p:cNvSpPr>
          <p:nvPr/>
        </p:nvSpPr>
        <p:spPr bwMode="auto">
          <a:xfrm>
            <a:off x="1547813" y="4292600"/>
            <a:ext cx="5832475" cy="863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State Machine Engine</a:t>
            </a:r>
          </a:p>
        </p:txBody>
      </p:sp>
      <p:sp>
        <p:nvSpPr>
          <p:cNvPr id="12292" name="Rectangle 19"/>
          <p:cNvSpPr>
            <a:spLocks noChangeArrowheads="1"/>
          </p:cNvSpPr>
          <p:nvPr/>
        </p:nvSpPr>
        <p:spPr bwMode="auto">
          <a:xfrm>
            <a:off x="2051050" y="3502025"/>
            <a:ext cx="4826000" cy="7921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State Machine</a:t>
            </a:r>
          </a:p>
        </p:txBody>
      </p:sp>
      <p:sp>
        <p:nvSpPr>
          <p:cNvPr id="12293" name="Rectangle 20"/>
          <p:cNvSpPr>
            <a:spLocks noChangeArrowheads="1"/>
          </p:cNvSpPr>
          <p:nvPr/>
        </p:nvSpPr>
        <p:spPr bwMode="auto">
          <a:xfrm>
            <a:off x="2627313" y="2781300"/>
            <a:ext cx="3600450" cy="720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Application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2"/>
          <p:cNvGrpSpPr>
            <a:grpSpLocks/>
          </p:cNvGrpSpPr>
          <p:nvPr/>
        </p:nvGrpSpPr>
        <p:grpSpPr bwMode="auto">
          <a:xfrm>
            <a:off x="2916238" y="3790950"/>
            <a:ext cx="1223962" cy="1222375"/>
            <a:chOff x="2018" y="2297"/>
            <a:chExt cx="771" cy="770"/>
          </a:xfrm>
        </p:grpSpPr>
        <p:sp>
          <p:nvSpPr>
            <p:cNvPr id="13330" name="Rectangle 8"/>
            <p:cNvSpPr>
              <a:spLocks noChangeArrowheads="1"/>
            </p:cNvSpPr>
            <p:nvPr/>
          </p:nvSpPr>
          <p:spPr bwMode="auto">
            <a:xfrm>
              <a:off x="2200" y="2297"/>
              <a:ext cx="5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31" name="Rectangle 40"/>
            <p:cNvSpPr>
              <a:spLocks noChangeArrowheads="1"/>
            </p:cNvSpPr>
            <p:nvPr/>
          </p:nvSpPr>
          <p:spPr bwMode="auto">
            <a:xfrm>
              <a:off x="2109" y="2387"/>
              <a:ext cx="5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32" name="Rectangle 41"/>
            <p:cNvSpPr>
              <a:spLocks noChangeArrowheads="1"/>
            </p:cNvSpPr>
            <p:nvPr/>
          </p:nvSpPr>
          <p:spPr bwMode="auto">
            <a:xfrm>
              <a:off x="2018" y="2478"/>
              <a:ext cx="5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actions</a:t>
              </a:r>
            </a:p>
          </p:txBody>
        </p:sp>
      </p:grpSp>
      <p:sp>
        <p:nvSpPr>
          <p:cNvPr id="13315" name="AutoShape 17"/>
          <p:cNvSpPr>
            <a:spLocks noChangeArrowheads="1"/>
          </p:cNvSpPr>
          <p:nvPr/>
        </p:nvSpPr>
        <p:spPr bwMode="auto">
          <a:xfrm>
            <a:off x="5435600" y="2276475"/>
            <a:ext cx="2665413" cy="2952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latin typeface="Arial" charset="0"/>
                <a:ea typeface="宋体" charset="0"/>
              </a:rPr>
              <a:t>I-Machine: Event Handling Model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6156325" y="3644900"/>
            <a:ext cx="1152525" cy="938213"/>
            <a:chOff x="1632" y="1248"/>
            <a:chExt cx="2682" cy="2286"/>
          </a:xfrm>
        </p:grpSpPr>
        <p:sp>
          <p:nvSpPr>
            <p:cNvPr id="1332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4 h 21600"/>
                <a:gd name="T4" fmla="*/ 598 w 21600"/>
                <a:gd name="T5" fmla="*/ 1048 h 21600"/>
                <a:gd name="T6" fmla="*/ 0 w 21600"/>
                <a:gd name="T7" fmla="*/ 5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3328" name="AutoShape 6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715 w 21600"/>
                <a:gd name="T1" fmla="*/ 0 h 21600"/>
                <a:gd name="T2" fmla="*/ 1429 w 21600"/>
                <a:gd name="T3" fmla="*/ 627 h 21600"/>
                <a:gd name="T4" fmla="*/ 715 w 21600"/>
                <a:gd name="T5" fmla="*/ 1253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3329" name="AutoShape 7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794 w 21600"/>
                <a:gd name="T1" fmla="*/ 0 h 21600"/>
                <a:gd name="T2" fmla="*/ 1588 w 21600"/>
                <a:gd name="T3" fmla="*/ 696 h 21600"/>
                <a:gd name="T4" fmla="*/ 794 w 21600"/>
                <a:gd name="T5" fmla="*/ 1392 h 21600"/>
                <a:gd name="T6" fmla="*/ 0 w 21600"/>
                <a:gd name="T7" fmla="*/ 69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cxnSp>
        <p:nvCxnSpPr>
          <p:cNvPr id="13318" name="AutoShape 13"/>
          <p:cNvCxnSpPr>
            <a:cxnSpLocks noChangeShapeType="1"/>
            <a:stCxn id="13315" idx="2"/>
            <a:endCxn id="13331" idx="3"/>
          </p:cNvCxnSpPr>
          <p:nvPr/>
        </p:nvCxnSpPr>
        <p:spPr bwMode="auto">
          <a:xfrm rot="16200000" flipV="1">
            <a:off x="4968875" y="3429001"/>
            <a:ext cx="827087" cy="2773362"/>
          </a:xfrm>
          <a:prstGeom prst="bentConnector4">
            <a:avLst>
              <a:gd name="adj1" fmla="val -27639"/>
              <a:gd name="adj2" fmla="val 74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AutoShape 16"/>
          <p:cNvSpPr>
            <a:spLocks noChangeArrowheads="1"/>
          </p:cNvSpPr>
          <p:nvPr/>
        </p:nvSpPr>
        <p:spPr bwMode="auto">
          <a:xfrm>
            <a:off x="755650" y="2349500"/>
            <a:ext cx="1439863" cy="15128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User app</a:t>
            </a: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2771775" y="2565400"/>
            <a:ext cx="19431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post events</a:t>
            </a:r>
          </a:p>
        </p:txBody>
      </p:sp>
      <p:sp>
        <p:nvSpPr>
          <p:cNvPr id="13321" name="AutoShape 21"/>
          <p:cNvSpPr>
            <a:spLocks noChangeArrowheads="1"/>
          </p:cNvSpPr>
          <p:nvPr/>
        </p:nvSpPr>
        <p:spPr bwMode="auto">
          <a:xfrm>
            <a:off x="2195513" y="2852738"/>
            <a:ext cx="3168650" cy="433387"/>
          </a:xfrm>
          <a:prstGeom prst="rightArrow">
            <a:avLst>
              <a:gd name="adj1" fmla="val 44324"/>
              <a:gd name="adj2" fmla="val 10083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22"/>
          <p:cNvSpPr>
            <a:spLocks noChangeArrowheads="1"/>
          </p:cNvSpPr>
          <p:nvPr/>
        </p:nvSpPr>
        <p:spPr bwMode="auto">
          <a:xfrm>
            <a:off x="5867400" y="2347913"/>
            <a:ext cx="19431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Engine</a:t>
            </a:r>
          </a:p>
        </p:txBody>
      </p:sp>
      <p:sp>
        <p:nvSpPr>
          <p:cNvPr id="13323" name="Rectangle 23"/>
          <p:cNvSpPr>
            <a:spLocks noChangeArrowheads="1"/>
          </p:cNvSpPr>
          <p:nvPr/>
        </p:nvSpPr>
        <p:spPr bwMode="auto">
          <a:xfrm>
            <a:off x="5795963" y="2924175"/>
            <a:ext cx="1943100" cy="3603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trigger transitions</a:t>
            </a:r>
          </a:p>
        </p:txBody>
      </p:sp>
      <p:cxnSp>
        <p:nvCxnSpPr>
          <p:cNvPr id="13324" name="AutoShape 24"/>
          <p:cNvCxnSpPr>
            <a:cxnSpLocks noChangeShapeType="1"/>
            <a:stCxn id="13323" idx="2"/>
            <a:endCxn id="13328" idx="1"/>
          </p:cNvCxnSpPr>
          <p:nvPr/>
        </p:nvCxnSpPr>
        <p:spPr bwMode="auto">
          <a:xfrm>
            <a:off x="6767513" y="3284538"/>
            <a:ext cx="3175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Rectangle 25"/>
          <p:cNvSpPr>
            <a:spLocks noChangeArrowheads="1"/>
          </p:cNvSpPr>
          <p:nvPr/>
        </p:nvSpPr>
        <p:spPr bwMode="auto">
          <a:xfrm>
            <a:off x="2484438" y="5084763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/>
              <a:t>-State entry action</a:t>
            </a:r>
          </a:p>
          <a:p>
            <a:r>
              <a:rPr lang="en-US" altLang="zh-CN"/>
              <a:t>-State exit action</a:t>
            </a:r>
          </a:p>
          <a:p>
            <a:r>
              <a:rPr lang="en-US" altLang="zh-CN"/>
              <a:t>-Transition action</a:t>
            </a:r>
          </a:p>
        </p:txBody>
      </p:sp>
      <p:sp>
        <p:nvSpPr>
          <p:cNvPr id="13326" name="Rectangle 43"/>
          <p:cNvSpPr>
            <a:spLocks noChangeArrowheads="1"/>
          </p:cNvSpPr>
          <p:nvPr/>
        </p:nvSpPr>
        <p:spPr bwMode="auto">
          <a:xfrm>
            <a:off x="5364163" y="5589588"/>
            <a:ext cx="19431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trigger actions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9"/>
          <p:cNvGrpSpPr>
            <a:grpSpLocks/>
          </p:cNvGrpSpPr>
          <p:nvPr/>
        </p:nvGrpSpPr>
        <p:grpSpPr bwMode="auto">
          <a:xfrm>
            <a:off x="2916238" y="3790950"/>
            <a:ext cx="1223962" cy="1222375"/>
            <a:chOff x="1837" y="2388"/>
            <a:chExt cx="771" cy="770"/>
          </a:xfrm>
        </p:grpSpPr>
        <p:sp>
          <p:nvSpPr>
            <p:cNvPr id="14360" name="Rectangle 26"/>
            <p:cNvSpPr>
              <a:spLocks noChangeArrowheads="1"/>
            </p:cNvSpPr>
            <p:nvPr/>
          </p:nvSpPr>
          <p:spPr bwMode="auto">
            <a:xfrm>
              <a:off x="2019" y="2388"/>
              <a:ext cx="5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1928" y="2478"/>
              <a:ext cx="5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1837" y="2569"/>
              <a:ext cx="5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registered</a:t>
              </a:r>
            </a:p>
            <a:p>
              <a:pPr algn="ctr"/>
              <a:r>
                <a:rPr lang="en-US" altLang="zh-CN"/>
                <a:t>actions</a:t>
              </a:r>
            </a:p>
          </p:txBody>
        </p:sp>
      </p:grp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I-Machine: Action Registration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5435600" y="2276475"/>
            <a:ext cx="2665413" cy="2952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6156325" y="3644900"/>
            <a:ext cx="1152525" cy="938213"/>
            <a:chOff x="1632" y="1248"/>
            <a:chExt cx="2682" cy="2286"/>
          </a:xfrm>
        </p:grpSpPr>
        <p:sp>
          <p:nvSpPr>
            <p:cNvPr id="1435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4 h 21600"/>
                <a:gd name="T4" fmla="*/ 598 w 21600"/>
                <a:gd name="T5" fmla="*/ 1048 h 21600"/>
                <a:gd name="T6" fmla="*/ 0 w 21600"/>
                <a:gd name="T7" fmla="*/ 5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4358" name="AutoShape 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715 w 21600"/>
                <a:gd name="T1" fmla="*/ 0 h 21600"/>
                <a:gd name="T2" fmla="*/ 1429 w 21600"/>
                <a:gd name="T3" fmla="*/ 627 h 21600"/>
                <a:gd name="T4" fmla="*/ 715 w 21600"/>
                <a:gd name="T5" fmla="*/ 1253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4359" name="AutoShape 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794 w 21600"/>
                <a:gd name="T1" fmla="*/ 0 h 21600"/>
                <a:gd name="T2" fmla="*/ 1588 w 21600"/>
                <a:gd name="T3" fmla="*/ 696 h 21600"/>
                <a:gd name="T4" fmla="*/ 794 w 21600"/>
                <a:gd name="T5" fmla="*/ 1392 h 21600"/>
                <a:gd name="T6" fmla="*/ 0 w 21600"/>
                <a:gd name="T7" fmla="*/ 69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cxnSp>
        <p:nvCxnSpPr>
          <p:cNvPr id="14342" name="AutoShape 10"/>
          <p:cNvCxnSpPr>
            <a:cxnSpLocks noChangeShapeType="1"/>
            <a:stCxn id="14340" idx="2"/>
            <a:endCxn id="14361" idx="3"/>
          </p:cNvCxnSpPr>
          <p:nvPr/>
        </p:nvCxnSpPr>
        <p:spPr bwMode="auto">
          <a:xfrm rot="16200000" flipV="1">
            <a:off x="4968875" y="3429001"/>
            <a:ext cx="827087" cy="2773362"/>
          </a:xfrm>
          <a:prstGeom prst="bentConnector4">
            <a:avLst>
              <a:gd name="adj1" fmla="val -27639"/>
              <a:gd name="adj2" fmla="val 74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11"/>
          <p:cNvCxnSpPr>
            <a:cxnSpLocks noChangeShapeType="1"/>
            <a:stCxn id="14362" idx="1"/>
            <a:endCxn id="14344" idx="2"/>
          </p:cNvCxnSpPr>
          <p:nvPr/>
        </p:nvCxnSpPr>
        <p:spPr bwMode="auto">
          <a:xfrm rot="10800000">
            <a:off x="1476375" y="3862388"/>
            <a:ext cx="1439863" cy="684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AutoShape 12"/>
          <p:cNvSpPr>
            <a:spLocks noChangeArrowheads="1"/>
          </p:cNvSpPr>
          <p:nvPr/>
        </p:nvSpPr>
        <p:spPr bwMode="auto">
          <a:xfrm>
            <a:off x="755650" y="2349500"/>
            <a:ext cx="1439863" cy="15128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User app</a:t>
            </a:r>
          </a:p>
        </p:txBody>
      </p:sp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2771775" y="2565400"/>
            <a:ext cx="19431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post events</a:t>
            </a:r>
          </a:p>
        </p:txBody>
      </p:sp>
      <p:sp>
        <p:nvSpPr>
          <p:cNvPr id="14346" name="AutoShape 14"/>
          <p:cNvSpPr>
            <a:spLocks noChangeArrowheads="1"/>
          </p:cNvSpPr>
          <p:nvPr/>
        </p:nvSpPr>
        <p:spPr bwMode="auto">
          <a:xfrm>
            <a:off x="2195513" y="2852738"/>
            <a:ext cx="3168650" cy="433387"/>
          </a:xfrm>
          <a:prstGeom prst="rightArrow">
            <a:avLst>
              <a:gd name="adj1" fmla="val 44324"/>
              <a:gd name="adj2" fmla="val 10083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5"/>
          <p:cNvSpPr>
            <a:spLocks noChangeArrowheads="1"/>
          </p:cNvSpPr>
          <p:nvPr/>
        </p:nvSpPr>
        <p:spPr bwMode="auto">
          <a:xfrm>
            <a:off x="5867400" y="2347913"/>
            <a:ext cx="19431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Engine</a:t>
            </a:r>
          </a:p>
        </p:txBody>
      </p:sp>
      <p:sp>
        <p:nvSpPr>
          <p:cNvPr id="14348" name="Rectangle 16"/>
          <p:cNvSpPr>
            <a:spLocks noChangeArrowheads="1"/>
          </p:cNvSpPr>
          <p:nvPr/>
        </p:nvSpPr>
        <p:spPr bwMode="auto">
          <a:xfrm>
            <a:off x="5795963" y="2924175"/>
            <a:ext cx="1943100" cy="3603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Trigger Transitions</a:t>
            </a:r>
          </a:p>
        </p:txBody>
      </p:sp>
      <p:cxnSp>
        <p:nvCxnSpPr>
          <p:cNvPr id="14349" name="AutoShape 17"/>
          <p:cNvCxnSpPr>
            <a:cxnSpLocks noChangeShapeType="1"/>
            <a:stCxn id="14348" idx="2"/>
            <a:endCxn id="14358" idx="1"/>
          </p:cNvCxnSpPr>
          <p:nvPr/>
        </p:nvCxnSpPr>
        <p:spPr bwMode="auto">
          <a:xfrm>
            <a:off x="6767513" y="3284538"/>
            <a:ext cx="3175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9"/>
          <p:cNvCxnSpPr>
            <a:cxnSpLocks noChangeShapeType="1"/>
            <a:stCxn id="14344" idx="0"/>
            <a:endCxn id="14340" idx="0"/>
          </p:cNvCxnSpPr>
          <p:nvPr/>
        </p:nvCxnSpPr>
        <p:spPr bwMode="auto">
          <a:xfrm rot="-5400000">
            <a:off x="4086225" y="-333375"/>
            <a:ext cx="73025" cy="5292725"/>
          </a:xfrm>
          <a:prstGeom prst="bentConnector3">
            <a:avLst>
              <a:gd name="adj1" fmla="val 79130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1" name="Rectangle 20"/>
          <p:cNvSpPr>
            <a:spLocks noChangeArrowheads="1"/>
          </p:cNvSpPr>
          <p:nvPr/>
        </p:nvSpPr>
        <p:spPr bwMode="auto">
          <a:xfrm>
            <a:off x="2987675" y="1989138"/>
            <a:ext cx="19431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register actions</a:t>
            </a:r>
          </a:p>
        </p:txBody>
      </p:sp>
      <p:grpSp>
        <p:nvGrpSpPr>
          <p:cNvPr id="14352" name="Group 21"/>
          <p:cNvGrpSpPr>
            <a:grpSpLocks/>
          </p:cNvGrpSpPr>
          <p:nvPr/>
        </p:nvGrpSpPr>
        <p:grpSpPr bwMode="auto">
          <a:xfrm>
            <a:off x="3779838" y="1484313"/>
            <a:ext cx="503237" cy="504825"/>
            <a:chOff x="2336" y="3566"/>
            <a:chExt cx="317" cy="318"/>
          </a:xfrm>
        </p:grpSpPr>
        <p:sp>
          <p:nvSpPr>
            <p:cNvPr id="14354" name="Rectangle 22"/>
            <p:cNvSpPr>
              <a:spLocks noChangeArrowheads="1"/>
            </p:cNvSpPr>
            <p:nvPr/>
          </p:nvSpPr>
          <p:spPr bwMode="auto">
            <a:xfrm>
              <a:off x="2426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55" name="Rectangle 23"/>
            <p:cNvSpPr>
              <a:spLocks noChangeArrowheads="1"/>
            </p:cNvSpPr>
            <p:nvPr/>
          </p:nvSpPr>
          <p:spPr bwMode="auto">
            <a:xfrm>
              <a:off x="2381" y="36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56" name="Rectangle 24"/>
            <p:cNvSpPr>
              <a:spLocks noChangeArrowheads="1"/>
            </p:cNvSpPr>
            <p:nvPr/>
          </p:nvSpPr>
          <p:spPr bwMode="auto">
            <a:xfrm>
              <a:off x="2336" y="3657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4353" name="Rectangle 30"/>
          <p:cNvSpPr>
            <a:spLocks noChangeArrowheads="1"/>
          </p:cNvSpPr>
          <p:nvPr/>
        </p:nvSpPr>
        <p:spPr bwMode="auto">
          <a:xfrm>
            <a:off x="5364163" y="5589588"/>
            <a:ext cx="19431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trigger 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I-Machine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A state machine can be viewed as: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 set of states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 set of transitions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 set of input events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 set of actions or output events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I-Machine: State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State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Finite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Unique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Complete</a:t>
            </a:r>
          </a:p>
          <a:p>
            <a:pPr eaLnBrk="1" hangingPunct="1"/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I-Machine: Transition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Transition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Unique 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Transient </a:t>
            </a:r>
          </a:p>
          <a:p>
            <a:pPr eaLnBrk="1" hangingPunct="1"/>
            <a:endParaRPr lang="en-US" altLang="zh-CN">
              <a:latin typeface="Arial" charset="0"/>
              <a:ea typeface="宋体" charset="0"/>
            </a:endParaRPr>
          </a:p>
          <a:p>
            <a:pPr eaLnBrk="1" hangingPunct="1"/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I-Machine: Event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Input Event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The only interface through which the outside world can affect the state machine</a:t>
            </a:r>
          </a:p>
          <a:p>
            <a:pPr lvl="1" eaLnBrk="1" hangingPunct="1"/>
            <a:endParaRPr lang="en-US" altLang="zh-CN">
              <a:latin typeface="Arial" charset="0"/>
              <a:ea typeface="宋体" charset="0"/>
            </a:endParaRP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Output Event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A signal to the outside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The interface through which the state machine can affect the outside 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I-Machine: 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Action 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Can be regarded as a kind of output event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State-entry function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State-exit function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Transition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I-Machine: Naked State Machine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 state machine without any action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Actions are registered to the NSM at runtime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Actions shall not block the machine engine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Naked State Machine Engine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An engine that can drive a naked state machine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An engine that allows actions to be registered to the NSM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I-Machine: Roles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Framework Provider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Design and implement the State Machine Engine and the framework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Machine Designer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Designer of a NSM (Naked State Machine)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Machine User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User of a NSM (usually the one who registers actions to the NSM)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505</TotalTime>
  <Words>334</Words>
  <Application>Microsoft Macintosh PowerPoint</Application>
  <PresentationFormat>On-screen Show (4:3)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Times New Roman</vt:lpstr>
      <vt:lpstr>Arial Black</vt:lpstr>
      <vt:lpstr>Radial</vt:lpstr>
      <vt:lpstr>I-Machine</vt:lpstr>
      <vt:lpstr>I-Machine</vt:lpstr>
      <vt:lpstr>I-Machine: State</vt:lpstr>
      <vt:lpstr>I-Machine: Transition</vt:lpstr>
      <vt:lpstr>I-Machine: Event</vt:lpstr>
      <vt:lpstr>I-Machine: Action</vt:lpstr>
      <vt:lpstr>I-Machine: Naked State Machine</vt:lpstr>
      <vt:lpstr>Naked State Machine Engine</vt:lpstr>
      <vt:lpstr>I-Machine: Roles</vt:lpstr>
      <vt:lpstr>I-Machine: Hierarchical Layer Model</vt:lpstr>
      <vt:lpstr>I-Machine: Event Handling Model</vt:lpstr>
      <vt:lpstr>I-Machine: Action Registration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 Framework</dc:title>
  <dc:creator>a21991</dc:creator>
  <cp:lastModifiedBy>Yi Xiong</cp:lastModifiedBy>
  <cp:revision>14</cp:revision>
  <dcterms:created xsi:type="dcterms:W3CDTF">2007-02-08T06:07:12Z</dcterms:created>
  <dcterms:modified xsi:type="dcterms:W3CDTF">2018-05-27T04:04:50Z</dcterms:modified>
</cp:coreProperties>
</file>