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763" r:id="rId3"/>
    <p:sldId id="265" r:id="rId4"/>
    <p:sldId id="261" r:id="rId5"/>
    <p:sldId id="264" r:id="rId6"/>
    <p:sldId id="260" r:id="rId7"/>
    <p:sldId id="262" r:id="rId8"/>
    <p:sldId id="270" r:id="rId9"/>
    <p:sldId id="263" r:id="rId10"/>
    <p:sldId id="266" r:id="rId11"/>
    <p:sldId id="271" r:id="rId12"/>
    <p:sldId id="267" r:id="rId13"/>
    <p:sldId id="268" r:id="rId14"/>
    <p:sldId id="272" r:id="rId15"/>
    <p:sldId id="269" r:id="rId16"/>
    <p:sldId id="273" r:id="rId17"/>
    <p:sldId id="274" r:id="rId18"/>
    <p:sldId id="748" r:id="rId19"/>
    <p:sldId id="749" r:id="rId20"/>
    <p:sldId id="750" r:id="rId21"/>
    <p:sldId id="599" r:id="rId22"/>
    <p:sldId id="751" r:id="rId23"/>
    <p:sldId id="752" r:id="rId24"/>
    <p:sldId id="753" r:id="rId25"/>
    <p:sldId id="754" r:id="rId26"/>
    <p:sldId id="761" r:id="rId27"/>
    <p:sldId id="755" r:id="rId28"/>
    <p:sldId id="757" r:id="rId29"/>
    <p:sldId id="758" r:id="rId30"/>
    <p:sldId id="75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 autoAdjust="0"/>
    <p:restoredTop sz="84558" autoAdjust="0"/>
  </p:normalViewPr>
  <p:slideViewPr>
    <p:cSldViewPr snapToGrid="0">
      <p:cViewPr varScale="1">
        <p:scale>
          <a:sx n="107" d="100"/>
          <a:sy n="107" d="100"/>
        </p:scale>
        <p:origin x="1752" y="168"/>
      </p:cViewPr>
      <p:guideLst/>
    </p:cSldViewPr>
  </p:slideViewPr>
  <p:outlineViewPr>
    <p:cViewPr>
      <p:scale>
        <a:sx n="33" d="100"/>
        <a:sy n="33" d="100"/>
      </p:scale>
      <p:origin x="0" y="-5337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5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17F97-F76C-4B1E-9A98-FC1D65F06380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FA8D2-F08D-411C-A4BE-FBE8CA91F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0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FA8D2-F08D-411C-A4BE-FBE8CA91FE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6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FA8D2-F08D-411C-A4BE-FBE8CA91FE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6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FA8D2-F08D-411C-A4BE-FBE8CA91FE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1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FA8D2-F08D-411C-A4BE-FBE8CA91FE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3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FA8D2-F08D-411C-A4BE-FBE8CA91FE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62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FA8D2-F08D-411C-A4BE-FBE8CA91FE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5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EE98-2B62-48C1-A4C8-CE33FC7787AF}" type="datetime1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2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48D7-A7B6-4F1E-87E1-2A32495D0E17}" type="datetime1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120C-EAC0-4E51-BAA9-D45E4B5A45B1}" type="datetime1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3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D9D968-216F-174F-9F33-31ABB1CF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5672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6905035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6E88-48D8-4581-A380-4821BE465DF8}" type="datetime1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1" y="6356351"/>
            <a:ext cx="376366" cy="365125"/>
          </a:xfrm>
        </p:spPr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67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A9F4-C4EE-4908-93D0-1CF7A348FFF9}" type="datetime1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2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74EE-8416-47C3-9858-ADD751D17B9C}" type="datetime1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1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895-2FE0-4914-BAE4-F799E3039B2A}" type="datetime1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4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B997-4D1B-48E2-AA9F-D0B70D9E2024}" type="datetime1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6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3C31-5C52-42E5-A59C-2C84F789AE7E}" type="datetime1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1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8B98-DCF5-4FE2-A0B4-A12227B25605}" type="datetime1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5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E321-D7A5-44EF-8C05-F8CFD6F0D19C}" type="datetime1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8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9940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4AD6-C2F3-4ABC-BD1C-661BF55457E6}" type="datetime1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3875B-58FE-4412-9FAE-225671AA6DA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図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15718" y="365126"/>
            <a:ext cx="1081832" cy="108183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715718" y="365126"/>
            <a:ext cx="1080598" cy="1167112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8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alibri" panose="020F0502020204030204" pitchFamily="34" charset="0"/>
          <a:ea typeface="华文细黑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华文细黑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华文细黑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win.tue.nl/~gwoegi/P-versus-NP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foundations.cis.upenn.edu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q-zh.github.io/SF-zh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xiongyingfei.github.io/SF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willhuang@stu.pku.edu.cn" TargetMode="External"/><Relationship Id="rId2" Type="http://schemas.openxmlformats.org/officeDocument/2006/relationships/hyperlink" Target="mailto:xiongyf@pku.edu.c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3999" cy="2387600"/>
          </a:xfrm>
        </p:spPr>
        <p:txBody>
          <a:bodyPr>
            <a:normAutofit/>
          </a:bodyPr>
          <a:lstStyle/>
          <a:p>
            <a:r>
              <a:rPr lang="zh-CN" altLang="en-US" sz="2700" dirty="0"/>
              <a:t>软件科学基础</a:t>
            </a:r>
            <a:br>
              <a:rPr lang="en-US" altLang="zh-CN" sz="2700" dirty="0"/>
            </a:br>
            <a:br>
              <a:rPr lang="en-US" altLang="zh-CN" dirty="0"/>
            </a:br>
            <a:r>
              <a:rPr lang="zh-CN" altLang="en-US" sz="3600" dirty="0"/>
              <a:t>课程介绍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55008"/>
            <a:ext cx="6858000" cy="1283208"/>
          </a:xfrm>
        </p:spPr>
        <p:txBody>
          <a:bodyPr>
            <a:normAutofit/>
          </a:bodyPr>
          <a:lstStyle/>
          <a:p>
            <a:r>
              <a:rPr lang="zh-CN" altLang="en-US" dirty="0"/>
              <a:t>熊英飞 </a:t>
            </a:r>
            <a:endParaRPr lang="en-US" altLang="zh-CN" dirty="0"/>
          </a:p>
          <a:p>
            <a:r>
              <a:rPr lang="zh-CN" altLang="en-US" dirty="0"/>
              <a:t>北京大学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395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A992-AE1C-452C-886B-FE3F778E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7187996" cy="1325563"/>
          </a:xfrm>
        </p:spPr>
        <p:txBody>
          <a:bodyPr/>
          <a:lstStyle/>
          <a:p>
            <a:r>
              <a:rPr lang="zh-CN" altLang="en-US" dirty="0"/>
              <a:t>课程内容</a:t>
            </a:r>
            <a:r>
              <a:rPr lang="en-US" altLang="zh-CN" dirty="0"/>
              <a:t>2</a:t>
            </a:r>
            <a:r>
              <a:rPr lang="zh-CN" altLang="en-US" dirty="0"/>
              <a:t>：形式语义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327FD-7090-4E58-BBF2-74381442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形式语法：上下文无关文法</a:t>
            </a:r>
            <a:endParaRPr lang="en-US" altLang="zh-CN" dirty="0"/>
          </a:p>
          <a:p>
            <a:r>
              <a:rPr lang="zh-CN" altLang="en-US" dirty="0"/>
              <a:t>形式语义：</a:t>
            </a:r>
            <a:endParaRPr lang="en-US" altLang="zh-CN" dirty="0"/>
          </a:p>
          <a:p>
            <a:pPr lvl="1"/>
            <a:r>
              <a:rPr lang="zh-CN" altLang="en-US" dirty="0"/>
              <a:t>操作语义：将语句解释为抽象机器上的操作</a:t>
            </a:r>
            <a:endParaRPr lang="en-US" altLang="zh-CN" dirty="0"/>
          </a:p>
          <a:p>
            <a:pPr lvl="1"/>
            <a:r>
              <a:rPr lang="zh-CN" altLang="en-US" dirty="0"/>
              <a:t>公理语义：将语句解释为逻辑系统中的推导规则</a:t>
            </a:r>
            <a:endParaRPr lang="en-US" altLang="zh-CN" dirty="0"/>
          </a:p>
          <a:p>
            <a:r>
              <a:rPr lang="zh-CN" altLang="en-US" dirty="0"/>
              <a:t>公理语义又叫霍尔逻辑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835391-A155-4CB3-820B-EC7B2A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36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FC88F-48D3-4761-9384-CB7F376D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论证程序的正确性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5E0DAD-00C1-49FD-8DFA-0A95FF968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老板：我们公司的</a:t>
                </a:r>
                <a:r>
                  <a:rPr lang="en-US" altLang="zh-CN" dirty="0"/>
                  <a:t>1000</a:t>
                </a:r>
                <a:r>
                  <a:rPr lang="zh-CN" altLang="en-US" dirty="0"/>
                  <a:t>万行程序都需要证明正确性</a:t>
                </a:r>
                <a:endParaRPr lang="en-US" altLang="zh-CN" dirty="0"/>
              </a:p>
              <a:p>
                <a:r>
                  <a:rPr lang="zh-CN" altLang="en-US" dirty="0"/>
                  <a:t>困难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：人力时间成本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seL4</a:t>
                </a:r>
                <a:r>
                  <a:rPr lang="zh-CN" altLang="en-US" dirty="0"/>
                  <a:t>：证明功能正确的操作系统内核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写代码用了</a:t>
                </a:r>
                <a:r>
                  <a:rPr lang="en-US" altLang="zh-CN" dirty="0"/>
                  <a:t>2.2</a:t>
                </a:r>
                <a:r>
                  <a:rPr lang="zh-CN" altLang="en-US" dirty="0"/>
                  <a:t>人年，写证明用了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人年</a:t>
                </a:r>
                <a:endParaRPr lang="en-US" altLang="zh-CN" dirty="0"/>
              </a:p>
              <a:p>
                <a:r>
                  <a:rPr lang="zh-CN" altLang="en-US" dirty="0"/>
                  <a:t>困难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：怎么知道证明写对了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hlinkClick r:id="rId2"/>
                  </a:rPr>
                  <a:t>https://www.win.tue.nl/~gwoegi/P-versus-NP.htm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至少有</a:t>
                </a:r>
                <a:r>
                  <a:rPr lang="en-US" altLang="zh-CN" dirty="0"/>
                  <a:t>62</a:t>
                </a:r>
                <a:r>
                  <a:rPr lang="zh-CN" altLang="en-US" dirty="0"/>
                  <a:t>篇论文证明了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50</a:t>
                </a:r>
                <a:r>
                  <a:rPr lang="zh-CN" altLang="en-US" dirty="0"/>
                  <a:t>篇论文证明了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5E0DAD-00C1-49FD-8DFA-0A95FF968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33EAA9-E559-4312-8E7A-D7C93B58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41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1C03B-6671-439A-AAE1-334DD9CE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针对困难</a:t>
            </a:r>
            <a:r>
              <a:rPr lang="en-US" altLang="zh-CN" dirty="0"/>
              <a:t>1</a:t>
            </a:r>
            <a:r>
              <a:rPr lang="zh-CN" altLang="en-US" dirty="0"/>
              <a:t>：能不能让计算机自动判断程序的正确性？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FA466-57E1-4D54-B06A-F3FAE1187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能否让计算机自动证明程序正确性或不正确性？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ACAB4E-61D3-4B9C-B026-30A79370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96B413-2586-4F7C-89CF-AFCED2E48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936" y="3813856"/>
            <a:ext cx="1117889" cy="13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616A501-377C-406E-ADE8-D3A43281F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18" y="3184005"/>
            <a:ext cx="1008138" cy="128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ee the source image">
            <a:extLst>
              <a:ext uri="{FF2B5EF4-FFF2-40B4-BE49-F238E27FC236}">
                <a16:creationId xmlns:a16="http://schemas.microsoft.com/office/drawing/2014/main" id="{97174D23-2483-416E-837A-E8030A1BB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0" t="339" r="21304" b="21391"/>
          <a:stretch/>
        </p:blipFill>
        <p:spPr bwMode="auto">
          <a:xfrm>
            <a:off x="875918" y="4776375"/>
            <a:ext cx="1009272" cy="12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9CAEADC-3346-447F-B97A-1DAAD45F39FD}"/>
              </a:ext>
            </a:extLst>
          </p:cNvPr>
          <p:cNvSpPr txBox="1"/>
          <p:nvPr/>
        </p:nvSpPr>
        <p:spPr>
          <a:xfrm>
            <a:off x="940159" y="44367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哥德尔</a:t>
            </a: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4F14287F-EFD8-44BE-BAC4-114803FE2412}"/>
              </a:ext>
            </a:extLst>
          </p:cNvPr>
          <p:cNvSpPr/>
          <p:nvPr/>
        </p:nvSpPr>
        <p:spPr>
          <a:xfrm>
            <a:off x="2376624" y="3184005"/>
            <a:ext cx="5126565" cy="646331"/>
          </a:xfrm>
          <a:prstGeom prst="wedgeRectCallout">
            <a:avLst>
              <a:gd name="adj1" fmla="val -58951"/>
              <a:gd name="adj2" fmla="val 47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“总是有些定理不存在证明的。”</a:t>
            </a:r>
          </a:p>
          <a:p>
            <a:pPr algn="ctr"/>
            <a:r>
              <a:rPr lang="en-US" altLang="zh-CN" dirty="0"/>
              <a:t>——</a:t>
            </a:r>
            <a:r>
              <a:rPr lang="zh-CN" altLang="en-US" dirty="0"/>
              <a:t>哥德尔不完备定理，</a:t>
            </a:r>
            <a:r>
              <a:rPr lang="en-US" altLang="zh-CN" dirty="0"/>
              <a:t>1931</a:t>
            </a:r>
            <a:r>
              <a:rPr lang="zh-CN" altLang="en-US" dirty="0"/>
              <a:t>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EC9907-7261-4948-A584-54B7521A8EB5}"/>
              </a:ext>
            </a:extLst>
          </p:cNvPr>
          <p:cNvSpPr txBox="1"/>
          <p:nvPr/>
        </p:nvSpPr>
        <p:spPr>
          <a:xfrm>
            <a:off x="8084198" y="53958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图灵</a:t>
            </a:r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46B0ADC1-6E57-49A4-989F-8F78021C5EF1}"/>
              </a:ext>
            </a:extLst>
          </p:cNvPr>
          <p:cNvSpPr/>
          <p:nvPr/>
        </p:nvSpPr>
        <p:spPr>
          <a:xfrm>
            <a:off x="2376625" y="4212189"/>
            <a:ext cx="5126565" cy="646331"/>
          </a:xfrm>
          <a:prstGeom prst="wedgeRectCallout">
            <a:avLst>
              <a:gd name="adj1" fmla="val 54253"/>
              <a:gd name="adj2" fmla="val -10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60000"/>
            <a:r>
              <a:rPr lang="zh-CN" altLang="en-US" dirty="0"/>
              <a:t>“对于停机这个性质，无论什么算法，总是有程序没法自动证的。”</a:t>
            </a:r>
            <a:r>
              <a:rPr lang="en-US" altLang="zh-CN" dirty="0"/>
              <a:t>——</a:t>
            </a:r>
            <a:r>
              <a:rPr lang="zh-CN" altLang="en-US" dirty="0"/>
              <a:t>停机问题，</a:t>
            </a:r>
            <a:r>
              <a:rPr lang="en-US" altLang="zh-CN" dirty="0"/>
              <a:t>1936</a:t>
            </a:r>
            <a:r>
              <a:rPr lang="zh-CN" altLang="en-US" dirty="0"/>
              <a:t>年</a:t>
            </a:r>
          </a:p>
        </p:txBody>
      </p:sp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643894CF-9DA8-4FD7-8ADE-1A56ED979E7E}"/>
              </a:ext>
            </a:extLst>
          </p:cNvPr>
          <p:cNvSpPr/>
          <p:nvPr/>
        </p:nvSpPr>
        <p:spPr>
          <a:xfrm>
            <a:off x="2376625" y="5187946"/>
            <a:ext cx="5126565" cy="646331"/>
          </a:xfrm>
          <a:prstGeom prst="wedgeRectCallout">
            <a:avLst>
              <a:gd name="adj1" fmla="val -58807"/>
              <a:gd name="adj2" fmla="val -17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“世界上绝大多数程序性质都跟停机一样没法自动证。”</a:t>
            </a:r>
            <a:r>
              <a:rPr lang="en-US" altLang="zh-CN" dirty="0"/>
              <a:t>——</a:t>
            </a:r>
            <a:r>
              <a:rPr lang="zh-CN" altLang="en-US" dirty="0"/>
              <a:t>莱斯定理，</a:t>
            </a:r>
            <a:r>
              <a:rPr lang="en-US" altLang="zh-CN" dirty="0"/>
              <a:t>1953</a:t>
            </a:r>
            <a:r>
              <a:rPr lang="zh-CN" altLang="en-US" dirty="0"/>
              <a:t>年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CE82386-8DD9-464B-B66B-F4CD42087561}"/>
              </a:ext>
            </a:extLst>
          </p:cNvPr>
          <p:cNvSpPr txBox="1"/>
          <p:nvPr/>
        </p:nvSpPr>
        <p:spPr>
          <a:xfrm>
            <a:off x="998777" y="60379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莱斯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1344FE-7F1D-4CE9-B3D3-AA4DEE91EE45}"/>
              </a:ext>
            </a:extLst>
          </p:cNvPr>
          <p:cNvSpPr txBox="1"/>
          <p:nvPr/>
        </p:nvSpPr>
        <p:spPr>
          <a:xfrm>
            <a:off x="3121661" y="6365916"/>
            <a:ext cx="3820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注：以上说法是为了方便理解，均不严谨，也不是作者原话。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B7EB51-DC71-4FA1-8439-1D96C11C02B8}"/>
              </a:ext>
            </a:extLst>
          </p:cNvPr>
          <p:cNvSpPr txBox="1"/>
          <p:nvPr/>
        </p:nvSpPr>
        <p:spPr>
          <a:xfrm>
            <a:off x="816834" y="2420225"/>
            <a:ext cx="8033991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/>
              <a:t>否定三联</a:t>
            </a:r>
          </a:p>
        </p:txBody>
      </p:sp>
    </p:spTree>
    <p:extLst>
      <p:ext uri="{BB962C8B-B14F-4D97-AF65-F5344CB8AC3E}">
        <p14:creationId xmlns:p14="http://schemas.microsoft.com/office/powerpoint/2010/main" val="357527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640CF-8043-4F3C-AC7E-24CAA8D9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妥协：自动证不出来的程序就不让写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18FA8-6DEA-4BC9-BD32-3B385679F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215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类型系统：类型系统采用自动分析阻止程序犯某种错误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语言的类型系统阻止了什么错误？（相对</a:t>
            </a:r>
            <a:r>
              <a:rPr lang="en-US" altLang="zh-CN" dirty="0"/>
              <a:t>B</a:t>
            </a:r>
            <a:r>
              <a:rPr lang="zh-CN" altLang="en-US" dirty="0"/>
              <a:t>语言）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的类型系统包含</a:t>
            </a:r>
            <a:r>
              <a:rPr lang="en-US" altLang="zh-CN" dirty="0"/>
              <a:t>throws</a:t>
            </a:r>
            <a:r>
              <a:rPr lang="zh-CN" altLang="en-US" dirty="0"/>
              <a:t>关键字，阻止了什么错误？</a:t>
            </a:r>
            <a:endParaRPr lang="en-US" altLang="zh-CN" dirty="0"/>
          </a:p>
          <a:p>
            <a:r>
              <a:rPr lang="zh-CN" altLang="en-US" dirty="0"/>
              <a:t>类型系统通常不能准确判断任意程序，会禁止部分正确程序的编写</a:t>
            </a:r>
            <a:endParaRPr lang="en-US" altLang="zh-CN" dirty="0"/>
          </a:p>
          <a:p>
            <a:pPr lvl="1"/>
            <a:r>
              <a:rPr lang="zh-CN" altLang="en-US" dirty="0"/>
              <a:t>能否举一个被</a:t>
            </a:r>
            <a:r>
              <a:rPr lang="en-US" altLang="zh-CN" dirty="0"/>
              <a:t>C</a:t>
            </a:r>
            <a:r>
              <a:rPr lang="zh-CN" altLang="en-US" dirty="0"/>
              <a:t>语言类型系统阻止的正确程序的例子？</a:t>
            </a:r>
            <a:endParaRPr lang="en-US" altLang="zh-CN" dirty="0"/>
          </a:p>
          <a:p>
            <a:pPr lvl="2"/>
            <a:r>
              <a:rPr lang="en-US" altLang="zh-CN" dirty="0"/>
              <a:t>int a = 1; int b = &amp;a; int* c = b; return *c;</a:t>
            </a:r>
          </a:p>
          <a:p>
            <a:pPr lvl="1"/>
            <a:r>
              <a:rPr lang="zh-CN" altLang="en-US" dirty="0"/>
              <a:t>能否举一个被</a:t>
            </a:r>
            <a:r>
              <a:rPr lang="en-US" altLang="zh-CN" dirty="0"/>
              <a:t>Java</a:t>
            </a:r>
            <a:r>
              <a:rPr lang="zh-CN" altLang="en-US" dirty="0"/>
              <a:t>异常检查系统阻止的正确程序的例子？</a:t>
            </a:r>
            <a:endParaRPr lang="en-US" altLang="zh-CN" dirty="0"/>
          </a:p>
          <a:p>
            <a:pPr lvl="2"/>
            <a:r>
              <a:rPr lang="en-US" altLang="zh-CN" dirty="0"/>
              <a:t>void m() throws </a:t>
            </a:r>
            <a:r>
              <a:rPr lang="en-US" altLang="zh-CN" dirty="0" err="1"/>
              <a:t>IOException</a:t>
            </a:r>
            <a:r>
              <a:rPr lang="en-US" altLang="zh-CN" dirty="0"/>
              <a:t> { </a:t>
            </a:r>
            <a:br>
              <a:rPr lang="en-US" altLang="zh-CN" dirty="0"/>
            </a:br>
            <a:r>
              <a:rPr lang="en-US" altLang="zh-CN" dirty="0"/>
              <a:t>  if (false) throw new </a:t>
            </a:r>
            <a:r>
              <a:rPr lang="en-US" altLang="zh-CN" dirty="0" err="1"/>
              <a:t>DataFormatException</a:t>
            </a:r>
            <a:r>
              <a:rPr lang="en-US" altLang="zh-CN" dirty="0"/>
              <a:t>(); }</a:t>
            </a:r>
          </a:p>
          <a:p>
            <a:r>
              <a:rPr lang="zh-CN" altLang="en-US" dirty="0"/>
              <a:t>考虑语言的表达能力，目前类型系统只能处理很小一部分错误类别</a:t>
            </a:r>
            <a:endParaRPr lang="en-US" altLang="zh-CN" dirty="0"/>
          </a:p>
          <a:p>
            <a:pPr lvl="1"/>
            <a:r>
              <a:rPr lang="zh-CN" altLang="en-US" dirty="0"/>
              <a:t>部分高效算法已经无法在</a:t>
            </a:r>
            <a:r>
              <a:rPr lang="en-US" altLang="zh-CN" dirty="0"/>
              <a:t>Rust</a:t>
            </a:r>
            <a:r>
              <a:rPr lang="zh-CN" altLang="en-US" dirty="0"/>
              <a:t>写出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602E6-C139-4211-A92A-9D7C2C8A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73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867B8-CDD4-483E-82BE-3258F879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  <a:r>
              <a:rPr lang="en-US" altLang="zh-CN" dirty="0"/>
              <a:t>3</a:t>
            </a:r>
            <a:r>
              <a:rPr lang="zh-CN" altLang="en-US" dirty="0"/>
              <a:t>：类型系统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F76B8-0E16-4CA2-8FFC-B61DAFEB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类型系统基本概念</a:t>
            </a:r>
            <a:endParaRPr lang="en-US" altLang="zh-CN" dirty="0"/>
          </a:p>
          <a:p>
            <a:r>
              <a:rPr lang="zh-CN" altLang="en-US" dirty="0"/>
              <a:t>小型带类型语言</a:t>
            </a:r>
            <a:r>
              <a:rPr lang="en-US" altLang="zh-CN" dirty="0"/>
              <a:t>STLC</a:t>
            </a:r>
          </a:p>
          <a:p>
            <a:r>
              <a:rPr lang="zh-CN" altLang="en-US" dirty="0"/>
              <a:t>引用类型</a:t>
            </a:r>
            <a:endParaRPr lang="en-US" altLang="zh-CN" dirty="0"/>
          </a:p>
          <a:p>
            <a:r>
              <a:rPr lang="zh-CN" altLang="en-US" dirty="0"/>
              <a:t>子类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5EA62C-7D76-4A42-B13D-E7930BF1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2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640CF-8043-4F3C-AC7E-24CAA8D9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针对困难</a:t>
            </a:r>
            <a:r>
              <a:rPr lang="en-US" altLang="zh-CN" dirty="0"/>
              <a:t>2</a:t>
            </a:r>
            <a:r>
              <a:rPr lang="zh-CN" altLang="en-US" dirty="0"/>
              <a:t>：能否自动检查证明的正确性？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18FA8-6DEA-4BC9-BD32-3B385679F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能，并且能套用类型检查算法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602E6-C139-4211-A92A-9D7C2C8A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E05A3B-011A-4A41-B678-B89A82EF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41" y="3106534"/>
            <a:ext cx="1874573" cy="2195511"/>
          </a:xfrm>
          <a:prstGeom prst="rect">
            <a:avLst/>
          </a:prstGeo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8C8C5658-FD86-40C3-8592-4D011BE8DC73}"/>
              </a:ext>
            </a:extLst>
          </p:cNvPr>
          <p:cNvSpPr/>
          <p:nvPr/>
        </p:nvSpPr>
        <p:spPr>
          <a:xfrm>
            <a:off x="2964426" y="3185651"/>
            <a:ext cx="5796115" cy="2116394"/>
          </a:xfrm>
          <a:prstGeom prst="wedgeRectCallout">
            <a:avLst>
              <a:gd name="adj1" fmla="val -62875"/>
              <a:gd name="adj2" fmla="val 3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“‘命题</a:t>
            </a:r>
            <a:r>
              <a:rPr lang="en-US" altLang="zh-CN" dirty="0"/>
              <a:t>-</a:t>
            </a:r>
            <a:r>
              <a:rPr lang="zh-CN" altLang="en-US" dirty="0"/>
              <a:t>证明’和‘类型</a:t>
            </a:r>
            <a:r>
              <a:rPr lang="en-US" altLang="zh-CN" dirty="0"/>
              <a:t>-</a:t>
            </a:r>
            <a:r>
              <a:rPr lang="zh-CN" altLang="en-US" dirty="0"/>
              <a:t>值’之间存在对应关系。”</a:t>
            </a:r>
            <a:endParaRPr lang="en-US" altLang="zh-CN" dirty="0"/>
          </a:p>
          <a:p>
            <a:r>
              <a:rPr lang="en-US" altLang="zh-CN" dirty="0"/>
              <a:t>——Curry-Howard Correspondence</a:t>
            </a:r>
            <a:r>
              <a:rPr lang="zh-CN" altLang="en-US" dirty="0"/>
              <a:t>，</a:t>
            </a:r>
            <a:r>
              <a:rPr lang="en-US" altLang="zh-CN" dirty="0"/>
              <a:t>1934-1969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84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7F814-0644-4A3C-B1AE-EF8002B6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7254364" cy="1325563"/>
          </a:xfrm>
        </p:spPr>
        <p:txBody>
          <a:bodyPr/>
          <a:lstStyle/>
          <a:p>
            <a:r>
              <a:rPr lang="zh-CN" altLang="en-US" dirty="0"/>
              <a:t>课程内容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交互式定理证明工具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930E6-C3F1-4D80-A9AE-500A6E2D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交互式定理证明工具</a:t>
            </a:r>
            <a:r>
              <a:rPr lang="en-US" altLang="zh-CN" dirty="0"/>
              <a:t>Coq</a:t>
            </a:r>
          </a:p>
          <a:p>
            <a:pPr lvl="1"/>
            <a:r>
              <a:rPr lang="zh-CN" altLang="en-US" dirty="0"/>
              <a:t>包含函数式编程语言</a:t>
            </a:r>
            <a:r>
              <a:rPr lang="en-US" altLang="zh-CN" dirty="0" err="1"/>
              <a:t>Gallina</a:t>
            </a:r>
            <a:endParaRPr lang="en-US" altLang="zh-CN" dirty="0"/>
          </a:p>
          <a:p>
            <a:pPr lvl="1"/>
            <a:r>
              <a:rPr lang="zh-CN" altLang="en-US" dirty="0"/>
              <a:t>支持定义命题和证明</a:t>
            </a:r>
            <a:endParaRPr lang="en-US" altLang="zh-CN" dirty="0"/>
          </a:p>
          <a:p>
            <a:pPr lvl="1"/>
            <a:r>
              <a:rPr lang="zh-CN" altLang="en-US" dirty="0"/>
              <a:t>自动检查证明是否证明命题</a:t>
            </a:r>
            <a:endParaRPr lang="en-US" altLang="zh-CN" dirty="0"/>
          </a:p>
          <a:p>
            <a:pPr lvl="2"/>
            <a:r>
              <a:rPr lang="zh-CN" altLang="en-US" dirty="0"/>
              <a:t>并随时提示程序员还没有完成证明的部分</a:t>
            </a:r>
            <a:endParaRPr lang="en-US" altLang="zh-CN" dirty="0"/>
          </a:p>
          <a:p>
            <a:pPr lvl="1"/>
            <a:r>
              <a:rPr lang="zh-CN" altLang="en-US" dirty="0"/>
              <a:t>前三部分课程内容均可在</a:t>
            </a:r>
            <a:r>
              <a:rPr lang="en-US" altLang="zh-CN" dirty="0"/>
              <a:t>Coq</a:t>
            </a:r>
            <a:r>
              <a:rPr lang="zh-CN" altLang="en-US" dirty="0"/>
              <a:t>中写出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5BC2F6-BAD8-426B-A6BF-25B22AE1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60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EC32F-E7D0-46E5-B260-01B4CC2C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小结：</a:t>
            </a:r>
            <a:r>
              <a:rPr lang="zh-CN" altLang="en-US" dirty="0"/>
              <a:t>为程序正确性构建的理论和方法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54322-F13E-4DEF-B2F1-CC280216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数理逻辑：定义和证明定理</a:t>
            </a:r>
            <a:endParaRPr lang="en-US" altLang="zh-CN" dirty="0"/>
          </a:p>
          <a:p>
            <a:r>
              <a:rPr lang="zh-CN" altLang="en-US" dirty="0"/>
              <a:t>形式语义：证明程序的正确性</a:t>
            </a:r>
            <a:endParaRPr lang="en-US" altLang="zh-CN" dirty="0"/>
          </a:p>
          <a:p>
            <a:r>
              <a:rPr lang="zh-CN" altLang="en-US" dirty="0"/>
              <a:t>类型系统：阻止部分类型的错误</a:t>
            </a:r>
            <a:endParaRPr lang="en-US" altLang="zh-CN" dirty="0"/>
          </a:p>
          <a:p>
            <a:r>
              <a:rPr lang="zh-CN" altLang="en-US"/>
              <a:t>交互式定理证明工具：</a:t>
            </a:r>
            <a:r>
              <a:rPr lang="zh-CN" altLang="en-US" dirty="0"/>
              <a:t>确保证明的正确性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C9FE5A-873B-49EE-B440-F7DD4CC0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83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3661619-2BF1-439E-9BD8-C3209825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计算机理论分类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F08C60F-FFD5-4B56-A113-507D51E56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80614"/>
          </a:xfrm>
        </p:spPr>
        <p:txBody>
          <a:bodyPr>
            <a:normAutofit/>
          </a:bodyPr>
          <a:lstStyle/>
          <a:p>
            <a:pPr marL="342900" indent="-342900"/>
            <a:r>
              <a:rPr lang="zh-CN" altLang="en-US" sz="2000" dirty="0"/>
              <a:t>理论计算机科学通常根据</a:t>
            </a:r>
            <a:r>
              <a:rPr lang="en-US" altLang="zh-CN" sz="2000" dirty="0"/>
              <a:t>ICALP</a:t>
            </a:r>
            <a:r>
              <a:rPr lang="zh-CN" altLang="en-US" sz="2000" dirty="0"/>
              <a:t>的</a:t>
            </a:r>
            <a:r>
              <a:rPr lang="en-US" altLang="zh-CN" sz="2000" dirty="0"/>
              <a:t>CFP</a:t>
            </a:r>
            <a:r>
              <a:rPr lang="zh-CN" altLang="en-US" sz="2000" dirty="0"/>
              <a:t>分成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  <a:r>
              <a:rPr lang="zh-CN" altLang="en-US" sz="2000" dirty="0"/>
              <a:t>两类</a:t>
            </a:r>
            <a:endParaRPr lang="en-US" altLang="zh-CN" sz="2000" dirty="0"/>
          </a:p>
          <a:p>
            <a:pPr marL="342900" indent="-342900"/>
            <a:endParaRPr lang="en-US" altLang="zh-CN" sz="2000" dirty="0"/>
          </a:p>
          <a:p>
            <a:pPr marL="342900" indent="-342900"/>
            <a:endParaRPr lang="en-US" altLang="zh-CN" sz="2000" dirty="0"/>
          </a:p>
          <a:p>
            <a:pPr marL="342900" indent="-342900"/>
            <a:endParaRPr lang="en-US" altLang="zh-CN" sz="2000" dirty="0"/>
          </a:p>
          <a:p>
            <a:pPr marL="342900" indent="-342900"/>
            <a:endParaRPr lang="en-US" altLang="zh-CN" sz="2000" dirty="0"/>
          </a:p>
          <a:p>
            <a:pPr marL="342900" indent="-342900"/>
            <a:endParaRPr lang="en-US" altLang="zh-CN" sz="2000" dirty="0"/>
          </a:p>
          <a:p>
            <a:pPr marL="342900" indent="-342900"/>
            <a:endParaRPr lang="en-US" altLang="zh-CN" sz="2000" dirty="0"/>
          </a:p>
          <a:p>
            <a:pPr marL="342900" indent="-342900"/>
            <a:endParaRPr lang="en-US" altLang="zh-CN" sz="2000" dirty="0"/>
          </a:p>
          <a:p>
            <a:pPr marL="342900" indent="-342900"/>
            <a:r>
              <a:rPr lang="en-US" altLang="zh-CN" sz="2000" dirty="0"/>
              <a:t>A</a:t>
            </a:r>
            <a:r>
              <a:rPr lang="zh-CN" altLang="en-US" sz="2000" dirty="0"/>
              <a:t>为计算的理论，也被部分国内学者称为美式理论计算机科学</a:t>
            </a:r>
            <a:endParaRPr lang="en-US" altLang="zh-CN" sz="2000" dirty="0"/>
          </a:p>
          <a:p>
            <a:pPr marL="342900" indent="-342900"/>
            <a:r>
              <a:rPr lang="en-US" altLang="zh-CN" sz="2000" dirty="0"/>
              <a:t>B</a:t>
            </a:r>
            <a:r>
              <a:rPr lang="zh-CN" altLang="en-US" sz="2000" dirty="0"/>
              <a:t>为软件的理论，也被部分国内学者称为欧式理论计算机科学</a:t>
            </a:r>
            <a:endParaRPr lang="en-US" altLang="zh-CN" sz="2000" dirty="0"/>
          </a:p>
          <a:p>
            <a:pPr marL="342900" indent="-342900"/>
            <a:r>
              <a:rPr lang="zh-CN" altLang="en-US" sz="2000" dirty="0"/>
              <a:t>保障软件正确性的理论构成了现代软件系统的基础，也组成了理论计算机科学的半边天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7E25D4-753C-4150-92D1-1CA714DEB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38" y="2091172"/>
            <a:ext cx="2351812" cy="26543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50B3A9-0A87-4F78-A6E5-B140CC6C8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567" y="2341601"/>
            <a:ext cx="3585293" cy="1835584"/>
          </a:xfrm>
          <a:prstGeom prst="rect">
            <a:avLst/>
          </a:prstGeom>
        </p:spPr>
      </p:pic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B4D1D5F-72B3-4D4D-8863-96CBCE1D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651" y="6356351"/>
            <a:ext cx="376366" cy="365125"/>
          </a:xfrm>
        </p:spPr>
        <p:txBody>
          <a:bodyPr/>
          <a:lstStyle/>
          <a:p>
            <a:fld id="{ED03875B-58FE-4412-9FAE-225671AA6DA6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5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7453A-F49A-41AE-9996-A9F4A3E0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本课程与相关课程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B21EF-3DB6-49D5-82EB-680415DF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本课程：数理逻辑、形式语义、类型系统、</a:t>
            </a:r>
            <a:r>
              <a:rPr lang="en-US" altLang="zh-CN" dirty="0"/>
              <a:t>Coq</a:t>
            </a:r>
          </a:p>
          <a:p>
            <a:r>
              <a:rPr lang="zh-CN" altLang="en-US" dirty="0"/>
              <a:t>计算概论</a:t>
            </a:r>
            <a:r>
              <a:rPr lang="en-US" altLang="zh-CN" dirty="0"/>
              <a:t>A</a:t>
            </a:r>
            <a:r>
              <a:rPr lang="zh-CN" altLang="en-US" dirty="0"/>
              <a:t>实验班（本，胡振江、张伟）</a:t>
            </a:r>
            <a:endParaRPr lang="en-US" altLang="zh-CN" dirty="0"/>
          </a:p>
          <a:p>
            <a:pPr lvl="1"/>
            <a:r>
              <a:rPr lang="zh-CN" altLang="en-US" dirty="0"/>
              <a:t>系统学习函数式程序设计和证明语言</a:t>
            </a:r>
            <a:r>
              <a:rPr lang="en-US" altLang="zh-CN" dirty="0" err="1"/>
              <a:t>Agda</a:t>
            </a:r>
            <a:endParaRPr lang="en-US" altLang="zh-CN" dirty="0"/>
          </a:p>
          <a:p>
            <a:r>
              <a:rPr lang="zh-CN" altLang="en-US" dirty="0"/>
              <a:t>数理逻辑（本，王捍贫）、高级逻辑学（研，谢冰）</a:t>
            </a:r>
            <a:endParaRPr lang="en-US" altLang="zh-CN" dirty="0"/>
          </a:p>
          <a:p>
            <a:pPr lvl="1"/>
            <a:r>
              <a:rPr lang="zh-CN" altLang="en-US" dirty="0"/>
              <a:t>深入学习数理逻辑</a:t>
            </a:r>
            <a:endParaRPr lang="en-US" altLang="zh-CN" dirty="0"/>
          </a:p>
          <a:p>
            <a:r>
              <a:rPr lang="zh-CN" altLang="en-US" dirty="0"/>
              <a:t>程序设计语言的形式语义（研，王捍贫、曹永知）</a:t>
            </a:r>
            <a:endParaRPr lang="en-US" altLang="zh-CN" dirty="0"/>
          </a:p>
          <a:p>
            <a:pPr lvl="1"/>
            <a:r>
              <a:rPr lang="zh-CN" altLang="en-US" dirty="0"/>
              <a:t>深入学习形式语义</a:t>
            </a:r>
            <a:endParaRPr lang="en-US" altLang="zh-CN" dirty="0"/>
          </a:p>
          <a:p>
            <a:r>
              <a:rPr lang="zh-CN" altLang="en-US" dirty="0"/>
              <a:t>编程语言设计原理（研，胡振江、赵海燕）</a:t>
            </a:r>
            <a:endParaRPr lang="en-US" altLang="zh-CN" dirty="0"/>
          </a:p>
          <a:p>
            <a:pPr lvl="1"/>
            <a:r>
              <a:rPr lang="zh-CN" altLang="en-US" dirty="0"/>
              <a:t>深入学习类型系统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8BB10F-F7C1-4AB6-9E30-576EB55F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61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372" y="156444"/>
            <a:ext cx="7525671" cy="1325563"/>
          </a:xfrm>
        </p:spPr>
        <p:txBody>
          <a:bodyPr/>
          <a:lstStyle/>
          <a:p>
            <a:r>
              <a:rPr lang="zh-CN" altLang="en-US" dirty="0"/>
              <a:t>程序出错可能导致灾难性事故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14" name="Picture 2" descr="https://media.japan-i.jp/media/image/article/explorer_4/chs/nihonbashi/main_info_image_l/main_info_image_l_1_0.jpg">
            <a:extLst>
              <a:ext uri="{FF2B5EF4-FFF2-40B4-BE49-F238E27FC236}">
                <a16:creationId xmlns:a16="http://schemas.microsoft.com/office/drawing/2014/main" id="{4197C603-8AA8-4146-AC40-A72FE7960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082" y="3019772"/>
            <a:ext cx="2508841" cy="16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588D7BB-9914-4EFA-89AD-1CBE977C6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867" y="3026455"/>
            <a:ext cx="2670246" cy="169142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C7BCEF9-16CE-474B-966C-CA822408A877}"/>
              </a:ext>
            </a:extLst>
          </p:cNvPr>
          <p:cNvSpPr/>
          <p:nvPr/>
        </p:nvSpPr>
        <p:spPr>
          <a:xfrm>
            <a:off x="3452447" y="4872533"/>
            <a:ext cx="27053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事故原因</a:t>
            </a:r>
            <a:r>
              <a:rPr lang="zh-CN" altLang="en-US" sz="2000" dirty="0">
                <a:latin typeface="SimHei" charset="-122"/>
                <a:ea typeface="SimHei" charset="-122"/>
                <a:cs typeface="SimHei" charset="-122"/>
              </a:rPr>
              <a:t>：在强烈日光条件下，摄像头进入盲区，但软件系统并没有捕获这一情况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127967-BA72-41AF-A052-4F7F128DF720}"/>
              </a:ext>
            </a:extLst>
          </p:cNvPr>
          <p:cNvSpPr/>
          <p:nvPr/>
        </p:nvSpPr>
        <p:spPr>
          <a:xfrm>
            <a:off x="6379821" y="4872533"/>
            <a:ext cx="2379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事故原因</a:t>
            </a:r>
            <a:r>
              <a:rPr lang="zh-CN" altLang="en-US" sz="2000">
                <a:latin typeface="SimHei" charset="-122"/>
                <a:ea typeface="SimHei" charset="-122"/>
                <a:cs typeface="SimHei" charset="-122"/>
              </a:rPr>
              <a:t>：软件配置</a:t>
            </a:r>
            <a:r>
              <a:rPr lang="zh-CN" altLang="en-US" sz="2000" dirty="0">
                <a:latin typeface="SimHei" charset="-122"/>
                <a:ea typeface="SimHei" charset="-122"/>
                <a:cs typeface="SimHei" charset="-122"/>
              </a:rPr>
              <a:t>错误导致部分结点请求激增，不断转发请求压垮网络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ED90E3-1111-4E85-B612-D624CC8DCAAA}"/>
              </a:ext>
            </a:extLst>
          </p:cNvPr>
          <p:cNvSpPr/>
          <p:nvPr/>
        </p:nvSpPr>
        <p:spPr>
          <a:xfrm>
            <a:off x="3360477" y="1406633"/>
            <a:ext cx="2728874" cy="1619823"/>
          </a:xfrm>
          <a:prstGeom prst="rect">
            <a:avLst/>
          </a:prstGeom>
          <a:solidFill>
            <a:srgbClr val="558ED5">
              <a:alpha val="2000"/>
            </a:srgbClr>
          </a:solidFill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70139A-4B9F-4A1C-83FF-1CA5A1FE6A7C}"/>
              </a:ext>
            </a:extLst>
          </p:cNvPr>
          <p:cNvSpPr/>
          <p:nvPr/>
        </p:nvSpPr>
        <p:spPr>
          <a:xfrm>
            <a:off x="6267082" y="1406633"/>
            <a:ext cx="2508841" cy="1619823"/>
          </a:xfrm>
          <a:prstGeom prst="rect">
            <a:avLst/>
          </a:prstGeom>
          <a:solidFill>
            <a:srgbClr val="558ED5">
              <a:alpha val="2000"/>
            </a:srgbClr>
          </a:solidFill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C983F2A-33DD-4721-8F56-7843FE8744D8}"/>
              </a:ext>
            </a:extLst>
          </p:cNvPr>
          <p:cNvSpPr/>
          <p:nvPr/>
        </p:nvSpPr>
        <p:spPr>
          <a:xfrm>
            <a:off x="3472772" y="1504381"/>
            <a:ext cx="2680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2016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年特斯拉车祸：自动驾驶模式下的特斯拉汽车和卡车相撞，导致驾驶员当场丧生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61738C0-18E3-455E-9DAD-CF7DC481F983}"/>
              </a:ext>
            </a:extLst>
          </p:cNvPr>
          <p:cNvSpPr/>
          <p:nvPr/>
        </p:nvSpPr>
        <p:spPr>
          <a:xfrm>
            <a:off x="6315208" y="1504381"/>
            <a:ext cx="25088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2011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年亚马逊宕机事故：亚马逊云计算出现了超过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天的宕机事故，造成的资金和信誉损失难以估算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678E950-3219-4B96-92E1-24A433DB4B8A}"/>
              </a:ext>
            </a:extLst>
          </p:cNvPr>
          <p:cNvSpPr/>
          <p:nvPr/>
        </p:nvSpPr>
        <p:spPr>
          <a:xfrm>
            <a:off x="380327" y="1406633"/>
            <a:ext cx="2728874" cy="1619823"/>
          </a:xfrm>
          <a:prstGeom prst="rect">
            <a:avLst/>
          </a:prstGeom>
          <a:solidFill>
            <a:srgbClr val="558ED5">
              <a:alpha val="2000"/>
            </a:srgbClr>
          </a:solidFill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C4B17884-6017-432D-8B79-E7D77C276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29" y="3026456"/>
            <a:ext cx="2735447" cy="169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8C39DEB7-5D50-4BBC-88A3-24455EEAABE6}"/>
              </a:ext>
            </a:extLst>
          </p:cNvPr>
          <p:cNvSpPr/>
          <p:nvPr/>
        </p:nvSpPr>
        <p:spPr>
          <a:xfrm>
            <a:off x="504839" y="1504381"/>
            <a:ext cx="2652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2019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年波音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737Max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坠机事件：埃塞俄比亚航空一架波音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737 MAX 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型飞机在起飞阶段坠毁，机上人员全数遇难。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6C7E5FB-623F-426E-9734-EAD00018F214}"/>
              </a:ext>
            </a:extLst>
          </p:cNvPr>
          <p:cNvSpPr/>
          <p:nvPr/>
        </p:nvSpPr>
        <p:spPr>
          <a:xfrm>
            <a:off x="460537" y="4872533"/>
            <a:ext cx="2721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事故原因</a:t>
            </a:r>
            <a:r>
              <a:rPr lang="zh-CN" altLang="en-US" sz="2000" dirty="0">
                <a:latin typeface="SimHei" charset="-122"/>
                <a:ea typeface="SimHei" charset="-122"/>
                <a:cs typeface="SimHei" charset="-122"/>
              </a:rPr>
              <a:t>：飞机</a:t>
            </a:r>
            <a:r>
              <a:rPr lang="en-US" altLang="zh-CN" sz="2000" dirty="0">
                <a:latin typeface="SimHei" charset="-122"/>
                <a:ea typeface="SimHei" charset="-122"/>
                <a:cs typeface="SimHei" charset="-122"/>
              </a:rPr>
              <a:t>MCAS</a:t>
            </a:r>
            <a:r>
              <a:rPr lang="zh-CN" altLang="en-US" sz="2000" dirty="0">
                <a:latin typeface="SimHei" charset="-122"/>
                <a:ea typeface="SimHei" charset="-122"/>
                <a:cs typeface="SimHei" charset="-122"/>
              </a:rPr>
              <a:t>防失速自动系统软件存在缺陷</a:t>
            </a:r>
          </a:p>
          <a:p>
            <a:endParaRPr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860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7453A-F49A-41AE-9996-A9F4A3E0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本课程与相关课程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B21EF-3DB6-49D5-82EB-680415DF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本课程：数理逻辑、形式语义、类型系统、</a:t>
            </a:r>
            <a:r>
              <a:rPr lang="en-US" altLang="zh-CN" dirty="0"/>
              <a:t>Coq</a:t>
            </a:r>
          </a:p>
          <a:p>
            <a:r>
              <a:rPr lang="zh-CN" altLang="en-US" dirty="0"/>
              <a:t>软件分析技术（本，熊英飞）</a:t>
            </a:r>
            <a:endParaRPr lang="en-US" altLang="zh-CN" dirty="0"/>
          </a:p>
          <a:p>
            <a:pPr lvl="1"/>
            <a:r>
              <a:rPr lang="zh-CN" altLang="en-US" dirty="0"/>
              <a:t>自动判断部分程序正确性的理论、方法和技术</a:t>
            </a:r>
            <a:endParaRPr lang="en-US" altLang="zh-CN" dirty="0"/>
          </a:p>
          <a:p>
            <a:r>
              <a:rPr lang="zh-CN" altLang="en-US" dirty="0"/>
              <a:t>软件测试导论（本，郝丹）</a:t>
            </a:r>
            <a:endParaRPr lang="en-US" altLang="zh-CN" dirty="0"/>
          </a:p>
          <a:p>
            <a:pPr lvl="1"/>
            <a:r>
              <a:rPr lang="zh-CN" altLang="en-US" dirty="0"/>
              <a:t>自动判断部分程序不正确性的理论、方法和技术</a:t>
            </a:r>
            <a:endParaRPr lang="en-US" altLang="zh-CN" dirty="0"/>
          </a:p>
          <a:p>
            <a:r>
              <a:rPr lang="zh-CN" altLang="en-US" dirty="0"/>
              <a:t>编译原理（本，张路、刘先华、王迪等）</a:t>
            </a:r>
            <a:endParaRPr lang="en-US" altLang="zh-CN" dirty="0"/>
          </a:p>
          <a:p>
            <a:pPr lvl="1"/>
            <a:r>
              <a:rPr lang="zh-CN" altLang="en-US" dirty="0"/>
              <a:t>如何实现程序设计语言</a:t>
            </a:r>
            <a:endParaRPr lang="en-US" altLang="zh-CN" dirty="0"/>
          </a:p>
          <a:p>
            <a:r>
              <a:rPr lang="zh-CN" altLang="en-US" dirty="0"/>
              <a:t>概率编程导论（研，张昕）</a:t>
            </a:r>
            <a:endParaRPr lang="en-US" altLang="zh-CN" dirty="0"/>
          </a:p>
          <a:p>
            <a:pPr lvl="1"/>
            <a:r>
              <a:rPr lang="zh-CN" altLang="en-US" dirty="0"/>
              <a:t>如何基于概率构建程序设计语言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8BB10F-F7C1-4AB6-9E30-576EB55F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018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EE399-79F9-AC08-4C69-B817B0131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B310488-8584-3FCA-A18F-E779071F8F90}"/>
              </a:ext>
            </a:extLst>
          </p:cNvPr>
          <p:cNvCxnSpPr>
            <a:cxnSpLocks/>
            <a:stCxn id="12" idx="3"/>
            <a:endCxn id="16" idx="2"/>
          </p:cNvCxnSpPr>
          <p:nvPr/>
        </p:nvCxnSpPr>
        <p:spPr>
          <a:xfrm flipV="1">
            <a:off x="7038972" y="2494360"/>
            <a:ext cx="417084" cy="3516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6A85BDA4-9A96-11AD-7B64-9E1EE207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软件相关基础课程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B06F9-4C3B-447F-4D55-44D791A2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0F0AED-DE59-B2E8-2B1D-423599A13E3F}"/>
              </a:ext>
            </a:extLst>
          </p:cNvPr>
          <p:cNvSpPr/>
          <p:nvPr/>
        </p:nvSpPr>
        <p:spPr>
          <a:xfrm>
            <a:off x="1962150" y="4516833"/>
            <a:ext cx="1697768" cy="6905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软件科学基础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CD360D-046D-4140-B366-237664BCC45B}"/>
              </a:ext>
            </a:extLst>
          </p:cNvPr>
          <p:cNvSpPr/>
          <p:nvPr/>
        </p:nvSpPr>
        <p:spPr>
          <a:xfrm>
            <a:off x="1866473" y="5678983"/>
            <a:ext cx="1889122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计算概论实验班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AE3016-E228-7EA1-C0C9-86B88A645659}"/>
              </a:ext>
            </a:extLst>
          </p:cNvPr>
          <p:cNvSpPr/>
          <p:nvPr/>
        </p:nvSpPr>
        <p:spPr>
          <a:xfrm>
            <a:off x="816833" y="3367880"/>
            <a:ext cx="1405667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数理逻辑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42529-4CD0-CEA9-2BB3-80C42BCD6522}"/>
              </a:ext>
            </a:extLst>
          </p:cNvPr>
          <p:cNvSpPr/>
          <p:nvPr/>
        </p:nvSpPr>
        <p:spPr>
          <a:xfrm>
            <a:off x="816832" y="1803798"/>
            <a:ext cx="1405667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高级逻辑学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A42F91-11B0-C9E4-3356-D2C15FFCEB2A}"/>
              </a:ext>
            </a:extLst>
          </p:cNvPr>
          <p:cNvSpPr/>
          <p:nvPr/>
        </p:nvSpPr>
        <p:spPr>
          <a:xfrm>
            <a:off x="2705956" y="1803798"/>
            <a:ext cx="1697768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程序设计语言</a:t>
            </a:r>
            <a:br>
              <a:rPr lang="en-US" altLang="zh-CN" dirty="0"/>
            </a:br>
            <a:r>
              <a:rPr lang="zh-CN" altLang="en-US" dirty="0"/>
              <a:t>的形式语义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4EA571-C1FD-4C63-E58F-F9E4E9A54F45}"/>
              </a:ext>
            </a:extLst>
          </p:cNvPr>
          <p:cNvSpPr/>
          <p:nvPr/>
        </p:nvSpPr>
        <p:spPr>
          <a:xfrm>
            <a:off x="5653516" y="4516832"/>
            <a:ext cx="1697768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编译原理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01E827-CC70-2C8A-EB97-D3FD4504860C}"/>
              </a:ext>
            </a:extLst>
          </p:cNvPr>
          <p:cNvSpPr/>
          <p:nvPr/>
        </p:nvSpPr>
        <p:spPr>
          <a:xfrm>
            <a:off x="5149850" y="5665788"/>
            <a:ext cx="1889122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计算概论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2F580F-EFB0-CA69-B7A4-2E41DF75BC8E}"/>
              </a:ext>
            </a:extLst>
          </p:cNvPr>
          <p:cNvSpPr/>
          <p:nvPr/>
        </p:nvSpPr>
        <p:spPr>
          <a:xfrm>
            <a:off x="4572000" y="1803798"/>
            <a:ext cx="1697768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编程语言</a:t>
            </a:r>
            <a:br>
              <a:rPr lang="en-US" altLang="zh-CN" dirty="0"/>
            </a:br>
            <a:r>
              <a:rPr lang="zh-CN" altLang="en-US" dirty="0"/>
              <a:t>设计原理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A6CA3E-8E05-78B6-EEBE-4846F25E83C4}"/>
              </a:ext>
            </a:extLst>
          </p:cNvPr>
          <p:cNvSpPr/>
          <p:nvPr/>
        </p:nvSpPr>
        <p:spPr>
          <a:xfrm>
            <a:off x="5655208" y="3361683"/>
            <a:ext cx="1697768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软件分析技术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AF4E58-C6A7-5D0C-FE4F-AFC8F4811BB4}"/>
              </a:ext>
            </a:extLst>
          </p:cNvPr>
          <p:cNvSpPr/>
          <p:nvPr/>
        </p:nvSpPr>
        <p:spPr>
          <a:xfrm>
            <a:off x="3784600" y="3367878"/>
            <a:ext cx="1697768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软件测试导论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6916F5-E317-05C1-500A-F5D941373896}"/>
              </a:ext>
            </a:extLst>
          </p:cNvPr>
          <p:cNvSpPr/>
          <p:nvPr/>
        </p:nvSpPr>
        <p:spPr>
          <a:xfrm>
            <a:off x="6607172" y="1803797"/>
            <a:ext cx="1697768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概率编程导论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8E90A8-BB45-7616-8CBD-9142FF10BF0F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811034" y="5207396"/>
            <a:ext cx="0" cy="47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CDBE83-9D56-DA88-A8DF-63AF97485BC4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6069209" y="5232598"/>
            <a:ext cx="458393" cy="4079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AD16B37-5090-70B8-E0A8-C4AD2036CCAB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3659918" y="4862114"/>
            <a:ext cx="19935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2F1895C-B7D0-66C5-965F-B3380205F320}"/>
              </a:ext>
            </a:extLst>
          </p:cNvPr>
          <p:cNvCxnSpPr>
            <a:stCxn id="11" idx="0"/>
            <a:endCxn id="14" idx="2"/>
          </p:cNvCxnSpPr>
          <p:nvPr/>
        </p:nvCxnSpPr>
        <p:spPr>
          <a:xfrm flipV="1">
            <a:off x="6502400" y="4052246"/>
            <a:ext cx="1692" cy="46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0FC269A-27A3-6D01-25BD-8D7A37B72037}"/>
              </a:ext>
            </a:extLst>
          </p:cNvPr>
          <p:cNvCxnSpPr>
            <a:cxnSpLocks/>
            <a:stCxn id="5" idx="1"/>
            <a:endCxn id="8" idx="2"/>
          </p:cNvCxnSpPr>
          <p:nvPr/>
        </p:nvCxnSpPr>
        <p:spPr>
          <a:xfrm rot="10800000">
            <a:off x="1519668" y="4058443"/>
            <a:ext cx="442483" cy="80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4279E1A-7B46-C084-D464-F47FA0175825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1519666" y="2494361"/>
            <a:ext cx="1" cy="87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26111B7-045D-9ED5-F993-2A1F8F21CE72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rot="5400000" flipH="1" flipV="1">
            <a:off x="2171701" y="3133694"/>
            <a:ext cx="2022472" cy="743806"/>
          </a:xfrm>
          <a:prstGeom prst="bentConnector3">
            <a:avLst>
              <a:gd name="adj1" fmla="val 68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EE2B061-BDB0-EE46-101E-31D01AC87018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3104723" y="2200672"/>
            <a:ext cx="2022472" cy="2609850"/>
          </a:xfrm>
          <a:prstGeom prst="bentConnector3">
            <a:avLst>
              <a:gd name="adj1" fmla="val 68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DA953DA-15CA-351A-D95E-89744120262E}"/>
              </a:ext>
            </a:extLst>
          </p:cNvPr>
          <p:cNvCxnSpPr>
            <a:cxnSpLocks/>
            <a:stCxn id="12" idx="1"/>
            <a:endCxn id="15" idx="2"/>
          </p:cNvCxnSpPr>
          <p:nvPr/>
        </p:nvCxnSpPr>
        <p:spPr>
          <a:xfrm rot="10800000">
            <a:off x="4633484" y="4058442"/>
            <a:ext cx="516366" cy="1952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8F69FFA-AE0B-E967-A521-6CDB7180B2BF}"/>
              </a:ext>
            </a:extLst>
          </p:cNvPr>
          <p:cNvSpPr txBox="1"/>
          <p:nvPr/>
        </p:nvSpPr>
        <p:spPr>
          <a:xfrm>
            <a:off x="7351284" y="5562600"/>
            <a:ext cx="1627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依赖关系仅供参考，实际中通常不需要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EACB701-AEF9-7514-C439-F4BA828D6F91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rot="16200000" flipV="1">
            <a:off x="4223527" y="3794903"/>
            <a:ext cx="458392" cy="3283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187F8CE-E43F-EEBB-1DAB-422CA0431FAC}"/>
              </a:ext>
            </a:extLst>
          </p:cNvPr>
          <p:cNvCxnSpPr/>
          <p:nvPr/>
        </p:nvCxnSpPr>
        <p:spPr>
          <a:xfrm>
            <a:off x="354724" y="2758966"/>
            <a:ext cx="8623744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04FE7F-A15B-8030-DC70-75D2394E0606}"/>
              </a:ext>
            </a:extLst>
          </p:cNvPr>
          <p:cNvSpPr txBox="1"/>
          <p:nvPr/>
        </p:nvSpPr>
        <p:spPr>
          <a:xfrm>
            <a:off x="60412" y="1592316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研究生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5FDAB0-CBBE-50AE-913D-B670B6B4BA3D}"/>
              </a:ext>
            </a:extLst>
          </p:cNvPr>
          <p:cNvSpPr txBox="1"/>
          <p:nvPr/>
        </p:nvSpPr>
        <p:spPr>
          <a:xfrm>
            <a:off x="45427" y="3004959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本科生</a:t>
            </a:r>
          </a:p>
        </p:txBody>
      </p:sp>
    </p:spTree>
    <p:extLst>
      <p:ext uri="{BB962C8B-B14F-4D97-AF65-F5344CB8AC3E}">
        <p14:creationId xmlns:p14="http://schemas.microsoft.com/office/powerpoint/2010/main" val="4062176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C589-5232-42D0-BB1C-003069B2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608E5-25B0-4C55-9D2A-21A53759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传统理论课的问题：在理论课上得高分的同学仍然存在理论基础不牢的问题</a:t>
            </a:r>
            <a:endParaRPr lang="en-US" altLang="zh-CN" dirty="0"/>
          </a:p>
          <a:p>
            <a:pPr lvl="1"/>
            <a:r>
              <a:rPr lang="zh-CN" altLang="en-US" dirty="0"/>
              <a:t>概念不清、混用数学概念和编程概念、证明推导随意</a:t>
            </a:r>
            <a:endParaRPr lang="en-US" altLang="zh-CN" dirty="0"/>
          </a:p>
          <a:p>
            <a:r>
              <a:rPr lang="zh-CN" altLang="en-US" dirty="0"/>
              <a:t>猜想：数学定理证明不好阅卷，采用“显然”“易证”等模糊说法也能过关</a:t>
            </a:r>
            <a:endParaRPr lang="en-US" altLang="zh-CN" dirty="0"/>
          </a:p>
          <a:p>
            <a:r>
              <a:rPr lang="zh-CN" altLang="en-US" dirty="0"/>
              <a:t>本课程：首先介绍</a:t>
            </a:r>
            <a:r>
              <a:rPr lang="en-US" altLang="zh-CN" dirty="0"/>
              <a:t>Coq</a:t>
            </a:r>
            <a:r>
              <a:rPr lang="zh-CN" altLang="en-US" dirty="0"/>
              <a:t>，所有理论在</a:t>
            </a:r>
            <a:r>
              <a:rPr lang="en-US" altLang="zh-CN" dirty="0"/>
              <a:t>Coq</a:t>
            </a:r>
            <a:r>
              <a:rPr lang="zh-CN" altLang="en-US" dirty="0"/>
              <a:t>中构建，所有证明习题用</a:t>
            </a:r>
            <a:r>
              <a:rPr lang="en-US" altLang="zh-CN" dirty="0"/>
              <a:t>Coq</a:t>
            </a:r>
            <a:r>
              <a:rPr lang="zh-CN" altLang="en-US" dirty="0"/>
              <a:t>完成</a:t>
            </a:r>
            <a:endParaRPr lang="en-US" altLang="zh-CN" dirty="0"/>
          </a:p>
          <a:p>
            <a:pPr lvl="1"/>
            <a:r>
              <a:rPr lang="zh-CN" altLang="en-US"/>
              <a:t>理论基础：</a:t>
            </a:r>
            <a:r>
              <a:rPr lang="zh-CN" altLang="en-US" dirty="0"/>
              <a:t>数理逻辑、形式语义、类型系统</a:t>
            </a:r>
            <a:endParaRPr lang="en-US" altLang="zh-CN" dirty="0"/>
          </a:p>
          <a:p>
            <a:pPr lvl="1"/>
            <a:r>
              <a:rPr lang="zh-CN" altLang="en-US" dirty="0"/>
              <a:t>实践：在</a:t>
            </a:r>
            <a:r>
              <a:rPr lang="en-US" altLang="zh-CN" dirty="0"/>
              <a:t>Coq</a:t>
            </a:r>
            <a:r>
              <a:rPr lang="zh-CN" altLang="en-US" dirty="0"/>
              <a:t>中实现上述内容和证明定理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9E7BF3-AFA8-4EB5-B69B-024441D8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09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AB890-3AFC-438D-AE39-C44D7714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806E3F-2C72-47BE-A24A-C31D9BF91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392" y="1464289"/>
            <a:ext cx="7598983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4A9354-BAE0-4D07-BEC3-02397A51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14046F-14E1-42DC-BD78-CED32C305835}"/>
              </a:ext>
            </a:extLst>
          </p:cNvPr>
          <p:cNvSpPr txBox="1"/>
          <p:nvPr/>
        </p:nvSpPr>
        <p:spPr>
          <a:xfrm>
            <a:off x="1089356" y="5662842"/>
            <a:ext cx="7363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网址：</a:t>
            </a:r>
            <a:r>
              <a:rPr lang="zh-CN" altLang="en-US" dirty="0">
                <a:hlinkClick r:id="rId3"/>
              </a:rPr>
              <a:t>https://softwarefoundations.cis.upenn.edu/</a:t>
            </a:r>
            <a:endParaRPr lang="en-US" altLang="zh-CN" dirty="0"/>
          </a:p>
          <a:p>
            <a:r>
              <a:rPr lang="zh-CN" altLang="en-US" dirty="0"/>
              <a:t>志愿者维护的中文翻译版（不推荐）：</a:t>
            </a:r>
            <a:r>
              <a:rPr lang="en-US" altLang="zh-CN" dirty="0">
                <a:hlinkClick r:id="rId4"/>
              </a:rPr>
              <a:t>https://coq-zh.github.io/SF-zh/</a:t>
            </a:r>
            <a:endParaRPr lang="en-US" altLang="zh-CN" dirty="0"/>
          </a:p>
          <a:p>
            <a:r>
              <a:rPr lang="zh-CN" altLang="en-US" dirty="0"/>
              <a:t>课程采用最新版英文教材</a:t>
            </a:r>
          </a:p>
        </p:txBody>
      </p:sp>
    </p:spTree>
    <p:extLst>
      <p:ext uri="{BB962C8B-B14F-4D97-AF65-F5344CB8AC3E}">
        <p14:creationId xmlns:p14="http://schemas.microsoft.com/office/powerpoint/2010/main" val="1836420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65F10-E87D-4CC8-B584-F7F63A1B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8DD2C-6843-4BC9-877D-6F6D9C51A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教材每一章都是一个</a:t>
            </a:r>
            <a:r>
              <a:rPr lang="en-US" altLang="zh-CN" dirty="0"/>
              <a:t>Coq</a:t>
            </a:r>
            <a:r>
              <a:rPr lang="zh-CN" altLang="en-US" dirty="0"/>
              <a:t>文件，教材正文为注释，大部分习题为不完整的</a:t>
            </a:r>
            <a:r>
              <a:rPr lang="en-US" altLang="zh-CN" dirty="0"/>
              <a:t>Coq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Coq</a:t>
            </a:r>
            <a:r>
              <a:rPr lang="zh-CN" altLang="en-US" dirty="0"/>
              <a:t>程序补充完整，运行脚本自我打分</a:t>
            </a:r>
            <a:endParaRPr lang="en-US" altLang="zh-CN" dirty="0"/>
          </a:p>
          <a:p>
            <a:r>
              <a:rPr lang="zh-CN" altLang="en-US" dirty="0"/>
              <a:t>本地通过之后发送文件给助教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C5764A-B2D8-463A-9C61-BAFFD44A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793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6591AA-DC2B-492B-8A24-8E1A562F5779}"/>
              </a:ext>
            </a:extLst>
          </p:cNvPr>
          <p:cNvGrpSpPr/>
          <p:nvPr/>
        </p:nvGrpSpPr>
        <p:grpSpPr>
          <a:xfrm>
            <a:off x="5031154" y="1933422"/>
            <a:ext cx="4009607" cy="2611283"/>
            <a:chOff x="5134392" y="1451898"/>
            <a:chExt cx="4009607" cy="261128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E34F405-2C54-4536-9940-4F256F36C5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717"/>
            <a:stretch/>
          </p:blipFill>
          <p:spPr>
            <a:xfrm>
              <a:off x="5134392" y="1451898"/>
              <a:ext cx="4009607" cy="2611283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388675-3FD1-4DF0-BCA7-2333290B3F76}"/>
                </a:ext>
              </a:extLst>
            </p:cNvPr>
            <p:cNvSpPr/>
            <p:nvPr/>
          </p:nvSpPr>
          <p:spPr>
            <a:xfrm>
              <a:off x="5207585" y="3546237"/>
              <a:ext cx="1658665" cy="2169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1F647F7-30C8-4A4D-BE7D-45938D8C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预期学习收益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9F667-BB5A-4291-8593-9F4D5FD4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90689"/>
            <a:ext cx="7947538" cy="503078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打基础</a:t>
            </a:r>
            <a:endParaRPr lang="en-US" altLang="zh-CN" dirty="0"/>
          </a:p>
          <a:p>
            <a:pPr lvl="1"/>
            <a:r>
              <a:rPr lang="zh-CN" altLang="en-US" dirty="0"/>
              <a:t>对软件理论知识有全面了解</a:t>
            </a:r>
            <a:endParaRPr lang="en-US" altLang="zh-CN" dirty="0"/>
          </a:p>
          <a:p>
            <a:pPr lvl="1"/>
            <a:r>
              <a:rPr lang="zh-CN" altLang="en-US" dirty="0"/>
              <a:t>为进一步学习后续课程打下</a:t>
            </a:r>
            <a:br>
              <a:rPr lang="en-US" altLang="zh-CN" dirty="0"/>
            </a:br>
            <a:r>
              <a:rPr lang="zh-CN" altLang="en-US" dirty="0"/>
              <a:t>基础</a:t>
            </a:r>
            <a:endParaRPr lang="en-US" altLang="zh-CN" dirty="0"/>
          </a:p>
          <a:p>
            <a:pPr lvl="1"/>
            <a:r>
              <a:rPr lang="zh-CN" altLang="en-US" dirty="0"/>
              <a:t>为开展软件方向的科研打下</a:t>
            </a:r>
            <a:br>
              <a:rPr lang="en-US" altLang="zh-CN" dirty="0"/>
            </a:b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增能力</a:t>
            </a:r>
            <a:endParaRPr lang="en-US" altLang="zh-CN" dirty="0"/>
          </a:p>
          <a:p>
            <a:pPr lvl="1"/>
            <a:r>
              <a:rPr lang="zh-CN" altLang="en-US" dirty="0"/>
              <a:t>熟练使用交互式定理证明编程</a:t>
            </a:r>
            <a:br>
              <a:rPr lang="en-US" altLang="zh-CN" dirty="0"/>
            </a:br>
            <a:r>
              <a:rPr lang="zh-CN" altLang="en-US" dirty="0"/>
              <a:t>语言和工具</a:t>
            </a:r>
            <a:endParaRPr lang="en-US" altLang="zh-CN" dirty="0"/>
          </a:p>
          <a:p>
            <a:pPr lvl="1"/>
            <a:r>
              <a:rPr lang="zh-CN" altLang="en-US" dirty="0"/>
              <a:t>对软件理论的全面了解提升</a:t>
            </a:r>
            <a:br>
              <a:rPr lang="en-US" altLang="zh-CN" dirty="0"/>
            </a:br>
            <a:r>
              <a:rPr lang="zh-CN" altLang="en-US" dirty="0"/>
              <a:t>日常软件开发能力</a:t>
            </a:r>
            <a:endParaRPr lang="en-US" altLang="zh-CN" dirty="0"/>
          </a:p>
          <a:p>
            <a:r>
              <a:rPr lang="zh-CN" altLang="en-US" dirty="0"/>
              <a:t>找工作</a:t>
            </a:r>
            <a:endParaRPr lang="en-US" altLang="zh-CN" dirty="0"/>
          </a:p>
          <a:p>
            <a:pPr lvl="1"/>
            <a:r>
              <a:rPr lang="zh-CN" altLang="en-US" dirty="0"/>
              <a:t>带证明软件于</a:t>
            </a:r>
            <a:r>
              <a:rPr lang="en-US" altLang="zh-CN" dirty="0"/>
              <a:t>2011</a:t>
            </a:r>
            <a:r>
              <a:rPr lang="zh-CN" altLang="en-US" dirty="0"/>
              <a:t>年被</a:t>
            </a:r>
            <a:r>
              <a:rPr lang="en-US" altLang="zh-CN" dirty="0"/>
              <a:t>《</a:t>
            </a:r>
            <a:r>
              <a:rPr lang="zh-CN" altLang="en-US" dirty="0"/>
              <a:t>麻省理工技术评论</a:t>
            </a:r>
            <a:r>
              <a:rPr lang="en-US" altLang="zh-CN" dirty="0"/>
              <a:t>》</a:t>
            </a:r>
            <a:r>
              <a:rPr lang="zh-CN" altLang="en-US" dirty="0"/>
              <a:t>评为年度十大技术</a:t>
            </a:r>
          </a:p>
          <a:p>
            <a:pPr lvl="1"/>
            <a:r>
              <a:rPr lang="zh-CN" altLang="en-US" dirty="0"/>
              <a:t>越来越多的软件企业开始采用定理证明的方式构造核心代码</a:t>
            </a:r>
          </a:p>
          <a:p>
            <a:pPr lvl="2"/>
            <a:r>
              <a:rPr lang="zh-CN" altLang="en-US"/>
              <a:t>华为、阿里、微软</a:t>
            </a:r>
            <a:endParaRPr lang="zh-CN" altLang="en-US" dirty="0"/>
          </a:p>
          <a:p>
            <a:pPr lvl="2"/>
            <a:r>
              <a:rPr lang="zh-CN" altLang="en-US" dirty="0"/>
              <a:t>部分航空航天、高铁企业、研究所</a:t>
            </a:r>
            <a:endParaRPr lang="en-US" altLang="zh-CN" dirty="0"/>
          </a:p>
          <a:p>
            <a:pPr lvl="1"/>
            <a:r>
              <a:rPr lang="zh-CN" altLang="en-US" dirty="0"/>
              <a:t>自动定理证明也是大模型企业专攻的方向</a:t>
            </a:r>
            <a:endParaRPr lang="en-US" altLang="zh-CN" dirty="0"/>
          </a:p>
          <a:p>
            <a:pPr lvl="2"/>
            <a:r>
              <a:rPr lang="en-US" altLang="zh-CN" dirty="0"/>
              <a:t>DeepMind, OpenAI, </a:t>
            </a:r>
            <a:r>
              <a:rPr lang="en-US" altLang="zh-CN" dirty="0" err="1"/>
              <a:t>DeepSeek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CCD7F8-1B7B-464A-A417-DC953109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072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B1CBC-3EF0-A61D-B785-072FEE8CB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4889E-B90F-9F3D-84AE-FD46251A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课程主页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5C2EB-E1CE-4F71-7F20-3A97B2EA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00" y="1492858"/>
            <a:ext cx="7525999" cy="435133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https://xiongyingfei.github.io/SF/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B515E4-8A22-F176-CA5D-ED653174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AABA05-8AD2-14BE-76A7-3B9CA29CB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28" y="1957553"/>
            <a:ext cx="4925141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59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EAA8C-D51A-4EC0-8FA2-AA565569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任课教师与助教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05895-73E2-42D3-947E-224592D4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教师：熊英飞</a:t>
            </a:r>
            <a:endParaRPr lang="en-US" altLang="zh-CN" dirty="0"/>
          </a:p>
          <a:p>
            <a:pPr lvl="1"/>
            <a:r>
              <a:rPr lang="en-US" altLang="zh-CN" dirty="0"/>
              <a:t>2009</a:t>
            </a:r>
            <a:r>
              <a:rPr lang="zh-CN" altLang="en-US" dirty="0"/>
              <a:t>年于日本东京大学获得博士学位</a:t>
            </a:r>
            <a:endParaRPr lang="en-US" altLang="zh-CN" dirty="0"/>
          </a:p>
          <a:p>
            <a:pPr lvl="1"/>
            <a:r>
              <a:rPr lang="en-US" altLang="zh-CN" dirty="0"/>
              <a:t>2009-2011</a:t>
            </a:r>
            <a:r>
              <a:rPr lang="zh-CN" altLang="en-US" dirty="0"/>
              <a:t>年在加拿大滑铁卢大学从事博士后研究</a:t>
            </a:r>
            <a:endParaRPr lang="en-US" altLang="zh-CN" dirty="0"/>
          </a:p>
          <a:p>
            <a:pPr lvl="1"/>
            <a:r>
              <a:rPr lang="en-US" altLang="zh-CN" dirty="0"/>
              <a:t>2012</a:t>
            </a:r>
            <a:r>
              <a:rPr lang="zh-CN" altLang="en-US" dirty="0"/>
              <a:t>年加入北京大学，现任长聘副教授</a:t>
            </a:r>
            <a:endParaRPr lang="en-US" altLang="zh-CN" dirty="0"/>
          </a:p>
          <a:p>
            <a:pPr lvl="1"/>
            <a:r>
              <a:rPr lang="zh-CN" altLang="en-US" dirty="0"/>
              <a:t>办公室：理科一号楼</a:t>
            </a:r>
            <a:r>
              <a:rPr lang="en-US" altLang="zh-CN" dirty="0"/>
              <a:t>1431</a:t>
            </a:r>
          </a:p>
          <a:p>
            <a:pPr lvl="1"/>
            <a:r>
              <a:rPr lang="zh-CN" altLang="en-US" dirty="0"/>
              <a:t>邮件：</a:t>
            </a:r>
            <a:r>
              <a:rPr lang="en-US" altLang="zh-CN" dirty="0">
                <a:hlinkClick r:id="rId2"/>
              </a:rPr>
              <a:t>xiongyf@pku.edu.cn</a:t>
            </a:r>
            <a:endParaRPr lang="en-US" altLang="zh-CN" dirty="0"/>
          </a:p>
          <a:p>
            <a:r>
              <a:rPr lang="zh-CN" altLang="en-US" dirty="0"/>
              <a:t>助教：黄柘铳</a:t>
            </a:r>
            <a:endParaRPr lang="en-US" altLang="zh-CN" dirty="0"/>
          </a:p>
          <a:p>
            <a:pPr lvl="1"/>
            <a:r>
              <a:rPr lang="zh-CN" altLang="en-US" dirty="0"/>
              <a:t>博士一年级</a:t>
            </a:r>
            <a:endParaRPr lang="en-US" altLang="zh-CN" dirty="0"/>
          </a:p>
          <a:p>
            <a:pPr lvl="1"/>
            <a:r>
              <a:rPr lang="zh-CN" altLang="en-US" dirty="0"/>
              <a:t>邮件：</a:t>
            </a:r>
            <a:r>
              <a:rPr lang="en-US" altLang="zh-CN" dirty="0">
                <a:hlinkClick r:id="rId3"/>
              </a:rPr>
              <a:t>willhuang@stu.pku.edu.cn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A927E-ACEB-49E2-BD5B-B92F92D3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928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9001F-04D3-4A73-9EB4-2D014251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30506-2DE5-47AA-BB9A-D68BE9F7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作业：</a:t>
            </a:r>
            <a:r>
              <a:rPr lang="en-US" altLang="zh-CN" dirty="0"/>
              <a:t>50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期末考试：</a:t>
            </a:r>
            <a:r>
              <a:rPr lang="en-US" altLang="zh-CN" dirty="0"/>
              <a:t>50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作业：</a:t>
            </a:r>
            <a:endParaRPr lang="en-US" altLang="zh-CN" dirty="0"/>
          </a:p>
          <a:p>
            <a:pPr lvl="1"/>
            <a:r>
              <a:rPr lang="zh-CN" altLang="en-US" dirty="0"/>
              <a:t>独立完成</a:t>
            </a:r>
            <a:endParaRPr lang="en-US" altLang="zh-CN" dirty="0"/>
          </a:p>
          <a:p>
            <a:pPr lvl="1"/>
            <a:r>
              <a:rPr lang="zh-CN" altLang="en-US" dirty="0"/>
              <a:t>下周四上课前提交</a:t>
            </a:r>
            <a:endParaRPr lang="en-US" altLang="zh-CN" dirty="0"/>
          </a:p>
          <a:p>
            <a:pPr lvl="1"/>
            <a:r>
              <a:rPr lang="zh-CN" altLang="en-US" dirty="0"/>
              <a:t>助教评分</a:t>
            </a:r>
            <a:endParaRPr lang="en-US" altLang="zh-CN" dirty="0"/>
          </a:p>
          <a:p>
            <a:r>
              <a:rPr lang="zh-CN" altLang="en-US" dirty="0"/>
              <a:t>考试：</a:t>
            </a:r>
            <a:endParaRPr lang="en-US" altLang="zh-CN" dirty="0"/>
          </a:p>
          <a:p>
            <a:pPr lvl="1"/>
            <a:r>
              <a:rPr lang="zh-CN" altLang="en-US" dirty="0"/>
              <a:t>闭卷考试</a:t>
            </a:r>
            <a:endParaRPr lang="en-US" altLang="zh-CN" dirty="0"/>
          </a:p>
          <a:p>
            <a:pPr lvl="1"/>
            <a:r>
              <a:rPr lang="zh-CN" altLang="en-US" dirty="0"/>
              <a:t>考察概念理解和运用为主</a:t>
            </a:r>
            <a:endParaRPr lang="en-US" altLang="zh-CN" dirty="0"/>
          </a:p>
          <a:p>
            <a:pPr lvl="1"/>
            <a:r>
              <a:rPr lang="zh-CN" altLang="en-US" dirty="0"/>
              <a:t>尽量避免需要记忆的内容，如果考到会给出</a:t>
            </a:r>
            <a:endParaRPr lang="en-US" altLang="zh-CN" dirty="0"/>
          </a:p>
          <a:p>
            <a:pPr lvl="1"/>
            <a:r>
              <a:rPr lang="zh-CN" altLang="en-US" dirty="0"/>
              <a:t>难度控制：尽量做到平时搞懂学习内容，独立完成习题的情况下可以得高分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8873C-8978-487C-BCCA-F651E310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54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C75D0-CEC7-43F4-B72F-F0C1816D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开课历史和评估分数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A7D8AB-C0B9-4B36-84AA-6C890BB3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29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7AAF6E-0878-40DF-BD19-DD17287A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73" y="3429000"/>
            <a:ext cx="7557026" cy="1590595"/>
          </a:xfrm>
          <a:prstGeom prst="rect">
            <a:avLst/>
          </a:prstGeom>
        </p:spPr>
      </p:pic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58F8EBA4-0245-5C77-7D81-06CD853E6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57481"/>
              </p:ext>
            </p:extLst>
          </p:nvPr>
        </p:nvGraphicFramePr>
        <p:xfrm>
          <a:off x="1524000" y="1574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3834">
                  <a:extLst>
                    <a:ext uri="{9D8B030D-6E8A-4147-A177-3AD203B41FA5}">
                      <a16:colId xmlns:a16="http://schemas.microsoft.com/office/drawing/2014/main" val="2043889619"/>
                    </a:ext>
                  </a:extLst>
                </a:gridCol>
                <a:gridCol w="1442166">
                  <a:extLst>
                    <a:ext uri="{9D8B030D-6E8A-4147-A177-3AD203B41FA5}">
                      <a16:colId xmlns:a16="http://schemas.microsoft.com/office/drawing/2014/main" val="1661306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1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2021</a:t>
                      </a:r>
                      <a:r>
                        <a:rPr lang="zh-CN" altLang="en-US" dirty="0"/>
                        <a:t>（研究生，软件理论基础与实践）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98.89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2022</a:t>
                      </a:r>
                      <a:r>
                        <a:rPr lang="zh-CN" altLang="en-US" dirty="0"/>
                        <a:t>（本科生，软件理论基础与实践）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96.67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5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</a:t>
                      </a:r>
                      <a:r>
                        <a:rPr lang="zh-CN" altLang="en-US" dirty="0"/>
                        <a:t>（本科生，软件科学基础）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22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2024</a:t>
                      </a:r>
                      <a:r>
                        <a:rPr lang="zh-CN" altLang="en-US" dirty="0"/>
                        <a:t>（本科生，软件科学基础）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95.83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01263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5BE85BDC-E2AA-816E-17FC-81129A4A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34" y="4938316"/>
            <a:ext cx="7371669" cy="5391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2790A3-6AAD-025A-716D-D8D3D3CF4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85" y="5477430"/>
            <a:ext cx="7557025" cy="9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7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72132-AC70-41F4-88F4-11A58A25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如何知道程序是正确的？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E3F225-6AF0-4CC8-A04D-66B7015B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BA30262-2D28-446F-9F4B-AE1A88E1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77" y="2487944"/>
            <a:ext cx="2163357" cy="216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7C13D61-F7C5-44BE-9A31-4EF014557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0" y="2384706"/>
            <a:ext cx="2080805" cy="208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B9FA2495-53BC-4BAF-957A-9D6640077621}"/>
              </a:ext>
            </a:extLst>
          </p:cNvPr>
          <p:cNvSpPr/>
          <p:nvPr/>
        </p:nvSpPr>
        <p:spPr>
          <a:xfrm>
            <a:off x="2631083" y="1880419"/>
            <a:ext cx="3688601" cy="936523"/>
          </a:xfrm>
          <a:prstGeom prst="wedgeRectCallout">
            <a:avLst>
              <a:gd name="adj1" fmla="val 63149"/>
              <a:gd name="adj2" fmla="val 72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给我写一个排序</a:t>
            </a: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AFBAFCD8-576D-4D65-AA31-7B390AF55186}"/>
              </a:ext>
            </a:extLst>
          </p:cNvPr>
          <p:cNvSpPr/>
          <p:nvPr/>
        </p:nvSpPr>
        <p:spPr>
          <a:xfrm>
            <a:off x="2631083" y="3016252"/>
            <a:ext cx="3688601" cy="1694681"/>
          </a:xfrm>
          <a:prstGeom prst="wedgeRectCallout">
            <a:avLst>
              <a:gd name="adj1" fmla="val -57186"/>
              <a:gd name="adj2" fmla="val 5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写好了，看：</a:t>
            </a:r>
            <a:endParaRPr lang="en-US" altLang="zh-CN" dirty="0"/>
          </a:p>
          <a:p>
            <a:r>
              <a:rPr lang="en-US" altLang="zh-CN" dirty="0"/>
              <a:t>quicksort (</a:t>
            </a:r>
            <a:r>
              <a:rPr lang="en-US" altLang="zh-CN" dirty="0" err="1"/>
              <a:t>x:xs</a:t>
            </a:r>
            <a:r>
              <a:rPr lang="en-US" altLang="zh-CN" dirty="0"/>
              <a:t>) =  </a:t>
            </a:r>
            <a:br>
              <a:rPr lang="en-US" altLang="zh-CN" dirty="0"/>
            </a:br>
            <a:r>
              <a:rPr lang="en-US" altLang="zh-CN" dirty="0"/>
              <a:t>  quicksort [a | a &lt;- </a:t>
            </a:r>
            <a:r>
              <a:rPr lang="en-US" altLang="zh-CN" dirty="0" err="1"/>
              <a:t>xs</a:t>
            </a:r>
            <a:r>
              <a:rPr lang="en-US" altLang="zh-CN" dirty="0"/>
              <a:t>, a &lt;= x]  ++ [x] </a:t>
            </a:r>
          </a:p>
          <a:p>
            <a:r>
              <a:rPr lang="en-US" altLang="zh-CN" dirty="0"/>
              <a:t>  ++ quicksort [a | a &lt;- </a:t>
            </a:r>
            <a:r>
              <a:rPr lang="en-US" altLang="zh-CN" dirty="0" err="1"/>
              <a:t>xs</a:t>
            </a:r>
            <a:r>
              <a:rPr lang="en-US" altLang="zh-CN" dirty="0"/>
              <a:t>, a &gt; x]</a:t>
            </a:r>
            <a:endParaRPr lang="zh-CN" altLang="en-US" dirty="0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6D71E1C2-FDC1-4A1A-ACE3-A229C7ED6521}"/>
              </a:ext>
            </a:extLst>
          </p:cNvPr>
          <p:cNvSpPr/>
          <p:nvPr/>
        </p:nvSpPr>
        <p:spPr>
          <a:xfrm>
            <a:off x="2631082" y="4909244"/>
            <a:ext cx="3688601" cy="936523"/>
          </a:xfrm>
          <a:prstGeom prst="wedgeRectCallout">
            <a:avLst>
              <a:gd name="adj1" fmla="val 70746"/>
              <a:gd name="adj2" fmla="val -63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写对了吗？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C48F15-2BAF-4618-B0B6-55C61C6218BC}"/>
              </a:ext>
            </a:extLst>
          </p:cNvPr>
          <p:cNvSpPr txBox="1"/>
          <p:nvPr/>
        </p:nvSpPr>
        <p:spPr>
          <a:xfrm>
            <a:off x="7594389" y="47245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老板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2F1F4B-06A7-4E90-80D0-9C266CEA5F1C}"/>
              </a:ext>
            </a:extLst>
          </p:cNvPr>
          <p:cNvSpPr txBox="1"/>
          <p:nvPr/>
        </p:nvSpPr>
        <p:spPr>
          <a:xfrm>
            <a:off x="743288" y="46672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程序员</a:t>
            </a:r>
          </a:p>
        </p:txBody>
      </p:sp>
    </p:spTree>
    <p:extLst>
      <p:ext uri="{BB962C8B-B14F-4D97-AF65-F5344CB8AC3E}">
        <p14:creationId xmlns:p14="http://schemas.microsoft.com/office/powerpoint/2010/main" val="2323923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F90AE-1CA8-4BB8-8168-C5CB36A0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92DB7-E6D9-47C5-B128-47EAB9A7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下载教科书及相关</a:t>
            </a:r>
            <a:r>
              <a:rPr lang="en-US" altLang="zh-CN" dirty="0"/>
              <a:t>Coq</a:t>
            </a:r>
            <a:r>
              <a:rPr lang="zh-CN" altLang="en-US" dirty="0"/>
              <a:t>代码</a:t>
            </a:r>
          </a:p>
          <a:p>
            <a:pPr lvl="1"/>
            <a:r>
              <a:rPr lang="en-US" altLang="zh-CN" dirty="0"/>
              <a:t>https://softwarefoundations.cis.upenn.edu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Coq</a:t>
            </a:r>
            <a:r>
              <a:rPr lang="zh-CN" altLang="en-US" dirty="0"/>
              <a:t>系统和至少一个开发环境</a:t>
            </a:r>
            <a:endParaRPr lang="en-US" altLang="zh-CN" dirty="0"/>
          </a:p>
          <a:p>
            <a:pPr lvl="1"/>
            <a:r>
              <a:rPr lang="en-US" altLang="zh-CN" dirty="0"/>
              <a:t>https://coq.inria.fr/download</a:t>
            </a:r>
          </a:p>
          <a:p>
            <a:pPr lvl="1"/>
            <a:r>
              <a:rPr lang="en-US" altLang="zh-CN" dirty="0" err="1"/>
              <a:t>CoqIDE</a:t>
            </a:r>
            <a:r>
              <a:rPr lang="zh-CN" altLang="en-US" dirty="0"/>
              <a:t>：自带独立开发环境</a:t>
            </a:r>
            <a:endParaRPr lang="en-US" altLang="zh-CN" dirty="0"/>
          </a:p>
          <a:p>
            <a:pPr lvl="1"/>
            <a:r>
              <a:rPr lang="en-US" altLang="zh-CN" dirty="0" err="1"/>
              <a:t>VSCode</a:t>
            </a:r>
            <a:r>
              <a:rPr lang="zh-CN" altLang="en-US" dirty="0"/>
              <a:t>插件：</a:t>
            </a:r>
            <a:r>
              <a:rPr lang="en-US" altLang="zh-CN" dirty="0" err="1"/>
              <a:t>VSCoq</a:t>
            </a:r>
            <a:endParaRPr lang="en-US" altLang="zh-CN" dirty="0"/>
          </a:p>
          <a:p>
            <a:pPr lvl="1"/>
            <a:r>
              <a:rPr lang="en-US" altLang="zh-CN" dirty="0"/>
              <a:t>Emacs</a:t>
            </a:r>
            <a:r>
              <a:rPr lang="zh-CN" altLang="en-US" dirty="0"/>
              <a:t>插件：</a:t>
            </a:r>
            <a:r>
              <a:rPr lang="en-US" altLang="zh-CN" dirty="0"/>
              <a:t>Proof General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72EA13-3389-4421-B0AE-49DC869C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85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72132-AC70-41F4-88F4-11A58A25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如何知道程序是正确的？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C0A7D-A3D9-4DF4-B8F5-FC384919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CN" altLang="en-US" dirty="0"/>
              <a:t>            程序员：我测试了！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E3F225-6AF0-4CC8-A04D-66B7015B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5C196BE8-C957-4E5C-BB9A-DFE13A70B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42" y="2463474"/>
            <a:ext cx="2753740" cy="367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C687A0C5-8405-41F5-A8FF-012199C79537}"/>
              </a:ext>
            </a:extLst>
          </p:cNvPr>
          <p:cNvSpPr/>
          <p:nvPr/>
        </p:nvSpPr>
        <p:spPr>
          <a:xfrm>
            <a:off x="737419" y="2890684"/>
            <a:ext cx="3834581" cy="2418735"/>
          </a:xfrm>
          <a:prstGeom prst="wedgeRectCallout">
            <a:avLst>
              <a:gd name="adj1" fmla="val 74359"/>
              <a:gd name="adj2" fmla="val 13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Testing shows the presence, not the absence of bugs.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1605BF-FF7C-403E-87B9-2BABD22FDED6}"/>
              </a:ext>
            </a:extLst>
          </p:cNvPr>
          <p:cNvSpPr txBox="1"/>
          <p:nvPr/>
        </p:nvSpPr>
        <p:spPr>
          <a:xfrm>
            <a:off x="6032090" y="6258476"/>
            <a:ext cx="18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Edsger</a:t>
            </a:r>
            <a:r>
              <a:rPr lang="en-US" altLang="zh-CN" dirty="0"/>
              <a:t> W. Dijkstra</a:t>
            </a:r>
            <a:endParaRPr lang="zh-CN" alt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25F572C-08E0-4A4D-8D8A-F34515784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17" y="1548580"/>
            <a:ext cx="732690" cy="73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77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72132-AC70-41F4-88F4-11A58A25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如何知道程序是正确的？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C0A7D-A3D9-4DF4-B8F5-FC384919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5698408" cy="4667249"/>
          </a:xfrm>
        </p:spPr>
        <p:txBody>
          <a:bodyPr>
            <a:normAutofit/>
          </a:bodyPr>
          <a:lstStyle/>
          <a:p>
            <a:r>
              <a:rPr lang="zh-CN" altLang="en-US" dirty="0"/>
              <a:t>            程序员：你看，我先把比</a:t>
            </a:r>
            <a:r>
              <a:rPr lang="en-US" altLang="zh-CN" dirty="0"/>
              <a:t>x</a:t>
            </a:r>
            <a:r>
              <a:rPr lang="zh-CN" altLang="en-US" dirty="0"/>
              <a:t>小的选出来排序，然后把比</a:t>
            </a:r>
            <a:r>
              <a:rPr lang="en-US" altLang="zh-CN" dirty="0"/>
              <a:t>x</a:t>
            </a:r>
            <a:r>
              <a:rPr lang="zh-CN" altLang="en-US" dirty="0"/>
              <a:t>大的选出来排序，然后把三部分按顺序合起来，过程多么合理！</a:t>
            </a:r>
            <a:endParaRPr lang="en-US" altLang="zh-CN" dirty="0"/>
          </a:p>
          <a:p>
            <a:pPr lvl="1"/>
            <a:r>
              <a:rPr lang="zh-CN" altLang="en-US" dirty="0"/>
              <a:t>自然语言存在二义性</a:t>
            </a:r>
            <a:endParaRPr lang="en-US" altLang="zh-CN" dirty="0"/>
          </a:p>
          <a:p>
            <a:pPr lvl="2"/>
            <a:r>
              <a:rPr lang="zh-CN" altLang="en-US" dirty="0"/>
              <a:t>资深程序员：“排序”的要求是什么？升序还是降序？要求时间复杂度吗？排序元素的定义域和序列长度通常哪个大？</a:t>
            </a:r>
            <a:endParaRPr lang="en-US" altLang="zh-CN" dirty="0"/>
          </a:p>
          <a:p>
            <a:pPr lvl="2"/>
            <a:r>
              <a:rPr lang="zh-CN" altLang="en-US" dirty="0"/>
              <a:t>数学家：“排序”的定义是什么？被排序元素上存在全序吗？存在偏序吗？</a:t>
            </a:r>
            <a:endParaRPr lang="en-US" altLang="zh-CN" dirty="0"/>
          </a:p>
          <a:p>
            <a:pPr lvl="1"/>
            <a:r>
              <a:rPr lang="zh-CN" altLang="en-US" dirty="0"/>
              <a:t>不容易判断自然语言的分析是否全面、正确</a:t>
            </a:r>
            <a:endParaRPr lang="en-US" altLang="zh-CN" dirty="0"/>
          </a:p>
          <a:p>
            <a:pPr lvl="2"/>
            <a:r>
              <a:rPr lang="zh-CN" altLang="en-US" dirty="0"/>
              <a:t>上述描述</a:t>
            </a:r>
            <a:r>
              <a:rPr lang="zh-CN" altLang="en-US"/>
              <a:t>没有分析终止性和边界条件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E3F225-6AF0-4CC8-A04D-66B7015B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0339E1-8FBF-410F-997C-B66D5B3D6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130" y="3231260"/>
            <a:ext cx="2342457" cy="31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0E400B77-9230-49B5-AD73-F9503F557702}"/>
              </a:ext>
            </a:extLst>
          </p:cNvPr>
          <p:cNvSpPr/>
          <p:nvPr/>
        </p:nvSpPr>
        <p:spPr>
          <a:xfrm>
            <a:off x="6462130" y="1880419"/>
            <a:ext cx="2394276" cy="988142"/>
          </a:xfrm>
          <a:prstGeom prst="wedgeRectCallout">
            <a:avLst>
              <a:gd name="adj1" fmla="val -21449"/>
              <a:gd name="adj2" fmla="val 90112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“牌序”？好像是挺重要的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BFF9200-8769-4E3E-9EA0-DF61D98DD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17" y="1511920"/>
            <a:ext cx="735848" cy="73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83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EF0EF-2C4A-42CF-86F8-0427BB32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0368"/>
            <a:ext cx="7578828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如何解决自然语言论证的问题？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56DB4-027A-431C-848D-B8852628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数学：对事物的抽象结构与模式进行严格描述的一种通用手段（百度百科）</a:t>
            </a:r>
            <a:endParaRPr lang="en-US" altLang="zh-CN" dirty="0"/>
          </a:p>
          <a:p>
            <a:pPr lvl="1"/>
            <a:r>
              <a:rPr lang="zh-CN" altLang="en-US" dirty="0"/>
              <a:t>解决二义性问题</a:t>
            </a:r>
            <a:endParaRPr lang="en-US" altLang="zh-CN" dirty="0"/>
          </a:p>
          <a:p>
            <a:r>
              <a:rPr lang="zh-CN" altLang="en-US" dirty="0"/>
              <a:t>逻辑学：研究推理的学科，即研究如何从前提必然推出结论（百度百科）</a:t>
            </a:r>
            <a:endParaRPr lang="en-US" altLang="zh-CN" dirty="0"/>
          </a:p>
          <a:p>
            <a:pPr lvl="1"/>
            <a:r>
              <a:rPr lang="zh-CN" altLang="en-US" dirty="0"/>
              <a:t>解决论证正确性问题</a:t>
            </a:r>
            <a:endParaRPr lang="en-US" altLang="zh-CN" dirty="0"/>
          </a:p>
          <a:p>
            <a:r>
              <a:rPr lang="zh-CN" altLang="en-US" dirty="0"/>
              <a:t>数理逻辑：严格描述的逻辑学，是现代数学的基础</a:t>
            </a:r>
            <a:endParaRPr lang="en-US" altLang="zh-CN" dirty="0"/>
          </a:p>
          <a:p>
            <a:pPr lvl="1"/>
            <a:r>
              <a:rPr lang="zh-CN" altLang="en-US" dirty="0"/>
              <a:t>一系列语法规则，用于描述命题</a:t>
            </a:r>
            <a:endParaRPr lang="en-US" altLang="zh-CN" dirty="0"/>
          </a:p>
          <a:p>
            <a:pPr lvl="1"/>
            <a:r>
              <a:rPr lang="zh-CN" altLang="en-US" dirty="0"/>
              <a:t>一系列推理规则，用于证明命题是否成立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90FB12-657E-421B-864F-F78ADA2D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38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82E66-A69A-4B82-925F-F46181DA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  <a:r>
              <a:rPr lang="en-US" altLang="zh-CN" dirty="0"/>
              <a:t>1</a:t>
            </a:r>
            <a:r>
              <a:rPr lang="zh-CN" altLang="en-US" dirty="0"/>
              <a:t>：数理逻辑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A7839-74B6-41AD-BAEF-61E3ED12E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高阶逻辑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与、或、非、全称量词、存在量词、谓词</a:t>
            </a:r>
            <a:endParaRPr lang="en-US" altLang="zh-CN" dirty="0"/>
          </a:p>
          <a:p>
            <a:r>
              <a:rPr lang="zh-CN" altLang="en-US" dirty="0"/>
              <a:t>基本的推理规则</a:t>
            </a:r>
            <a:endParaRPr lang="en-US" altLang="zh-CN" dirty="0"/>
          </a:p>
          <a:p>
            <a:pPr lvl="1"/>
            <a:r>
              <a:rPr lang="zh-CN" altLang="en-US" dirty="0"/>
              <a:t>演绎</a:t>
            </a:r>
            <a:endParaRPr lang="en-US" altLang="zh-CN" dirty="0"/>
          </a:p>
          <a:p>
            <a:pPr lvl="1"/>
            <a:r>
              <a:rPr lang="zh-CN" altLang="en-US" dirty="0"/>
              <a:t>归纳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73BFA5-D083-42C5-BC89-86596A68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4A0F5001-FF4D-49CF-A5C4-E159FD02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090" y="3416828"/>
            <a:ext cx="2068925" cy="276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B453EC-B07A-4A30-B11C-12FE93ABFCB2}"/>
              </a:ext>
            </a:extLst>
          </p:cNvPr>
          <p:cNvSpPr txBox="1"/>
          <p:nvPr/>
        </p:nvSpPr>
        <p:spPr>
          <a:xfrm>
            <a:off x="6032090" y="6258476"/>
            <a:ext cx="18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Edsger</a:t>
            </a:r>
            <a:r>
              <a:rPr lang="en-US" altLang="zh-CN" dirty="0"/>
              <a:t> W. Dijkstra</a:t>
            </a:r>
            <a:endParaRPr lang="zh-CN" altLang="en-US" dirty="0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A9CFF4E1-094B-4AF8-83FD-5C39D49A64E1}"/>
              </a:ext>
            </a:extLst>
          </p:cNvPr>
          <p:cNvSpPr/>
          <p:nvPr/>
        </p:nvSpPr>
        <p:spPr>
          <a:xfrm>
            <a:off x="464344" y="4201335"/>
            <a:ext cx="4993481" cy="1975628"/>
          </a:xfrm>
          <a:prstGeom prst="wedgeRectCallout">
            <a:avLst>
              <a:gd name="adj1" fmla="val 59910"/>
              <a:gd name="adj2" fmla="val -17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假如我早年在数理逻辑上好好下点功夫的话，我就不会犯这么多的错误。不少东西逻辑学家早就说了，可我不知道。要是我能够年轻</a:t>
            </a:r>
            <a:r>
              <a:rPr lang="en-US" altLang="zh-CN" sz="2400" dirty="0"/>
              <a:t>20</a:t>
            </a:r>
            <a:r>
              <a:rPr lang="zh-CN" altLang="en-US" sz="2400" dirty="0"/>
              <a:t>岁的话，就要回去学逻辑。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605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2452A-3E74-4BF7-B6B7-29DD8616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如何用数理逻辑来论证程序正确性？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2A8691-0CA4-4A67-87FD-2C8ABA796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程序员：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用数理逻辑证明如下定理：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𝑏𝑎𝑔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𝑏𝑎𝑔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𝑞𝑢𝑖𝑐𝑘𝑠𝑜𝑟𝑡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𝑞𝑢𝑖𝑐𝑘𝑠𝑜𝑟𝑡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𝑞𝑢𝑖𝑐𝑘𝑠𝑜𝑟𝑡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稍等，什么是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𝑞𝑢𝑖𝑐𝑘𝑠𝑜𝑟𝑡</m:t>
                    </m:r>
                  </m:oMath>
                </a14:m>
                <a:r>
                  <a:rPr lang="zh-CN" altLang="en-US" dirty="0"/>
                  <a:t>函数？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之前只写了一段</a:t>
                </a:r>
                <a:r>
                  <a:rPr lang="en-US" altLang="zh-CN" dirty="0"/>
                  <a:t>quicksort</a:t>
                </a:r>
                <a:r>
                  <a:rPr lang="zh-CN" altLang="en-US" dirty="0"/>
                  <a:t>程序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2A8691-0CA4-4A67-87FD-2C8ABA796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4937A7-A3CF-49DD-B72E-603E1DDB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08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2452A-3E74-4BF7-B6B7-29DD8616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如何用数理逻辑来论证程序正确性？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A8691-0CA4-4A67-87FD-2C8ABA79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如何精确的定义程序？</a:t>
            </a:r>
            <a:endParaRPr lang="en-US" altLang="zh-CN" dirty="0"/>
          </a:p>
          <a:p>
            <a:pPr lvl="1"/>
            <a:r>
              <a:rPr lang="zh-CN" altLang="en-US" dirty="0"/>
              <a:t>静态：如何定义什么是程序？</a:t>
            </a:r>
            <a:endParaRPr lang="en-US" altLang="zh-CN" dirty="0"/>
          </a:p>
          <a:p>
            <a:pPr lvl="2"/>
            <a:r>
              <a:rPr lang="zh-CN" altLang="en-US" dirty="0"/>
              <a:t>形式语法</a:t>
            </a:r>
            <a:endParaRPr lang="en-US" altLang="zh-CN" dirty="0"/>
          </a:p>
          <a:p>
            <a:pPr lvl="1"/>
            <a:r>
              <a:rPr lang="zh-CN" altLang="en-US" dirty="0"/>
              <a:t>动态：如何定义程序在执行时的行为？</a:t>
            </a:r>
            <a:endParaRPr lang="en-US" altLang="zh-CN" dirty="0"/>
          </a:p>
          <a:p>
            <a:pPr lvl="2"/>
            <a:r>
              <a:rPr lang="zh-CN" altLang="en-US" dirty="0"/>
              <a:t>形式语义</a:t>
            </a:r>
            <a:endParaRPr lang="en-US" altLang="zh-CN" dirty="0"/>
          </a:p>
          <a:p>
            <a:r>
              <a:rPr lang="zh-CN" altLang="en-US" dirty="0"/>
              <a:t>能否在程序上直接推理？</a:t>
            </a:r>
            <a:endParaRPr lang="en-US" altLang="zh-CN" dirty="0"/>
          </a:p>
          <a:p>
            <a:pPr lvl="1"/>
            <a:r>
              <a:rPr lang="zh-CN" altLang="en-US" dirty="0"/>
              <a:t>霍尔逻辑：关于论证程序行为的逻辑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4937A7-A3CF-49DD-B72E-603E1DDB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27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华文细黑"/>
        <a:cs typeface=""/>
      </a:majorFont>
      <a:minorFont>
        <a:latin typeface="Calibri"/>
        <a:ea typeface="华文细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15170</TotalTime>
  <Words>2121</Words>
  <Application>Microsoft Macintosh PowerPoint</Application>
  <PresentationFormat>全屏显示(4:3)</PresentationFormat>
  <Paragraphs>274</Paragraphs>
  <Slides>30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SimHei</vt:lpstr>
      <vt:lpstr>Arial</vt:lpstr>
      <vt:lpstr>Calibri</vt:lpstr>
      <vt:lpstr>Cambria Math</vt:lpstr>
      <vt:lpstr>Office 主题</vt:lpstr>
      <vt:lpstr>软件科学基础  课程介绍</vt:lpstr>
      <vt:lpstr>程序出错可能导致灾难性事故</vt:lpstr>
      <vt:lpstr>如何知道程序是正确的？</vt:lpstr>
      <vt:lpstr>如何知道程序是正确的？</vt:lpstr>
      <vt:lpstr>如何知道程序是正确的？</vt:lpstr>
      <vt:lpstr>如何解决自然语言论证的问题？</vt:lpstr>
      <vt:lpstr>课程内容1：数理逻辑</vt:lpstr>
      <vt:lpstr>如何用数理逻辑来论证程序正确性？</vt:lpstr>
      <vt:lpstr>如何用数理逻辑来论证程序正确性？</vt:lpstr>
      <vt:lpstr>课程内容2：形式语义</vt:lpstr>
      <vt:lpstr>论证程序的正确性</vt:lpstr>
      <vt:lpstr>针对困难1：能不能让计算机自动判断程序的正确性？</vt:lpstr>
      <vt:lpstr>妥协：自动证不出来的程序就不让写</vt:lpstr>
      <vt:lpstr>课程内容3：类型系统</vt:lpstr>
      <vt:lpstr>针对困难2：能否自动检查证明的正确性？</vt:lpstr>
      <vt:lpstr>课程内容4： 交互式定理证明工具</vt:lpstr>
      <vt:lpstr>小结：为程序正确性构建的理论和方法</vt:lpstr>
      <vt:lpstr>计算机理论分类</vt:lpstr>
      <vt:lpstr>本课程与相关课程</vt:lpstr>
      <vt:lpstr>本课程与相关课程</vt:lpstr>
      <vt:lpstr>软件相关基础课程</vt:lpstr>
      <vt:lpstr>教学方式</vt:lpstr>
      <vt:lpstr>教材</vt:lpstr>
      <vt:lpstr>作业形式</vt:lpstr>
      <vt:lpstr>预期学习收益</vt:lpstr>
      <vt:lpstr>课程主页</vt:lpstr>
      <vt:lpstr>任课教师与助教</vt:lpstr>
      <vt:lpstr>评分方式</vt:lpstr>
      <vt:lpstr>开课历史和评估分数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软件理论基础与实践</dc:title>
  <dc:creator>Yingfei Xiong</dc:creator>
  <cp:lastModifiedBy>Zhechong Huang</cp:lastModifiedBy>
  <cp:revision>1420</cp:revision>
  <dcterms:created xsi:type="dcterms:W3CDTF">2014-02-03T16:32:01Z</dcterms:created>
  <dcterms:modified xsi:type="dcterms:W3CDTF">2025-02-20T08:10:46Z</dcterms:modified>
</cp:coreProperties>
</file>