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478" r:id="rId3"/>
    <p:sldId id="479" r:id="rId4"/>
    <p:sldId id="480" r:id="rId5"/>
    <p:sldId id="481" r:id="rId6"/>
    <p:sldId id="482" r:id="rId7"/>
    <p:sldId id="470" r:id="rId8"/>
    <p:sldId id="471" r:id="rId9"/>
    <p:sldId id="472" r:id="rId10"/>
    <p:sldId id="473" r:id="rId11"/>
    <p:sldId id="474" r:id="rId12"/>
    <p:sldId id="475" r:id="rId13"/>
    <p:sldId id="485" r:id="rId14"/>
    <p:sldId id="493" r:id="rId15"/>
    <p:sldId id="487" r:id="rId16"/>
    <p:sldId id="491" r:id="rId17"/>
    <p:sldId id="476" r:id="rId18"/>
    <p:sldId id="477" r:id="rId19"/>
    <p:sldId id="469" r:id="rId20"/>
    <p:sldId id="468" r:id="rId21"/>
    <p:sldId id="447" r:id="rId22"/>
    <p:sldId id="455" r:id="rId23"/>
    <p:sldId id="452" r:id="rId24"/>
    <p:sldId id="396" r:id="rId25"/>
    <p:sldId id="465" r:id="rId26"/>
    <p:sldId id="461" r:id="rId27"/>
    <p:sldId id="466" r:id="rId28"/>
    <p:sldId id="467" r:id="rId29"/>
    <p:sldId id="456" r:id="rId30"/>
    <p:sldId id="460" r:id="rId31"/>
    <p:sldId id="45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85619" autoAdjust="0"/>
  </p:normalViewPr>
  <p:slideViewPr>
    <p:cSldViewPr>
      <p:cViewPr varScale="1">
        <p:scale>
          <a:sx n="111" d="100"/>
          <a:sy n="111" d="100"/>
        </p:scale>
        <p:origin x="2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AEECA-BDBD-419E-ADDD-CA6069B63D1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8DDA1-C4CA-49D9-9603-F551938EB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9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7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6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2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2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fly in the ointment: </a:t>
            </a:r>
            <a:r>
              <a:rPr lang="zh-CN" altLang="en-US" dirty="0"/>
              <a:t>美中不足；美中不足之处；败兴的人（或事物）；煞风景的人（或事物）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If you describe someone or something as a </a:t>
            </a:r>
            <a:r>
              <a:rPr lang="en-US" altLang="zh-CN" b="1" dirty="0"/>
              <a:t>fly in the ointment</a:t>
            </a:r>
            <a:r>
              <a:rPr lang="en-US" altLang="zh-CN" dirty="0"/>
              <a:t>, you think they spoil a situation and prevent it being as successful as you had hoped. 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DDA1-C4CA-49D9-9603-F551938EBA1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1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519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61875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54100" y="1295400"/>
            <a:ext cx="37401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46650" y="1295400"/>
            <a:ext cx="37401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413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7016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694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ctr"/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243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96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559" y="116632"/>
            <a:ext cx="8302719" cy="862723"/>
          </a:xfrm>
        </p:spPr>
        <p:txBody>
          <a:bodyPr>
            <a:noAutofit/>
          </a:bodyPr>
          <a:lstStyle>
            <a:lvl1pPr algn="l">
              <a:defRPr sz="4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4896544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51520" y="1052736"/>
            <a:ext cx="835292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26078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796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8625" y="496888"/>
            <a:ext cx="1908175" cy="559911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54100" y="496888"/>
            <a:ext cx="5572125" cy="559911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90609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9721" y="334029"/>
            <a:ext cx="7283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0271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99792" y="6309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8792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図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12000" y="44624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88839" y="5776168"/>
            <a:ext cx="1081832" cy="1081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2118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32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5888" y="6248400"/>
            <a:ext cx="45831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3235E"/>
                </a:solidFill>
                <a:latin typeface="Chalkboard" pitchFamily="-108" charset="0"/>
                <a:ea typeface="ヒラギノ丸ゴ Pro W4" pitchFamily="-108" charset="-128"/>
                <a:cs typeface="ヒラギノ丸ゴ Pro W4" pitchFamily="-10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3235E"/>
                </a:solidFill>
                <a:latin typeface="Chalkboard" pitchFamily="-108" charset="0"/>
                <a:ea typeface="ヒラギノ丸ゴ Pro W4" pitchFamily="-108" charset="-128"/>
                <a:cs typeface="ヒラギノ丸ゴ Pro W4" pitchFamily="-108" charset="-128"/>
              </a:defRPr>
            </a:lvl1pPr>
          </a:lstStyle>
          <a:p>
            <a:fld id="{F96F1464-7F58-8745-A325-E585E650CEF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30" name="図 7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34200" y="42183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4368" y="5694760"/>
            <a:ext cx="1081832" cy="10818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84368" y="5694760"/>
            <a:ext cx="1081832" cy="10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676" y="1252398"/>
            <a:ext cx="7918648" cy="244827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Design Principles of Programming Languages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en-US" altLang="zh-CN" dirty="0"/>
              <a:t>Practices in Class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517" y="4869160"/>
            <a:ext cx="6858000" cy="128320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Zhenjiang Hu, </a:t>
            </a:r>
            <a:r>
              <a:rPr lang="en-US" altLang="zh-CN" dirty="0" err="1"/>
              <a:t>Haiyan</a:t>
            </a:r>
            <a:r>
              <a:rPr lang="en-US" altLang="zh-CN" dirty="0"/>
              <a:t> Zhao, Yingfei Xiong</a:t>
            </a:r>
          </a:p>
          <a:p>
            <a:r>
              <a:rPr lang="en-US" altLang="zh-CN" dirty="0"/>
              <a:t>Peking University, Spring Term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6517" y="3585774"/>
            <a:ext cx="6858000" cy="12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Chap 13-19</a:t>
            </a:r>
          </a:p>
        </p:txBody>
      </p:sp>
    </p:spTree>
    <p:extLst>
      <p:ext uri="{BB962C8B-B14F-4D97-AF65-F5344CB8AC3E}">
        <p14:creationId xmlns:p14="http://schemas.microsoft.com/office/powerpoint/2010/main" val="22684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Subtyping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altLang="zh-CN" dirty="0"/>
                  <a:t>This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recursively defined total function </a:t>
                </a:r>
                <a:r>
                  <a:rPr lang="en-US" altLang="zh-CN" dirty="0"/>
                  <a:t>is a decision  procedure for the subtype relation:</a:t>
                </a:r>
              </a:p>
              <a:p>
                <a:pPr marL="0" indent="0">
                  <a:buNone/>
                </a:pPr>
                <a:endParaRPr lang="en-US" altLang="zh-CN" sz="1600" i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200" i="1" dirty="0">
                    <a:solidFill>
                      <a:srgbClr val="0000FF"/>
                    </a:solidFill>
                  </a:rPr>
                  <a:t>subtype</a:t>
                </a:r>
                <a:r>
                  <a:rPr lang="en-US" altLang="zh-CN" sz="2200" dirty="0">
                    <a:solidFill>
                      <a:srgbClr val="0000FF"/>
                    </a:solidFill>
                  </a:rPr>
                  <a:t>(S, T)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</a:rPr>
                      <m:t>= 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Top</m:t>
                    </m:r>
                  </m:oMath>
                </a14:m>
                <a:r>
                  <a:rPr lang="en-US" altLang="zh-CN" sz="2200" dirty="0"/>
                  <a:t>, then </a:t>
                </a:r>
                <a:r>
                  <a:rPr lang="en-US" altLang="zh-CN" sz="2200" i="1" dirty="0"/>
                  <a:t>true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else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⟶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/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⟶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    then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𝑠𝑢𝑏𝑡𝑦𝑝𝑒</m:t>
                    </m:r>
                    <m:d>
                      <m:d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𝑠𝑢𝑏𝑡𝑦𝑝𝑒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2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else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sz="2200" dirty="0" err="1">
                        <a:solidFill>
                          <a:srgbClr val="0000FF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  <m:sSubSup>
                      <m:sSub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200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m</m:t>
                        </m:r>
                      </m:sup>
                    </m:sSub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 </m:t>
                    </m:r>
                  </m:oMath>
                </a14:m>
                <a:r>
                  <a:rPr lang="en-US" altLang="zh-CN" sz="2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sz="2200" dirty="0" err="1">
                        <a:solidFill>
                          <a:srgbClr val="0000FF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  <m:sSubSup>
                      <m:sSub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sz="2200" baseline="-250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b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 </m:t>
                    </m:r>
                  </m:oMath>
                </a14:m>
                <a:r>
                  <a:rPr lang="en-US" altLang="zh-CN" sz="22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	    then 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n</m:t>
                        </m:r>
                      </m:sup>
                    </m:s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  <m: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∈1..</m:t>
                        </m:r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m</m:t>
                        </m:r>
                      </m:sup>
                    </m:sSup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altLang="zh-CN" sz="2200" dirty="0"/>
                  <a:t>  for all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∈ 1..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zh-CN" sz="2200" dirty="0"/>
                  <a:t>there is some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𝑗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∈1..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sz="2200" dirty="0"/>
                  <a:t>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200" dirty="0"/>
                  <a:t>		     and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𝑠𝑢𝑏𝑡𝑦𝑝𝑒</m:t>
                    </m:r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sz="2200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2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else </a:t>
                </a:r>
                <a:r>
                  <a:rPr lang="en-US" altLang="zh-CN" sz="2200" i="1" dirty="0"/>
                  <a:t>false</a:t>
                </a:r>
                <a:r>
                  <a:rPr lang="en-US" altLang="zh-CN" sz="2200" dirty="0"/>
                  <a:t>.</a:t>
                </a:r>
                <a:endParaRPr lang="zh-CN" altLang="en-US" sz="2200" dirty="0"/>
              </a:p>
              <a:p>
                <a:pPr marL="0" indent="0">
                  <a:buNone/>
                </a:pPr>
                <a:endParaRPr lang="zh-CN" altLang="en-US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20" t="-1990" r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9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Algorithmic Typing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7082" y="1066226"/>
                <a:ext cx="8579296" cy="122413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zh-CN" sz="2400" dirty="0"/>
                  <a:t>The next step is to “build in” the use of </a:t>
                </a:r>
                <a:r>
                  <a:rPr lang="en-US" altLang="zh-CN" sz="2400" dirty="0" err="1"/>
                  <a:t>subsumption</a:t>
                </a:r>
                <a:r>
                  <a:rPr lang="en-US" altLang="zh-CN" sz="2400" dirty="0"/>
                  <a:t> in application rules, by changing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FF"/>
                        </a:solidFill>
                        <a:latin typeface="Cambria Math"/>
                      </a:rPr>
                      <m:t>App</m:t>
                    </m:r>
                  </m:oMath>
                </a14:m>
                <a:r>
                  <a:rPr lang="en-US" altLang="zh-CN" sz="2400" dirty="0"/>
                  <a:t> rule to incorporate a subtyping premise.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082" y="1066226"/>
                <a:ext cx="8579296" cy="1224135"/>
              </a:xfrm>
              <a:blipFill rotWithShape="1">
                <a:blip r:embed="rId2"/>
                <a:stretch>
                  <a:fillRect l="-1066" t="-3980" r="-1137" b="-8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43" y="2290361"/>
            <a:ext cx="5667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329679" y="3275925"/>
                <a:ext cx="8494102" cy="3227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altLang="zh-CN" sz="2400" dirty="0"/>
                  <a:t>Given any typing derivation, we can now</a:t>
                </a:r>
              </a:p>
              <a:p>
                <a:pPr marL="539750" lvl="1" indent="-363538" algn="just">
                  <a:buClr>
                    <a:srgbClr val="0000FF"/>
                  </a:buClr>
                  <a:buSzPct val="90000"/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normalize</a:t>
                </a:r>
                <a:r>
                  <a:rPr lang="en-US" altLang="zh-CN" dirty="0"/>
                  <a:t> it, to move all uses of </a:t>
                </a:r>
                <a:r>
                  <a:rPr lang="en-US" altLang="zh-CN" dirty="0" err="1"/>
                  <a:t>subsumption</a:t>
                </a:r>
                <a:r>
                  <a:rPr lang="en-US" altLang="zh-CN" dirty="0"/>
                  <a:t> to either just before applications (in the right-hand premise) or at the very end</a:t>
                </a:r>
              </a:p>
              <a:p>
                <a:pPr marL="539750" lvl="1" indent="-363538" algn="just">
                  <a:buClr>
                    <a:srgbClr val="0000FF"/>
                  </a:buClr>
                  <a:buSzPct val="90000"/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replace</a:t>
                </a:r>
                <a:r>
                  <a:rPr lang="en-US" altLang="zh-CN" dirty="0"/>
                  <a:t> uses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00FF"/>
                        </a:solidFill>
                        <a:latin typeface="Cambria Math"/>
                      </a:rPr>
                      <m:t>App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UB</m:t>
                    </m:r>
                  </m:oMath>
                </a14:m>
                <a:r>
                  <a:rPr lang="en-US" altLang="zh-CN" dirty="0"/>
                  <a:t> in the right-hand premise by uses of the extended rule above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altLang="zh-CN" sz="2400" dirty="0"/>
                  <a:t>This yields a derivation in which there is just </a:t>
                </a:r>
                <a:r>
                  <a:rPr lang="en-US" altLang="zh-CN" sz="2400" i="1" dirty="0">
                    <a:solidFill>
                      <a:srgbClr val="0000FF"/>
                    </a:solidFill>
                  </a:rPr>
                  <a:t>one</a:t>
                </a:r>
                <a:r>
                  <a:rPr lang="en-US" altLang="zh-CN" sz="2400" dirty="0"/>
                  <a:t> use of </a:t>
                </a:r>
                <a:r>
                  <a:rPr lang="en-US" altLang="zh-CN" sz="2400" dirty="0" err="1"/>
                  <a:t>subsumption</a:t>
                </a:r>
                <a:r>
                  <a:rPr lang="en-US" altLang="zh-CN" sz="2400" dirty="0"/>
                  <a:t>,  at the very end!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9" y="3275925"/>
                <a:ext cx="8494102" cy="3227245"/>
              </a:xfrm>
              <a:prstGeom prst="rect">
                <a:avLst/>
              </a:prstGeom>
              <a:blipFill rotWithShape="1">
                <a:blip r:embed="rId4"/>
                <a:stretch>
                  <a:fillRect l="-1077" t="-2642" r="-1149" b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99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Existence of Joins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Theorem</a:t>
                </a:r>
                <a:r>
                  <a:rPr lang="en-US" altLang="zh-CN" dirty="0"/>
                  <a:t>: For every pair of types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i="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, there is a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J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pPr marL="715963" lvl="1" indent="-352425">
                  <a:buClr>
                    <a:srgbClr val="0000FF"/>
                  </a:buClr>
                  <a:buSzPct val="8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 &lt;: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J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715963" lvl="1" indent="-352425">
                  <a:buClr>
                    <a:srgbClr val="0000FF"/>
                  </a:buClr>
                  <a:buSzPct val="8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 &lt;: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J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715963" lvl="1" indent="-352425">
                  <a:buClr>
                    <a:srgbClr val="0000FF"/>
                  </a:buClr>
                  <a:buSzPct val="80000"/>
                  <a:buFont typeface="+mj-lt"/>
                  <a:buAutoNum type="arabicPeriod"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K</m:t>
                    </m:r>
                  </m:oMath>
                </a14:m>
                <a:r>
                  <a:rPr lang="en-US" altLang="zh-CN" dirty="0"/>
                  <a:t> is a type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 &lt;: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K</m:t>
                    </m:r>
                    <m: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 &lt;: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K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J</m:t>
                    </m:r>
                    <m: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 &lt;: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K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dirty="0"/>
                  <a:t> i.e.,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FF"/>
                        </a:solidFill>
                        <a:latin typeface="Cambria Math"/>
                      </a:rPr>
                      <m:t>J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smallest</a:t>
                </a:r>
                <a:r>
                  <a:rPr lang="en-US" altLang="zh-CN" dirty="0"/>
                  <a:t>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type</a:t>
                </a:r>
                <a:r>
                  <a:rPr lang="en-US" altLang="zh-CN" dirty="0"/>
                  <a:t> that is a   supertype of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FF"/>
                        </a:solidFill>
                        <a:latin typeface="Cambria Math"/>
                      </a:rPr>
                      <m:t>S</m:t>
                    </m:r>
                    <m:r>
                      <a:rPr lang="en-US" altLang="zh-CN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How to prove it?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79" t="-1034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99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Calculating Joins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77483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77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1"/>
                <a:ext cx="8579296" cy="4608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To calculate joins of arrow types, we also need to be able to calculate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meets</a:t>
                </a:r>
                <a:r>
                  <a:rPr lang="en-US" altLang="zh-CN" dirty="0"/>
                  <a:t> (greatest lower bounds)!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Unlike joins, meets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do not necessarily exist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E.g.,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Bool</m:t>
                    </m:r>
                    <m: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⟶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Bool</m:t>
                    </m:r>
                    <m: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/>
                      </a:rPr>
                      <m:t>{} </m:t>
                    </m:r>
                  </m:oMath>
                </a14:m>
                <a:r>
                  <a:rPr lang="en-US" altLang="zh-CN" dirty="0"/>
                  <a:t>  have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no common subtypes</a:t>
                </a:r>
                <a:r>
                  <a:rPr lang="en-US" altLang="zh-CN" dirty="0"/>
                  <a:t>, so they certainly don’t have a greatest one!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1"/>
                <a:ext cx="8579296" cy="4608513"/>
              </a:xfrm>
              <a:blipFill>
                <a:blip r:embed="rId4"/>
                <a:stretch>
                  <a:fillRect l="-1420" t="-1190"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48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Calculating Meets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7" y="1484784"/>
            <a:ext cx="7704856" cy="47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45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02719" cy="862723"/>
          </a:xfrm>
        </p:spPr>
        <p:txBody>
          <a:bodyPr/>
          <a:lstStyle/>
          <a:p>
            <a:r>
              <a:rPr lang="en-US" altLang="zh-CN" dirty="0"/>
              <a:t>Practice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9296" cy="475252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Do exercise 17.3.1</a:t>
            </a:r>
          </a:p>
          <a:p>
            <a:pPr lvl="1"/>
            <a:r>
              <a:rPr lang="en-US" altLang="zh-CN" dirty="0"/>
              <a:t>The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joinexercise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typechecker</a:t>
            </a:r>
            <a:r>
              <a:rPr lang="en-US" altLang="zh-CN" dirty="0"/>
              <a:t> is an incomplete implementation of the simply typed lambda-calculus with subtyping, records, and conditionals: basic parsing and printing functions are provided, but the clause for </a:t>
            </a:r>
            <a:r>
              <a:rPr lang="en-US" altLang="zh-CN" dirty="0" err="1"/>
              <a:t>TmIf</a:t>
            </a:r>
            <a:r>
              <a:rPr lang="en-US" altLang="zh-CN" dirty="0"/>
              <a:t> is missing from the </a:t>
            </a:r>
            <a:r>
              <a:rPr lang="en-US" altLang="zh-CN" dirty="0" err="1"/>
              <a:t>typeof</a:t>
            </a:r>
            <a:r>
              <a:rPr lang="en-US" altLang="zh-CN" dirty="0"/>
              <a:t> function, as is the join function on which it depends.  Add </a:t>
            </a:r>
            <a:r>
              <a:rPr lang="en-US" altLang="zh-CN" dirty="0" err="1">
                <a:solidFill>
                  <a:srgbClr val="C00000"/>
                </a:solidFill>
              </a:rPr>
              <a:t>booleans</a:t>
            </a:r>
            <a:r>
              <a:rPr lang="en-US" altLang="zh-CN" dirty="0">
                <a:solidFill>
                  <a:srgbClr val="C00000"/>
                </a:solidFill>
              </a:rPr>
              <a:t> and conditionals </a:t>
            </a:r>
            <a:r>
              <a:rPr lang="en-US" altLang="zh-CN" dirty="0"/>
              <a:t>(and joins and meets) to this implementation.</a:t>
            </a:r>
          </a:p>
          <a:p>
            <a:pPr lvl="1"/>
            <a:r>
              <a:rPr lang="en-US" altLang="zh-CN" dirty="0"/>
              <a:t>Refer to: §16.3 showed how adding </a:t>
            </a:r>
            <a:r>
              <a:rPr lang="en-US" altLang="zh-CN" dirty="0" err="1"/>
              <a:t>booleans</a:t>
            </a:r>
            <a:r>
              <a:rPr lang="en-US" altLang="zh-CN" dirty="0"/>
              <a:t> and conditionals to a language with subtyping required extra support functions for calculating the least upper bounds of a given pair of types. The proof of Proposition 16.3.2 (see page 522) gave mathematical descriptions of the necessary algorithms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35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674F-BAC8-4E48-BEA8-B5C7C887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93F-48C1-DF40-AA75-774664B0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59" y="1124744"/>
            <a:ext cx="8579296" cy="4896544"/>
          </a:xfrm>
        </p:spPr>
        <p:txBody>
          <a:bodyPr/>
          <a:lstStyle/>
          <a:p>
            <a:r>
              <a:rPr lang="en-US" altLang="zh-CN" dirty="0"/>
              <a:t>Do exercise 17.3.3</a:t>
            </a:r>
          </a:p>
          <a:p>
            <a:pPr lvl="1"/>
            <a:r>
              <a:rPr lang="en-US" dirty="0"/>
              <a:t>the subtype check in the application rule fails, the error message that our </a:t>
            </a:r>
            <a:r>
              <a:rPr lang="en-US" dirty="0" err="1"/>
              <a:t>typechecker</a:t>
            </a:r>
            <a:r>
              <a:rPr lang="en-US" dirty="0"/>
              <a:t> prints </a:t>
            </a:r>
            <a:r>
              <a:rPr lang="en-US" i="1" dirty="0">
                <a:solidFill>
                  <a:srgbClr val="C00000"/>
                </a:solidFill>
              </a:rPr>
              <a:t>may not be very helpful </a:t>
            </a:r>
            <a:r>
              <a:rPr lang="en-US" dirty="0"/>
              <a:t>to the user.  And we </a:t>
            </a:r>
            <a:r>
              <a:rPr lang="en-US" i="1" dirty="0">
                <a:solidFill>
                  <a:srgbClr val="0000FF"/>
                </a:solidFill>
              </a:rPr>
              <a:t>can improve it </a:t>
            </a:r>
            <a:r>
              <a:rPr lang="en-US" dirty="0"/>
              <a:t>by including the </a:t>
            </a:r>
            <a:r>
              <a:rPr lang="en-US" i="1" dirty="0">
                <a:solidFill>
                  <a:srgbClr val="0000FF"/>
                </a:solidFill>
              </a:rPr>
              <a:t>expected parameter type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the actual argument type </a:t>
            </a:r>
            <a:r>
              <a:rPr lang="en-US" dirty="0"/>
              <a:t>in the error message</a:t>
            </a:r>
          </a:p>
          <a:p>
            <a:pPr lvl="1"/>
            <a:r>
              <a:rPr lang="en-US" dirty="0"/>
              <a:t>Error reporting can be greatly improved by changing the </a:t>
            </a:r>
            <a:r>
              <a:rPr lang="en-US" dirty="0">
                <a:solidFill>
                  <a:srgbClr val="0000FF"/>
                </a:solidFill>
              </a:rPr>
              <a:t>subtype </a:t>
            </a:r>
            <a:r>
              <a:rPr lang="en-US" dirty="0"/>
              <a:t>function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so that, instead of returning true or false, it either returns a trivial value (the unit value ()) or </a:t>
            </a:r>
            <a:r>
              <a:rPr lang="en-US" i="1" dirty="0">
                <a:solidFill>
                  <a:srgbClr val="0000FF"/>
                </a:solidFill>
              </a:rPr>
              <a:t>else raises an exception</a:t>
            </a:r>
            <a:endParaRPr lang="en-US" dirty="0"/>
          </a:p>
          <a:p>
            <a:pPr lvl="1"/>
            <a:r>
              <a:rPr lang="en-US" dirty="0"/>
              <a:t>Reimplement the </a:t>
            </a:r>
            <a:r>
              <a:rPr lang="en-US" dirty="0" err="1"/>
              <a:t>typeof</a:t>
            </a:r>
            <a:r>
              <a:rPr lang="en-US" dirty="0"/>
              <a:t> and subtype functions to make all of the error messages as informative as possible. </a:t>
            </a:r>
          </a:p>
          <a:p>
            <a:pPr lvl="1"/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676" y="1252398"/>
            <a:ext cx="7918648" cy="244827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Design Principles of Programming Languages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en-US" altLang="zh-CN" dirty="0"/>
              <a:t>Practices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517" y="4869160"/>
            <a:ext cx="6858000" cy="128320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Zhenjiang Hu, </a:t>
            </a:r>
            <a:r>
              <a:rPr lang="en-US" altLang="zh-CN" dirty="0" err="1"/>
              <a:t>Haiyan</a:t>
            </a:r>
            <a:r>
              <a:rPr lang="en-US" altLang="zh-CN" dirty="0"/>
              <a:t> Zhao, Yingfei Xiong</a:t>
            </a:r>
          </a:p>
          <a:p>
            <a:r>
              <a:rPr lang="en-US" altLang="zh-CN" dirty="0"/>
              <a:t>Peking University, Spring Term, 2019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87624" y="3573016"/>
            <a:ext cx="6858000" cy="12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Chap 18-19</a:t>
            </a:r>
          </a:p>
          <a:p>
            <a:r>
              <a:rPr lang="en-US" altLang="zh-CN" sz="2800" dirty="0"/>
              <a:t>Please refer to the package of  “</a:t>
            </a:r>
            <a:r>
              <a:rPr lang="en-US" altLang="zh-CN" sz="2800" dirty="0" err="1"/>
              <a:t>fullref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304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learnt in Chap 18-19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579296" cy="4680520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SzPct val="85000"/>
              <a:buFont typeface="+mj-lt"/>
              <a:buAutoNum type="arabicPeriod"/>
            </a:pPr>
            <a:r>
              <a:rPr lang="en-US" altLang="zh-CN" dirty="0"/>
              <a:t>Identify some characteristic “core features” of object-oriented programming</a:t>
            </a:r>
          </a:p>
          <a:p>
            <a:pPr marL="514350" indent="-514350">
              <a:buClr>
                <a:srgbClr val="0000FF"/>
              </a:buClr>
              <a:buSzPct val="85000"/>
              <a:buFont typeface="+mj-lt"/>
              <a:buAutoNum type="arabicPeriod"/>
            </a:pPr>
            <a:r>
              <a:rPr lang="en-US" altLang="zh-CN" dirty="0"/>
              <a:t>Develop two different analysis of these features:</a:t>
            </a:r>
          </a:p>
          <a:p>
            <a:pPr marL="979488" lvl="1" indent="-444500">
              <a:buClr>
                <a:srgbClr val="0000FF"/>
              </a:buClr>
              <a:buSzPct val="85000"/>
              <a:buNone/>
            </a:pPr>
            <a:r>
              <a:rPr lang="en-US" altLang="zh-CN" dirty="0"/>
              <a:t>2.1  A </a:t>
            </a:r>
            <a:r>
              <a:rPr lang="en-US" altLang="zh-CN" i="1" dirty="0"/>
              <a:t>translation</a:t>
            </a:r>
            <a:r>
              <a:rPr lang="en-US" altLang="zh-CN" dirty="0"/>
              <a:t> into a lower-level language (chap 18)</a:t>
            </a:r>
          </a:p>
          <a:p>
            <a:pPr marL="979488" lvl="1" indent="-444500">
              <a:buClr>
                <a:srgbClr val="0000FF"/>
              </a:buClr>
              <a:buSzPct val="85000"/>
              <a:buNone/>
            </a:pPr>
            <a:r>
              <a:rPr lang="en-US" altLang="zh-CN" dirty="0"/>
              <a:t>2.2  A </a:t>
            </a:r>
            <a:r>
              <a:rPr lang="en-US" altLang="zh-CN" i="1" dirty="0"/>
              <a:t>direct</a:t>
            </a:r>
            <a:r>
              <a:rPr lang="en-US" altLang="zh-CN" dirty="0"/>
              <a:t>, high-level formalization of a simple object-oriented language (“Featherweight Java”, chap19)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56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packages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fullref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fullerror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rcdsub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fullsub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joinsub</a:t>
            </a:r>
            <a:r>
              <a:rPr lang="en-US" altLang="zh-CN" sz="2800" dirty="0"/>
              <a:t>”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800" dirty="0"/>
              <a:t>“</a:t>
            </a:r>
            <a:r>
              <a:rPr lang="en-US" altLang="zh-CN" sz="2800" dirty="0" err="1"/>
              <a:t>joinexercise</a:t>
            </a:r>
            <a:r>
              <a:rPr lang="en-US" altLang="zh-CN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069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Object-oriented languages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79296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 most OO languages, each object is regarded as 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C00000"/>
                </a:solidFill>
              </a:rPr>
              <a:t>data structure </a:t>
            </a:r>
          </a:p>
          <a:p>
            <a:pPr lvl="2" indent="-342900"/>
            <a:r>
              <a:rPr lang="en-US" altLang="zh-CN" sz="2400" dirty="0"/>
              <a:t>encapsulating some internal state</a:t>
            </a:r>
          </a:p>
          <a:p>
            <a:pPr lvl="2" indent="-342900"/>
            <a:r>
              <a:rPr lang="en-US" altLang="zh-CN" sz="2400" dirty="0"/>
              <a:t>offering access to this state via a collection of methods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basic features </a:t>
            </a:r>
            <a:r>
              <a:rPr lang="en-US" altLang="zh-CN" dirty="0"/>
              <a:t>of object-oriented languages </a:t>
            </a:r>
          </a:p>
          <a:p>
            <a:pPr marL="400050" lvl="1" indent="0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encapsulation </a:t>
            </a:r>
          </a:p>
          <a:p>
            <a:pPr marL="400050" lvl="1" indent="0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Inheritance</a:t>
            </a:r>
          </a:p>
          <a:p>
            <a:pPr marL="400050" lvl="1" indent="0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225673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188640"/>
                <a:ext cx="8856984" cy="936104"/>
              </a:xfrm>
            </p:spPr>
            <p:txBody>
              <a:bodyPr/>
              <a:lstStyle/>
              <a:p>
                <a:r>
                  <a:rPr lang="en-US" altLang="zh-CN" sz="4000" dirty="0"/>
                  <a:t>Modeling features of OO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b="0" i="0" dirty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altLang="zh-CN" sz="4000" dirty="0"/>
                  <a:t> -calculus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188640"/>
                <a:ext cx="8856984" cy="936104"/>
              </a:xfrm>
              <a:blipFill>
                <a:blip r:embed="rId3"/>
                <a:stretch>
                  <a:fillRect l="-2409" b="-14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1196752"/>
            <a:ext cx="8568952" cy="51125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How</a:t>
            </a:r>
            <a:r>
              <a:rPr lang="en-US" altLang="zh-CN" dirty="0"/>
              <a:t> the </a:t>
            </a:r>
            <a:r>
              <a:rPr lang="en-US" altLang="zh-CN" i="1" dirty="0">
                <a:solidFill>
                  <a:srgbClr val="0000FF"/>
                </a:solidFill>
              </a:rPr>
              <a:t>basic features </a:t>
            </a:r>
            <a:r>
              <a:rPr lang="en-US" altLang="zh-CN" dirty="0"/>
              <a:t>of object-oriented languages 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encapsulation of state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Inheritance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…… </a:t>
            </a:r>
          </a:p>
          <a:p>
            <a:pPr marL="0" indent="0" algn="just">
              <a:buNone/>
            </a:pPr>
            <a:r>
              <a:rPr lang="en-US" altLang="zh-CN" dirty="0"/>
              <a:t>can be understood as </a:t>
            </a:r>
            <a:r>
              <a:rPr lang="en-US" altLang="zh-CN" i="1" dirty="0"/>
              <a:t>“derived forms</a:t>
            </a:r>
            <a:r>
              <a:rPr lang="en-US" altLang="zh-CN" dirty="0"/>
              <a:t>” in a lower-level language with a rich collection of </a:t>
            </a:r>
            <a:r>
              <a:rPr lang="en-US" altLang="zh-CN" dirty="0">
                <a:solidFill>
                  <a:srgbClr val="C00000"/>
                </a:solidFill>
              </a:rPr>
              <a:t>primitive features</a:t>
            </a:r>
            <a:r>
              <a:rPr lang="en-US" altLang="zh-CN" dirty="0"/>
              <a:t>: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(higher-order) functions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records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references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recursion</a:t>
            </a:r>
          </a:p>
          <a:p>
            <a:pPr marL="400050" lvl="1" indent="0" algn="just"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subtyping</a:t>
            </a:r>
            <a:endParaRPr lang="zh-CN" alt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03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559" y="1268760"/>
            <a:ext cx="8579296" cy="475252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An object is a record of functions, which maintain </a:t>
            </a:r>
            <a:r>
              <a:rPr lang="en-US" altLang="zh-CN" i="1" dirty="0">
                <a:solidFill>
                  <a:srgbClr val="0000FF"/>
                </a:solidFill>
              </a:rPr>
              <a:t>common internal state </a:t>
            </a:r>
            <a:r>
              <a:rPr lang="en-US" altLang="zh-CN" i="1" dirty="0">
                <a:solidFill>
                  <a:srgbClr val="C00000"/>
                </a:solidFill>
              </a:rPr>
              <a:t>via a shared reference to a record </a:t>
            </a:r>
            <a:r>
              <a:rPr lang="en-US" altLang="zh-CN" dirty="0"/>
              <a:t>of mutable instance variables.</a:t>
            </a:r>
          </a:p>
          <a:p>
            <a:pPr marL="0" indent="0" algn="just">
              <a:buNone/>
            </a:pPr>
            <a:endParaRPr lang="en-US" altLang="zh-CN" sz="1200" dirty="0"/>
          </a:p>
          <a:p>
            <a:pPr marL="0" indent="0" algn="just">
              <a:buNone/>
            </a:pPr>
            <a:r>
              <a:rPr lang="en-US" altLang="zh-CN" dirty="0"/>
              <a:t>This state is inaccessible </a:t>
            </a:r>
            <a:r>
              <a:rPr lang="en-US" altLang="zh-CN" i="1" dirty="0">
                <a:solidFill>
                  <a:srgbClr val="0000FF"/>
                </a:solidFill>
              </a:rPr>
              <a:t>outside of the object </a:t>
            </a:r>
            <a:r>
              <a:rPr lang="en-US" altLang="zh-CN" dirty="0"/>
              <a:t>because there is no way to name it</a:t>
            </a:r>
          </a:p>
          <a:p>
            <a:pPr lvl="1" indent="-342900" algn="just"/>
            <a:r>
              <a:rPr lang="en-US" altLang="zh-CN" sz="2800" dirty="0"/>
              <a:t>lexical scoping ensures that instance variables can only be named from inside the methods.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432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712968" cy="525658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altLang="zh-CN" dirty="0"/>
                  <a:t>Objects that </a:t>
                </a:r>
                <a:r>
                  <a:rPr lang="en-US" altLang="zh-CN" i="1" dirty="0"/>
                  <a:t>share parts of their interfaces </a:t>
                </a:r>
                <a:r>
                  <a:rPr lang="en-US" altLang="zh-CN" dirty="0"/>
                  <a:t>will typically (though not always) 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share parts of their behaviors</a:t>
                </a:r>
                <a:r>
                  <a:rPr lang="en-US" altLang="zh-CN" dirty="0"/>
                  <a:t>.</a:t>
                </a:r>
              </a:p>
              <a:p>
                <a:pPr marL="0" indent="0" algn="just">
                  <a:buNone/>
                </a:pPr>
                <a:endParaRPr lang="en-US" altLang="zh-CN" sz="1200" dirty="0"/>
              </a:p>
              <a:p>
                <a:pPr marL="0" indent="0" algn="just">
                  <a:buNone/>
                </a:pPr>
                <a:r>
                  <a:rPr lang="en-US" altLang="zh-CN" dirty="0"/>
                  <a:t>To avoid duplication of code,  the way is to write the implementations of these behaviors in  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just one place</a:t>
                </a:r>
                <a:r>
                  <a:rPr lang="en-US" altLang="zh-CN" dirty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   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⟹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inheritance</a:t>
                </a:r>
                <a:endParaRPr lang="zh-CN" altLang="en-U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712968" cy="5256584"/>
              </a:xfrm>
              <a:blipFill rotWithShape="1">
                <a:blip r:embed="rId2"/>
                <a:stretch>
                  <a:fillRect l="-1399" t="-1043" r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>
            <a:spLocks/>
          </p:cNvSpPr>
          <p:nvPr/>
        </p:nvSpPr>
        <p:spPr>
          <a:xfrm>
            <a:off x="251520" y="3933056"/>
            <a:ext cx="8579296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dirty="0"/>
              <a:t>Basic mechanism of inheritance:  </a:t>
            </a:r>
            <a:r>
              <a:rPr lang="en-US" altLang="zh-CN" i="1" dirty="0"/>
              <a:t>classes</a:t>
            </a:r>
          </a:p>
          <a:p>
            <a:pPr marL="0" indent="0">
              <a:buFont typeface="Arial" pitchFamily="34" charset="0"/>
              <a:buNone/>
            </a:pPr>
            <a:endParaRPr lang="en-US" altLang="zh-CN" sz="1200" dirty="0"/>
          </a:p>
          <a:p>
            <a:pPr marL="0" indent="0">
              <a:buFont typeface="Arial" pitchFamily="34" charset="0"/>
              <a:buNone/>
            </a:pPr>
            <a:r>
              <a:rPr lang="en-US" altLang="zh-CN" dirty="0"/>
              <a:t>A class </a:t>
            </a:r>
            <a:r>
              <a:rPr lang="en-US" altLang="zh-CN" i="1" dirty="0">
                <a:solidFill>
                  <a:srgbClr val="0000FF"/>
                </a:solidFill>
              </a:rPr>
              <a:t>is a data structure </a:t>
            </a:r>
            <a:r>
              <a:rPr lang="en-US" altLang="zh-CN" dirty="0"/>
              <a:t>that can be</a:t>
            </a:r>
          </a:p>
          <a:p>
            <a:pPr lvl="1" indent="-342900"/>
            <a:r>
              <a:rPr lang="en-US" altLang="zh-CN" sz="2800" i="1" dirty="0">
                <a:solidFill>
                  <a:srgbClr val="0000FF"/>
                </a:solidFill>
              </a:rPr>
              <a:t>instantiated</a:t>
            </a:r>
            <a:r>
              <a:rPr lang="en-US" altLang="zh-CN" sz="2800" dirty="0"/>
              <a:t> to create new objects  (“instances”)</a:t>
            </a:r>
          </a:p>
          <a:p>
            <a:pPr lvl="1" indent="-342900"/>
            <a:r>
              <a:rPr lang="en-US" altLang="zh-CN" sz="2800" i="1" dirty="0">
                <a:solidFill>
                  <a:srgbClr val="0000FF"/>
                </a:solidFill>
              </a:rPr>
              <a:t>refined</a:t>
            </a:r>
            <a:r>
              <a:rPr lang="en-US" altLang="zh-CN" sz="2800" dirty="0"/>
              <a:t> to create new classes (“subclasses”)</a:t>
            </a:r>
          </a:p>
          <a:p>
            <a:pPr lvl="1" indent="-342900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202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objects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568952" cy="518457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Encapsulation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/>
                  <a:t>of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state with behavior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Behavior-based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subtyping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	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Inheritance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(incremental definition of behaviors)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Access of super class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Open recursion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this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400050" lvl="1" indent="0">
                  <a:buNone/>
                </a:pPr>
                <a:endParaRPr lang="en-US" altLang="zh-CN" sz="28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568952" cy="5184576"/>
              </a:xfrm>
              <a:blipFill rotWithShape="1">
                <a:blip r:embed="rId3"/>
                <a:stretch>
                  <a:fillRect l="-1209" t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2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Featherweight Java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8356" y="1196752"/>
                <a:ext cx="8507288" cy="55446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A concrete language with core OO features</a:t>
                </a:r>
              </a:p>
              <a:p>
                <a:pPr marL="400050" lvl="1" indent="0">
                  <a:buNone/>
                </a:pPr>
                <a:r>
                  <a:rPr lang="en-US" altLang="zh-CN" dirty="0"/>
                  <a:t>FJ Models “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core OO feature</a:t>
                </a:r>
                <a:r>
                  <a:rPr lang="en-US" altLang="zh-CN" dirty="0"/>
                  <a:t>s” and their types and </a:t>
                </a:r>
                <a:r>
                  <a:rPr lang="en-US" altLang="zh-CN" i="1" dirty="0"/>
                  <a:t>nothing else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Things left in FJ</a:t>
                </a:r>
              </a:p>
              <a:p>
                <a:pPr lvl="1" indent="-388938"/>
                <a:r>
                  <a:rPr lang="en-US" altLang="zh-CN" dirty="0"/>
                  <a:t>Classes and objects</a:t>
                </a:r>
              </a:p>
              <a:p>
                <a:pPr lvl="1" indent="-388938"/>
                <a:r>
                  <a:rPr lang="en-US" altLang="zh-CN" dirty="0"/>
                  <a:t>Methods and method invocation</a:t>
                </a:r>
              </a:p>
              <a:p>
                <a:pPr lvl="1" indent="-388938"/>
                <a:r>
                  <a:rPr lang="en-US" altLang="zh-CN" dirty="0"/>
                  <a:t>Fields and field access</a:t>
                </a:r>
              </a:p>
              <a:p>
                <a:pPr lvl="1" indent="-388938"/>
                <a:r>
                  <a:rPr lang="en-US" altLang="zh-CN" dirty="0"/>
                  <a:t>Inheritance (including open recursion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FF"/>
                        </a:solidFill>
                        <a:latin typeface="Cambria Math"/>
                      </a:rPr>
                      <m:t>this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 indent="-388938"/>
                <a:r>
                  <a:rPr lang="en-US" altLang="zh-CN" dirty="0"/>
                  <a:t>Casting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Things left out of FJ</a:t>
                </a:r>
              </a:p>
              <a:p>
                <a:pPr lvl="1" indent="-388938"/>
                <a:r>
                  <a:rPr lang="en-US" altLang="zh-CN" dirty="0"/>
                  <a:t>Reflection, concurrency, class loading, inner classes, ...</a:t>
                </a:r>
              </a:p>
              <a:p>
                <a:pPr lvl="1" indent="-388938"/>
                <a:r>
                  <a:rPr lang="en-US" altLang="zh-CN" dirty="0"/>
                  <a:t>Exceptions, loops, ...</a:t>
                </a:r>
              </a:p>
              <a:p>
                <a:pPr lvl="1" indent="-388938"/>
                <a:r>
                  <a:rPr lang="en-US" altLang="zh-CN" dirty="0"/>
                  <a:t>Interfaces, overloading, ...</a:t>
                </a:r>
              </a:p>
              <a:p>
                <a:pPr lvl="1" indent="-388938"/>
                <a:r>
                  <a:rPr lang="en-US" altLang="zh-CN" dirty="0"/>
                  <a:t>Assignment (!!)</a:t>
                </a: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356" y="1196752"/>
                <a:ext cx="8507288" cy="5544616"/>
              </a:xfrm>
              <a:blipFill>
                <a:blip r:embed="rId2"/>
                <a:stretch>
                  <a:fillRect l="-1433" t="-1758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88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(terms and values)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505194" cy="339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97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 (methods and classes)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381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666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 exercise 18.7.1 </a:t>
            </a:r>
          </a:p>
          <a:p>
            <a:pPr lvl="1"/>
            <a:r>
              <a:rPr lang="en-US" altLang="zh-CN" dirty="0"/>
              <a:t>Define a subclass of </a:t>
            </a:r>
            <a:r>
              <a:rPr lang="en-US" altLang="zh-CN" dirty="0" err="1">
                <a:solidFill>
                  <a:srgbClr val="0000FF"/>
                </a:solidFill>
              </a:rPr>
              <a:t>backupCounterClass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with two new methods, </a:t>
            </a:r>
            <a:r>
              <a:rPr lang="en-US" altLang="zh-CN" i="1" dirty="0">
                <a:solidFill>
                  <a:srgbClr val="0000FF"/>
                </a:solidFill>
              </a:rPr>
              <a:t>reset2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0000FF"/>
                </a:solidFill>
              </a:rPr>
              <a:t>backup2</a:t>
            </a:r>
            <a:r>
              <a:rPr lang="en-US" altLang="zh-CN" dirty="0"/>
              <a:t>, controlling a second “backup register.” This register should be completely separate from the one added by </a:t>
            </a:r>
            <a:r>
              <a:rPr lang="en-US" altLang="zh-CN" dirty="0" err="1">
                <a:solidFill>
                  <a:srgbClr val="0000FF"/>
                </a:solidFill>
              </a:rPr>
              <a:t>backupCounterClass</a:t>
            </a:r>
            <a:r>
              <a:rPr lang="en-US" altLang="zh-CN" dirty="0"/>
              <a:t>: calling </a:t>
            </a:r>
            <a:r>
              <a:rPr lang="en-US" altLang="zh-CN" i="1" dirty="0">
                <a:solidFill>
                  <a:srgbClr val="0000FF"/>
                </a:solidFill>
              </a:rPr>
              <a:t>reset</a:t>
            </a:r>
            <a:r>
              <a:rPr lang="en-US" altLang="zh-CN" dirty="0"/>
              <a:t> should restore the counter to its value at the time of the last call to </a:t>
            </a:r>
            <a:r>
              <a:rPr lang="en-US" altLang="zh-CN" i="1" dirty="0">
                <a:solidFill>
                  <a:srgbClr val="0000FF"/>
                </a:solidFill>
              </a:rPr>
              <a:t>backup </a:t>
            </a:r>
            <a:r>
              <a:rPr lang="en-US" altLang="zh-CN" dirty="0"/>
              <a:t>(as it does now) and calling </a:t>
            </a:r>
            <a:r>
              <a:rPr lang="en-US" altLang="zh-CN" i="1" dirty="0">
                <a:solidFill>
                  <a:srgbClr val="0000FF"/>
                </a:solidFill>
              </a:rPr>
              <a:t>reset2 </a:t>
            </a:r>
            <a:r>
              <a:rPr lang="en-US" altLang="zh-CN" dirty="0"/>
              <a:t>should restore the counter to its value at the time of the last call to </a:t>
            </a:r>
            <a:r>
              <a:rPr lang="en-US" altLang="zh-CN" i="1" dirty="0">
                <a:solidFill>
                  <a:srgbClr val="0000FF"/>
                </a:solidFill>
              </a:rPr>
              <a:t>backup2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dirty="0" err="1">
                <a:solidFill>
                  <a:srgbClr val="0000FF"/>
                </a:solidFill>
              </a:rPr>
              <a:t>fullref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checker to test your new class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73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#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 exercise 19.4.3 </a:t>
            </a:r>
          </a:p>
          <a:p>
            <a:pPr lvl="1"/>
            <a:r>
              <a:rPr lang="en-US" altLang="zh-CN" dirty="0"/>
              <a:t>The operation of </a:t>
            </a:r>
            <a:r>
              <a:rPr lang="en-US" altLang="zh-CN" i="1" dirty="0">
                <a:solidFill>
                  <a:srgbClr val="0000FF"/>
                </a:solidFill>
              </a:rPr>
              <a:t>assigning a new value to the field </a:t>
            </a:r>
            <a:r>
              <a:rPr lang="en-US" altLang="zh-CN" dirty="0"/>
              <a:t>of an object is omitted from FJ to simplify its presentation, but it can be added without changing the basic character of the calculus very much.</a:t>
            </a:r>
          </a:p>
          <a:p>
            <a:pPr lvl="1"/>
            <a:r>
              <a:rPr lang="en-US" altLang="zh-CN" dirty="0"/>
              <a:t>Using the treatment of references in Chapter 13 as a model.</a:t>
            </a:r>
            <a:endParaRPr lang="en-US" altLang="zh-CN" sz="6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1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579296" cy="15121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added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→</m:t>
                        </m:r>
                      </m:sub>
                    </m:sSub>
                  </m:oMath>
                </a14:m>
                <a:r>
                  <a:rPr lang="en-US" altLang="zh-CN" dirty="0"/>
                  <a:t> (with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Unit</m:t>
                    </m:r>
                  </m:oMath>
                </a14:m>
                <a:r>
                  <a:rPr lang="en-US" altLang="zh-CN" dirty="0"/>
                  <a:t>) syntactic forms for </a:t>
                </a:r>
                <a:r>
                  <a:rPr lang="en-US" altLang="zh-CN" i="1" dirty="0"/>
                  <a:t>creating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dereferencing</a:t>
                </a:r>
                <a:r>
                  <a:rPr lang="en-US" altLang="zh-CN" dirty="0"/>
                  <a:t>, and </a:t>
                </a:r>
                <a:r>
                  <a:rPr lang="en-US" altLang="zh-CN" i="1" dirty="0"/>
                  <a:t>assigning</a:t>
                </a:r>
                <a:r>
                  <a:rPr lang="en-US" altLang="zh-CN" dirty="0"/>
                  <a:t> reference cells, plus a new type constructor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Ref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579296" cy="1512168"/>
              </a:xfrm>
              <a:blipFill rotWithShape="1">
                <a:blip r:embed="rId2"/>
                <a:stretch>
                  <a:fillRect l="-1420" t="-3629" b="-2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8" y="2564904"/>
            <a:ext cx="782841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59632" y="4365104"/>
            <a:ext cx="7128792" cy="144016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43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#3: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 exercise 19.5.5 </a:t>
            </a:r>
          </a:p>
          <a:p>
            <a:pPr lvl="1"/>
            <a:r>
              <a:rPr lang="en-US" altLang="zh-CN" dirty="0"/>
              <a:t>Starting from one of the lambda-calculus </a:t>
            </a:r>
            <a:r>
              <a:rPr lang="en-US" altLang="zh-CN" dirty="0" err="1"/>
              <a:t>typecheckers</a:t>
            </a:r>
            <a:r>
              <a:rPr lang="en-US" altLang="zh-CN" dirty="0"/>
              <a:t>, build a </a:t>
            </a:r>
            <a:r>
              <a:rPr lang="en-US" altLang="zh-CN" dirty="0" err="1"/>
              <a:t>typechecker</a:t>
            </a:r>
            <a:r>
              <a:rPr lang="en-US" altLang="zh-CN" dirty="0"/>
              <a:t> and interpreter for Featherweight Java.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Submit your </a:t>
            </a:r>
            <a:r>
              <a:rPr lang="en-US" altLang="zh-CN" dirty="0" err="1"/>
              <a:t>typechecker</a:t>
            </a:r>
            <a:r>
              <a:rPr lang="en-US" altLang="zh-CN" dirty="0"/>
              <a:t> and interpreter before </a:t>
            </a:r>
            <a:r>
              <a:rPr lang="en-US" altLang="zh-CN"/>
              <a:t>June 10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5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579296" cy="8640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Evaluation becomes </a:t>
                </a:r>
                <a:r>
                  <a:rPr lang="en-US" altLang="zh-CN" i="1" dirty="0"/>
                  <a:t>a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three-place </a:t>
                </a:r>
                <a:r>
                  <a:rPr lang="en-US" altLang="zh-CN" dirty="0"/>
                  <a:t>relation: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i="0" dirty="0" smtClean="0">
                        <a:solidFill>
                          <a:srgbClr val="0000FF"/>
                        </a:solidFill>
                        <a:latin typeface="Cambria Math"/>
                      </a:rPr>
                      <m:t> | </m:t>
                    </m:r>
                    <m:r>
                      <m:rPr>
                        <m:sty m:val="p"/>
                      </m:rPr>
                      <a:rPr lang="el-GR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μ</m:t>
                    </m:r>
                    <m:r>
                      <a:rPr lang="el-GR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 ⟶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 | </m:t>
                    </m:r>
                    <m:r>
                      <m:rPr>
                        <m:sty m:val="p"/>
                      </m:rPr>
                      <a:rPr lang="el-GR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μ</m:t>
                    </m:r>
                    <m:r>
                      <a:rPr lang="en-US" altLang="zh-CN" b="0" i="1" dirty="0" smtClean="0">
                        <a:latin typeface="Cambria Math"/>
                      </a:rPr>
                      <m:t>′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579296" cy="864096"/>
              </a:xfrm>
              <a:blipFill>
                <a:blip r:embed="rId2"/>
                <a:stretch>
                  <a:fillRect l="-1479" t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2" y="2132857"/>
            <a:ext cx="5955560" cy="281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9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579296" cy="936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Typing becomes </a:t>
                </a:r>
                <a:r>
                  <a:rPr lang="en-US" altLang="zh-CN" i="1" dirty="0"/>
                  <a:t>a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four-place </a:t>
                </a:r>
                <a:r>
                  <a:rPr lang="en-US" altLang="zh-CN" dirty="0"/>
                  <a:t>relation: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Γ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|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Σ</m:t>
                    </m:r>
                    <m:r>
                      <a:rPr lang="en-US" altLang="zh-CN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⊢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  <m: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 :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FF"/>
                        </a:solidFill>
                        <a:latin typeface="Cambria Math"/>
                      </a:rPr>
                      <m:t>T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579296" cy="936104"/>
              </a:xfrm>
              <a:blipFill>
                <a:blip r:embed="rId2"/>
                <a:stretch>
                  <a:fillRect l="-1479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93953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0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Subtype Relation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476789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06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0" y="0"/>
            <a:ext cx="8836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30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2" y="1268760"/>
            <a:ext cx="853321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3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561" y="260648"/>
            <a:ext cx="8302719" cy="862723"/>
          </a:xfrm>
        </p:spPr>
        <p:txBody>
          <a:bodyPr/>
          <a:lstStyle/>
          <a:p>
            <a:r>
              <a:rPr lang="en-US" altLang="zh-CN" dirty="0"/>
              <a:t>“Algorithmic” subtype relation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3" y="1916832"/>
            <a:ext cx="821521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771800" y="2132856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64288" y="2132856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u_NII_PKU">
  <a:themeElements>
    <a:clrScheme name="I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ST">
      <a:majorFont>
        <a:latin typeface="Times New Roman"/>
        <a:ea typeface="ヒラギノ丸ゴ Pro W4"/>
        <a:cs typeface="ヒラギノ丸ゴ Pro W4"/>
      </a:majorFont>
      <a:minorFont>
        <a:latin typeface="Chalkboard"/>
        <a:ea typeface="ヒラギノ丸ゴ Pro W4"/>
        <a:cs typeface="ヒラギノ丸ゴ Pro W4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I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13553</TotalTime>
  <Words>1358</Words>
  <Application>Microsoft Macintosh PowerPoint</Application>
  <PresentationFormat>全屏显示(4:3)</PresentationFormat>
  <Paragraphs>157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Chalkboard</vt:lpstr>
      <vt:lpstr>Times New Roman</vt:lpstr>
      <vt:lpstr>Wingdings</vt:lpstr>
      <vt:lpstr>Office 主题</vt:lpstr>
      <vt:lpstr>hu_NII_PKU</vt:lpstr>
      <vt:lpstr>Design Principles of Programming Languages  Practices in Class</vt:lpstr>
      <vt:lpstr>Code packages</vt:lpstr>
      <vt:lpstr>Syntax</vt:lpstr>
      <vt:lpstr>Evaluation</vt:lpstr>
      <vt:lpstr>Typing</vt:lpstr>
      <vt:lpstr>Subtype Relation</vt:lpstr>
      <vt:lpstr>PowerPoint 演示文稿</vt:lpstr>
      <vt:lpstr>Records</vt:lpstr>
      <vt:lpstr>“Algorithmic” subtype relation</vt:lpstr>
      <vt:lpstr>Subtyping Algorithm</vt:lpstr>
      <vt:lpstr>Algorithmic Typing</vt:lpstr>
      <vt:lpstr>Existence of Joins</vt:lpstr>
      <vt:lpstr>Calculating Joins</vt:lpstr>
      <vt:lpstr>Meets</vt:lpstr>
      <vt:lpstr>Calculating Meets</vt:lpstr>
      <vt:lpstr>Practice #1</vt:lpstr>
      <vt:lpstr>Practice #2</vt:lpstr>
      <vt:lpstr>Design Principles of Programming Languages  Practices</vt:lpstr>
      <vt:lpstr>What learnt in Chap 18-19</vt:lpstr>
      <vt:lpstr>Object-oriented languages </vt:lpstr>
      <vt:lpstr>Modeling features of OO with λ -calculus</vt:lpstr>
      <vt:lpstr>Encapsulation</vt:lpstr>
      <vt:lpstr>Inheritance</vt:lpstr>
      <vt:lpstr>The essence of objects</vt:lpstr>
      <vt:lpstr>Featherweight Java</vt:lpstr>
      <vt:lpstr>Syntax (terms and values)</vt:lpstr>
      <vt:lpstr>Syntax (methods and classes)</vt:lpstr>
      <vt:lpstr>Practice #1</vt:lpstr>
      <vt:lpstr>Practice # 2</vt:lpstr>
      <vt:lpstr>Practice #3: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tour of OCaml</dc:title>
  <dc:creator>admin</dc:creator>
  <cp:lastModifiedBy>Microsoft Office User</cp:lastModifiedBy>
  <cp:revision>655</cp:revision>
  <dcterms:created xsi:type="dcterms:W3CDTF">2014-02-07T07:24:20Z</dcterms:created>
  <dcterms:modified xsi:type="dcterms:W3CDTF">2021-05-19T10:59:14Z</dcterms:modified>
</cp:coreProperties>
</file>