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日期型转JSON格式设置"/>
          <p:cNvSpPr txBox="1"/>
          <p:nvPr>
            <p:ph type="title"/>
          </p:nvPr>
        </p:nvSpPr>
        <p:spPr>
          <a:xfrm>
            <a:off x="2032000" y="6997853"/>
            <a:ext cx="20320000" cy="4143729"/>
          </a:xfrm>
          <a:prstGeom prst="rect">
            <a:avLst/>
          </a:prstGeom>
        </p:spPr>
        <p:txBody>
          <a:bodyPr anchor="t"/>
          <a:lstStyle/>
          <a:p>
            <a:pPr/>
            <a:r>
              <a:t>日期型转JSON格式设置</a:t>
            </a:r>
          </a:p>
        </p:txBody>
      </p:sp>
      <p:sp>
        <p:nvSpPr>
          <p:cNvPr id="146" name="用Spring Boot编写RESTful API"/>
          <p:cNvSpPr txBox="1"/>
          <p:nvPr>
            <p:ph type="body" sz="quarter" idx="1"/>
          </p:nvPr>
        </p:nvSpPr>
        <p:spPr>
          <a:xfrm>
            <a:off x="2032000" y="927282"/>
            <a:ext cx="20320000" cy="158948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用Spring Boot编写RESTful API</a:t>
            </a:r>
          </a:p>
        </p:txBody>
      </p:sp>
      <p:sp>
        <p:nvSpPr>
          <p:cNvPr id="147" name="编写一个最简单RESTful API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8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编写一个最简单RESTful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日期型转JSON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日期型转JSON格式</a:t>
            </a:r>
          </a:p>
        </p:txBody>
      </p:sp>
      <p:sp>
        <p:nvSpPr>
          <p:cNvPr id="150" name="可以在属性上增加 @JsonFormat(timezone=“GMT+8”, pattern=“yyyy-MM-dd”) 或 @JsonFormat(shape = JsonFormat.Shape.NUMBER)…"/>
          <p:cNvSpPr txBox="1"/>
          <p:nvPr>
            <p:ph type="body" idx="1"/>
          </p:nvPr>
        </p:nvSpPr>
        <p:spPr>
          <a:xfrm>
            <a:off x="2604388" y="3643312"/>
            <a:ext cx="18980937" cy="8840392"/>
          </a:xfrm>
          <a:prstGeom prst="rect">
            <a:avLst/>
          </a:prstGeom>
        </p:spPr>
        <p:txBody>
          <a:bodyPr/>
          <a:lstStyle/>
          <a:p>
            <a:pPr/>
            <a:r>
              <a:t>可以在属性上增加 </a:t>
            </a:r>
            <a:r>
              <a:rPr>
                <a:solidFill>
                  <a:srgbClr val="777777"/>
                </a:solidFill>
              </a:rPr>
              <a:t>@JsonFormat</a:t>
            </a:r>
            <a:r>
              <a:t>(timezone=“GMT+8”, pattern=“yyyy-MM-dd”) 或 @JsonFormat(shape = JsonFormat.Shape.</a:t>
            </a:r>
            <a:r>
              <a:rPr>
                <a:solidFill>
                  <a:srgbClr val="0326CC"/>
                </a:solidFill>
              </a:rPr>
              <a:t>NUMBER</a:t>
            </a:r>
            <a:r>
              <a:t>)</a:t>
            </a:r>
          </a:p>
          <a:p>
            <a:pPr/>
            <a:r>
              <a:t>全局修改可以在application.yml </a:t>
            </a:r>
          </a:p>
          <a:p>
            <a:pPr lvl="4" marL="0" indent="914400" defTabSz="642937">
              <a:spcBef>
                <a:spcPts val="0"/>
              </a:spcBef>
              <a:buSzTx/>
              <a:buNone/>
              <a:defRPr sz="3400">
                <a:latin typeface="Monaco"/>
                <a:ea typeface="Monaco"/>
                <a:cs typeface="Monaco"/>
                <a:sym typeface="Monaco"/>
              </a:defRPr>
            </a:pPr>
            <a:r>
              <a:t>spring:</a:t>
            </a:r>
          </a:p>
          <a:p>
            <a:pPr lvl="4" marL="0" indent="914400" defTabSz="642937">
              <a:spcBef>
                <a:spcPts val="0"/>
              </a:spcBef>
              <a:buSzTx/>
              <a:buNone/>
              <a:defRPr sz="3400">
                <a:latin typeface="Monaco"/>
                <a:ea typeface="Monaco"/>
                <a:cs typeface="Monaco"/>
                <a:sym typeface="Monaco"/>
              </a:defRPr>
            </a:pPr>
            <a:r>
              <a:t>  jackson:</a:t>
            </a:r>
          </a:p>
          <a:p>
            <a:pPr lvl="4" marL="0" indent="914400" defTabSz="642937">
              <a:spcBef>
                <a:spcPts val="0"/>
              </a:spcBef>
              <a:buSzTx/>
              <a:buNone/>
              <a:defRPr sz="3400">
                <a:latin typeface="Monaco"/>
                <a:ea typeface="Monaco"/>
                <a:cs typeface="Monaco"/>
                <a:sym typeface="Monaco"/>
              </a:defRPr>
            </a:pPr>
            <a:r>
              <a:t>    date-format: </a:t>
            </a:r>
            <a:r>
              <a:rPr>
                <a:solidFill>
                  <a:srgbClr val="3933FF"/>
                </a:solidFill>
              </a:rPr>
              <a:t>yyyy-MM-dd  </a:t>
            </a:r>
            <a:r>
              <a:rPr>
                <a:solidFill>
                  <a:srgbClr val="5E5E5E"/>
                </a:solidFill>
              </a:rPr>
              <a:t>#</a:t>
            </a:r>
            <a:r>
              <a:t>如果使用字符串型表示，用这行设置格式</a:t>
            </a:r>
          </a:p>
          <a:p>
            <a:pPr lvl="4" marL="0" indent="914400" defTabSz="642937">
              <a:spcBef>
                <a:spcPts val="0"/>
              </a:spcBef>
              <a:buSzTx/>
              <a:buNone/>
              <a:defRPr sz="3400">
                <a:latin typeface="Monaco"/>
                <a:ea typeface="Monaco"/>
                <a:cs typeface="Monaco"/>
                <a:sym typeface="Monaco"/>
              </a:defRPr>
            </a:pPr>
            <a:r>
              <a:t>    timezone: GMT+8</a:t>
            </a:r>
          </a:p>
          <a:p>
            <a:pPr lvl="4" marL="0" indent="914400" defTabSz="642937">
              <a:spcBef>
                <a:spcPts val="0"/>
              </a:spcBef>
              <a:buSzTx/>
              <a:buNone/>
              <a:defRPr sz="3400">
                <a:latin typeface="Monaco"/>
                <a:ea typeface="Monaco"/>
                <a:cs typeface="Monaco"/>
                <a:sym typeface="Monaco"/>
              </a:defRPr>
            </a:pPr>
            <a:r>
              <a:t>    serialization:</a:t>
            </a:r>
          </a:p>
          <a:p>
            <a:pPr lvl="4" marL="0" indent="914400" defTabSz="642937">
              <a:spcBef>
                <a:spcPts val="0"/>
              </a:spcBef>
              <a:buSzTx/>
              <a:buNone/>
              <a:defRPr sz="3400">
                <a:latin typeface="Monaco"/>
                <a:ea typeface="Monaco"/>
                <a:cs typeface="Monaco"/>
                <a:sym typeface="Monaco"/>
              </a:defRPr>
            </a:pPr>
            <a:r>
              <a:t>      write-dates-as-timestamps: </a:t>
            </a:r>
            <a:r>
              <a:rPr>
                <a:solidFill>
                  <a:srgbClr val="3933FF"/>
                </a:solidFill>
              </a:rPr>
              <a:t>true  </a:t>
            </a:r>
            <a:r>
              <a:rPr>
                <a:solidFill>
                  <a:srgbClr val="5E5E5E"/>
                </a:solidFill>
              </a:rPr>
              <a:t>#</a:t>
            </a:r>
            <a:r>
              <a:t>使用数值timestamp表示日期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