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9054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17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1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4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68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43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3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44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45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热部署、日志和API测试工具"/>
          <p:cNvSpPr txBox="1">
            <a:spLocks noGrp="1"/>
          </p:cNvSpPr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r>
              <a:t>热部署、日志和API测试工具</a:t>
            </a:r>
          </a:p>
        </p:txBody>
      </p:sp>
      <p:sp>
        <p:nvSpPr>
          <p:cNvPr id="156" name="用Spring Boot编写RESTful API"/>
          <p:cNvSpPr txBox="1">
            <a:spLocks noGrp="1"/>
          </p:cNvSpPr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7" name="RestController进阶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RestController进阶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热部署 (Hot Swapping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热部署 (Hot Swapping)</a:t>
            </a:r>
          </a:p>
        </p:txBody>
      </p:sp>
      <p:sp>
        <p:nvSpPr>
          <p:cNvPr id="162" name="pom中加入devtoo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pom中加入devtools</a:t>
            </a:r>
          </a:p>
          <a:p>
            <a:pPr marL="0" indent="0" defTabSz="642937">
              <a:lnSpc>
                <a:spcPts val="7500"/>
              </a:lnSpc>
              <a:spcBef>
                <a:spcPts val="0"/>
              </a:spcBef>
              <a:buSzTx/>
              <a:buNone/>
              <a:defRPr sz="3800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4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&lt;dependencies&gt;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…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&lt;dependency&gt;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&lt;groupId&gt;</a:t>
            </a:r>
            <a:r>
              <a:t>org.springframework.boot</a:t>
            </a:r>
            <a:r>
              <a:rPr>
                <a:solidFill>
                  <a:srgbClr val="929292"/>
                </a:solidFill>
              </a:rPr>
              <a:t>&lt;/groupId&gt;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&lt;artifactId&gt;</a:t>
            </a:r>
            <a:r>
              <a:t>spring-boot-devtools</a:t>
            </a:r>
            <a:r>
              <a:rPr>
                <a:solidFill>
                  <a:srgbClr val="929292"/>
                </a:solidFill>
              </a:rPr>
              <a:t>&lt;/artifactId&gt;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&lt;optional&gt;</a:t>
            </a:r>
            <a:r>
              <a:t>true</a:t>
            </a:r>
            <a:r>
              <a:rPr>
                <a:solidFill>
                  <a:srgbClr val="929292"/>
                </a:solidFill>
              </a:rPr>
              <a:t>&lt;/optional&gt;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929292"/>
                </a:solidFill>
              </a:rPr>
              <a:t>&lt;/dependency&gt;</a:t>
            </a:r>
          </a:p>
          <a:p>
            <a:pPr marL="0" indent="0">
              <a:spcBef>
                <a:spcPts val="0"/>
              </a:spcBef>
              <a:buSzTx/>
              <a:buNone/>
              <a:defRPr sz="4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&lt;/dependencies&gt;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记录日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记录日志</a:t>
            </a:r>
          </a:p>
        </p:txBody>
      </p:sp>
      <p:sp>
        <p:nvSpPr>
          <p:cNvPr id="170" name="Commons-logging or SLF4j…"/>
          <p:cNvSpPr txBox="1">
            <a:spLocks noGrp="1"/>
          </p:cNvSpPr>
          <p:nvPr>
            <p:ph type="body" idx="1"/>
          </p:nvPr>
        </p:nvSpPr>
        <p:spPr>
          <a:xfrm>
            <a:off x="1711284" y="3643312"/>
            <a:ext cx="21516376" cy="8840392"/>
          </a:xfrm>
          <a:prstGeom prst="rect">
            <a:avLst/>
          </a:prstGeom>
        </p:spPr>
        <p:txBody>
          <a:bodyPr/>
          <a:lstStyle/>
          <a:p>
            <a:r>
              <a:t>Commons-logging or SLF4j</a:t>
            </a:r>
          </a:p>
          <a:p>
            <a:pPr marL="0" lvl="5" indent="0">
              <a:spcBef>
                <a:spcPts val="0"/>
              </a:spcBef>
              <a:buSzTx/>
              <a:buNone/>
              <a:defRPr sz="4600"/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 </a:t>
            </a:r>
            <a:r>
              <a:rPr>
                <a:solidFill>
                  <a:srgbClr val="0326CC"/>
                </a:solidFill>
              </a:rPr>
              <a:t>log</a:t>
            </a:r>
            <a:r>
              <a:t> = LogFactory.getLog(Xxxx.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marL="0" lvl="5" indent="0">
              <a:spcBef>
                <a:spcPts val="0"/>
              </a:spcBef>
              <a:buSzTx/>
              <a:buNone/>
              <a:defRPr sz="4600"/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LoggerFactory.getLogger(Xxxx.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r>
              <a:t>日志级别:  </a:t>
            </a:r>
            <a:r>
              <a:rPr>
                <a:solidFill>
                  <a:srgbClr val="929292"/>
                </a:solidFill>
              </a:rPr>
              <a:t>TRACE &lt; </a:t>
            </a:r>
            <a:r>
              <a:t>DEBUG &lt; INFO &lt; WARN &lt; ERROR </a:t>
            </a:r>
            <a:r>
              <a:rPr>
                <a:solidFill>
                  <a:srgbClr val="929292"/>
                </a:solidFill>
              </a:rPr>
              <a:t>&lt; FATAL</a:t>
            </a:r>
          </a:p>
          <a:p>
            <a:r>
              <a:t>application.yml配置日志</a:t>
            </a:r>
          </a:p>
          <a:p>
            <a:pPr marL="0" lvl="8" indent="0" defTabSz="457200">
              <a:spcBef>
                <a:spcPts val="0"/>
              </a:spcBef>
              <a:buSzTx/>
              <a:buNone/>
              <a:defRPr sz="360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logging:</a:t>
            </a:r>
            <a:endParaRPr>
              <a:solidFill>
                <a:srgbClr val="000000"/>
              </a:solidFill>
            </a:endParaRPr>
          </a:p>
          <a:p>
            <a:pPr marL="0" lvl="8" indent="0" defTabSz="457200">
              <a:spcBef>
                <a:spcPts val="0"/>
              </a:spcBef>
              <a:buSzTx/>
              <a:buNone/>
              <a:defRPr sz="3600"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0CE41"/>
                </a:solidFill>
              </a:rPr>
              <a:t>file:</a:t>
            </a:r>
            <a:r>
              <a:t> target/app.log</a:t>
            </a:r>
          </a:p>
          <a:p>
            <a:pPr marL="0" lvl="8" indent="0" defTabSz="457200">
              <a:spcBef>
                <a:spcPts val="0"/>
              </a:spcBef>
              <a:buSzTx/>
              <a:buNone/>
              <a:defRPr sz="360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level:</a:t>
            </a:r>
            <a:endParaRPr>
              <a:solidFill>
                <a:srgbClr val="000000"/>
              </a:solidFill>
            </a:endParaRPr>
          </a:p>
          <a:p>
            <a:pPr marL="0" lvl="8" indent="0" defTabSz="457200">
              <a:spcBef>
                <a:spcPts val="0"/>
              </a:spcBef>
              <a:buSzTx/>
              <a:buNone/>
              <a:defRPr sz="36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rgbClr val="00CE41"/>
                </a:solidFill>
              </a:rPr>
              <a:t>ROOT:</a:t>
            </a:r>
            <a:r>
              <a:t> WARN</a:t>
            </a:r>
          </a:p>
          <a:p>
            <a:pPr marL="0" lvl="8" indent="0" defTabSz="457200">
              <a:spcBef>
                <a:spcPts val="0"/>
              </a:spcBef>
              <a:buSzTx/>
              <a:buNone/>
              <a:defRPr sz="360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cn.devmgr:</a:t>
            </a:r>
            <a:r>
              <a:rPr>
                <a:solidFill>
                  <a:srgbClr val="000000"/>
                </a:solidFill>
              </a:rPr>
              <a:t> TRACE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mmons-log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commons-logging</a:t>
            </a:r>
          </a:p>
        </p:txBody>
      </p:sp>
      <p:sp>
        <p:nvSpPr>
          <p:cNvPr id="175" name="import org.apache.commons.logging.Log;…"/>
          <p:cNvSpPr txBox="1">
            <a:spLocks noGrp="1"/>
          </p:cNvSpPr>
          <p:nvPr>
            <p:ph type="body" idx="1"/>
          </p:nvPr>
        </p:nvSpPr>
        <p:spPr>
          <a:xfrm>
            <a:off x="1734358" y="3292903"/>
            <a:ext cx="19342161" cy="10136239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org.apache.commons.logging.Log;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org.apache.commons.logging.LogFactory;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SampleClass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 </a:t>
            </a:r>
            <a:r>
              <a:rPr>
                <a:solidFill>
                  <a:srgbClr val="0326CC"/>
                </a:solidFill>
              </a:rPr>
              <a:t>log</a:t>
            </a:r>
            <a:r>
              <a:t> = LogFactory.getLog(SampleClass.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print(String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)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</a:t>
            </a:r>
            <a:r>
              <a:rPr>
                <a:solidFill>
                  <a:srgbClr val="0326CC"/>
                </a:solidFill>
              </a:rPr>
              <a:t>log</a:t>
            </a:r>
            <a:r>
              <a:t>.isTraceEnabled())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326CC"/>
                </a:solidFill>
              </a:rPr>
              <a:t>log</a:t>
            </a:r>
            <a:r>
              <a:t>.trace(</a:t>
            </a:r>
            <a:r>
              <a:rPr>
                <a:solidFill>
                  <a:srgbClr val="3933FF"/>
                </a:solidFill>
              </a:rPr>
              <a:t>"传入参数是： "</a:t>
            </a:r>
            <a:r>
              <a:t> +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);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// do something</a:t>
            </a:r>
            <a:endParaRPr>
              <a:solidFill>
                <a:srgbClr val="000000"/>
              </a:solidFill>
            </a:endParaRP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(Exception </a:t>
            </a:r>
            <a:r>
              <a:rPr>
                <a:solidFill>
                  <a:srgbClr val="7E504F"/>
                </a:solidFill>
              </a:rPr>
              <a:t>e</a:t>
            </a:r>
            <a:r>
              <a:t>)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</a:t>
            </a:r>
            <a:r>
              <a:rPr>
                <a:solidFill>
                  <a:srgbClr val="0326CC"/>
                </a:solidFill>
              </a:rPr>
              <a:t>log</a:t>
            </a:r>
            <a:r>
              <a:t>.isErrorEnabled()) {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326CC"/>
                </a:solidFill>
              </a:rPr>
              <a:t>log</a:t>
            </a:r>
            <a:r>
              <a:t>.error(</a:t>
            </a:r>
            <a:r>
              <a:rPr>
                <a:solidFill>
                  <a:srgbClr val="3933FF"/>
                </a:solidFill>
              </a:rPr>
              <a:t>"出错啦"</a:t>
            </a:r>
            <a:r>
              <a:t>, </a:t>
            </a:r>
            <a:r>
              <a:rPr>
                <a:solidFill>
                  <a:srgbClr val="7E504F"/>
                </a:solidFill>
              </a:rPr>
              <a:t>e</a:t>
            </a:r>
            <a:r>
              <a:t>);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    … …</a:t>
            </a:r>
          </a:p>
          <a:p>
            <a:pPr marL="0" indent="0" defTabSz="182880">
              <a:spcBef>
                <a:spcPts val="0"/>
              </a:spcBef>
              <a:buSzTx/>
              <a:buNone/>
              <a:defRPr sz="288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命令行工具 CUR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命令行工具 CURL</a:t>
            </a:r>
          </a:p>
        </p:txBody>
      </p:sp>
      <p:sp>
        <p:nvSpPr>
          <p:cNvPr id="178" name="#curl  http://127.0.0.1:8080/tvseries/…"/>
          <p:cNvSpPr txBox="1">
            <a:spLocks noGrp="1"/>
          </p:cNvSpPr>
          <p:nvPr>
            <p:ph type="body" idx="1"/>
          </p:nvPr>
        </p:nvSpPr>
        <p:spPr>
          <a:xfrm>
            <a:off x="1758243" y="3643312"/>
            <a:ext cx="21004177" cy="8840392"/>
          </a:xfrm>
          <a:prstGeom prst="rect">
            <a:avLst/>
          </a:prstGeom>
        </p:spPr>
        <p:txBody>
          <a:bodyPr/>
          <a:lstStyle/>
          <a:p>
            <a:pPr marL="611187" indent="-611187">
              <a:defRPr sz="4900"/>
            </a:pPr>
            <a:r>
              <a:t>#curl  http://127.0.0.1:8080/tvseries/</a:t>
            </a:r>
          </a:p>
          <a:p>
            <a:pPr marL="611187" indent="-611187">
              <a:defRPr sz="4900"/>
            </a:pPr>
            <a:r>
              <a:t>#curl </a:t>
            </a:r>
            <a:r>
              <a:rPr b="1">
                <a:solidFill>
                  <a:srgbClr val="0433FF"/>
                </a:solidFill>
              </a:rPr>
              <a:t>-H</a:t>
            </a:r>
            <a:r>
              <a:t> "Content-Type:application/json" </a:t>
            </a:r>
            <a:r>
              <a:rPr b="1">
                <a:solidFill>
                  <a:srgbClr val="0433FF"/>
                </a:solidFill>
              </a:rPr>
              <a:t>-X</a:t>
            </a:r>
            <a:r>
              <a:t> POST </a:t>
            </a:r>
            <a:r>
              <a:rPr b="1">
                <a:solidFill>
                  <a:srgbClr val="0433FF"/>
                </a:solidFill>
              </a:rPr>
              <a:t>--data</a:t>
            </a:r>
            <a:r>
              <a:t> '{"name": "West World", “originRelease":"2016-10-02"}’ http://127.0.0.1:8080/tvseries/</a:t>
            </a:r>
          </a:p>
          <a:p>
            <a:pPr marL="611187" indent="-611187">
              <a:defRPr sz="4900"/>
            </a:pPr>
            <a:r>
              <a:t>#curl </a:t>
            </a:r>
            <a:r>
              <a:rPr b="1">
                <a:solidFill>
                  <a:srgbClr val="0433FF"/>
                </a:solidFill>
              </a:rPr>
              <a:t>-X </a:t>
            </a:r>
            <a:r>
              <a:t>DELETE https://127.0.0.1:8080/tvseries/23/</a:t>
            </a:r>
          </a:p>
          <a:p>
            <a:pPr marL="611187" indent="-611187">
              <a:defRPr sz="4900"/>
            </a:pPr>
            <a:r>
              <a:t>#curl  </a:t>
            </a:r>
            <a:r>
              <a:rPr>
                <a:solidFill>
                  <a:srgbClr val="0433FF"/>
                </a:solidFill>
              </a:rPr>
              <a:t>-H</a:t>
            </a:r>
            <a:r>
              <a:t> “Content-Type:application/json” </a:t>
            </a:r>
            <a:r>
              <a:rPr>
                <a:solidFill>
                  <a:srgbClr val="0433FF"/>
                </a:solidFill>
              </a:rPr>
              <a:t>-X </a:t>
            </a:r>
            <a:r>
              <a:t>PUT </a:t>
            </a:r>
            <a:r>
              <a:rPr>
                <a:solidFill>
                  <a:srgbClr val="0433FF"/>
                </a:solidFill>
              </a:rPr>
              <a:t>—data</a:t>
            </a:r>
            <a:r>
              <a:t> ‘{“name”: “Person of Interest”} http://127.0.0.1:8080/tvseries/33/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测试工具postm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测试工具postman</a:t>
            </a:r>
          </a:p>
        </p:txBody>
      </p:sp>
      <p:sp>
        <p:nvSpPr>
          <p:cNvPr id="183" name="https://www.getpostman.com/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https://www.getpostman.com/</a:t>
            </a: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7528" y="9942528"/>
            <a:ext cx="24892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@RestController编写进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2239">
              <a:defRPr sz="10528"/>
            </a:lvl1pPr>
          </a:lstStyle>
          <a:p>
            <a:r>
              <a:t>@RestController编写进阶</a:t>
            </a:r>
          </a:p>
        </p:txBody>
      </p:sp>
      <p:sp>
        <p:nvSpPr>
          <p:cNvPr id="187" name="GetMapping可对应GET，类似还有PostMapping、DeleteMapping、PutMapping或者RequestMapping…"/>
          <p:cNvSpPr txBox="1">
            <a:spLocks noGrp="1"/>
          </p:cNvSpPr>
          <p:nvPr>
            <p:ph type="body" idx="1"/>
          </p:nvPr>
        </p:nvSpPr>
        <p:spPr>
          <a:xfrm>
            <a:off x="2171467" y="3643312"/>
            <a:ext cx="19843966" cy="8840392"/>
          </a:xfrm>
          <a:prstGeom prst="rect">
            <a:avLst/>
          </a:prstGeom>
        </p:spPr>
        <p:txBody>
          <a:bodyPr/>
          <a:lstStyle/>
          <a:p>
            <a:r>
              <a:t>GetMapping可对应GET，类似还有PostMapping、DeleteMapping、PutMapping或者RequestMapping</a:t>
            </a:r>
          </a:p>
          <a:p>
            <a:r>
              <a:t>获取URL Querystring中的参数</a:t>
            </a:r>
          </a:p>
          <a:p>
            <a:r>
              <a:t>获取URL路径中的参数</a:t>
            </a:r>
          </a:p>
          <a:p>
            <a:r>
              <a:t>获取POST的内容</a:t>
            </a:r>
          </a:p>
          <a:p>
            <a:r>
              <a:t>获取Request、Http头信息、Cookie、当前用户等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自定义Controller中的错误信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7225">
              <a:defRPr sz="8960"/>
            </a:lvl1pPr>
          </a:lstStyle>
          <a:p>
            <a:r>
              <a:t>自定义Controller中的错误信息</a:t>
            </a:r>
          </a:p>
        </p:txBody>
      </p:sp>
      <p:sp>
        <p:nvSpPr>
          <p:cNvPr id="192" name="默认的显示的异常信息不利于调试…"/>
          <p:cNvSpPr txBox="1">
            <a:spLocks noGrp="1"/>
          </p:cNvSpPr>
          <p:nvPr>
            <p:ph type="body" idx="1"/>
          </p:nvPr>
        </p:nvSpPr>
        <p:spPr>
          <a:xfrm>
            <a:off x="1577190" y="3643312"/>
            <a:ext cx="20533363" cy="8840392"/>
          </a:xfrm>
          <a:prstGeom prst="rect">
            <a:avLst/>
          </a:prstGeom>
        </p:spPr>
        <p:txBody>
          <a:bodyPr/>
          <a:lstStyle/>
          <a:p>
            <a:pPr marL="611187" indent="-611187">
              <a:defRPr sz="5300"/>
            </a:pPr>
            <a:r>
              <a:t>默认的显示的异常信息不利于调试</a:t>
            </a:r>
          </a:p>
          <a:p>
            <a:pPr marL="611187" indent="-611187">
              <a:defRPr sz="5300"/>
            </a:pPr>
            <a:r>
              <a:t>使用@RestControllerAdvice来自定义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自定义</PresentationFormat>
  <Paragraphs>64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Arial</vt:lpstr>
      <vt:lpstr>White</vt:lpstr>
      <vt:lpstr>热部署、日志和API测试工具</vt:lpstr>
      <vt:lpstr>热部署 (Hot Swapping)</vt:lpstr>
      <vt:lpstr>PowerPoint 演示文稿</vt:lpstr>
      <vt:lpstr>记录日志</vt:lpstr>
      <vt:lpstr>commons-logging</vt:lpstr>
      <vt:lpstr>命令行工具 CURL</vt:lpstr>
      <vt:lpstr>测试工具postman</vt:lpstr>
      <vt:lpstr>@RestController编写进阶</vt:lpstr>
      <vt:lpstr>自定义Controller中的错误信息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热部署、日志和API测试工具</dc:title>
  <cp:lastModifiedBy>ge</cp:lastModifiedBy>
  <cp:revision>1</cp:revision>
  <dcterms:modified xsi:type="dcterms:W3CDTF">2018-09-25T02:14:01Z</dcterms:modified>
</cp:coreProperties>
</file>