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671160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167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428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067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468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程-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编写一个最简单RESTful API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编写一个最简单RESTful API</a:t>
            </a:r>
          </a:p>
        </p:txBody>
      </p:sp>
      <p:sp>
        <p:nvSpPr>
          <p:cNvPr id="144" name="REST简介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REST简介</a:t>
            </a:r>
          </a:p>
        </p:txBody>
      </p:sp>
      <p:sp>
        <p:nvSpPr>
          <p:cNvPr id="145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程序的层次结构"/>
          <p:cNvSpPr txBox="1">
            <a:spLocks noGrp="1"/>
          </p:cNvSpPr>
          <p:nvPr>
            <p:ph type="title"/>
          </p:nvPr>
        </p:nvSpPr>
        <p:spPr>
          <a:xfrm>
            <a:off x="2032000" y="6997853"/>
            <a:ext cx="20320000" cy="4143729"/>
          </a:xfrm>
          <a:prstGeom prst="rect">
            <a:avLst/>
          </a:prstGeom>
        </p:spPr>
        <p:txBody>
          <a:bodyPr anchor="t"/>
          <a:lstStyle/>
          <a:p>
            <a:r>
              <a:t>程序的层次结构</a:t>
            </a:r>
          </a:p>
        </p:txBody>
      </p:sp>
      <p:sp>
        <p:nvSpPr>
          <p:cNvPr id="156" name="用Spring Boot编写RESTful API"/>
          <p:cNvSpPr txBox="1">
            <a:spLocks noGrp="1"/>
          </p:cNvSpPr>
          <p:nvPr>
            <p:ph type="body" sz="quarter" idx="1"/>
          </p:nvPr>
        </p:nvSpPr>
        <p:spPr>
          <a:xfrm>
            <a:off x="2032000" y="927282"/>
            <a:ext cx="20320000" cy="158948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  <p:sp>
        <p:nvSpPr>
          <p:cNvPr id="157" name="使用Mybatis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使用Mybatis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@Controller   @RestControll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@Controller   @RestController</a:t>
            </a:r>
          </a:p>
          <a:p>
            <a:r>
              <a:t>@Service</a:t>
            </a:r>
          </a:p>
          <a:p>
            <a:r>
              <a:t>@Repository</a:t>
            </a:r>
          </a:p>
          <a:p>
            <a:r>
              <a:t>@Component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@RestController @Service @Repository @Component"/>
          <p:cNvSpPr txBox="1">
            <a:spLocks noGrp="1"/>
          </p:cNvSpPr>
          <p:nvPr>
            <p:ph type="title"/>
          </p:nvPr>
        </p:nvSpPr>
        <p:spPr>
          <a:xfrm>
            <a:off x="817131" y="357187"/>
            <a:ext cx="22847836" cy="3036095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r>
              <a:t>@RestController @Service @Repository @Component</a:t>
            </a:r>
          </a:p>
        </p:txBody>
      </p:sp>
      <p:sp>
        <p:nvSpPr>
          <p:cNvPr id="167" name="@Service"/>
          <p:cNvSpPr/>
          <p:nvPr/>
        </p:nvSpPr>
        <p:spPr>
          <a:xfrm>
            <a:off x="4717223" y="7630278"/>
            <a:ext cx="9655575" cy="186702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@Service</a:t>
            </a:r>
          </a:p>
        </p:txBody>
      </p:sp>
      <p:sp>
        <p:nvSpPr>
          <p:cNvPr id="168" name="@Repository"/>
          <p:cNvSpPr/>
          <p:nvPr/>
        </p:nvSpPr>
        <p:spPr>
          <a:xfrm>
            <a:off x="4717223" y="9665010"/>
            <a:ext cx="9655575" cy="6960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@Repository</a:t>
            </a:r>
          </a:p>
        </p:txBody>
      </p:sp>
      <p:sp>
        <p:nvSpPr>
          <p:cNvPr id="169" name="数据库"/>
          <p:cNvSpPr/>
          <p:nvPr/>
        </p:nvSpPr>
        <p:spPr>
          <a:xfrm>
            <a:off x="4717223" y="11289776"/>
            <a:ext cx="9655575" cy="1785938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5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数据库</a:t>
            </a:r>
          </a:p>
        </p:txBody>
      </p:sp>
      <p:sp>
        <p:nvSpPr>
          <p:cNvPr id="170" name="@RestController  @Controller"/>
          <p:cNvSpPr/>
          <p:nvPr/>
        </p:nvSpPr>
        <p:spPr>
          <a:xfrm>
            <a:off x="4717223" y="6276663"/>
            <a:ext cx="9655575" cy="11859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@RestController  @Controller</a:t>
            </a:r>
          </a:p>
        </p:txBody>
      </p:sp>
      <p:sp>
        <p:nvSpPr>
          <p:cNvPr id="171" name="@Component"/>
          <p:cNvSpPr/>
          <p:nvPr/>
        </p:nvSpPr>
        <p:spPr>
          <a:xfrm>
            <a:off x="14585156" y="6215306"/>
            <a:ext cx="3987734" cy="4111494"/>
          </a:xfrm>
          <a:prstGeom prst="roundRect">
            <a:avLst>
              <a:gd name="adj" fmla="val 6718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@Component</a:t>
            </a:r>
          </a:p>
        </p:txBody>
      </p:sp>
      <p:sp>
        <p:nvSpPr>
          <p:cNvPr id="172" name="Web前端、APP、小程序、其他系统等"/>
          <p:cNvSpPr/>
          <p:nvPr/>
        </p:nvSpPr>
        <p:spPr>
          <a:xfrm>
            <a:off x="4717223" y="3990663"/>
            <a:ext cx="9655575" cy="1185905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Web前端、APP、小程序、其他系统等</a:t>
            </a:r>
          </a:p>
        </p:txBody>
      </p:sp>
      <p:grpSp>
        <p:nvGrpSpPr>
          <p:cNvPr id="175" name="箭头"/>
          <p:cNvGrpSpPr/>
          <p:nvPr/>
        </p:nvGrpSpPr>
        <p:grpSpPr>
          <a:xfrm rot="16200000">
            <a:off x="9571147" y="5189690"/>
            <a:ext cx="840696" cy="944048"/>
            <a:chOff x="0" y="0"/>
            <a:chExt cx="840694" cy="944047"/>
          </a:xfrm>
        </p:grpSpPr>
        <p:sp>
          <p:nvSpPr>
            <p:cNvPr id="174" name="箭头"/>
            <p:cNvSpPr/>
            <p:nvPr/>
          </p:nvSpPr>
          <p:spPr>
            <a:xfrm>
              <a:off x="50800" y="114836"/>
              <a:ext cx="714375" cy="714376"/>
            </a:xfrm>
            <a:prstGeom prst="rightArrow">
              <a:avLst>
                <a:gd name="adj1" fmla="val 32000"/>
                <a:gd name="adj2" fmla="val 55000"/>
              </a:avLst>
            </a:prstGeom>
            <a:solidFill>
              <a:schemeClr val="accent4">
                <a:hueOff val="366961"/>
                <a:satOff val="4172"/>
                <a:lumOff val="11129"/>
              </a:schemeClr>
            </a:solidFill>
            <a:ln>
              <a:noFill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73" name="箭头" descr="箭头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40695" cy="944048"/>
            </a:xfrm>
            <a:prstGeom prst="rect">
              <a:avLst/>
            </a:prstGeom>
            <a:effectLst/>
          </p:spPr>
        </p:pic>
      </p:grpSp>
      <p:grpSp>
        <p:nvGrpSpPr>
          <p:cNvPr id="178" name="箭头"/>
          <p:cNvGrpSpPr/>
          <p:nvPr/>
        </p:nvGrpSpPr>
        <p:grpSpPr>
          <a:xfrm rot="5400000">
            <a:off x="8678178" y="5188338"/>
            <a:ext cx="840696" cy="944048"/>
            <a:chOff x="0" y="0"/>
            <a:chExt cx="840694" cy="944047"/>
          </a:xfrm>
        </p:grpSpPr>
        <p:sp>
          <p:nvSpPr>
            <p:cNvPr id="177" name="箭头"/>
            <p:cNvSpPr/>
            <p:nvPr/>
          </p:nvSpPr>
          <p:spPr>
            <a:xfrm>
              <a:off x="50800" y="114836"/>
              <a:ext cx="714376" cy="714376"/>
            </a:xfrm>
            <a:prstGeom prst="rightArrow">
              <a:avLst>
                <a:gd name="adj1" fmla="val 32000"/>
                <a:gd name="adj2" fmla="val 55000"/>
              </a:avLst>
            </a:prstGeom>
            <a:solidFill>
              <a:schemeClr val="accent4">
                <a:hueOff val="366961"/>
                <a:satOff val="4172"/>
                <a:lumOff val="11129"/>
              </a:schemeClr>
            </a:solidFill>
            <a:ln>
              <a:noFill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76" name="箭头" descr="箭头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40695" cy="944048"/>
            </a:xfrm>
            <a:prstGeom prst="rect">
              <a:avLst/>
            </a:prstGeom>
            <a:effectLst/>
          </p:spPr>
        </p:pic>
      </p:grpSp>
      <p:grpSp>
        <p:nvGrpSpPr>
          <p:cNvPr id="181" name="箭头"/>
          <p:cNvGrpSpPr/>
          <p:nvPr/>
        </p:nvGrpSpPr>
        <p:grpSpPr>
          <a:xfrm rot="16200000">
            <a:off x="9571147" y="10298404"/>
            <a:ext cx="840696" cy="944048"/>
            <a:chOff x="0" y="0"/>
            <a:chExt cx="840694" cy="944047"/>
          </a:xfrm>
        </p:grpSpPr>
        <p:sp>
          <p:nvSpPr>
            <p:cNvPr id="180" name="箭头"/>
            <p:cNvSpPr/>
            <p:nvPr/>
          </p:nvSpPr>
          <p:spPr>
            <a:xfrm>
              <a:off x="50800" y="114836"/>
              <a:ext cx="714376" cy="714376"/>
            </a:xfrm>
            <a:prstGeom prst="rightArrow">
              <a:avLst>
                <a:gd name="adj1" fmla="val 32000"/>
                <a:gd name="adj2" fmla="val 55000"/>
              </a:avLst>
            </a:prstGeom>
            <a:solidFill>
              <a:schemeClr val="accent4">
                <a:hueOff val="366961"/>
                <a:satOff val="4172"/>
                <a:lumOff val="11129"/>
              </a:schemeClr>
            </a:solidFill>
            <a:ln>
              <a:noFill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79" name="箭头" descr="箭头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40695" cy="944048"/>
            </a:xfrm>
            <a:prstGeom prst="rect">
              <a:avLst/>
            </a:prstGeom>
            <a:effectLst/>
          </p:spPr>
        </p:pic>
      </p:grpSp>
      <p:grpSp>
        <p:nvGrpSpPr>
          <p:cNvPr id="184" name="箭头"/>
          <p:cNvGrpSpPr/>
          <p:nvPr/>
        </p:nvGrpSpPr>
        <p:grpSpPr>
          <a:xfrm rot="5400000">
            <a:off x="8678178" y="10297051"/>
            <a:ext cx="840696" cy="944048"/>
            <a:chOff x="0" y="0"/>
            <a:chExt cx="840694" cy="944047"/>
          </a:xfrm>
        </p:grpSpPr>
        <p:sp>
          <p:nvSpPr>
            <p:cNvPr id="183" name="箭头"/>
            <p:cNvSpPr/>
            <p:nvPr/>
          </p:nvSpPr>
          <p:spPr>
            <a:xfrm>
              <a:off x="50800" y="114836"/>
              <a:ext cx="714375" cy="714376"/>
            </a:xfrm>
            <a:prstGeom prst="rightArrow">
              <a:avLst>
                <a:gd name="adj1" fmla="val 32000"/>
                <a:gd name="adj2" fmla="val 55000"/>
              </a:avLst>
            </a:prstGeom>
            <a:solidFill>
              <a:schemeClr val="accent4">
                <a:hueOff val="366961"/>
                <a:satOff val="4172"/>
                <a:lumOff val="11129"/>
              </a:schemeClr>
            </a:solidFill>
            <a:ln>
              <a:noFill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82" name="箭头" descr="箭头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40695" cy="944048"/>
            </a:xfrm>
            <a:prstGeom prst="rect">
              <a:avLst/>
            </a:prstGeom>
            <a:effectLst/>
          </p:spPr>
        </p:pic>
      </p:grpSp>
      <p:sp>
        <p:nvSpPr>
          <p:cNvPr id="185" name="Web控制层"/>
          <p:cNvSpPr txBox="1"/>
          <p:nvPr/>
        </p:nvSpPr>
        <p:spPr>
          <a:xfrm>
            <a:off x="2013570" y="6581636"/>
            <a:ext cx="2314145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just">
              <a:defRPr sz="3400" b="0"/>
            </a:lvl1pPr>
          </a:lstStyle>
          <a:p>
            <a:r>
              <a:t>Web控制层</a:t>
            </a:r>
          </a:p>
        </p:txBody>
      </p:sp>
      <p:sp>
        <p:nvSpPr>
          <p:cNvPr id="186" name="业务逻辑层"/>
          <p:cNvSpPr txBox="1"/>
          <p:nvPr/>
        </p:nvSpPr>
        <p:spPr>
          <a:xfrm>
            <a:off x="2013139" y="8187552"/>
            <a:ext cx="231457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just" defTabSz="457200">
              <a:spcBef>
                <a:spcPts val="1500"/>
              </a:spcBef>
              <a:defRPr sz="3400" b="0"/>
            </a:lvl1pPr>
          </a:lstStyle>
          <a:p>
            <a:r>
              <a:t>业务逻辑层</a:t>
            </a:r>
          </a:p>
        </p:txBody>
      </p:sp>
      <p:sp>
        <p:nvSpPr>
          <p:cNvPr id="187" name="数据访问层"/>
          <p:cNvSpPr txBox="1"/>
          <p:nvPr/>
        </p:nvSpPr>
        <p:spPr>
          <a:xfrm>
            <a:off x="2013139" y="9636811"/>
            <a:ext cx="2314576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just" defTabSz="457200">
              <a:spcBef>
                <a:spcPts val="1500"/>
              </a:spcBef>
              <a:defRPr sz="3400" b="0"/>
            </a:lvl1pPr>
          </a:lstStyle>
          <a:p>
            <a:r>
              <a:t>数据访问层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BF vs PB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PBF vs PBL</a:t>
            </a:r>
          </a:p>
        </p:txBody>
      </p:sp>
      <p:sp>
        <p:nvSpPr>
          <p:cNvPr id="192" name="PBF — Package By Feature  按功能划分包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492589"/>
            <a:ext cx="15609094" cy="3305199"/>
          </a:xfrm>
          <a:prstGeom prst="rect">
            <a:avLst/>
          </a:prstGeom>
        </p:spPr>
        <p:txBody>
          <a:bodyPr/>
          <a:lstStyle/>
          <a:p>
            <a:r>
              <a:t>PBF — Package By Feature		按功能划分包</a:t>
            </a:r>
          </a:p>
          <a:p>
            <a:r>
              <a:t>PBL — Package By Layer			按层次划分包</a:t>
            </a:r>
          </a:p>
        </p:txBody>
      </p:sp>
      <p:pic>
        <p:nvPicPr>
          <p:cNvPr id="19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5501" y="7595937"/>
            <a:ext cx="7790719" cy="4953636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按层次"/>
          <p:cNvSpPr txBox="1"/>
          <p:nvPr/>
        </p:nvSpPr>
        <p:spPr>
          <a:xfrm>
            <a:off x="14101331" y="10149894"/>
            <a:ext cx="137477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按层次</a:t>
            </a:r>
          </a:p>
        </p:txBody>
      </p:sp>
      <p:sp>
        <p:nvSpPr>
          <p:cNvPr id="195" name="按功能"/>
          <p:cNvSpPr txBox="1"/>
          <p:nvPr/>
        </p:nvSpPr>
        <p:spPr>
          <a:xfrm>
            <a:off x="2043729" y="10149894"/>
            <a:ext cx="137477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按功能</a:t>
            </a:r>
          </a:p>
        </p:txBody>
      </p:sp>
      <p:pic>
        <p:nvPicPr>
          <p:cNvPr id="196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57822" y="7405764"/>
            <a:ext cx="7926620" cy="6070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自定义</PresentationFormat>
  <Paragraphs>22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程序的层次结构</vt:lpstr>
      <vt:lpstr>PowerPoint 演示文稿</vt:lpstr>
      <vt:lpstr>@RestController @Service @Repository @Component</vt:lpstr>
      <vt:lpstr>PBF vs PBL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程序的层次结构</dc:title>
  <cp:lastModifiedBy>ge</cp:lastModifiedBy>
  <cp:revision>1</cp:revision>
  <dcterms:modified xsi:type="dcterms:W3CDTF">2018-09-25T02:13:27Z</dcterms:modified>
</cp:coreProperties>
</file>