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31845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732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7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0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14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4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430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04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44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45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相邻层级的数据传输"/>
          <p:cNvSpPr txBox="1">
            <a:spLocks noGrp="1"/>
          </p:cNvSpPr>
          <p:nvPr>
            <p:ph type="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anchor="t"/>
          <a:lstStyle/>
          <a:p>
            <a:r>
              <a:t>相邻层级的数据传输</a:t>
            </a:r>
          </a:p>
        </p:txBody>
      </p:sp>
      <p:sp>
        <p:nvSpPr>
          <p:cNvPr id="156" name="用Spring Boot编写RESTful API"/>
          <p:cNvSpPr txBox="1">
            <a:spLocks noGrp="1"/>
          </p:cNvSpPr>
          <p:nvPr>
            <p:ph type="body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7" name="使用Mybatis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使用Mybatis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几种简化方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几种简化方案？</a:t>
            </a:r>
          </a:p>
        </p:txBody>
      </p:sp>
      <p:sp>
        <p:nvSpPr>
          <p:cNvPr id="233" name="一种POJO从web控制层到数据访问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一种POJO从web控制层到数据访问层</a:t>
            </a:r>
          </a:p>
          <a:p>
            <a:r>
              <a:t>用JavaBean代替POJO</a:t>
            </a:r>
          </a:p>
          <a:p>
            <a:r>
              <a:t>POJO的get/set写起来也麻烦，用public的field代替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用JavaBean代替POJO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用JavaBean代替POJO?</a:t>
            </a:r>
          </a:p>
        </p:txBody>
      </p:sp>
      <p:pic>
        <p:nvPicPr>
          <p:cNvPr id="23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4579" y="3854758"/>
            <a:ext cx="16835529" cy="858412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矩形"/>
          <p:cNvSpPr/>
          <p:nvPr/>
        </p:nvSpPr>
        <p:spPr>
          <a:xfrm>
            <a:off x="12056368" y="3626281"/>
            <a:ext cx="1521766" cy="4846991"/>
          </a:xfrm>
          <a:prstGeom prst="rect">
            <a:avLst/>
          </a:prstGeom>
          <a:solidFill>
            <a:srgbClr val="EBEBEB">
              <a:alpha val="9038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8" name="使用@JsonIgnore？…"/>
          <p:cNvSpPr txBox="1"/>
          <p:nvPr/>
        </p:nvSpPr>
        <p:spPr>
          <a:xfrm>
            <a:off x="4634883" y="9456278"/>
            <a:ext cx="15854360" cy="4206825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6" algn="l">
              <a:defRPr sz="3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lvl="6" algn="l">
              <a:defRPr sz="5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使用@JsonIgnore？</a:t>
            </a:r>
          </a:p>
          <a:p>
            <a:pPr lvl="6" algn="l">
              <a:defRPr sz="49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     |—小项目：</a:t>
            </a:r>
          </a:p>
          <a:p>
            <a:pPr lvl="6" algn="l">
              <a:defRPr sz="49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     |— 大项目：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/>
      <p:bldP spid="238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ublic class GradeClass {…"/>
          <p:cNvSpPr txBox="1"/>
          <p:nvPr/>
        </p:nvSpPr>
        <p:spPr>
          <a:xfrm>
            <a:off x="5733494" y="4858690"/>
            <a:ext cx="10825313" cy="34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GradeClass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id</a:t>
            </a:r>
            <a:r>
              <a:t>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251" name="成组"/>
          <p:cNvGrpSpPr/>
          <p:nvPr/>
        </p:nvGrpSpPr>
        <p:grpSpPr>
          <a:xfrm>
            <a:off x="4056082" y="9663289"/>
            <a:ext cx="15228293" cy="3959194"/>
            <a:chOff x="-146050" y="0"/>
            <a:chExt cx="15228292" cy="3959192"/>
          </a:xfrm>
        </p:grpSpPr>
        <p:grpSp>
          <p:nvGrpSpPr>
            <p:cNvPr id="245" name="POJO"/>
            <p:cNvGrpSpPr/>
            <p:nvPr/>
          </p:nvGrpSpPr>
          <p:grpSpPr>
            <a:xfrm>
              <a:off x="-146050" y="475194"/>
              <a:ext cx="6805604" cy="2613116"/>
              <a:chOff x="0" y="0"/>
              <a:chExt cx="6805603" cy="2613115"/>
            </a:xfrm>
          </p:grpSpPr>
          <p:sp>
            <p:nvSpPr>
              <p:cNvPr id="244" name="POJO"/>
              <p:cNvSpPr/>
              <p:nvPr/>
            </p:nvSpPr>
            <p:spPr>
              <a:xfrm>
                <a:off x="146050" y="146050"/>
                <a:ext cx="6513504" cy="2321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8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POJO</a:t>
                </a:r>
              </a:p>
            </p:txBody>
          </p:sp>
          <p:pic>
            <p:nvPicPr>
              <p:cNvPr id="243" name="POJO" descr="POJO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805604" cy="2613116"/>
              </a:xfrm>
              <a:prstGeom prst="rect">
                <a:avLst/>
              </a:prstGeom>
              <a:effectLst/>
            </p:spPr>
          </p:pic>
        </p:grpSp>
        <p:grpSp>
          <p:nvGrpSpPr>
            <p:cNvPr id="248" name="JavaBean"/>
            <p:cNvGrpSpPr/>
            <p:nvPr/>
          </p:nvGrpSpPr>
          <p:grpSpPr>
            <a:xfrm>
              <a:off x="8276638" y="475194"/>
              <a:ext cx="6805605" cy="2613116"/>
              <a:chOff x="0" y="0"/>
              <a:chExt cx="6805603" cy="2613115"/>
            </a:xfrm>
          </p:grpSpPr>
          <p:sp>
            <p:nvSpPr>
              <p:cNvPr id="247" name="JavaBean"/>
              <p:cNvSpPr/>
              <p:nvPr/>
            </p:nvSpPr>
            <p:spPr>
              <a:xfrm>
                <a:off x="146050" y="146050"/>
                <a:ext cx="6513504" cy="2321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8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JavaBean</a:t>
                </a:r>
              </a:p>
            </p:txBody>
          </p:sp>
          <p:pic>
            <p:nvPicPr>
              <p:cNvPr id="246" name="JavaBean" descr="JavaBean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805604" cy="2613116"/>
              </a:xfrm>
              <a:prstGeom prst="rect">
                <a:avLst/>
              </a:prstGeom>
              <a:effectLst/>
            </p:spPr>
          </p:pic>
        </p:grpSp>
        <p:sp>
          <p:nvSpPr>
            <p:cNvPr id="249" name="Dingbat 叉号"/>
            <p:cNvSpPr/>
            <p:nvPr/>
          </p:nvSpPr>
          <p:spPr>
            <a:xfrm>
              <a:off x="1985276" y="-1"/>
              <a:ext cx="3012240" cy="355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  <a:alpha val="7552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0" name="Dingbat 叉号"/>
            <p:cNvSpPr/>
            <p:nvPr/>
          </p:nvSpPr>
          <p:spPr>
            <a:xfrm>
              <a:off x="9636101" y="-1"/>
              <a:ext cx="3350511" cy="3959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  <a:alpha val="7552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52" name="舍弃getter/setter？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舍弃getter/setter？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权衡 与 选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权衡 与 选择</a:t>
            </a:r>
          </a:p>
        </p:txBody>
      </p:sp>
      <p:sp>
        <p:nvSpPr>
          <p:cNvPr id="257" name="开发效率 上线快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开发效率 上线快</a:t>
            </a:r>
          </a:p>
          <a:p>
            <a:r>
              <a:t>不易出错 质量高</a:t>
            </a:r>
          </a:p>
          <a:p>
            <a:r>
              <a:t>结构清晰 易维护</a:t>
            </a:r>
          </a:p>
          <a:p>
            <a:r>
              <a:t>团队规模 知识结构</a:t>
            </a:r>
          </a:p>
          <a:p>
            <a:r>
              <a:t>项目规模 沟通方式</a:t>
            </a:r>
          </a:p>
          <a:p>
            <a:r>
              <a:t>… 其他各种因素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eb…"/>
          <p:cNvSpPr/>
          <p:nvPr/>
        </p:nvSpPr>
        <p:spPr>
          <a:xfrm>
            <a:off x="8128000" y="1895135"/>
            <a:ext cx="1270000" cy="42382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web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控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制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层</a:t>
            </a:r>
          </a:p>
        </p:txBody>
      </p:sp>
      <p:sp>
        <p:nvSpPr>
          <p:cNvPr id="160" name="业…"/>
          <p:cNvSpPr/>
          <p:nvPr/>
        </p:nvSpPr>
        <p:spPr>
          <a:xfrm>
            <a:off x="12949067" y="1895135"/>
            <a:ext cx="1270001" cy="42382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业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务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逻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辑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层</a:t>
            </a:r>
          </a:p>
        </p:txBody>
      </p:sp>
      <p:sp>
        <p:nvSpPr>
          <p:cNvPr id="161" name="StudentService.addStudent(int id, String name, int age, Date birthday …)"/>
          <p:cNvSpPr txBox="1"/>
          <p:nvPr/>
        </p:nvSpPr>
        <p:spPr>
          <a:xfrm>
            <a:off x="1959186" y="7550275"/>
            <a:ext cx="18702466" cy="812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/>
            </a:lvl1pPr>
          </a:lstStyle>
          <a:p>
            <a:r>
              <a:t>StudentService.addStudent(int id, String name, int age, Date birthday …)</a:t>
            </a:r>
          </a:p>
        </p:txBody>
      </p:sp>
      <p:sp>
        <p:nvSpPr>
          <p:cNvPr id="162" name="StudentService.addStudent(Student student)"/>
          <p:cNvSpPr txBox="1"/>
          <p:nvPr/>
        </p:nvSpPr>
        <p:spPr>
          <a:xfrm>
            <a:off x="1959187" y="10478949"/>
            <a:ext cx="11610150" cy="812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/>
            </a:lvl1pPr>
          </a:lstStyle>
          <a:p>
            <a:r>
              <a:t>StudentService.addStudent(Student student)</a:t>
            </a:r>
          </a:p>
        </p:txBody>
      </p:sp>
      <p:sp>
        <p:nvSpPr>
          <p:cNvPr id="163" name="双箭头"/>
          <p:cNvSpPr/>
          <p:nvPr/>
        </p:nvSpPr>
        <p:spPr>
          <a:xfrm>
            <a:off x="9887494" y="3548775"/>
            <a:ext cx="2572079" cy="930976"/>
          </a:xfrm>
          <a:prstGeom prst="leftRightArrow">
            <a:avLst>
              <a:gd name="adj1" fmla="val 32000"/>
              <a:gd name="adj2" fmla="val 549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Dingbat 勾号"/>
          <p:cNvSpPr/>
          <p:nvPr/>
        </p:nvSpPr>
        <p:spPr>
          <a:xfrm>
            <a:off x="7313238" y="10567460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  <a:alpha val="8000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Dingbat 叉号"/>
          <p:cNvSpPr/>
          <p:nvPr/>
        </p:nvSpPr>
        <p:spPr>
          <a:xfrm>
            <a:off x="7186147" y="7273471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5646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6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O VO DTO BO POJO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6885">
              <a:defRPr sz="10864"/>
            </a:lvl1pPr>
          </a:lstStyle>
          <a:p>
            <a:r>
              <a:t>PO VO DTO BO POJO…</a:t>
            </a:r>
          </a:p>
        </p:txBody>
      </p:sp>
      <p:sp>
        <p:nvSpPr>
          <p:cNvPr id="168" name="PO = Persistant Object 持久对象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 = Persistant Object 持久对象</a:t>
            </a:r>
          </a:p>
          <a:p>
            <a:r>
              <a:t>DTO = Data Transfer Object 数据传输对象</a:t>
            </a:r>
          </a:p>
          <a:p>
            <a:r>
              <a:t>VO = Value Object 或 View Object</a:t>
            </a:r>
          </a:p>
          <a:p>
            <a:r>
              <a:t>POJO = Pure Old Java Object / Plain Ordinary Java Object</a:t>
            </a:r>
          </a:p>
          <a:p>
            <a:r>
              <a:t>DO = Domain Object; BO = Business Object 处理业务逻辑</a:t>
            </a:r>
          </a:p>
          <a:p>
            <a:r>
              <a:t>DAO = Data Access Object</a:t>
            </a:r>
          </a:p>
        </p:txBody>
      </p:sp>
      <p:grpSp>
        <p:nvGrpSpPr>
          <p:cNvPr id="171" name="成组"/>
          <p:cNvGrpSpPr/>
          <p:nvPr/>
        </p:nvGrpSpPr>
        <p:grpSpPr>
          <a:xfrm>
            <a:off x="2934563" y="3719990"/>
            <a:ext cx="19678508" cy="9267239"/>
            <a:chOff x="0" y="0"/>
            <a:chExt cx="19678507" cy="9267238"/>
          </a:xfrm>
        </p:grpSpPr>
        <p:sp>
          <p:nvSpPr>
            <p:cNvPr id="169" name="矩形"/>
            <p:cNvSpPr/>
            <p:nvPr/>
          </p:nvSpPr>
          <p:spPr>
            <a:xfrm>
              <a:off x="0" y="5898718"/>
              <a:ext cx="19678508" cy="3368521"/>
            </a:xfrm>
            <a:prstGeom prst="rect">
              <a:avLst/>
            </a:prstGeom>
            <a:solidFill>
              <a:schemeClr val="accent1">
                <a:lumOff val="16847"/>
                <a:alpha val="24876"/>
              </a:schemeClr>
            </a:solidFill>
            <a:ln w="63500" cap="flat">
              <a:solidFill>
                <a:schemeClr val="accent1">
                  <a:lumOff val="-13575"/>
                  <a:alpha val="2487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矩形"/>
            <p:cNvSpPr/>
            <p:nvPr/>
          </p:nvSpPr>
          <p:spPr>
            <a:xfrm>
              <a:off x="0" y="0"/>
              <a:ext cx="19678508" cy="5714254"/>
            </a:xfrm>
            <a:prstGeom prst="rect">
              <a:avLst/>
            </a:prstGeom>
            <a:solidFill>
              <a:schemeClr val="accent4">
                <a:hueOff val="366961"/>
                <a:satOff val="4172"/>
                <a:lumOff val="11129"/>
                <a:alpha val="24876"/>
              </a:schemeClr>
            </a:solidFill>
            <a:ln w="63500" cap="flat">
              <a:solidFill>
                <a:schemeClr val="accent4">
                  <a:hueOff val="-1081314"/>
                  <a:satOff val="4338"/>
                  <a:lumOff val="-8931"/>
                  <a:alpha val="2487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JavaB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JavaBean</a:t>
            </a:r>
          </a:p>
        </p:txBody>
      </p:sp>
      <p:sp>
        <p:nvSpPr>
          <p:cNvPr id="176" name="有一个public的无参数建构方法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有一个public的无参数建构方法</a:t>
            </a:r>
          </a:p>
          <a:p>
            <a:r>
              <a:t>属性private，且可以通过get、set、is（可以替代get，用在布尔型属性上）方法或遵循特定命名规范的其他方法访问</a:t>
            </a:r>
          </a:p>
          <a:p>
            <a:r>
              <a:t>可序列化，实现Serializable接口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OJO vs. JavaB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POJO vs. JavaBean</a:t>
            </a:r>
          </a:p>
        </p:txBody>
      </p:sp>
      <p:sp>
        <p:nvSpPr>
          <p:cNvPr id="181" name="POJO比javabean更简单。POJO严格地遵守简单对象的概念，而一些JavaBean中往往会封装一些简单逻辑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POJO比javabean更简单。POJO严格地遵守简单对象的概念，而一些JavaBean中往往会封装一些简单逻辑。</a:t>
            </a:r>
          </a:p>
          <a:p>
            <a:r>
              <a:t>POJO主要用于数据的临时传递，它只能装载数据， 作为数据存储的载体，不具有业务逻辑处理的能力。</a:t>
            </a:r>
          </a:p>
          <a:p>
            <a:r>
              <a:t>Javabean虽然数据的获取与POJO一样，但是javabean当中可以有其它的方法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ublic class GradeClass {…"/>
          <p:cNvSpPr txBox="1"/>
          <p:nvPr/>
        </p:nvSpPr>
        <p:spPr>
          <a:xfrm>
            <a:off x="4125035" y="810990"/>
            <a:ext cx="12090438" cy="1169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GradeClass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id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getId()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id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setId(String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id</a:t>
            </a:r>
            <a:r>
              <a:t> = </a:t>
            </a:r>
            <a:r>
              <a:rPr>
                <a:solidFill>
                  <a:srgbClr val="7E504F"/>
                </a:solidFill>
              </a:rPr>
              <a:t>id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getName()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setName(String </a:t>
            </a:r>
            <a:r>
              <a:rPr>
                <a:solidFill>
                  <a:srgbClr val="7E504F"/>
                </a:solidFill>
              </a:rPr>
              <a:t>name</a:t>
            </a:r>
            <a:r>
              <a:t>)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 = </a:t>
            </a:r>
            <a:r>
              <a:rPr>
                <a:solidFill>
                  <a:srgbClr val="7E504F"/>
                </a:solidFill>
              </a:rPr>
              <a:t>name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getStudents()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setStudents(List&lt;Student&gt; </a:t>
            </a:r>
            <a:r>
              <a:rPr>
                <a:solidFill>
                  <a:srgbClr val="7E504F"/>
                </a:solidFill>
              </a:rPr>
              <a:t>students</a:t>
            </a:r>
            <a:r>
              <a:t>) {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</a:t>
            </a:r>
            <a:r>
              <a:rPr>
                <a:solidFill>
                  <a:srgbClr val="7E504F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9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186" name="POJO"/>
          <p:cNvGrpSpPr/>
          <p:nvPr/>
        </p:nvGrpSpPr>
        <p:grpSpPr>
          <a:xfrm rot="1744786">
            <a:off x="16806636" y="1815668"/>
            <a:ext cx="6805604" cy="2613116"/>
            <a:chOff x="0" y="0"/>
            <a:chExt cx="6805603" cy="2613115"/>
          </a:xfrm>
        </p:grpSpPr>
        <p:sp>
          <p:nvSpPr>
            <p:cNvPr id="185" name="POJO"/>
            <p:cNvSpPr/>
            <p:nvPr/>
          </p:nvSpPr>
          <p:spPr>
            <a:xfrm>
              <a:off x="146050" y="146050"/>
              <a:ext cx="6513504" cy="2321016"/>
            </a:xfrm>
            <a:prstGeom prst="rect">
              <a:avLst/>
            </a:prstGeom>
            <a:solidFill>
              <a:schemeClr val="accent5">
                <a:lumOff val="-29866"/>
                <a:alpha val="72068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9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POJO</a:t>
              </a:r>
            </a:p>
          </p:txBody>
        </p:sp>
        <p:pic>
          <p:nvPicPr>
            <p:cNvPr id="184" name="POJO" descr="POJO"/>
            <p:cNvPicPr>
              <a:picLocks/>
            </p:cNvPicPr>
            <p:nvPr/>
          </p:nvPicPr>
          <p:blipFill>
            <a:blip r:embed="rId2">
              <a:alphaModFix amt="72068"/>
              <a:extLst/>
            </a:blip>
            <a:stretch>
              <a:fillRect/>
            </a:stretch>
          </p:blipFill>
          <p:spPr>
            <a:xfrm>
              <a:off x="0" y="0"/>
              <a:ext cx="6805604" cy="261311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ublic class GradeClass implements Serializable {…"/>
          <p:cNvSpPr txBox="1"/>
          <p:nvPr/>
        </p:nvSpPr>
        <p:spPr>
          <a:xfrm>
            <a:off x="3436397" y="400077"/>
            <a:ext cx="13119306" cy="12915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GradeClass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id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getId()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id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setId(String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id</a:t>
            </a:r>
            <a:r>
              <a:t> = </a:t>
            </a:r>
            <a:r>
              <a:rPr>
                <a:solidFill>
                  <a:srgbClr val="7E504F"/>
                </a:solidFill>
              </a:rPr>
              <a:t>id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getName()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setName(String </a:t>
            </a:r>
            <a:r>
              <a:rPr>
                <a:solidFill>
                  <a:srgbClr val="7E504F"/>
                </a:solidFill>
              </a:rPr>
              <a:t>name</a:t>
            </a:r>
            <a:r>
              <a:t>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 = </a:t>
            </a:r>
            <a:r>
              <a:rPr>
                <a:solidFill>
                  <a:srgbClr val="7E504F"/>
                </a:solidFill>
              </a:rPr>
              <a:t>name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getStudents()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    StudentDao </a:t>
            </a:r>
            <a:r>
              <a:rPr>
                <a:solidFill>
                  <a:srgbClr val="7E504F"/>
                </a:solidFill>
              </a:rPr>
              <a:t>dao</a:t>
            </a:r>
            <a:r>
              <a:t> = DaoFactory.getStudentDao();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</a:t>
            </a:r>
            <a:r>
              <a:rPr>
                <a:solidFill>
                  <a:srgbClr val="7E504F"/>
                </a:solidFill>
              </a:rPr>
              <a:t>dao</a:t>
            </a:r>
            <a:r>
              <a:t>.getStudentsByGradeClassId(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id</a:t>
            </a:r>
            <a:r>
              <a:t>);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setStudents(List&lt;Student&gt; </a:t>
            </a:r>
            <a:r>
              <a:rPr>
                <a:solidFill>
                  <a:srgbClr val="7E504F"/>
                </a:solidFill>
              </a:rPr>
              <a:t>students</a:t>
            </a:r>
            <a:r>
              <a:t>) {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</a:t>
            </a:r>
            <a:r>
              <a:rPr>
                <a:solidFill>
                  <a:srgbClr val="7E504F"/>
                </a:solidFill>
              </a:rPr>
              <a:t>students</a:t>
            </a:r>
            <a:r>
              <a:t>;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27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9" name="矩形"/>
          <p:cNvSpPr/>
          <p:nvPr/>
        </p:nvSpPr>
        <p:spPr>
          <a:xfrm>
            <a:off x="3300767" y="8653262"/>
            <a:ext cx="13492185" cy="198693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21449"/>
            </a:schemeClr>
          </a:solidFill>
          <a:ln w="50800">
            <a:solidFill>
              <a:schemeClr val="accent5">
                <a:lumOff val="-29866"/>
                <a:alpha val="21449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/* 如果学生列表为空，去数据库…"/>
          <p:cNvSpPr txBox="1"/>
          <p:nvPr/>
        </p:nvSpPr>
        <p:spPr>
          <a:xfrm>
            <a:off x="17119107" y="8772595"/>
            <a:ext cx="5980913" cy="129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/* </a:t>
            </a:r>
            <a:r>
              <a:rPr b="0"/>
              <a:t>如果学生列表为空，去数据库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内查询该班级学生列表 */</a:t>
            </a:r>
          </a:p>
        </p:txBody>
      </p:sp>
      <p:grpSp>
        <p:nvGrpSpPr>
          <p:cNvPr id="193" name="JavaBean"/>
          <p:cNvGrpSpPr/>
          <p:nvPr/>
        </p:nvGrpSpPr>
        <p:grpSpPr>
          <a:xfrm rot="1744786">
            <a:off x="16706761" y="1749085"/>
            <a:ext cx="6805604" cy="2613117"/>
            <a:chOff x="0" y="0"/>
            <a:chExt cx="6805603" cy="2613115"/>
          </a:xfrm>
        </p:grpSpPr>
        <p:sp>
          <p:nvSpPr>
            <p:cNvPr id="192" name="JavaBean"/>
            <p:cNvSpPr/>
            <p:nvPr/>
          </p:nvSpPr>
          <p:spPr>
            <a:xfrm>
              <a:off x="146049" y="146050"/>
              <a:ext cx="6513505" cy="2321016"/>
            </a:xfrm>
            <a:prstGeom prst="rect">
              <a:avLst/>
            </a:prstGeom>
            <a:solidFill>
              <a:schemeClr val="accent5">
                <a:lumOff val="-29866"/>
                <a:alpha val="72068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9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JavaBean</a:t>
              </a:r>
            </a:p>
          </p:txBody>
        </p:sp>
        <p:pic>
          <p:nvPicPr>
            <p:cNvPr id="191" name="JavaBean" descr="JavaBean"/>
            <p:cNvPicPr>
              <a:picLocks/>
            </p:cNvPicPr>
            <p:nvPr/>
          </p:nvPicPr>
          <p:blipFill>
            <a:blip r:embed="rId2">
              <a:alphaModFix amt="72068"/>
              <a:extLst/>
            </a:blip>
            <a:stretch>
              <a:fillRect/>
            </a:stretch>
          </p:blipFill>
          <p:spPr>
            <a:xfrm>
              <a:off x="0" y="0"/>
              <a:ext cx="6805604" cy="261311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ublic class GradeClass implements Serializable{…"/>
          <p:cNvSpPr txBox="1"/>
          <p:nvPr/>
        </p:nvSpPr>
        <p:spPr>
          <a:xfrm>
            <a:off x="2837155" y="1858962"/>
            <a:ext cx="15519996" cy="999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GradeClass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id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… …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getStudents()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  StudentDao </a:t>
            </a:r>
            <a:r>
              <a:rPr>
                <a:solidFill>
                  <a:srgbClr val="7E504F"/>
                </a:solidFill>
              </a:rPr>
              <a:t>dao</a:t>
            </a:r>
            <a:r>
              <a:t> = DaoFactory.getStudentDao();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</a:t>
            </a:r>
            <a:r>
              <a:rPr>
                <a:solidFill>
                  <a:srgbClr val="7E504F"/>
                </a:solidFill>
              </a:rPr>
              <a:t>dao</a:t>
            </a:r>
            <a:r>
              <a:t>.getStudentsByGradeClassId(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id</a:t>
            </a:r>
            <a:r>
              <a:t>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addStudent(Student </a:t>
            </a:r>
            <a:r>
              <a:rPr>
                <a:solidFill>
                  <a:srgbClr val="7E504F"/>
                </a:solidFill>
              </a:rPr>
              <a:t>student</a:t>
            </a:r>
            <a:r>
              <a:t>) {</a:t>
            </a:r>
          </a:p>
          <a:p>
            <a:pPr algn="l" defTabSz="457200">
              <a:defRPr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//保存student到本班级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198" name="JavaBean"/>
          <p:cNvGrpSpPr/>
          <p:nvPr/>
        </p:nvGrpSpPr>
        <p:grpSpPr>
          <a:xfrm rot="1744786">
            <a:off x="16706761" y="1749085"/>
            <a:ext cx="6805604" cy="2613117"/>
            <a:chOff x="0" y="0"/>
            <a:chExt cx="6805603" cy="2613115"/>
          </a:xfrm>
        </p:grpSpPr>
        <p:sp>
          <p:nvSpPr>
            <p:cNvPr id="197" name="JavaBean"/>
            <p:cNvSpPr/>
            <p:nvPr/>
          </p:nvSpPr>
          <p:spPr>
            <a:xfrm>
              <a:off x="146049" y="146050"/>
              <a:ext cx="6513505" cy="2321016"/>
            </a:xfrm>
            <a:prstGeom prst="rect">
              <a:avLst/>
            </a:prstGeom>
            <a:solidFill>
              <a:schemeClr val="accent5">
                <a:lumOff val="-29866"/>
                <a:alpha val="72068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9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JavaBean</a:t>
              </a:r>
            </a:p>
          </p:txBody>
        </p:sp>
        <p:pic>
          <p:nvPicPr>
            <p:cNvPr id="196" name="JavaBean" descr="JavaBean"/>
            <p:cNvPicPr>
              <a:picLocks/>
            </p:cNvPicPr>
            <p:nvPr/>
          </p:nvPicPr>
          <p:blipFill>
            <a:blip r:embed="rId3">
              <a:alphaModFix amt="72068"/>
              <a:extLst/>
            </a:blip>
            <a:stretch>
              <a:fillRect/>
            </a:stretch>
          </p:blipFill>
          <p:spPr>
            <a:xfrm>
              <a:off x="0" y="0"/>
              <a:ext cx="6805604" cy="2613116"/>
            </a:xfrm>
            <a:prstGeom prst="rect">
              <a:avLst/>
            </a:prstGeom>
            <a:effectLst/>
          </p:spPr>
        </p:pic>
      </p:grpSp>
      <p:sp>
        <p:nvSpPr>
          <p:cNvPr id="199" name="矩形"/>
          <p:cNvSpPr/>
          <p:nvPr/>
        </p:nvSpPr>
        <p:spPr>
          <a:xfrm>
            <a:off x="2717298" y="9352378"/>
            <a:ext cx="13492185" cy="198693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21449"/>
            </a:schemeClr>
          </a:solidFill>
          <a:ln w="50800">
            <a:solidFill>
              <a:schemeClr val="accent5">
                <a:lumOff val="-29866"/>
                <a:alpha val="21449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电脑"/>
          <p:cNvSpPr/>
          <p:nvPr/>
        </p:nvSpPr>
        <p:spPr>
          <a:xfrm>
            <a:off x="1135012" y="4800657"/>
            <a:ext cx="1389801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B控制层"/>
          <p:cNvSpPr/>
          <p:nvPr/>
        </p:nvSpPr>
        <p:spPr>
          <a:xfrm>
            <a:off x="5831860" y="2468620"/>
            <a:ext cx="2562134" cy="809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WEB控制层</a:t>
            </a:r>
          </a:p>
        </p:txBody>
      </p:sp>
      <p:sp>
        <p:nvSpPr>
          <p:cNvPr id="205" name="业务逻辑层"/>
          <p:cNvSpPr/>
          <p:nvPr/>
        </p:nvSpPr>
        <p:spPr>
          <a:xfrm>
            <a:off x="10282364" y="2468620"/>
            <a:ext cx="5450660" cy="8090653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业务逻辑层</a:t>
            </a:r>
          </a:p>
        </p:txBody>
      </p:sp>
      <p:sp>
        <p:nvSpPr>
          <p:cNvPr id="206" name="数据访问层"/>
          <p:cNvSpPr/>
          <p:nvPr/>
        </p:nvSpPr>
        <p:spPr>
          <a:xfrm>
            <a:off x="17621394" y="2468620"/>
            <a:ext cx="2562133" cy="8090653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数据访问层</a:t>
            </a:r>
          </a:p>
        </p:txBody>
      </p:sp>
      <p:sp>
        <p:nvSpPr>
          <p:cNvPr id="207" name="电话"/>
          <p:cNvSpPr/>
          <p:nvPr/>
        </p:nvSpPr>
        <p:spPr>
          <a:xfrm>
            <a:off x="1459241" y="6700528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Database"/>
          <p:cNvSpPr/>
          <p:nvPr/>
        </p:nvSpPr>
        <p:spPr>
          <a:xfrm>
            <a:off x="20965706" y="4828562"/>
            <a:ext cx="3074587" cy="4058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Database</a:t>
            </a:r>
          </a:p>
        </p:txBody>
      </p:sp>
      <p:sp>
        <p:nvSpPr>
          <p:cNvPr id="209" name="形状"/>
          <p:cNvSpPr/>
          <p:nvPr/>
        </p:nvSpPr>
        <p:spPr>
          <a:xfrm rot="15227986">
            <a:off x="3527921" y="4491303"/>
            <a:ext cx="774141" cy="3660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081314"/>
                  <a:satOff val="4338"/>
                  <a:lumOff val="-8931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JSON"/>
          <p:cNvSpPr txBox="1"/>
          <p:nvPr/>
        </p:nvSpPr>
        <p:spPr>
          <a:xfrm>
            <a:off x="3144297" y="6700528"/>
            <a:ext cx="126261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JSON</a:t>
            </a:r>
          </a:p>
        </p:txBody>
      </p:sp>
      <p:sp>
        <p:nvSpPr>
          <p:cNvPr id="211" name="DTO"/>
          <p:cNvSpPr txBox="1"/>
          <p:nvPr/>
        </p:nvSpPr>
        <p:spPr>
          <a:xfrm>
            <a:off x="5350620" y="6200753"/>
            <a:ext cx="1021208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DTO</a:t>
            </a:r>
          </a:p>
        </p:txBody>
      </p:sp>
      <p:sp>
        <p:nvSpPr>
          <p:cNvPr id="212" name="@Repository"/>
          <p:cNvSpPr txBox="1"/>
          <p:nvPr/>
        </p:nvSpPr>
        <p:spPr>
          <a:xfrm>
            <a:off x="17608723" y="9748543"/>
            <a:ext cx="258747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@Repository</a:t>
            </a:r>
          </a:p>
        </p:txBody>
      </p:sp>
      <p:sp>
        <p:nvSpPr>
          <p:cNvPr id="213" name="@Service"/>
          <p:cNvSpPr txBox="1"/>
          <p:nvPr/>
        </p:nvSpPr>
        <p:spPr>
          <a:xfrm>
            <a:off x="12169757" y="9748543"/>
            <a:ext cx="191853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@Service</a:t>
            </a:r>
          </a:p>
        </p:txBody>
      </p:sp>
      <p:sp>
        <p:nvSpPr>
          <p:cNvPr id="214" name="DTO"/>
          <p:cNvSpPr txBox="1"/>
          <p:nvPr/>
        </p:nvSpPr>
        <p:spPr>
          <a:xfrm>
            <a:off x="8715652" y="5958499"/>
            <a:ext cx="1399922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DTO</a:t>
            </a:r>
          </a:p>
        </p:txBody>
      </p:sp>
      <p:sp>
        <p:nvSpPr>
          <p:cNvPr id="215" name="线条"/>
          <p:cNvSpPr/>
          <p:nvPr/>
        </p:nvSpPr>
        <p:spPr>
          <a:xfrm>
            <a:off x="8307553" y="6884322"/>
            <a:ext cx="1918539" cy="1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arrow"/>
            <a:tailEnd type="arrow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PO"/>
          <p:cNvSpPr txBox="1"/>
          <p:nvPr/>
        </p:nvSpPr>
        <p:spPr>
          <a:xfrm>
            <a:off x="16010275" y="5958499"/>
            <a:ext cx="1262610" cy="83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PO</a:t>
            </a:r>
          </a:p>
        </p:txBody>
      </p:sp>
      <p:sp>
        <p:nvSpPr>
          <p:cNvPr id="217" name="线条"/>
          <p:cNvSpPr/>
          <p:nvPr/>
        </p:nvSpPr>
        <p:spPr>
          <a:xfrm>
            <a:off x="15728351" y="6897022"/>
            <a:ext cx="1918539" cy="1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arrow"/>
            <a:tailEnd type="arrow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@RestController"/>
          <p:cNvSpPr txBox="1"/>
          <p:nvPr/>
        </p:nvSpPr>
        <p:spPr>
          <a:xfrm>
            <a:off x="5904274" y="9816735"/>
            <a:ext cx="2417306" cy="490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@RestController</a:t>
            </a:r>
          </a:p>
        </p:txBody>
      </p:sp>
      <p:sp>
        <p:nvSpPr>
          <p:cNvPr id="219" name="DAO"/>
          <p:cNvSpPr txBox="1"/>
          <p:nvPr/>
        </p:nvSpPr>
        <p:spPr>
          <a:xfrm>
            <a:off x="18376819" y="10656023"/>
            <a:ext cx="105128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DAO</a:t>
            </a:r>
          </a:p>
        </p:txBody>
      </p:sp>
      <p:sp>
        <p:nvSpPr>
          <p:cNvPr id="220" name="BO DO"/>
          <p:cNvSpPr txBox="1"/>
          <p:nvPr/>
        </p:nvSpPr>
        <p:spPr>
          <a:xfrm>
            <a:off x="10913412" y="10656023"/>
            <a:ext cx="40023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t>BO </a:t>
            </a:r>
            <a:r>
              <a:rPr>
                <a:solidFill>
                  <a:srgbClr val="929292"/>
                </a:solidFill>
              </a:rPr>
              <a:t>DO</a:t>
            </a:r>
          </a:p>
        </p:txBody>
      </p:sp>
      <p:sp>
        <p:nvSpPr>
          <p:cNvPr id="221" name="文本"/>
          <p:cNvSpPr txBox="1"/>
          <p:nvPr/>
        </p:nvSpPr>
        <p:spPr>
          <a:xfrm>
            <a:off x="5784441" y="10612028"/>
            <a:ext cx="2587474" cy="7143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/>
          <a:p>
            <a:endParaRPr/>
          </a:p>
        </p:txBody>
      </p:sp>
      <p:sp>
        <p:nvSpPr>
          <p:cNvPr id="222" name="客户端"/>
          <p:cNvSpPr txBox="1"/>
          <p:nvPr/>
        </p:nvSpPr>
        <p:spPr>
          <a:xfrm>
            <a:off x="1142524" y="8581262"/>
            <a:ext cx="13747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客户端</a:t>
            </a:r>
          </a:p>
        </p:txBody>
      </p:sp>
      <p:sp>
        <p:nvSpPr>
          <p:cNvPr id="223" name="线条"/>
          <p:cNvSpPr/>
          <p:nvPr/>
        </p:nvSpPr>
        <p:spPr>
          <a:xfrm flipV="1">
            <a:off x="4475975" y="6780595"/>
            <a:ext cx="1011092" cy="233127"/>
          </a:xfrm>
          <a:prstGeom prst="line">
            <a:avLst/>
          </a:prstGeom>
          <a:ln w="50800">
            <a:solidFill>
              <a:schemeClr val="accent5">
                <a:lumOff val="-29866"/>
              </a:schemeClr>
            </a:solidFill>
            <a:prstDash val="sysDot"/>
            <a:miter lim="400000"/>
            <a:headEnd type="arrow"/>
            <a:tailEnd type="arrow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VO…"/>
          <p:cNvSpPr txBox="1"/>
          <p:nvPr/>
        </p:nvSpPr>
        <p:spPr>
          <a:xfrm>
            <a:off x="4681076" y="7183300"/>
            <a:ext cx="2360296" cy="112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424242"/>
                </a:solidFill>
              </a:defRPr>
            </a:pPr>
            <a:r>
              <a:t>VO</a:t>
            </a:r>
          </a:p>
          <a:p>
            <a:pPr>
              <a:defRPr>
                <a:solidFill>
                  <a:srgbClr val="424242"/>
                </a:solidFill>
              </a:defRPr>
            </a:pPr>
            <a:r>
              <a:t>ViewObject</a:t>
            </a:r>
          </a:p>
        </p:txBody>
      </p:sp>
      <p:sp>
        <p:nvSpPr>
          <p:cNvPr id="225" name="SQL"/>
          <p:cNvSpPr txBox="1"/>
          <p:nvPr/>
        </p:nvSpPr>
        <p:spPr>
          <a:xfrm>
            <a:off x="20173725" y="6439435"/>
            <a:ext cx="900777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2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SQL</a:t>
            </a:r>
          </a:p>
        </p:txBody>
      </p:sp>
      <p:sp>
        <p:nvSpPr>
          <p:cNvPr id="226" name="DTO —&gt; PO…"/>
          <p:cNvSpPr txBox="1"/>
          <p:nvPr/>
        </p:nvSpPr>
        <p:spPr>
          <a:xfrm>
            <a:off x="11240977" y="7377943"/>
            <a:ext cx="3347238" cy="14482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DTO —&gt; PO</a:t>
            </a:r>
          </a:p>
          <a:p>
            <a:pPr>
              <a:defRPr sz="4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DTO &lt;— PO</a:t>
            </a:r>
          </a:p>
        </p:txBody>
      </p:sp>
      <p:sp>
        <p:nvSpPr>
          <p:cNvPr id="227" name="VO…"/>
          <p:cNvSpPr txBox="1"/>
          <p:nvPr/>
        </p:nvSpPr>
        <p:spPr>
          <a:xfrm>
            <a:off x="8171254" y="7183300"/>
            <a:ext cx="2488718" cy="112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424242"/>
                </a:solidFill>
              </a:defRPr>
            </a:pPr>
            <a:r>
              <a:t>VO</a:t>
            </a:r>
          </a:p>
          <a:p>
            <a:pPr>
              <a:defRPr>
                <a:solidFill>
                  <a:srgbClr val="424242"/>
                </a:solidFill>
              </a:defRPr>
            </a:pPr>
            <a:r>
              <a:t>ValueObject</a:t>
            </a:r>
          </a:p>
        </p:txBody>
      </p:sp>
      <p:sp>
        <p:nvSpPr>
          <p:cNvPr id="228" name="提供Bean转换功能的库： commons-beanutils    dozer"/>
          <p:cNvSpPr txBox="1"/>
          <p:nvPr/>
        </p:nvSpPr>
        <p:spPr>
          <a:xfrm>
            <a:off x="4416343" y="12118959"/>
            <a:ext cx="13620421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400" b="0"/>
            </a:lvl1pPr>
          </a:lstStyle>
          <a:p>
            <a:r>
              <a:t>提供Bean转换功能的库： commons-beanutils    dozer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  <p:bldP spid="228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自定义</PresentationFormat>
  <Paragraphs>150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相邻层级的数据传输</vt:lpstr>
      <vt:lpstr>PowerPoint 演示文稿</vt:lpstr>
      <vt:lpstr>PO VO DTO BO POJO…</vt:lpstr>
      <vt:lpstr>JavaBean</vt:lpstr>
      <vt:lpstr>POJO vs. JavaBean</vt:lpstr>
      <vt:lpstr>PowerPoint 演示文稿</vt:lpstr>
      <vt:lpstr>PowerPoint 演示文稿</vt:lpstr>
      <vt:lpstr>PowerPoint 演示文稿</vt:lpstr>
      <vt:lpstr>PowerPoint 演示文稿</vt:lpstr>
      <vt:lpstr>几种简化方案？</vt:lpstr>
      <vt:lpstr>用JavaBean代替POJO?</vt:lpstr>
      <vt:lpstr>舍弃getter/setter？</vt:lpstr>
      <vt:lpstr>权衡 与 选择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相邻层级的数据传输</dc:title>
  <cp:lastModifiedBy>ge</cp:lastModifiedBy>
  <cp:revision>1</cp:revision>
  <dcterms:modified xsi:type="dcterms:W3CDTF">2018-09-25T02:13:17Z</dcterms:modified>
</cp:coreProperties>
</file>