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7" d="100"/>
          <a:sy n="37" d="100"/>
        </p:scale>
        <p:origin x="7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277875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4308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61762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6" name="Shape 15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0498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1" name="Shape 18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5569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9" name="Shape 18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28102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4" name="Shape 19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1641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13450"/>
            <a:ext cx="19621500" cy="9525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标题文本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/>
          </a:lstStyle>
          <a:p>
            <a:r>
              <a:t>标题文本</a:t>
            </a:r>
          </a:p>
        </p:txBody>
      </p:sp>
      <p:sp>
        <p:nvSpPr>
          <p:cNvPr id="118" name="正文级别 1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</p:spPr>
        <p:txBody>
          <a:bodyPr lIns="71437" tIns="71437" rIns="71437" bIns="71437"/>
          <a:lstStyle>
            <a:lvl1pPr marL="611187" indent="-611187" defTabSz="821531">
              <a:buSzPct val="145000"/>
              <a:defRPr sz="4400"/>
            </a:lvl1pPr>
            <a:lvl2pPr marL="1055687" indent="-611187" defTabSz="821531">
              <a:buSzPct val="145000"/>
              <a:defRPr sz="4400"/>
            </a:lvl2pPr>
            <a:lvl3pPr marL="1500187" indent="-611187" defTabSz="821531">
              <a:buSzPct val="145000"/>
              <a:defRPr sz="4400"/>
            </a:lvl3pPr>
            <a:lvl4pPr marL="1944687" indent="-611187" defTabSz="821531">
              <a:buSzPct val="145000"/>
              <a:defRPr sz="4400"/>
            </a:lvl4pPr>
            <a:lvl5pPr marL="2389187" indent="-611187" defTabSz="821531">
              <a:buSzPct val="145000"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13165980" y="952500"/>
            <a:ext cx="9525001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JUnit"/>
          <p:cNvSpPr txBox="1">
            <a:spLocks noGrp="1"/>
          </p:cNvSpPr>
          <p:nvPr>
            <p:ph type="ctrTitle"/>
          </p:nvPr>
        </p:nvSpPr>
        <p:spPr>
          <a:xfrm>
            <a:off x="2032000" y="6997853"/>
            <a:ext cx="20320000" cy="4143729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/>
          </a:lstStyle>
          <a:p>
            <a:r>
              <a:t>JUnit</a:t>
            </a:r>
          </a:p>
        </p:txBody>
      </p:sp>
      <p:sp>
        <p:nvSpPr>
          <p:cNvPr id="129" name="用Spring Boot编写RESTful API"/>
          <p:cNvSpPr txBox="1">
            <a:spLocks noGrp="1"/>
          </p:cNvSpPr>
          <p:nvPr>
            <p:ph type="subTitle" sz="quarter" idx="1"/>
          </p:nvPr>
        </p:nvSpPr>
        <p:spPr>
          <a:xfrm>
            <a:off x="2032000" y="927282"/>
            <a:ext cx="20320000" cy="1589486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defRPr sz="5200">
                <a:solidFill>
                  <a:srgbClr val="5E5E5E"/>
                </a:solidFill>
              </a:defRPr>
            </a:lvl1pPr>
          </a:lstStyle>
          <a:p>
            <a:r>
              <a:t>用Spring Boot编写RESTful API</a:t>
            </a:r>
          </a:p>
        </p:txBody>
      </p:sp>
      <p:sp>
        <p:nvSpPr>
          <p:cNvPr id="130" name="Spring Boot的单元测试"/>
          <p:cNvSpPr txBox="1"/>
          <p:nvPr/>
        </p:nvSpPr>
        <p:spPr>
          <a:xfrm>
            <a:off x="2032000" y="4628157"/>
            <a:ext cx="20320000" cy="1603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defTabSz="821531">
              <a:defRPr sz="8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Spring Boot的单元测试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D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TDD</a:t>
            </a:r>
          </a:p>
        </p:txBody>
      </p:sp>
      <p:sp>
        <p:nvSpPr>
          <p:cNvPr id="179" name="Test Driven Development （测试驱动开发）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8115816"/>
          </a:xfrm>
          <a:prstGeom prst="rect">
            <a:avLst/>
          </a:prstGeom>
        </p:spPr>
        <p:txBody>
          <a:bodyPr/>
          <a:lstStyle/>
          <a:p>
            <a:r>
              <a:t>Test Driven Development （测试驱动开发）</a:t>
            </a:r>
          </a:p>
          <a:p>
            <a:r>
              <a:t>先写测试用例，后写实现代码</a:t>
            </a:r>
          </a:p>
          <a:p>
            <a:r>
              <a:t>重构现有代码时特别好用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chemeClr val="accent1">
                <a:hueOff val="114395"/>
                <a:lumOff val="-24975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One more thing …"/>
          <p:cNvSpPr txBox="1">
            <a:spLocks noGrp="1"/>
          </p:cNvSpPr>
          <p:nvPr>
            <p:ph type="body" idx="14"/>
          </p:nvPr>
        </p:nvSpPr>
        <p:spPr>
          <a:xfrm>
            <a:off x="2387600" y="6070599"/>
            <a:ext cx="19621500" cy="8382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One more thing …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chemeClr val="accent1">
                <a:hueOff val="114395"/>
                <a:lumOff val="-24975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RD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RDD</a:t>
            </a:r>
          </a:p>
        </p:txBody>
      </p:sp>
      <p:sp>
        <p:nvSpPr>
          <p:cNvPr id="186" name="Resume Driven Developmen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11200">
                <a:solidFill>
                  <a:schemeClr val="accent4">
                    <a:hueOff val="366961"/>
                    <a:satOff val="4172"/>
                    <a:lumOff val="11129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Resume Driven Development</a:t>
            </a:r>
          </a:p>
          <a:p>
            <a:pPr marL="0" indent="0" algn="ctr">
              <a:spcBef>
                <a:spcPts val="0"/>
              </a:spcBef>
              <a:buSzTx/>
              <a:buNone/>
              <a:defRPr sz="11200">
                <a:solidFill>
                  <a:schemeClr val="accent4">
                    <a:hueOff val="366961"/>
                    <a:satOff val="4172"/>
                    <a:lumOff val="11129"/>
                  </a:schemeClr>
                </a:solidFill>
                <a:latin typeface="Hannotate SC Regular"/>
                <a:ea typeface="Hannotate SC Regular"/>
                <a:cs typeface="Hannotate SC Regular"/>
                <a:sym typeface="Hannotate SC Regular"/>
              </a:defRPr>
            </a:pPr>
            <a:r>
              <a:t>简历驱动开发</a:t>
            </a:r>
          </a:p>
        </p:txBody>
      </p:sp>
      <p:pic>
        <p:nvPicPr>
          <p:cNvPr id="187" name="观众背景笑声.wav" descr="观众背景笑声.wav"/>
          <p:cNvPicPr>
            <a:picLocks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>
            <a:extLst/>
          </a:blip>
          <a:stretch>
            <a:fillRect/>
          </a:stretch>
        </p:blipFill>
        <p:spPr>
          <a:xfrm>
            <a:off x="17548745" y="9655791"/>
            <a:ext cx="571501" cy="571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mediacall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29478458" fill="hold"/>
                                        <p:tgtEl>
                                          <p:spTgt spid="18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48291" showWhenStopped="0">
                <p:cTn id="12" fill="hold" display="0">
                  <p:stCondLst>
                    <p:cond delay="indefinite"/>
                  </p:stCondLst>
                </p:cTn>
                <p:tgtEl>
                  <p:spTgt spid="187"/>
                </p:tgtEl>
              </p:cMediaNode>
            </p:audio>
          </p:childTnLst>
        </p:cTn>
      </p:par>
    </p:tnLst>
    <p:bldLst>
      <p:bldP spid="186" grpId="1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更改Bean内属性值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更改Bean内属性值</a:t>
            </a:r>
          </a:p>
        </p:txBody>
      </p:sp>
      <p:sp>
        <p:nvSpPr>
          <p:cNvPr id="192" name="ReflectionTestUtils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ReflectionTestUtils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Assert — JUnit的断言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Assert — JUnit的断言</a:t>
            </a:r>
          </a:p>
        </p:txBody>
      </p:sp>
      <p:sp>
        <p:nvSpPr>
          <p:cNvPr id="133" name="判断某条件是否为真 Assert.assertTrue(条件表达式);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判断某条件是否为真 Assert.assertTrue(条件表达式); </a:t>
            </a:r>
          </a:p>
          <a:p>
            <a:r>
              <a:t>判断某条件是否为假 Assert.assertFalse(条件表达式);</a:t>
            </a:r>
          </a:p>
          <a:p>
            <a:r>
              <a:t>判断两个变量值是否相同 Assert.assertEquals(var1, var2);</a:t>
            </a:r>
          </a:p>
          <a:p>
            <a:r>
              <a:t>判断两个变量值是否不相同 Assert.assertNotEquals(var1, var2);</a:t>
            </a:r>
          </a:p>
          <a:p>
            <a:r>
              <a:t>判断两个数组是否相同 Assert.assertArrayEquals(数组1， 数组2);</a:t>
            </a:r>
          </a:p>
          <a:p>
            <a:r>
              <a:t>直接测试失败Assert.fail()  Assert.fail(message)</a:t>
            </a:r>
          </a:p>
        </p:txBody>
      </p:sp>
      <p:grpSp>
        <p:nvGrpSpPr>
          <p:cNvPr id="137" name="成组"/>
          <p:cNvGrpSpPr/>
          <p:nvPr/>
        </p:nvGrpSpPr>
        <p:grpSpPr>
          <a:xfrm>
            <a:off x="16891496" y="3107579"/>
            <a:ext cx="7145328" cy="2724126"/>
            <a:chOff x="0" y="0"/>
            <a:chExt cx="7145327" cy="2724124"/>
          </a:xfrm>
        </p:grpSpPr>
        <p:sp>
          <p:nvSpPr>
            <p:cNvPr id="134" name="assertTrue(var1 == var2)…"/>
            <p:cNvSpPr txBox="1"/>
            <p:nvPr/>
          </p:nvSpPr>
          <p:spPr>
            <a:xfrm>
              <a:off x="0" y="-1"/>
              <a:ext cx="7145328" cy="2724126"/>
            </a:xfrm>
            <a:prstGeom prst="rect">
              <a:avLst/>
            </a:prstGeom>
            <a:solidFill>
              <a:schemeClr val="accent4">
                <a:hueOff val="366961"/>
                <a:satOff val="4172"/>
                <a:lumOff val="11129"/>
              </a:schemeClr>
            </a:solidFill>
            <a:ln w="254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lvl="4" algn="l">
                <a:lnSpc>
                  <a:spcPct val="150000"/>
                </a:lnSpc>
                <a:defRPr sz="2700" b="0"/>
              </a:pPr>
              <a:endParaRPr/>
            </a:p>
            <a:p>
              <a:pPr lvl="4" algn="l">
                <a:lnSpc>
                  <a:spcPct val="150000"/>
                </a:lnSpc>
                <a:defRPr sz="3700" b="0"/>
              </a:pPr>
              <a:r>
                <a:t>assertTrue(var1 == var2)   </a:t>
              </a:r>
            </a:p>
            <a:p>
              <a:pPr lvl="4" algn="l">
                <a:lnSpc>
                  <a:spcPct val="150000"/>
                </a:lnSpc>
                <a:defRPr sz="3700" b="0"/>
              </a:pPr>
              <a:r>
                <a:t>assertEquals(var1, var2)</a:t>
              </a:r>
            </a:p>
          </p:txBody>
        </p:sp>
        <p:sp>
          <p:nvSpPr>
            <p:cNvPr id="135" name="圆形"/>
            <p:cNvSpPr/>
            <p:nvPr/>
          </p:nvSpPr>
          <p:spPr>
            <a:xfrm>
              <a:off x="200807" y="694459"/>
              <a:ext cx="558880" cy="564422"/>
            </a:xfrm>
            <a:prstGeom prst="ellipse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36" name="圆形"/>
            <p:cNvSpPr/>
            <p:nvPr/>
          </p:nvSpPr>
          <p:spPr>
            <a:xfrm>
              <a:off x="200807" y="1553889"/>
              <a:ext cx="558880" cy="564422"/>
            </a:xfrm>
            <a:prstGeom prst="ellipse">
              <a:avLst/>
            </a:prstGeom>
            <a:solidFill>
              <a:schemeClr val="accent3">
                <a:hueOff val="914337"/>
                <a:satOff val="31515"/>
                <a:lumOff val="-3079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1" animBg="1" advAuto="0"/>
      <p:bldP spid="137" grpId="2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Assert vs. asse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Assert vs. assert</a:t>
            </a:r>
          </a:p>
        </p:txBody>
      </p:sp>
      <p:sp>
        <p:nvSpPr>
          <p:cNvPr id="140" name="Assert是JUnit的断言类, 全名是org.junit.Asser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Assert是JUnit的断言类, 全名是org.junit.Assert</a:t>
            </a:r>
          </a:p>
          <a:p>
            <a:r>
              <a:t>Assert提供了很多静态方法，例如assertTrue, assertFalse, assertNotNull, assertNull, assertEquals, assertNotEquals等</a:t>
            </a:r>
          </a:p>
          <a:p>
            <a:r>
              <a:t>assert是java关键字，使用方法有两种，表达式为false时，jvm会退出：</a:t>
            </a:r>
          </a:p>
          <a:p>
            <a:pPr lvl="1"/>
            <a:r>
              <a:rPr>
                <a:solidFill>
                  <a:schemeClr val="accent5">
                    <a:lumOff val="-29866"/>
                  </a:schemeClr>
                </a:solidFill>
              </a:rPr>
              <a:t>assert</a:t>
            </a:r>
            <a:r>
              <a:t> </a:t>
            </a:r>
            <a:r>
              <a:rPr>
                <a:solidFill>
                  <a:schemeClr val="accent1">
                    <a:hueOff val="114395"/>
                    <a:lumOff val="-24975"/>
                  </a:schemeClr>
                </a:solidFill>
              </a:rPr>
              <a:t>表达式;</a:t>
            </a:r>
            <a:r>
              <a:t>       </a:t>
            </a:r>
            <a:r>
              <a:rPr>
                <a:solidFill>
                  <a:schemeClr val="accent5">
                    <a:lumOff val="-29866"/>
                  </a:schemeClr>
                </a:solidFill>
              </a:rPr>
              <a:t>assert</a:t>
            </a:r>
            <a:r>
              <a:t> </a:t>
            </a:r>
            <a:r>
              <a:rPr>
                <a:solidFill>
                  <a:schemeClr val="accent1">
                    <a:hueOff val="114395"/>
                    <a:lumOff val="-24975"/>
                  </a:schemeClr>
                </a:solidFill>
              </a:rPr>
              <a:t>表达式</a:t>
            </a:r>
            <a:r>
              <a:t> : “</a:t>
            </a:r>
            <a:r>
              <a:rPr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rPr>
              <a:t>表达式不成立后的提示信息</a:t>
            </a:r>
            <a:r>
              <a:t>”;</a:t>
            </a:r>
          </a:p>
          <a:p>
            <a:r>
              <a:t>assert关键字内表达式是否被检查成立依赖jvm的参数，默认是关闭的</a:t>
            </a:r>
          </a:p>
        </p:txBody>
      </p:sp>
      <p:sp>
        <p:nvSpPr>
          <p:cNvPr id="141" name="Java 命令行参数：…"/>
          <p:cNvSpPr txBox="1"/>
          <p:nvPr/>
        </p:nvSpPr>
        <p:spPr>
          <a:xfrm>
            <a:off x="10146152" y="10527062"/>
            <a:ext cx="10111371" cy="2829459"/>
          </a:xfrm>
          <a:prstGeom prst="rect">
            <a:avLst/>
          </a:prstGeom>
          <a:solidFill>
            <a:srgbClr val="D5D5D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200" b="0"/>
            </a:pPr>
            <a:endParaRPr/>
          </a:p>
          <a:p>
            <a:pPr lvl="2" algn="l">
              <a:defRPr sz="3200" b="0"/>
            </a:pPr>
            <a:r>
              <a:t>Java 命令行参数：</a:t>
            </a:r>
          </a:p>
          <a:p>
            <a:pPr lvl="2" algn="l">
              <a:defRPr sz="3200" b="0"/>
            </a:pPr>
            <a:r>
              <a:t>-ea 允许执行断言                -enableassertions</a:t>
            </a:r>
          </a:p>
          <a:p>
            <a:pPr lvl="2" algn="l">
              <a:defRPr sz="3200" b="0"/>
            </a:pPr>
            <a:r>
              <a:t>-da 禁止执行断言（默认） -disableassertions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1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概念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概念</a:t>
            </a:r>
          </a:p>
        </p:txBody>
      </p:sp>
      <p:sp>
        <p:nvSpPr>
          <p:cNvPr id="146" name="驱动模块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驱动模块</a:t>
            </a:r>
          </a:p>
          <a:p>
            <a:r>
              <a:t>被测模块</a:t>
            </a:r>
          </a:p>
          <a:p>
            <a:r>
              <a:t>桩模块</a:t>
            </a:r>
          </a:p>
        </p:txBody>
      </p:sp>
      <p:sp>
        <p:nvSpPr>
          <p:cNvPr id="147" name="桩模块的使用场景：…"/>
          <p:cNvSpPr txBox="1"/>
          <p:nvPr/>
        </p:nvSpPr>
        <p:spPr>
          <a:xfrm>
            <a:off x="9734722" y="7247173"/>
            <a:ext cx="14200869" cy="5236530"/>
          </a:xfrm>
          <a:prstGeom prst="rect">
            <a:avLst/>
          </a:prstGeom>
          <a:solidFill>
            <a:srgbClr val="D5D5D5"/>
          </a:solidFill>
          <a:ln w="2540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pPr lvl="1" indent="0" algn="l" defTabSz="821531">
              <a:spcBef>
                <a:spcPts val="5900"/>
              </a:spcBef>
              <a:defRPr sz="4400" b="0"/>
            </a:pPr>
            <a:r>
              <a:t>     桩模块的使用场景：</a:t>
            </a:r>
          </a:p>
          <a:p>
            <a:pPr marL="1500187" lvl="2" indent="-611187" algn="l" defTabSz="821531">
              <a:spcBef>
                <a:spcPts val="5900"/>
              </a:spcBef>
              <a:buSzPct val="145000"/>
              <a:buChar char="•"/>
              <a:defRPr sz="4400" b="0"/>
            </a:pPr>
            <a:r>
              <a:t>替代尚未开发完毕的子模块</a:t>
            </a:r>
          </a:p>
          <a:p>
            <a:pPr marL="1500187" lvl="2" indent="-611187" algn="l" defTabSz="821531">
              <a:spcBef>
                <a:spcPts val="5900"/>
              </a:spcBef>
              <a:buSzPct val="145000"/>
              <a:buChar char="•"/>
              <a:defRPr sz="4400" b="0"/>
            </a:pPr>
            <a:r>
              <a:t>替代对环境依赖较大的子模块（例如数据访问层）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1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ublic double calMonthSalary(int workdays, double monthSalary) {…"/>
          <p:cNvSpPr txBox="1"/>
          <p:nvPr/>
        </p:nvSpPr>
        <p:spPr>
          <a:xfrm>
            <a:off x="2596279" y="3203510"/>
            <a:ext cx="15890268" cy="2152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double</a:t>
            </a:r>
            <a:r>
              <a:t> calMonthSalary(</a:t>
            </a:r>
            <a:r>
              <a:rPr>
                <a:solidFill>
                  <a:srgbClr val="931A68"/>
                </a:solidFill>
              </a:rPr>
              <a:t>int</a:t>
            </a:r>
            <a:r>
              <a:t> </a:t>
            </a:r>
            <a:r>
              <a:rPr>
                <a:solidFill>
                  <a:srgbClr val="7E504F"/>
                </a:solidFill>
              </a:rPr>
              <a:t>workdays</a:t>
            </a:r>
            <a:r>
              <a:t>, </a:t>
            </a:r>
            <a:r>
              <a:rPr>
                <a:solidFill>
                  <a:srgbClr val="931A68"/>
                </a:solidFill>
              </a:rPr>
              <a:t>double</a:t>
            </a:r>
            <a:r>
              <a:t> </a:t>
            </a:r>
            <a:r>
              <a:rPr>
                <a:solidFill>
                  <a:srgbClr val="7E504F"/>
                </a:solidFill>
              </a:rPr>
              <a:t>monthSalary</a:t>
            </a:r>
            <a:r>
              <a:t>) {</a:t>
            </a:r>
          </a:p>
          <a:p>
            <a:pPr algn="l" defTabSz="457200">
              <a:defRPr b="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rPr>
                <a:solidFill>
                  <a:srgbClr val="931A68"/>
                </a:solidFill>
              </a:rPr>
              <a:t>return</a:t>
            </a:r>
            <a:r>
              <a:rPr>
                <a:solidFill>
                  <a:srgbClr val="000000"/>
                </a:solidFill>
              </a:rPr>
              <a:t> </a:t>
            </a:r>
            <a:r>
              <a:t>monthSalary</a:t>
            </a:r>
            <a:r>
              <a:rPr>
                <a:solidFill>
                  <a:srgbClr val="000000"/>
                </a:solidFill>
              </a:rPr>
              <a:t> / 21.75 * </a:t>
            </a:r>
            <a:r>
              <a:t>workdays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    }</a:t>
            </a:r>
          </a:p>
        </p:txBody>
      </p:sp>
      <p:sp>
        <p:nvSpPr>
          <p:cNvPr id="152" name="测试： Assert.assertTrue(calMonthSalary(1, 2175) == 100);"/>
          <p:cNvSpPr txBox="1"/>
          <p:nvPr/>
        </p:nvSpPr>
        <p:spPr>
          <a:xfrm>
            <a:off x="3101414" y="7763805"/>
            <a:ext cx="1709701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defRPr sz="3400" b="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r>
              <a:t>测试： Assert.assertTrue(calMonthSalary(1, 2175) == 100);</a:t>
            </a:r>
          </a:p>
        </p:txBody>
      </p:sp>
      <p:sp>
        <p:nvSpPr>
          <p:cNvPr id="153" name="矩形"/>
          <p:cNvSpPr/>
          <p:nvPr/>
        </p:nvSpPr>
        <p:spPr>
          <a:xfrm>
            <a:off x="3225575" y="2659705"/>
            <a:ext cx="15355879" cy="2600323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  <a:alpha val="82982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4" name="被测模块"/>
          <p:cNvSpPr/>
          <p:nvPr/>
        </p:nvSpPr>
        <p:spPr>
          <a:xfrm>
            <a:off x="18613138" y="2634305"/>
            <a:ext cx="781218" cy="2659174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被测模块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ublic interface IndividualIncomeTax{…"/>
          <p:cNvSpPr txBox="1"/>
          <p:nvPr/>
        </p:nvSpPr>
        <p:spPr>
          <a:xfrm>
            <a:off x="3187955" y="1665807"/>
            <a:ext cx="11317524" cy="16318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b="0" u="sng">
                <a:latin typeface="Monaco"/>
                <a:ea typeface="Monaco"/>
                <a:cs typeface="Monaco"/>
                <a:sym typeface="Monaco"/>
              </a:defRPr>
            </a:pPr>
            <a:r>
              <a:rPr u="none">
                <a:solidFill>
                  <a:srgbClr val="931A68"/>
                </a:solidFill>
              </a:rPr>
              <a:t>public</a:t>
            </a:r>
            <a:r>
              <a:rPr u="none"/>
              <a:t> </a:t>
            </a:r>
            <a:r>
              <a:rPr u="none">
                <a:solidFill>
                  <a:srgbClr val="931A68"/>
                </a:solidFill>
              </a:rPr>
              <a:t>interface</a:t>
            </a:r>
            <a:r>
              <a:rPr u="none"/>
              <a:t> IndividualIncomeTax{</a:t>
            </a: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   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double</a:t>
            </a:r>
            <a:r>
              <a:t> getTax(</a:t>
            </a:r>
            <a:r>
              <a:rPr>
                <a:solidFill>
                  <a:srgbClr val="931A68"/>
                </a:solidFill>
              </a:rPr>
              <a:t>double</a:t>
            </a:r>
            <a:r>
              <a:t> incomeBeforeTax);</a:t>
            </a: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  <p:sp>
        <p:nvSpPr>
          <p:cNvPr id="159" name="public class Salary{…"/>
          <p:cNvSpPr txBox="1"/>
          <p:nvPr/>
        </p:nvSpPr>
        <p:spPr>
          <a:xfrm>
            <a:off x="3028085" y="4725648"/>
            <a:ext cx="16576180" cy="3714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Salary{</a:t>
            </a: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   </a:t>
            </a: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double</a:t>
            </a:r>
            <a:r>
              <a:t> calMonthSalary(</a:t>
            </a:r>
            <a:r>
              <a:rPr>
                <a:solidFill>
                  <a:srgbClr val="931A68"/>
                </a:solidFill>
              </a:rPr>
              <a:t>int</a:t>
            </a:r>
            <a:r>
              <a:t> workdays, </a:t>
            </a:r>
            <a:r>
              <a:rPr>
                <a:solidFill>
                  <a:srgbClr val="931A68"/>
                </a:solidFill>
              </a:rPr>
              <a:t>double</a:t>
            </a:r>
            <a:r>
              <a:t> monthSalary) {</a:t>
            </a: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931A68"/>
                </a:solidFill>
              </a:rPr>
              <a:t>double</a:t>
            </a:r>
            <a:r>
              <a:t> salary = monthSalary / 21.75 * workdays;</a:t>
            </a: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931A68"/>
                </a:solidFill>
              </a:rPr>
              <a:t>return</a:t>
            </a:r>
            <a:r>
              <a:t> salary - (</a:t>
            </a:r>
            <a:r>
              <a:rPr>
                <a:solidFill>
                  <a:srgbClr val="931A68"/>
                </a:solidFill>
              </a:rPr>
              <a:t>new</a:t>
            </a:r>
            <a:r>
              <a:t> IndividualIncomeTaxImpl()).getTax(salary);</a:t>
            </a: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    }</a:t>
            </a: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  <p:grpSp>
        <p:nvGrpSpPr>
          <p:cNvPr id="162" name="成组"/>
          <p:cNvGrpSpPr/>
          <p:nvPr/>
        </p:nvGrpSpPr>
        <p:grpSpPr>
          <a:xfrm>
            <a:off x="2797483" y="5414113"/>
            <a:ext cx="18064007" cy="2659174"/>
            <a:chOff x="0" y="0"/>
            <a:chExt cx="18064005" cy="2659172"/>
          </a:xfrm>
        </p:grpSpPr>
        <p:sp>
          <p:nvSpPr>
            <p:cNvPr id="160" name="矩形"/>
            <p:cNvSpPr/>
            <p:nvPr/>
          </p:nvSpPr>
          <p:spPr>
            <a:xfrm>
              <a:off x="0" y="25400"/>
              <a:ext cx="17244174" cy="2600322"/>
            </a:xfrm>
            <a:prstGeom prst="rect">
              <a:avLst/>
            </a:prstGeom>
            <a:noFill/>
            <a:ln w="50800" cap="flat">
              <a:solidFill>
                <a:schemeClr val="accent5">
                  <a:hueOff val="-82419"/>
                  <a:satOff val="-9513"/>
                  <a:lumOff val="-16343"/>
                  <a:alpha val="82982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61" name="被测模块"/>
            <p:cNvSpPr/>
            <p:nvPr/>
          </p:nvSpPr>
          <p:spPr>
            <a:xfrm>
              <a:off x="17282788" y="0"/>
              <a:ext cx="781218" cy="2659173"/>
            </a:xfrm>
            <a:prstGeom prst="rect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被测模块</a:t>
              </a:r>
            </a:p>
          </p:txBody>
        </p:sp>
      </p:grp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ublic interface IndividualIncomeTax{…"/>
          <p:cNvSpPr txBox="1"/>
          <p:nvPr/>
        </p:nvSpPr>
        <p:spPr>
          <a:xfrm>
            <a:off x="3084827" y="703281"/>
            <a:ext cx="11317524" cy="16318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b="0" u="sng">
                <a:latin typeface="Monaco"/>
                <a:ea typeface="Monaco"/>
                <a:cs typeface="Monaco"/>
                <a:sym typeface="Monaco"/>
              </a:defRPr>
            </a:pPr>
            <a:r>
              <a:rPr u="none">
                <a:solidFill>
                  <a:srgbClr val="931A68"/>
                </a:solidFill>
              </a:rPr>
              <a:t>public</a:t>
            </a:r>
            <a:r>
              <a:rPr u="none"/>
              <a:t> </a:t>
            </a:r>
            <a:r>
              <a:rPr u="none">
                <a:solidFill>
                  <a:srgbClr val="931A68"/>
                </a:solidFill>
              </a:rPr>
              <a:t>interface</a:t>
            </a:r>
            <a:r>
              <a:rPr u="none"/>
              <a:t> IndividualIncomeTax{</a:t>
            </a: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   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double</a:t>
            </a:r>
            <a:r>
              <a:t> getTax(</a:t>
            </a:r>
            <a:r>
              <a:rPr>
                <a:solidFill>
                  <a:srgbClr val="931A68"/>
                </a:solidFill>
              </a:rPr>
              <a:t>double</a:t>
            </a:r>
            <a:r>
              <a:t> incomeBeforeTax);</a:t>
            </a: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  <p:sp>
        <p:nvSpPr>
          <p:cNvPr id="165" name="public class Salary{…"/>
          <p:cNvSpPr txBox="1"/>
          <p:nvPr/>
        </p:nvSpPr>
        <p:spPr>
          <a:xfrm>
            <a:off x="2914453" y="2793062"/>
            <a:ext cx="15890268" cy="6318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class</a:t>
            </a:r>
            <a:r>
              <a:t> Salary{</a:t>
            </a: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    IndividualIncomeTax </a:t>
            </a:r>
            <a:r>
              <a:rPr>
                <a:solidFill>
                  <a:srgbClr val="0326CC"/>
                </a:solidFill>
              </a:rPr>
              <a:t>iit</a:t>
            </a:r>
            <a:r>
              <a:t>;</a:t>
            </a: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void</a:t>
            </a:r>
            <a:r>
              <a:t> setIndividualIncomeTax(IndividualIncomeTax </a:t>
            </a:r>
            <a:r>
              <a:rPr>
                <a:solidFill>
                  <a:srgbClr val="7E504F"/>
                </a:solidFill>
              </a:rPr>
              <a:t>iit</a:t>
            </a:r>
            <a:r>
              <a:t>) {</a:t>
            </a: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931A68"/>
                </a:solidFill>
              </a:rPr>
              <a:t>this</a:t>
            </a:r>
            <a:r>
              <a:t>.</a:t>
            </a:r>
            <a:r>
              <a:rPr>
                <a:solidFill>
                  <a:srgbClr val="0326CC"/>
                </a:solidFill>
              </a:rPr>
              <a:t>iit</a:t>
            </a:r>
            <a:r>
              <a:t> = </a:t>
            </a:r>
            <a:r>
              <a:rPr>
                <a:solidFill>
                  <a:srgbClr val="7E504F"/>
                </a:solidFill>
              </a:rPr>
              <a:t>iit</a:t>
            </a:r>
            <a:r>
              <a:t>;</a:t>
            </a: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    }</a:t>
            </a: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931A68"/>
                </a:solidFill>
              </a:rPr>
              <a:t>public</a:t>
            </a:r>
            <a:r>
              <a:t> </a:t>
            </a:r>
            <a:r>
              <a:rPr>
                <a:solidFill>
                  <a:srgbClr val="931A68"/>
                </a:solidFill>
              </a:rPr>
              <a:t>double</a:t>
            </a:r>
            <a:r>
              <a:t> calMonthSalary(</a:t>
            </a:r>
            <a:r>
              <a:rPr>
                <a:solidFill>
                  <a:srgbClr val="931A68"/>
                </a:solidFill>
              </a:rPr>
              <a:t>int</a:t>
            </a:r>
            <a:r>
              <a:t> </a:t>
            </a:r>
            <a:r>
              <a:rPr>
                <a:solidFill>
                  <a:srgbClr val="7E504F"/>
                </a:solidFill>
              </a:rPr>
              <a:t>workdays</a:t>
            </a:r>
            <a:r>
              <a:t>, </a:t>
            </a:r>
            <a:r>
              <a:rPr>
                <a:solidFill>
                  <a:srgbClr val="931A68"/>
                </a:solidFill>
              </a:rPr>
              <a:t>double</a:t>
            </a:r>
            <a:r>
              <a:t> </a:t>
            </a:r>
            <a:r>
              <a:rPr>
                <a:solidFill>
                  <a:srgbClr val="7E504F"/>
                </a:solidFill>
              </a:rPr>
              <a:t>monthSalary</a:t>
            </a:r>
            <a:r>
              <a:t>) {</a:t>
            </a:r>
          </a:p>
          <a:p>
            <a:pPr algn="l" defTabSz="457200">
              <a:defRPr b="0">
                <a:solidFill>
                  <a:srgbClr val="7E504F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rPr>
                <a:solidFill>
                  <a:srgbClr val="931A68"/>
                </a:solidFill>
              </a:rPr>
              <a:t>double</a:t>
            </a:r>
            <a:r>
              <a:rPr>
                <a:solidFill>
                  <a:srgbClr val="000000"/>
                </a:solidFill>
              </a:rPr>
              <a:t> </a:t>
            </a:r>
            <a:r>
              <a:t>salary</a:t>
            </a:r>
            <a:r>
              <a:rPr>
                <a:solidFill>
                  <a:srgbClr val="000000"/>
                </a:solidFill>
              </a:rPr>
              <a:t> = </a:t>
            </a:r>
            <a:r>
              <a:t>monthSalary</a:t>
            </a:r>
            <a:r>
              <a:rPr>
                <a:solidFill>
                  <a:srgbClr val="000000"/>
                </a:solidFill>
              </a:rPr>
              <a:t> / 21.75 * </a:t>
            </a:r>
            <a:r>
              <a:t>workdays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        </a:t>
            </a:r>
            <a:r>
              <a:rPr>
                <a:solidFill>
                  <a:srgbClr val="931A68"/>
                </a:solidFill>
              </a:rPr>
              <a:t>return</a:t>
            </a:r>
            <a:r>
              <a:t> </a:t>
            </a:r>
            <a:r>
              <a:rPr>
                <a:solidFill>
                  <a:srgbClr val="7E504F"/>
                </a:solidFill>
              </a:rPr>
              <a:t>salary</a:t>
            </a:r>
            <a:r>
              <a:t> - </a:t>
            </a:r>
            <a:r>
              <a:rPr>
                <a:solidFill>
                  <a:srgbClr val="0326CC"/>
                </a:solidFill>
              </a:rPr>
              <a:t>iit</a:t>
            </a:r>
            <a:r>
              <a:t>.getTax(</a:t>
            </a:r>
            <a:r>
              <a:rPr>
                <a:solidFill>
                  <a:srgbClr val="7E504F"/>
                </a:solidFill>
              </a:rPr>
              <a:t>salary</a:t>
            </a:r>
            <a:r>
              <a:t>);</a:t>
            </a: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    }</a:t>
            </a:r>
          </a:p>
          <a:p>
            <a:pPr algn="l" defTabSz="457200">
              <a:defRPr b="0"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  <p:grpSp>
        <p:nvGrpSpPr>
          <p:cNvPr id="169" name="成组"/>
          <p:cNvGrpSpPr/>
          <p:nvPr/>
        </p:nvGrpSpPr>
        <p:grpSpPr>
          <a:xfrm>
            <a:off x="6163836" y="9369906"/>
            <a:ext cx="16078377" cy="3740089"/>
            <a:chOff x="0" y="0"/>
            <a:chExt cx="16078376" cy="3740087"/>
          </a:xfrm>
        </p:grpSpPr>
        <p:sp>
          <p:nvSpPr>
            <p:cNvPr id="166" name="Salary salary = new Salary();…"/>
            <p:cNvSpPr txBox="1"/>
            <p:nvPr/>
          </p:nvSpPr>
          <p:spPr>
            <a:xfrm>
              <a:off x="0" y="0"/>
              <a:ext cx="14086570" cy="3740089"/>
            </a:xfrm>
            <a:prstGeom prst="rect">
              <a:avLst/>
            </a:prstGeom>
            <a:solidFill>
              <a:srgbClr val="EBEBEB"/>
            </a:solidFill>
            <a:ln w="25400" cap="flat">
              <a:solidFill>
                <a:srgbClr val="919191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 defTabSz="457200">
                <a:defRPr b="0">
                  <a:latin typeface="Monaco"/>
                  <a:ea typeface="Monaco"/>
                  <a:cs typeface="Monaco"/>
                  <a:sym typeface="Monaco"/>
                </a:defRPr>
              </a:pPr>
              <a:r>
                <a:t>   Salary salary = </a:t>
              </a:r>
              <a:r>
                <a:rPr>
                  <a:solidFill>
                    <a:srgbClr val="931A68"/>
                  </a:solidFill>
                </a:rPr>
                <a:t>new</a:t>
              </a:r>
              <a:r>
                <a:t> Salary();</a:t>
              </a:r>
            </a:p>
            <a:p>
              <a:pPr algn="l" defTabSz="457200">
                <a:defRPr b="0">
                  <a:latin typeface="Monaco"/>
                  <a:ea typeface="Monaco"/>
                  <a:cs typeface="Monaco"/>
                  <a:sym typeface="Monaco"/>
                </a:defRPr>
              </a:pPr>
              <a:r>
                <a:t>   salary.setIndividualIncomeTax(</a:t>
              </a:r>
              <a:r>
                <a:rPr>
                  <a:solidFill>
                    <a:srgbClr val="931A68"/>
                  </a:solidFill>
                </a:rPr>
                <a:t>new</a:t>
              </a:r>
              <a:r>
                <a:t> IndividualIncomeTax() {</a:t>
              </a:r>
            </a:p>
            <a:p>
              <a:pPr algn="l" defTabSz="457200">
                <a:defRPr b="0">
                  <a:latin typeface="Monaco"/>
                  <a:ea typeface="Monaco"/>
                  <a:cs typeface="Monaco"/>
                  <a:sym typeface="Monaco"/>
                </a:defRPr>
              </a:pPr>
              <a:r>
                <a:t>       </a:t>
              </a:r>
              <a:r>
                <a:rPr>
                  <a:solidFill>
                    <a:srgbClr val="931A68"/>
                  </a:solidFill>
                </a:rPr>
                <a:t>public</a:t>
              </a:r>
              <a:r>
                <a:t> </a:t>
              </a:r>
              <a:r>
                <a:rPr>
                  <a:solidFill>
                    <a:srgbClr val="931A68"/>
                  </a:solidFill>
                </a:rPr>
                <a:t>double</a:t>
              </a:r>
              <a:r>
                <a:t> getTax(</a:t>
              </a:r>
              <a:r>
                <a:rPr>
                  <a:solidFill>
                    <a:srgbClr val="931A68"/>
                  </a:solidFill>
                </a:rPr>
                <a:t>double</a:t>
              </a:r>
              <a:r>
                <a:t> d) {</a:t>
              </a:r>
            </a:p>
            <a:p>
              <a:pPr algn="l" defTabSz="457200">
                <a:defRPr b="0">
                  <a:latin typeface="Monaco"/>
                  <a:ea typeface="Monaco"/>
                  <a:cs typeface="Monaco"/>
                  <a:sym typeface="Monaco"/>
                </a:defRPr>
              </a:pPr>
              <a:r>
                <a:t>           </a:t>
              </a:r>
              <a:r>
                <a:rPr>
                  <a:solidFill>
                    <a:srgbClr val="931A68"/>
                  </a:solidFill>
                </a:rPr>
                <a:t>return</a:t>
              </a:r>
              <a:r>
                <a:t> d/2;</a:t>
              </a:r>
            </a:p>
            <a:p>
              <a:pPr algn="l" defTabSz="457200">
                <a:defRPr b="0">
                  <a:latin typeface="Monaco"/>
                  <a:ea typeface="Monaco"/>
                  <a:cs typeface="Monaco"/>
                  <a:sym typeface="Monaco"/>
                </a:defRPr>
              </a:pPr>
              <a:r>
                <a:t>       }</a:t>
              </a:r>
            </a:p>
            <a:p>
              <a:pPr algn="l" defTabSz="457200">
                <a:defRPr b="0">
                  <a:latin typeface="Monaco"/>
                  <a:ea typeface="Monaco"/>
                  <a:cs typeface="Monaco"/>
                  <a:sym typeface="Monaco"/>
                </a:defRPr>
              </a:pPr>
              <a:r>
                <a:t>    });</a:t>
              </a:r>
            </a:p>
            <a:p>
              <a:pPr algn="l" defTabSz="457200">
                <a:defRPr b="0">
                  <a:latin typeface="Monaco"/>
                  <a:ea typeface="Monaco"/>
                  <a:cs typeface="Monaco"/>
                  <a:sym typeface="Monaco"/>
                </a:defRPr>
              </a:pPr>
              <a:r>
                <a:t>   Assert.assertTrue(salary.calMonthSalary(1, 2175) == 50);</a:t>
              </a:r>
            </a:p>
          </p:txBody>
        </p:sp>
        <p:sp>
          <p:nvSpPr>
            <p:cNvPr id="167" name="矩形"/>
            <p:cNvSpPr/>
            <p:nvPr/>
          </p:nvSpPr>
          <p:spPr>
            <a:xfrm>
              <a:off x="614907" y="625471"/>
              <a:ext cx="14650568" cy="2600322"/>
            </a:xfrm>
            <a:prstGeom prst="rect">
              <a:avLst/>
            </a:prstGeom>
            <a:noFill/>
            <a:ln w="50800" cap="flat">
              <a:solidFill>
                <a:schemeClr val="accent5">
                  <a:hueOff val="-82419"/>
                  <a:satOff val="-9513"/>
                  <a:lumOff val="-16343"/>
                  <a:alpha val="82982"/>
                </a:scheme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68" name="桩模块"/>
            <p:cNvSpPr/>
            <p:nvPr/>
          </p:nvSpPr>
          <p:spPr>
            <a:xfrm>
              <a:off x="15297159" y="600071"/>
              <a:ext cx="781218" cy="2659173"/>
            </a:xfrm>
            <a:prstGeom prst="rect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r>
                <a:t>桩模块</a:t>
              </a:r>
            </a:p>
          </p:txBody>
        </p:sp>
      </p:grpSp>
      <p:sp>
        <p:nvSpPr>
          <p:cNvPr id="170" name="矩形"/>
          <p:cNvSpPr/>
          <p:nvPr/>
        </p:nvSpPr>
        <p:spPr>
          <a:xfrm>
            <a:off x="3625578" y="6202082"/>
            <a:ext cx="16338412" cy="2600323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  <a:alpha val="82982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1" name="被测模块"/>
          <p:cNvSpPr/>
          <p:nvPr/>
        </p:nvSpPr>
        <p:spPr>
          <a:xfrm>
            <a:off x="20002603" y="6176682"/>
            <a:ext cx="781218" cy="2659174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被测模块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Mockito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  <a:defRPr sz="1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Mockito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om.xm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pom.xml</a:t>
            </a:r>
          </a:p>
        </p:txBody>
      </p:sp>
      <p:sp>
        <p:nvSpPr>
          <p:cNvPr id="176" name="&lt;dependency&gt;…"/>
          <p:cNvSpPr txBox="1">
            <a:spLocks noGrp="1"/>
          </p:cNvSpPr>
          <p:nvPr>
            <p:ph type="body" idx="1"/>
          </p:nvPr>
        </p:nvSpPr>
        <p:spPr>
          <a:xfrm>
            <a:off x="4387453" y="2974189"/>
            <a:ext cx="15609094" cy="10363542"/>
          </a:xfrm>
          <a:prstGeom prst="rect">
            <a:avLst/>
          </a:prstGeom>
        </p:spPr>
        <p:txBody>
          <a:bodyPr/>
          <a:lstStyle/>
          <a:p>
            <a:pPr marL="0" indent="0" defTabSz="642937">
              <a:spcBef>
                <a:spcPts val="0"/>
              </a:spcBef>
              <a:buSzTx/>
              <a:buNone/>
              <a:defRPr sz="36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</a:t>
            </a:r>
            <a:r>
              <a:t>dependency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  <a:p>
            <a:pPr marL="0" indent="0" defTabSz="642937">
              <a:spcBef>
                <a:spcPts val="0"/>
              </a:spcBef>
              <a:buSzTx/>
              <a:buNone/>
              <a:defRPr sz="36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groupId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org.mockito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groupId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marL="0" indent="0" defTabSz="642937">
              <a:spcBef>
                <a:spcPts val="0"/>
              </a:spcBef>
              <a:buSzTx/>
              <a:buNone/>
              <a:defRPr sz="36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artifactId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mockito-core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artifactId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marL="0" indent="0" defTabSz="642937">
              <a:spcBef>
                <a:spcPts val="0"/>
              </a:spcBef>
              <a:buSzTx/>
              <a:buNone/>
              <a:defRPr sz="3600">
                <a:latin typeface="Monaco"/>
                <a:ea typeface="Monaco"/>
                <a:cs typeface="Monaco"/>
                <a:sym typeface="Monaco"/>
              </a:defRPr>
            </a:pPr>
            <a:r>
              <a:t>    </a:t>
            </a:r>
            <a:r>
              <a:rPr>
                <a:solidFill>
                  <a:srgbClr val="009193"/>
                </a:solidFill>
              </a:rPr>
              <a:t>&lt;</a:t>
            </a:r>
            <a:r>
              <a:rPr>
                <a:solidFill>
                  <a:srgbClr val="4E9192"/>
                </a:solidFill>
              </a:rPr>
              <a:t>scope</a:t>
            </a:r>
            <a:r>
              <a:rPr>
                <a:solidFill>
                  <a:srgbClr val="009193"/>
                </a:solidFill>
              </a:rPr>
              <a:t>&gt;</a:t>
            </a:r>
            <a:r>
              <a:t>test</a:t>
            </a:r>
            <a:r>
              <a:rPr>
                <a:solidFill>
                  <a:srgbClr val="009193"/>
                </a:solidFill>
              </a:rPr>
              <a:t>&lt;/</a:t>
            </a:r>
            <a:r>
              <a:rPr>
                <a:solidFill>
                  <a:srgbClr val="4E9192"/>
                </a:solidFill>
              </a:rPr>
              <a:t>scope</a:t>
            </a:r>
            <a:r>
              <a:rPr>
                <a:solidFill>
                  <a:srgbClr val="009193"/>
                </a:solidFill>
              </a:rPr>
              <a:t>&gt;</a:t>
            </a:r>
          </a:p>
          <a:p>
            <a:pPr marL="0" indent="0" defTabSz="642937">
              <a:spcBef>
                <a:spcPts val="0"/>
              </a:spcBef>
              <a:buSzTx/>
              <a:buNone/>
              <a:defRPr sz="3600">
                <a:solidFill>
                  <a:srgbClr val="4E9192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rgbClr val="009193"/>
                </a:solidFill>
              </a:rPr>
              <a:t>&lt;/</a:t>
            </a:r>
            <a:r>
              <a:t>dependency</a:t>
            </a:r>
            <a:r>
              <a:rPr>
                <a:solidFill>
                  <a:srgbClr val="009193"/>
                </a:solidFill>
              </a:rPr>
              <a:t>&gt;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371</Words>
  <Application>Microsoft Office PowerPoint</Application>
  <PresentationFormat>自定义</PresentationFormat>
  <Paragraphs>87</Paragraphs>
  <Slides>13</Slides>
  <Notes>6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Hannotate SC Regular</vt:lpstr>
      <vt:lpstr>Helvetica Neue</vt:lpstr>
      <vt:lpstr>Helvetica Neue Light</vt:lpstr>
      <vt:lpstr>Helvetica Neue Medium</vt:lpstr>
      <vt:lpstr>Monaco</vt:lpstr>
      <vt:lpstr>Arial</vt:lpstr>
      <vt:lpstr>Comic Sans MS</vt:lpstr>
      <vt:lpstr>Helvetica</vt:lpstr>
      <vt:lpstr>White</vt:lpstr>
      <vt:lpstr>JUnit</vt:lpstr>
      <vt:lpstr>Assert — JUnit的断言</vt:lpstr>
      <vt:lpstr>Assert vs. assert</vt:lpstr>
      <vt:lpstr>概念</vt:lpstr>
      <vt:lpstr>PowerPoint 演示文稿</vt:lpstr>
      <vt:lpstr>PowerPoint 演示文稿</vt:lpstr>
      <vt:lpstr>PowerPoint 演示文稿</vt:lpstr>
      <vt:lpstr>PowerPoint 演示文稿</vt:lpstr>
      <vt:lpstr>pom.xml</vt:lpstr>
      <vt:lpstr>TDD</vt:lpstr>
      <vt:lpstr>PowerPoint 演示文稿</vt:lpstr>
      <vt:lpstr>RDD</vt:lpstr>
      <vt:lpstr>更改Bean内属性值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JUnit</dc:title>
  <cp:lastModifiedBy>ge</cp:lastModifiedBy>
  <cp:revision>1</cp:revision>
  <dcterms:modified xsi:type="dcterms:W3CDTF">2018-09-25T02:12:55Z</dcterms:modified>
</cp:coreProperties>
</file>