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77863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/docs/4.2.x/spring-framework-reference/html/transaction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0848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0280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5" name="Shape 1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4224089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763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6" name="Shape 19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5372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5945187"/>
            <a:ext cx="14716126" cy="9683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136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5945187"/>
            <a:ext cx="14716126" cy="9683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1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课程-章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编写一个最简单RESTful API"/>
          <p:cNvSpPr txBox="1"/>
          <p:nvPr/>
        </p:nvSpPr>
        <p:spPr>
          <a:xfrm>
            <a:off x="2032000" y="4628157"/>
            <a:ext cx="20320000" cy="1603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8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编写一个最简单RESTful API</a:t>
            </a:r>
          </a:p>
        </p:txBody>
      </p:sp>
      <p:sp>
        <p:nvSpPr>
          <p:cNvPr id="153" name="REST简介"/>
          <p:cNvSpPr txBox="1"/>
          <p:nvPr/>
        </p:nvSpPr>
        <p:spPr>
          <a:xfrm>
            <a:off x="2032000" y="6997853"/>
            <a:ext cx="20320000" cy="4143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>
              <a:defRPr sz="11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REST简介</a:t>
            </a:r>
          </a:p>
        </p:txBody>
      </p:sp>
      <p:sp>
        <p:nvSpPr>
          <p:cNvPr id="154" name="用Spring Boot编写RESTful API"/>
          <p:cNvSpPr txBox="1"/>
          <p:nvPr/>
        </p:nvSpPr>
        <p:spPr>
          <a:xfrm>
            <a:off x="2032000" y="927282"/>
            <a:ext cx="20320000" cy="158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algn="l">
              <a:defRPr sz="5200" b="0">
                <a:solidFill>
                  <a:srgbClr val="5E5E5E"/>
                </a:solidFill>
              </a:defRPr>
            </a:lvl1pPr>
          </a:lstStyle>
          <a:p>
            <a:r>
              <a:t>用Spring Boot编写RESTful API</a:t>
            </a:r>
          </a:p>
        </p:txBody>
      </p:sp>
      <p:sp>
        <p:nvSpPr>
          <p:cNvPr id="15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pring中的数据库事务管理"/>
          <p:cNvSpPr txBox="1"/>
          <p:nvPr/>
        </p:nvSpPr>
        <p:spPr>
          <a:xfrm>
            <a:off x="2032000" y="4628157"/>
            <a:ext cx="20320000" cy="1603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8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Spring中的数据库事务管理</a:t>
            </a:r>
          </a:p>
        </p:txBody>
      </p:sp>
      <p:sp>
        <p:nvSpPr>
          <p:cNvPr id="165" name="@Transactional注解"/>
          <p:cNvSpPr txBox="1"/>
          <p:nvPr/>
        </p:nvSpPr>
        <p:spPr>
          <a:xfrm>
            <a:off x="2032000" y="6997853"/>
            <a:ext cx="20320000" cy="4143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>
              <a:defRPr sz="11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@Transactional注解</a:t>
            </a:r>
          </a:p>
        </p:txBody>
      </p:sp>
      <p:sp>
        <p:nvSpPr>
          <p:cNvPr id="166" name="用Spring Boot编写RESTful API"/>
          <p:cNvSpPr txBox="1"/>
          <p:nvPr/>
        </p:nvSpPr>
        <p:spPr>
          <a:xfrm>
            <a:off x="2032000" y="927282"/>
            <a:ext cx="20320000" cy="158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algn="l">
              <a:defRPr sz="5200" b="0">
                <a:solidFill>
                  <a:srgbClr val="5E5E5E"/>
                </a:solidFill>
              </a:defRPr>
            </a:lvl1pPr>
          </a:lstStyle>
          <a:p>
            <a:r>
              <a:t>用Spring Boot编写RESTful API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只要给方法加一个@Transactional注解就可以了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只要给方法加一个@Transactional注解就可以了</a:t>
            </a:r>
          </a:p>
        </p:txBody>
      </p:sp>
      <p:sp>
        <p:nvSpPr>
          <p:cNvPr id="171" name="竖大拇指"/>
          <p:cNvSpPr/>
          <p:nvPr/>
        </p:nvSpPr>
        <p:spPr>
          <a:xfrm>
            <a:off x="18449835" y="6673350"/>
            <a:ext cx="1209119" cy="1325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0" h="21599" extrusionOk="0">
                <a:moveTo>
                  <a:pt x="8533" y="0"/>
                </a:moveTo>
                <a:cubicBezTo>
                  <a:pt x="8363" y="1"/>
                  <a:pt x="8192" y="58"/>
                  <a:pt x="8054" y="179"/>
                </a:cubicBezTo>
                <a:cubicBezTo>
                  <a:pt x="7531" y="638"/>
                  <a:pt x="6970" y="1441"/>
                  <a:pt x="7087" y="2734"/>
                </a:cubicBezTo>
                <a:cubicBezTo>
                  <a:pt x="7292" y="4997"/>
                  <a:pt x="9344" y="5714"/>
                  <a:pt x="7908" y="8149"/>
                </a:cubicBezTo>
                <a:cubicBezTo>
                  <a:pt x="7908" y="8149"/>
                  <a:pt x="6742" y="8020"/>
                  <a:pt x="4459" y="8430"/>
                </a:cubicBezTo>
                <a:cubicBezTo>
                  <a:pt x="2536" y="8776"/>
                  <a:pt x="1728" y="8552"/>
                  <a:pt x="884" y="8969"/>
                </a:cubicBezTo>
                <a:cubicBezTo>
                  <a:pt x="-570" y="9687"/>
                  <a:pt x="-101" y="11442"/>
                  <a:pt x="1349" y="12003"/>
                </a:cubicBezTo>
                <a:cubicBezTo>
                  <a:pt x="110" y="12750"/>
                  <a:pt x="-255" y="14477"/>
                  <a:pt x="1873" y="15239"/>
                </a:cubicBezTo>
                <a:cubicBezTo>
                  <a:pt x="682" y="16392"/>
                  <a:pt x="668" y="17858"/>
                  <a:pt x="2539" y="18352"/>
                </a:cubicBezTo>
                <a:cubicBezTo>
                  <a:pt x="1295" y="19566"/>
                  <a:pt x="2436" y="21027"/>
                  <a:pt x="3759" y="21027"/>
                </a:cubicBezTo>
                <a:cubicBezTo>
                  <a:pt x="13755" y="21027"/>
                  <a:pt x="12101" y="20342"/>
                  <a:pt x="15234" y="20342"/>
                </a:cubicBezTo>
                <a:cubicBezTo>
                  <a:pt x="18665" y="20342"/>
                  <a:pt x="21030" y="21599"/>
                  <a:pt x="21030" y="21599"/>
                </a:cubicBezTo>
                <a:lnTo>
                  <a:pt x="21030" y="11829"/>
                </a:lnTo>
                <a:cubicBezTo>
                  <a:pt x="21030" y="11829"/>
                  <a:pt x="18103" y="11058"/>
                  <a:pt x="16154" y="10113"/>
                </a:cubicBezTo>
                <a:cubicBezTo>
                  <a:pt x="15350" y="9722"/>
                  <a:pt x="14504" y="9210"/>
                  <a:pt x="13676" y="6613"/>
                </a:cubicBezTo>
                <a:cubicBezTo>
                  <a:pt x="12912" y="4218"/>
                  <a:pt x="11140" y="3961"/>
                  <a:pt x="10515" y="2980"/>
                </a:cubicBezTo>
                <a:cubicBezTo>
                  <a:pt x="10128" y="2452"/>
                  <a:pt x="9578" y="1231"/>
                  <a:pt x="9220" y="425"/>
                </a:cubicBezTo>
                <a:cubicBezTo>
                  <a:pt x="9099" y="153"/>
                  <a:pt x="8817" y="-1"/>
                  <a:pt x="8533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1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@Transactiona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@Transactional</a:t>
            </a:r>
          </a:p>
        </p:txBody>
      </p:sp>
      <p:sp>
        <p:nvSpPr>
          <p:cNvPr id="176" name="name    当在配置文件中有多个 TransactionManager , 可以用该属性指定选择哪个事务管理器。…"/>
          <p:cNvSpPr txBox="1">
            <a:spLocks noGrp="1"/>
          </p:cNvSpPr>
          <p:nvPr>
            <p:ph type="body" idx="1"/>
          </p:nvPr>
        </p:nvSpPr>
        <p:spPr>
          <a:xfrm>
            <a:off x="1603010" y="3643312"/>
            <a:ext cx="22896983" cy="8840392"/>
          </a:xfrm>
          <a:prstGeom prst="rect">
            <a:avLst/>
          </a:prstGeom>
        </p:spPr>
        <p:txBody>
          <a:bodyPr/>
          <a:lstStyle/>
          <a:p>
            <a:pPr marL="488950" indent="-488950" defTabSz="657225">
              <a:spcBef>
                <a:spcPts val="4700"/>
              </a:spcBef>
              <a:defRPr sz="3520"/>
            </a:pPr>
            <a:r>
              <a:t>name    当在配置文件中有多个 TransactionManager , 可以用该属性指定选择哪个事务管理器。</a:t>
            </a:r>
          </a:p>
          <a:p>
            <a:pPr marL="488950" indent="-488950" defTabSz="657225">
              <a:spcBef>
                <a:spcPts val="4700"/>
              </a:spcBef>
              <a:defRPr sz="3520"/>
            </a:pPr>
            <a:r>
              <a:t>propagation 事务的传播行为，默认值为 REQUIRED。</a:t>
            </a:r>
          </a:p>
          <a:p>
            <a:pPr marL="488950" indent="-488950" defTabSz="657225">
              <a:spcBef>
                <a:spcPts val="4700"/>
              </a:spcBef>
              <a:defRPr sz="3520"/>
            </a:pPr>
            <a:r>
              <a:t>isolation   事务的隔离度，默认值采用 DEFAULT。</a:t>
            </a:r>
          </a:p>
          <a:p>
            <a:pPr marL="488950" indent="-488950" defTabSz="657225">
              <a:spcBef>
                <a:spcPts val="4700"/>
              </a:spcBef>
              <a:defRPr sz="3520"/>
            </a:pPr>
            <a:r>
              <a:t>timeout 事务的超时时间，默认值为-1。如果超过该时间限制但事务还没有完成，则自动回滚事务。</a:t>
            </a:r>
          </a:p>
          <a:p>
            <a:pPr marL="488950" indent="-488950" defTabSz="657225">
              <a:spcBef>
                <a:spcPts val="4700"/>
              </a:spcBef>
              <a:defRPr sz="3520"/>
            </a:pPr>
            <a:r>
              <a:t>readOnly   指定事务是否为只读事务，默认值为 false；为了忽略那些不需要事务的方法，比如读取数据，可以设置 readOnly 为 true。</a:t>
            </a:r>
          </a:p>
          <a:p>
            <a:pPr marL="488950" indent="-488950" defTabSz="657225">
              <a:spcBef>
                <a:spcPts val="4700"/>
              </a:spcBef>
              <a:defRPr sz="3520"/>
            </a:pPr>
            <a:r>
              <a:t>rollbackFor    指定能够触发事务回滚的异常类型</a:t>
            </a:r>
          </a:p>
          <a:p>
            <a:pPr marL="488950" indent="-488950" defTabSz="657225">
              <a:spcBef>
                <a:spcPts val="4700"/>
              </a:spcBef>
              <a:defRPr sz="3520"/>
            </a:pPr>
            <a:r>
              <a:t>noRollbackFor   指定的异常类型，不回滚事务。</a:t>
            </a:r>
          </a:p>
        </p:txBody>
      </p:sp>
      <p:grpSp>
        <p:nvGrpSpPr>
          <p:cNvPr id="183" name="成组"/>
          <p:cNvGrpSpPr/>
          <p:nvPr/>
        </p:nvGrpSpPr>
        <p:grpSpPr>
          <a:xfrm>
            <a:off x="634692" y="4778671"/>
            <a:ext cx="22511037" cy="8371589"/>
            <a:chOff x="-38100" y="-38100"/>
            <a:chExt cx="22511036" cy="8371587"/>
          </a:xfrm>
        </p:grpSpPr>
        <p:grpSp>
          <p:nvGrpSpPr>
            <p:cNvPr id="179" name="矩形"/>
            <p:cNvGrpSpPr/>
            <p:nvPr/>
          </p:nvGrpSpPr>
          <p:grpSpPr>
            <a:xfrm>
              <a:off x="74398" y="5221194"/>
              <a:ext cx="22398539" cy="3112294"/>
              <a:chOff x="0" y="0"/>
              <a:chExt cx="22398538" cy="3112293"/>
            </a:xfrm>
          </p:grpSpPr>
          <p:sp>
            <p:nvSpPr>
              <p:cNvPr id="178" name="矩形"/>
              <p:cNvSpPr/>
              <p:nvPr/>
            </p:nvSpPr>
            <p:spPr>
              <a:xfrm>
                <a:off x="38100" y="38100"/>
                <a:ext cx="22322339" cy="3036094"/>
              </a:xfrm>
              <a:prstGeom prst="rect">
                <a:avLst/>
              </a:prstGeom>
              <a:solidFill>
                <a:schemeClr val="accent1">
                  <a:lumOff val="16847"/>
                  <a:alpha val="31565"/>
                </a:schemeClr>
              </a:solidFill>
              <a:ln>
                <a:noFill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pic>
            <p:nvPicPr>
              <p:cNvPr id="177" name="矩形" descr="矩形"/>
              <p:cNvPicPr>
                <a:picLocks/>
              </p:cNvPicPr>
              <p:nvPr/>
            </p:nvPicPr>
            <p:blipFill>
              <a:blip r:embed="rId3">
                <a:alphaModFix amt="31565"/>
                <a:extLst/>
              </a:blip>
              <a:stretch>
                <a:fillRect/>
              </a:stretch>
            </p:blipFill>
            <p:spPr>
              <a:xfrm>
                <a:off x="0" y="0"/>
                <a:ext cx="22398539" cy="3112294"/>
              </a:xfrm>
              <a:prstGeom prst="rect">
                <a:avLst/>
              </a:prstGeom>
              <a:effectLst/>
            </p:spPr>
          </p:pic>
        </p:grpSp>
        <p:grpSp>
          <p:nvGrpSpPr>
            <p:cNvPr id="182" name="矩形"/>
            <p:cNvGrpSpPr/>
            <p:nvPr/>
          </p:nvGrpSpPr>
          <p:grpSpPr>
            <a:xfrm>
              <a:off x="-38100" y="-38100"/>
              <a:ext cx="22398539" cy="3527173"/>
              <a:chOff x="0" y="0"/>
              <a:chExt cx="22398538" cy="3527172"/>
            </a:xfrm>
          </p:grpSpPr>
          <p:sp>
            <p:nvSpPr>
              <p:cNvPr id="181" name="矩形"/>
              <p:cNvSpPr/>
              <p:nvPr/>
            </p:nvSpPr>
            <p:spPr>
              <a:xfrm>
                <a:off x="38100" y="38100"/>
                <a:ext cx="22322339" cy="3450973"/>
              </a:xfrm>
              <a:prstGeom prst="rect">
                <a:avLst/>
              </a:prstGeom>
              <a:solidFill>
                <a:schemeClr val="accent4">
                  <a:hueOff val="366961"/>
                  <a:satOff val="4172"/>
                  <a:lumOff val="11129"/>
                  <a:alpha val="31565"/>
                </a:schemeClr>
              </a:solidFill>
              <a:ln>
                <a:noFill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pic>
            <p:nvPicPr>
              <p:cNvPr id="180" name="矩形" descr="矩形"/>
              <p:cNvPicPr>
                <a:picLocks/>
              </p:cNvPicPr>
              <p:nvPr/>
            </p:nvPicPr>
            <p:blipFill>
              <a:blip r:embed="rId4">
                <a:alphaModFix amt="31565"/>
                <a:extLst/>
              </a:blip>
              <a:stretch>
                <a:fillRect/>
              </a:stretch>
            </p:blipFill>
            <p:spPr>
              <a:xfrm>
                <a:off x="0" y="0"/>
                <a:ext cx="22398539" cy="3527173"/>
              </a:xfrm>
              <a:prstGeom prst="rect">
                <a:avLst/>
              </a:prstGeom>
              <a:effectLst/>
            </p:spPr>
          </p:pic>
        </p:grp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@Transactional(…..)…"/>
          <p:cNvSpPr txBox="1">
            <a:spLocks noGrp="1"/>
          </p:cNvSpPr>
          <p:nvPr>
            <p:ph type="body" sz="half" idx="1"/>
          </p:nvPr>
        </p:nvSpPr>
        <p:spPr>
          <a:xfrm>
            <a:off x="856247" y="1195321"/>
            <a:ext cx="15609094" cy="474388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4600"/>
            </a:pPr>
            <a:r>
              <a:t>@Transactional(…..)</a:t>
            </a:r>
          </a:p>
          <a:p>
            <a:pPr marL="0" indent="0">
              <a:spcBef>
                <a:spcPts val="0"/>
              </a:spcBef>
              <a:buSzTx/>
              <a:buNone/>
              <a:defRPr sz="4600"/>
            </a:pPr>
            <a:r>
              <a:t>public void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doSomthing</a:t>
            </a:r>
            <a:r>
              <a:t>(){</a:t>
            </a:r>
          </a:p>
          <a:p>
            <a:pPr marL="0" indent="0">
              <a:spcBef>
                <a:spcPts val="0"/>
              </a:spcBef>
              <a:buSzTx/>
              <a:buNone/>
              <a:defRPr sz="4600"/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4600"/>
            </a:pPr>
            <a:r>
              <a:t>   //…</a:t>
            </a:r>
          </a:p>
          <a:p>
            <a:pPr marL="0" indent="0">
              <a:spcBef>
                <a:spcPts val="0"/>
              </a:spcBef>
              <a:buSzTx/>
              <a:buNone/>
              <a:defRPr sz="4600"/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4600"/>
            </a:pPr>
            <a:r>
              <a:t>}</a:t>
            </a:r>
          </a:p>
        </p:txBody>
      </p:sp>
      <p:sp>
        <p:nvSpPr>
          <p:cNvPr id="188" name="BEGIN TRANSACTION;…"/>
          <p:cNvSpPr/>
          <p:nvPr/>
        </p:nvSpPr>
        <p:spPr>
          <a:xfrm>
            <a:off x="12613971" y="4195073"/>
            <a:ext cx="12018596" cy="8725391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/>
          <a:p>
            <a:pPr lvl="1" algn="l">
              <a:defRPr sz="4600" b="0">
                <a:solidFill>
                  <a:srgbClr val="0433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BEGIN TRANSACTION;</a:t>
            </a:r>
          </a:p>
          <a:p>
            <a:pPr lvl="1" algn="l">
              <a:defRPr sz="46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try{</a:t>
            </a:r>
          </a:p>
          <a:p>
            <a:pPr lvl="1" algn="l">
              <a:defRPr sz="46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  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doSomthing</a:t>
            </a:r>
            <a:r>
              <a:t>();</a:t>
            </a:r>
          </a:p>
          <a:p>
            <a:pPr lvl="1" algn="l">
              <a:defRPr sz="46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COMMIT:</a:t>
            </a:r>
          </a:p>
          <a:p>
            <a:pPr lvl="1" algn="l">
              <a:defRPr sz="46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}catch (Throwable t){</a:t>
            </a:r>
          </a:p>
          <a:p>
            <a:pPr lvl="1" algn="l">
              <a:defRPr sz="46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    if (如果t属于该提交的状况) {</a:t>
            </a:r>
          </a:p>
          <a:p>
            <a:pPr lvl="1" algn="l">
              <a:defRPr sz="4600" b="0">
                <a:solidFill>
                  <a:srgbClr val="0433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          COMMIT;</a:t>
            </a:r>
          </a:p>
          <a:p>
            <a:pPr lvl="1" algn="l">
              <a:defRPr sz="46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    }else{</a:t>
            </a:r>
          </a:p>
          <a:p>
            <a:pPr lvl="1" algn="l">
              <a:defRPr sz="4600" b="0">
                <a:solidFill>
                  <a:srgbClr val="0433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          ROLLBACK;</a:t>
            </a:r>
          </a:p>
          <a:p>
            <a:pPr lvl="1" algn="l">
              <a:defRPr sz="46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    }</a:t>
            </a:r>
          </a:p>
          <a:p>
            <a:pPr lvl="1" algn="l">
              <a:defRPr sz="46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}</a:t>
            </a:r>
          </a:p>
        </p:txBody>
      </p:sp>
      <p:sp>
        <p:nvSpPr>
          <p:cNvPr id="189" name="1、noRollbackFor或子类，       COMMIT…"/>
          <p:cNvSpPr/>
          <p:nvPr/>
        </p:nvSpPr>
        <p:spPr>
          <a:xfrm>
            <a:off x="481070" y="7605565"/>
            <a:ext cx="11304532" cy="4421093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/>
          <a:p>
            <a:pPr lvl="1" algn="l">
              <a:defRPr sz="3700" b="0">
                <a:solidFill>
                  <a:srgbClr val="0433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solidFill>
                  <a:srgbClr val="000000"/>
                </a:solidFill>
              </a:rPr>
              <a:t>1、noRollbackFor或子类，</a:t>
            </a:r>
            <a:r>
              <a:t>       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COMMIT</a:t>
            </a:r>
          </a:p>
          <a:p>
            <a:pPr lvl="1" algn="l">
              <a:defRPr sz="3700" b="0">
                <a:solidFill>
                  <a:srgbClr val="0433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solidFill>
                  <a:srgbClr val="000000"/>
                </a:solidFill>
              </a:rPr>
              <a:t>2、rollbackFor或子类，    </a:t>
            </a:r>
            <a:r>
              <a:t>         </a:t>
            </a:r>
            <a:r>
              <a:rPr>
                <a:solidFill>
                  <a:schemeClr val="accent5">
                    <a:lumOff val="-29866"/>
                  </a:schemeClr>
                </a:solidFill>
              </a:rPr>
              <a:t>ROLLBACK</a:t>
            </a:r>
          </a:p>
          <a:p>
            <a:pPr lvl="1" algn="l">
              <a:defRPr sz="3700" b="0">
                <a:solidFill>
                  <a:srgbClr val="0433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solidFill>
                  <a:srgbClr val="000000"/>
                </a:solidFill>
              </a:rPr>
              <a:t>3、throws 定义的异常或子类，</a:t>
            </a:r>
            <a:r>
              <a:t> 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COMMIT</a:t>
            </a:r>
          </a:p>
          <a:p>
            <a:pPr lvl="1" algn="l">
              <a:defRPr sz="3700" b="0">
                <a:solidFill>
                  <a:srgbClr val="0433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solidFill>
                  <a:srgbClr val="000000"/>
                </a:solidFill>
              </a:rPr>
              <a:t>4、其他异常，          </a:t>
            </a:r>
            <a:r>
              <a:t>                  </a:t>
            </a:r>
            <a:r>
              <a:rPr>
                <a:solidFill>
                  <a:schemeClr val="accent5">
                    <a:lumOff val="-29866"/>
                  </a:schemeClr>
                </a:solidFill>
              </a:rPr>
              <a:t>ROLLBACK</a:t>
            </a:r>
          </a:p>
          <a:p>
            <a:pPr lvl="1" algn="l">
              <a:defRPr sz="3700" b="0">
                <a:solidFill>
                  <a:srgbClr val="0433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solidFill>
                  <a:srgbClr val="000000"/>
                </a:solidFill>
              </a:rPr>
              <a:t>5、无异常，           </a:t>
            </a:r>
            <a:r>
              <a:t>                    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COMMIT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1" animBg="1" advAuto="0"/>
      <p:bldP spid="189" grpId="2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ublic void payOrderAndNotify(Order order){…"/>
          <p:cNvSpPr txBox="1">
            <a:spLocks noGrp="1"/>
          </p:cNvSpPr>
          <p:nvPr>
            <p:ph type="body" idx="1"/>
          </p:nvPr>
        </p:nvSpPr>
        <p:spPr>
          <a:xfrm>
            <a:off x="3312677" y="1364068"/>
            <a:ext cx="19052376" cy="10144126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3600"/>
            </a:pPr>
            <a:r>
              <a:t>		public void payOrderAndNotify(Order order){</a:t>
            </a:r>
          </a:p>
          <a:p>
            <a:pPr marL="0" indent="0">
              <a:spcBef>
                <a:spcPts val="0"/>
              </a:spcBef>
              <a:buSzTx/>
              <a:buNone/>
              <a:defRPr sz="3600"/>
            </a:pPr>
            <a:r>
              <a:t>			//查询用户余额</a:t>
            </a:r>
          </a:p>
          <a:p>
            <a:pPr marL="0" indent="0">
              <a:spcBef>
                <a:spcPts val="0"/>
              </a:spcBef>
              <a:buSzTx/>
              <a:buNone/>
              <a:defRPr sz="3600"/>
            </a:pPr>
            <a:r>
              <a:t>			//计算余额</a:t>
            </a:r>
          </a:p>
          <a:p>
            <a:pPr marL="0" indent="0">
              <a:spcBef>
                <a:spcPts val="0"/>
              </a:spcBef>
              <a:buSzTx/>
              <a:buNone/>
              <a:defRPr sz="3600"/>
            </a:pPr>
            <a:r>
              <a:t>			//扣减余额</a:t>
            </a:r>
          </a:p>
          <a:p>
            <a:pPr marL="0" indent="0">
              <a:spcBef>
                <a:spcPts val="0"/>
              </a:spcBef>
              <a:buSzTx/>
              <a:buNone/>
              <a:defRPr sz="3600"/>
            </a:pPr>
            <a:r>
              <a:t>			//可能抛出RuntimeException, 但肯定不会有WebServiceException</a:t>
            </a:r>
          </a:p>
          <a:p>
            <a:pPr marL="0" indent="0">
              <a:spcBef>
                <a:spcPts val="0"/>
              </a:spcBef>
              <a:buSzTx/>
              <a:buNone/>
              <a:defRPr sz="3600"/>
            </a:pPr>
            <a:r>
              <a:t>			//更新订单状态</a:t>
            </a:r>
          </a:p>
          <a:p>
            <a:pPr marL="0" indent="0">
              <a:spcBef>
                <a:spcPts val="0"/>
              </a:spcBef>
              <a:buSzTx/>
              <a:buNone/>
              <a:defRPr sz="3600"/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3600"/>
            </a:pPr>
            <a:r>
              <a:t>			//这部分即时出现异常，也想提交前面的事务</a:t>
            </a:r>
          </a:p>
          <a:p>
            <a:pPr marL="0" indent="0">
              <a:spcBef>
                <a:spcPts val="0"/>
              </a:spcBef>
              <a:buSzTx/>
              <a:buNone/>
              <a:defRPr sz="3600"/>
            </a:pPr>
            <a:r>
              <a:t>			//调用外部服务，发送订单信息给仓库，以便仓库系统处理</a:t>
            </a:r>
          </a:p>
          <a:p>
            <a:pPr marL="0" indent="0">
              <a:spcBef>
                <a:spcPts val="0"/>
              </a:spcBef>
              <a:buSzTx/>
              <a:buNone/>
              <a:defRPr sz="3600"/>
            </a:pPr>
            <a:r>
              <a:t>			//这部分可能抛出 WebServiceException</a:t>
            </a:r>
          </a:p>
          <a:p>
            <a:pPr marL="0" indent="0">
              <a:spcBef>
                <a:spcPts val="0"/>
              </a:spcBef>
              <a:buSzTx/>
              <a:buNone/>
              <a:defRPr sz="3600"/>
            </a:pPr>
            <a:r>
              <a:t>			//也可能抛出一些自定义的异常</a:t>
            </a:r>
          </a:p>
          <a:p>
            <a:pPr marL="0" indent="0">
              <a:spcBef>
                <a:spcPts val="0"/>
              </a:spcBef>
              <a:buSzTx/>
              <a:buNone/>
              <a:defRPr sz="3600"/>
            </a:pPr>
            <a:r>
              <a:t>		}</a:t>
            </a:r>
          </a:p>
        </p:txBody>
      </p:sp>
      <p:sp>
        <p:nvSpPr>
          <p:cNvPr id="194" name="@Transactional(rollbackFor=RuntimeException.class,…"/>
          <p:cNvSpPr txBox="1"/>
          <p:nvPr/>
        </p:nvSpPr>
        <p:spPr>
          <a:xfrm>
            <a:off x="4131309" y="10715371"/>
            <a:ext cx="17415113" cy="2222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600" b="0"/>
            </a:pPr>
            <a:r>
              <a:t>@Transactional(rollbackFor=RuntimeException.class,   </a:t>
            </a:r>
          </a:p>
          <a:p>
            <a:pPr algn="l">
              <a:defRPr sz="4600" b="0"/>
            </a:pPr>
            <a:r>
              <a:t>                         noRollbackFor=WebServiceException.class)</a:t>
            </a:r>
          </a:p>
          <a:p>
            <a:pPr algn="l">
              <a:defRPr sz="4600" b="0"/>
            </a:pPr>
            <a:r>
              <a:t>public void payOrderAndNotify(…) throws Exception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自定义</PresentationFormat>
  <Paragraphs>49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PowerPoint 演示文稿</vt:lpstr>
      <vt:lpstr>PowerPoint 演示文稿</vt:lpstr>
      <vt:lpstr>@Transactional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ge</cp:lastModifiedBy>
  <cp:revision>1</cp:revision>
  <dcterms:modified xsi:type="dcterms:W3CDTF">2018-09-25T02:12:33Z</dcterms:modified>
</cp:coreProperties>
</file>