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99837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49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9256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8" name="Shape 1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6884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45187"/>
            <a:ext cx="14716126" cy="9683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136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45187"/>
            <a:ext cx="14716126" cy="9683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程-章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编写一个最简单RESTful API"/>
          <p:cNvSpPr txBox="1"/>
          <p:nvPr/>
        </p:nvSpPr>
        <p:spPr>
          <a:xfrm>
            <a:off x="2032000" y="4628157"/>
            <a:ext cx="20320000" cy="160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8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编写一个最简单RESTful API</a:t>
            </a:r>
          </a:p>
        </p:txBody>
      </p:sp>
      <p:sp>
        <p:nvSpPr>
          <p:cNvPr id="153" name="REST简介"/>
          <p:cNvSpPr txBox="1"/>
          <p:nvPr/>
        </p:nvSpPr>
        <p:spPr>
          <a:xfrm>
            <a:off x="2032000" y="6997853"/>
            <a:ext cx="20320000" cy="4143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REST简介</a:t>
            </a:r>
          </a:p>
        </p:txBody>
      </p:sp>
      <p:sp>
        <p:nvSpPr>
          <p:cNvPr id="154" name="用Spring Boot编写RESTful API"/>
          <p:cNvSpPr txBox="1"/>
          <p:nvPr/>
        </p:nvSpPr>
        <p:spPr>
          <a:xfrm>
            <a:off x="2032000" y="927282"/>
            <a:ext cx="20320000" cy="158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>
              <a:defRPr sz="5200" b="0">
                <a:solidFill>
                  <a:srgbClr val="5E5E5E"/>
                </a:solidFill>
              </a:defRPr>
            </a:lvl1pPr>
          </a:lstStyle>
          <a:p>
            <a:r>
              <a:t>用Spring Boot编写RESTful API</a:t>
            </a:r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pring中的数据库事务管理"/>
          <p:cNvSpPr txBox="1"/>
          <p:nvPr/>
        </p:nvSpPr>
        <p:spPr>
          <a:xfrm>
            <a:off x="2032000" y="4628157"/>
            <a:ext cx="20320000" cy="160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8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Spring中的数据库事务管理</a:t>
            </a:r>
          </a:p>
        </p:txBody>
      </p:sp>
      <p:sp>
        <p:nvSpPr>
          <p:cNvPr id="165" name="@Transactional注解的propagation参数"/>
          <p:cNvSpPr txBox="1"/>
          <p:nvPr/>
        </p:nvSpPr>
        <p:spPr>
          <a:xfrm>
            <a:off x="2032000" y="6997853"/>
            <a:ext cx="20320000" cy="4143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defTabSz="813315">
              <a:defRPr sz="11088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@Transactional注解的propagation参数</a:t>
            </a:r>
          </a:p>
        </p:txBody>
      </p:sp>
      <p:sp>
        <p:nvSpPr>
          <p:cNvPr id="166" name="用Spring Boot编写RESTful API"/>
          <p:cNvSpPr txBox="1"/>
          <p:nvPr/>
        </p:nvSpPr>
        <p:spPr>
          <a:xfrm>
            <a:off x="2032000" y="927282"/>
            <a:ext cx="20320000" cy="158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>
              <a:defRPr sz="5200" b="0">
                <a:solidFill>
                  <a:srgbClr val="5E5E5E"/>
                </a:solidFill>
              </a:defRPr>
            </a:lvl1pPr>
          </a:lstStyle>
          <a:p>
            <a:r>
              <a:t>用Spring Boot编写RESTful API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@Transactional(propagation=xx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@Transactional(propagation=xx)</a:t>
            </a:r>
          </a:p>
        </p:txBody>
      </p:sp>
      <p:sp>
        <p:nvSpPr>
          <p:cNvPr id="171" name="Propagation.REQUIRED 果有事务, 那么加入事务, 没有的话新建一个(默认)…"/>
          <p:cNvSpPr txBox="1">
            <a:spLocks noGrp="1"/>
          </p:cNvSpPr>
          <p:nvPr>
            <p:ph type="body" idx="1"/>
          </p:nvPr>
        </p:nvSpPr>
        <p:spPr>
          <a:xfrm>
            <a:off x="1542367" y="3643312"/>
            <a:ext cx="22182224" cy="8840392"/>
          </a:xfrm>
          <a:prstGeom prst="rect">
            <a:avLst/>
          </a:prstGeom>
        </p:spPr>
        <p:txBody>
          <a:bodyPr/>
          <a:lstStyle/>
          <a:p>
            <a:pPr marL="646112" indent="-646112" defTabSz="607933">
              <a:spcBef>
                <a:spcPts val="4300"/>
              </a:spcBef>
              <a:buSzPct val="100000"/>
              <a:buAutoNum type="arabicPeriod"/>
              <a:defRPr sz="3256"/>
            </a:pPr>
            <a:r>
              <a:t>Propagation.</a:t>
            </a:r>
            <a:r>
              <a:rPr b="1">
                <a:solidFill>
                  <a:srgbClr val="0433FF"/>
                </a:solidFill>
              </a:rPr>
              <a:t>REQUIRED</a:t>
            </a:r>
            <a:r>
              <a:t> 果有事务, 那么加入事务, 没有的话新建一个(默认)</a:t>
            </a:r>
          </a:p>
          <a:p>
            <a:pPr marL="646112" indent="-646112" defTabSz="607933">
              <a:spcBef>
                <a:spcPts val="4300"/>
              </a:spcBef>
              <a:buSzPct val="100000"/>
              <a:buAutoNum type="arabicPeriod"/>
              <a:defRPr sz="3256"/>
            </a:pPr>
            <a:r>
              <a:t>Propagation.NOT_SUPPORTED 容器不为这个方法开启事务</a:t>
            </a:r>
          </a:p>
          <a:p>
            <a:pPr marL="646112" indent="-646112" defTabSz="607933">
              <a:spcBef>
                <a:spcPts val="4300"/>
              </a:spcBef>
              <a:buSzPct val="100000"/>
              <a:buAutoNum type="arabicPeriod"/>
              <a:defRPr sz="3256"/>
            </a:pPr>
            <a:r>
              <a:t>Propagation.</a:t>
            </a:r>
            <a:r>
              <a:rPr b="1">
                <a:solidFill>
                  <a:srgbClr val="0433FF"/>
                </a:solidFill>
              </a:rPr>
              <a:t>REQUIRES_NEW</a:t>
            </a:r>
            <a:r>
              <a:t> 不管是否存在事务,都创建一个新的事务,原来的挂起,新的执行完毕,继续执行老的事务</a:t>
            </a:r>
          </a:p>
          <a:p>
            <a:pPr marL="646112" indent="-646112" defTabSz="607933">
              <a:spcBef>
                <a:spcPts val="4300"/>
              </a:spcBef>
              <a:buSzPct val="100000"/>
              <a:buAutoNum type="arabicPeriod"/>
              <a:defRPr sz="3256"/>
            </a:pPr>
            <a:r>
              <a:t>Propagation.</a:t>
            </a:r>
            <a:r>
              <a:rPr b="1">
                <a:solidFill>
                  <a:srgbClr val="0433FF"/>
                </a:solidFill>
              </a:rPr>
              <a:t>MANDATORY</a:t>
            </a:r>
            <a:r>
              <a:t> 必须在一个已有的事务中执行,否则抛出异常</a:t>
            </a:r>
          </a:p>
          <a:p>
            <a:pPr marL="646112" indent="-646112" defTabSz="607933">
              <a:spcBef>
                <a:spcPts val="4300"/>
              </a:spcBef>
              <a:buSzPct val="100000"/>
              <a:buAutoNum type="arabicPeriod"/>
              <a:defRPr sz="3256"/>
            </a:pPr>
            <a:r>
              <a:t>Propagation.NEVER 必须在一个没有的事务中执行,否则抛出异常(与Propagation.MANDATORY相反)</a:t>
            </a:r>
          </a:p>
          <a:p>
            <a:pPr marL="646112" indent="-646112" defTabSz="607933">
              <a:spcBef>
                <a:spcPts val="4300"/>
              </a:spcBef>
              <a:buSzPct val="100000"/>
              <a:buAutoNum type="arabicPeriod"/>
              <a:defRPr sz="3256"/>
            </a:pPr>
            <a:r>
              <a:t>Propagation.SUPPORTS 如果其他bean调用这个方法,在其他bean中声明事务,那就用事务.如果其他bean没有声明事务那就不用事务</a:t>
            </a:r>
          </a:p>
          <a:p>
            <a:pPr marL="646112" indent="-646112" defTabSz="607933">
              <a:spcBef>
                <a:spcPts val="4300"/>
              </a:spcBef>
              <a:buSzPct val="100000"/>
              <a:buAutoNum type="arabicPeriod"/>
              <a:defRPr sz="3256"/>
            </a:pPr>
            <a:r>
              <a:t>PROPAGATION_NESTED 如果当前存在事务，则在嵌套事务内执行。如果当前没有事务，则进行与PROPAGATION_REQUIRED类似的操作。</a:t>
            </a:r>
          </a:p>
        </p:txBody>
      </p:sp>
      <p:grpSp>
        <p:nvGrpSpPr>
          <p:cNvPr id="174" name="成组"/>
          <p:cNvGrpSpPr/>
          <p:nvPr/>
        </p:nvGrpSpPr>
        <p:grpSpPr>
          <a:xfrm>
            <a:off x="18620919" y="6862523"/>
            <a:ext cx="5222876" cy="5225207"/>
            <a:chOff x="597422" y="0"/>
            <a:chExt cx="5222875" cy="5225206"/>
          </a:xfrm>
        </p:grpSpPr>
        <p:pic>
          <p:nvPicPr>
            <p:cNvPr id="172" name="图像" descr="图像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6571" t="28348" r="25504" b="5441"/>
            <a:stretch>
              <a:fillRect/>
            </a:stretch>
          </p:blipFill>
          <p:spPr>
            <a:xfrm>
              <a:off x="1687269" y="978806"/>
              <a:ext cx="3043183" cy="424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0" h="21236" extrusionOk="0">
                  <a:moveTo>
                    <a:pt x="10376" y="5"/>
                  </a:moveTo>
                  <a:cubicBezTo>
                    <a:pt x="6731" y="-93"/>
                    <a:pt x="3084" y="1334"/>
                    <a:pt x="1535" y="3756"/>
                  </a:cubicBezTo>
                  <a:cubicBezTo>
                    <a:pt x="1252" y="4198"/>
                    <a:pt x="782" y="4779"/>
                    <a:pt x="492" y="5046"/>
                  </a:cubicBezTo>
                  <a:cubicBezTo>
                    <a:pt x="-498" y="5958"/>
                    <a:pt x="92" y="8178"/>
                    <a:pt x="1502" y="8847"/>
                  </a:cubicBezTo>
                  <a:cubicBezTo>
                    <a:pt x="2055" y="9110"/>
                    <a:pt x="2065" y="9146"/>
                    <a:pt x="1726" y="9621"/>
                  </a:cubicBezTo>
                  <a:cubicBezTo>
                    <a:pt x="1531" y="9895"/>
                    <a:pt x="1263" y="10739"/>
                    <a:pt x="1132" y="11495"/>
                  </a:cubicBezTo>
                  <a:cubicBezTo>
                    <a:pt x="852" y="13114"/>
                    <a:pt x="1115" y="13984"/>
                    <a:pt x="2088" y="14659"/>
                  </a:cubicBezTo>
                  <a:lnTo>
                    <a:pt x="2720" y="15099"/>
                  </a:lnTo>
                  <a:lnTo>
                    <a:pt x="2430" y="16427"/>
                  </a:lnTo>
                  <a:cubicBezTo>
                    <a:pt x="1867" y="18990"/>
                    <a:pt x="1927" y="19551"/>
                    <a:pt x="2769" y="19551"/>
                  </a:cubicBezTo>
                  <a:cubicBezTo>
                    <a:pt x="3454" y="19551"/>
                    <a:pt x="3749" y="19882"/>
                    <a:pt x="3465" y="20333"/>
                  </a:cubicBezTo>
                  <a:cubicBezTo>
                    <a:pt x="3327" y="20551"/>
                    <a:pt x="3280" y="20850"/>
                    <a:pt x="3358" y="20998"/>
                  </a:cubicBezTo>
                  <a:cubicBezTo>
                    <a:pt x="3628" y="21507"/>
                    <a:pt x="5884" y="21153"/>
                    <a:pt x="7198" y="20395"/>
                  </a:cubicBezTo>
                  <a:cubicBezTo>
                    <a:pt x="7337" y="20315"/>
                    <a:pt x="9120" y="20219"/>
                    <a:pt x="11162" y="20182"/>
                  </a:cubicBezTo>
                  <a:cubicBezTo>
                    <a:pt x="14171" y="20128"/>
                    <a:pt x="14929" y="20161"/>
                    <a:pt x="15156" y="20359"/>
                  </a:cubicBezTo>
                  <a:cubicBezTo>
                    <a:pt x="15644" y="20785"/>
                    <a:pt x="16800" y="21127"/>
                    <a:pt x="17390" y="21020"/>
                  </a:cubicBezTo>
                  <a:cubicBezTo>
                    <a:pt x="18061" y="20898"/>
                    <a:pt x="18149" y="20334"/>
                    <a:pt x="17570" y="19871"/>
                  </a:cubicBezTo>
                  <a:cubicBezTo>
                    <a:pt x="17212" y="19583"/>
                    <a:pt x="17229" y="19550"/>
                    <a:pt x="17808" y="19359"/>
                  </a:cubicBezTo>
                  <a:cubicBezTo>
                    <a:pt x="18150" y="19246"/>
                    <a:pt x="18430" y="19056"/>
                    <a:pt x="18430" y="18938"/>
                  </a:cubicBezTo>
                  <a:cubicBezTo>
                    <a:pt x="18430" y="18819"/>
                    <a:pt x="18776" y="18567"/>
                    <a:pt x="19202" y="18376"/>
                  </a:cubicBezTo>
                  <a:cubicBezTo>
                    <a:pt x="20583" y="17758"/>
                    <a:pt x="21102" y="17238"/>
                    <a:pt x="20970" y="16604"/>
                  </a:cubicBezTo>
                  <a:cubicBezTo>
                    <a:pt x="20647" y="15052"/>
                    <a:pt x="18580" y="9704"/>
                    <a:pt x="18153" y="9318"/>
                  </a:cubicBezTo>
                  <a:cubicBezTo>
                    <a:pt x="18015" y="9193"/>
                    <a:pt x="18026" y="9077"/>
                    <a:pt x="18183" y="9006"/>
                  </a:cubicBezTo>
                  <a:cubicBezTo>
                    <a:pt x="18597" y="8821"/>
                    <a:pt x="19308" y="7678"/>
                    <a:pt x="19467" y="6944"/>
                  </a:cubicBezTo>
                  <a:cubicBezTo>
                    <a:pt x="19793" y="5437"/>
                    <a:pt x="18355" y="2989"/>
                    <a:pt x="16418" y="1757"/>
                  </a:cubicBezTo>
                  <a:cubicBezTo>
                    <a:pt x="15897" y="1426"/>
                    <a:pt x="14781" y="919"/>
                    <a:pt x="13941" y="630"/>
                  </a:cubicBezTo>
                  <a:cubicBezTo>
                    <a:pt x="12804" y="239"/>
                    <a:pt x="11591" y="38"/>
                    <a:pt x="10376" y="5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173" name="有我就加入，没我也OK"/>
            <p:cNvSpPr txBox="1"/>
            <p:nvPr/>
          </p:nvSpPr>
          <p:spPr>
            <a:xfrm>
              <a:off x="597422" y="0"/>
              <a:ext cx="5222876" cy="815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800"/>
              </a:lvl1pPr>
            </a:lstStyle>
            <a:p>
              <a:r>
                <a:t>有我就加入，没我也OK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xit" fill="hold" grpId="2" nodeType="afterEffect">
                                  <p:stCondLst>
                                    <p:cond delay="2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1" dur="1500" fill="hold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1" animBg="1" advAuto="0"/>
      <p:bldP spid="174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ublic class CB{…"/>
          <p:cNvSpPr/>
          <p:nvPr/>
        </p:nvSpPr>
        <p:spPr>
          <a:xfrm>
            <a:off x="4629965" y="6795637"/>
            <a:ext cx="15124070" cy="4679157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algn="l" defTabSz="457200">
              <a:defRPr sz="3000" b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</a:rPr>
              <a:t> CB{</a:t>
            </a:r>
          </a:p>
          <a:p>
            <a:pPr algn="l" defTabSz="457200">
              <a:defRPr sz="30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</a:t>
            </a:r>
            <a:r>
              <a:t>Transactional(propagation=Propagation.REQUIRED)</a:t>
            </a:r>
          </a:p>
          <a:p>
            <a:pPr algn="l" defTabSz="457200"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methodB(){</a:t>
            </a:r>
          </a:p>
          <a:p>
            <a:pPr algn="l" defTabSz="457200">
              <a:defRPr sz="3000" b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 </a:t>
            </a:r>
            <a:r>
              <a:t>//插入一条记录 ID=2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3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79" name="public class CA{…"/>
          <p:cNvSpPr/>
          <p:nvPr/>
        </p:nvSpPr>
        <p:spPr>
          <a:xfrm>
            <a:off x="4663095" y="533326"/>
            <a:ext cx="15124070" cy="5207956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algn="l" defTabSz="457200">
              <a:defRPr sz="3000" b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</a:rPr>
              <a:t> CA{</a:t>
            </a:r>
          </a:p>
          <a:p>
            <a:pPr algn="l" defTabSz="457200"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</a:t>
            </a:r>
            <a:r>
              <a:t>Autowired CB </a:t>
            </a:r>
            <a:r>
              <a:rPr>
                <a:solidFill>
                  <a:srgbClr val="0326CC"/>
                </a:solidFill>
              </a:rPr>
              <a:t>cb</a:t>
            </a:r>
            <a:r>
              <a:t>;</a:t>
            </a:r>
          </a:p>
          <a:p>
            <a:pPr algn="l" defTabSz="457200">
              <a:defRPr sz="3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</a:t>
            </a:r>
            <a:r>
              <a:t>Transactional(propagation=Propagation.REQUIRED)</a:t>
            </a:r>
          </a:p>
          <a:p>
            <a:pPr algn="l" defTabSz="457200"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methodA(){</a:t>
            </a:r>
          </a:p>
          <a:p>
            <a:pPr algn="l" defTabSz="457200">
              <a:defRPr sz="3000" b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 </a:t>
            </a:r>
            <a:r>
              <a:t>//此处有代码插入一条记录 ID=1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         </a:t>
            </a:r>
            <a:r>
              <a:rPr>
                <a:solidFill>
                  <a:srgbClr val="0326CC"/>
                </a:solidFill>
              </a:rPr>
              <a:t>cb</a:t>
            </a:r>
            <a:r>
              <a:t>.methodB();</a:t>
            </a:r>
          </a:p>
          <a:p>
            <a:pPr algn="l" defTabSz="457200"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80" name="调用方法B时，已经存在一个事务（方法A开启的），B会加入到这个A开启的事物中执行，所以记录1和2，会全部提交或全部回滚。不会只保存一个"/>
          <p:cNvSpPr txBox="1"/>
          <p:nvPr/>
        </p:nvSpPr>
        <p:spPr>
          <a:xfrm>
            <a:off x="2902392" y="11994536"/>
            <a:ext cx="20962554" cy="1297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b="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调用方法B时，已经存在一个事务（方法A开启的），B会加入到这个A开启的事物中执行，所以记录1和2，会全部提交或全部回滚。不会只保存一个</a:t>
            </a:r>
          </a:p>
        </p:txBody>
      </p:sp>
      <p:pic>
        <p:nvPicPr>
          <p:cNvPr id="18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9308" y="4043078"/>
            <a:ext cx="2053829" cy="50184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ublic class CB{…"/>
          <p:cNvSpPr/>
          <p:nvPr/>
        </p:nvSpPr>
        <p:spPr>
          <a:xfrm>
            <a:off x="4629965" y="6884934"/>
            <a:ext cx="15124070" cy="4679157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algn="l" defTabSz="457200">
              <a:defRPr sz="3000" b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</a:rPr>
              <a:t> CB{</a:t>
            </a:r>
          </a:p>
          <a:p>
            <a:pPr algn="l" defTabSz="457200">
              <a:defRPr sz="3000" b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</a:t>
            </a:r>
            <a:r>
              <a:t>Transactional(propagation=Propagation.REQUIRES_NEW)</a:t>
            </a:r>
          </a:p>
          <a:p>
            <a:pPr algn="l" defTabSz="457200"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methodB(){</a:t>
            </a:r>
          </a:p>
          <a:p>
            <a:pPr algn="l" defTabSz="457200">
              <a:defRPr sz="3000" b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 </a:t>
            </a:r>
            <a:r>
              <a:t>//插入一条记录 ID=2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3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84" name="public class CA{…"/>
          <p:cNvSpPr/>
          <p:nvPr/>
        </p:nvSpPr>
        <p:spPr>
          <a:xfrm>
            <a:off x="4663095" y="271613"/>
            <a:ext cx="15124071" cy="5683982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algn="l" defTabSz="457200">
              <a:defRPr sz="3000" b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</a:rPr>
              <a:t> CA{</a:t>
            </a:r>
          </a:p>
          <a:p>
            <a:pPr algn="l" defTabSz="457200"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</a:t>
            </a:r>
            <a:r>
              <a:t>Autowired CB </a:t>
            </a:r>
            <a:r>
              <a:rPr>
                <a:solidFill>
                  <a:srgbClr val="0326CC"/>
                </a:solidFill>
              </a:rPr>
              <a:t>cb</a:t>
            </a:r>
            <a:r>
              <a:t>;</a:t>
            </a:r>
          </a:p>
          <a:p>
            <a:pPr algn="l" defTabSz="457200">
              <a:defRPr sz="3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</a:t>
            </a:r>
            <a:r>
              <a:t>Transactional(propagation=Propagation.REQUIRED)</a:t>
            </a:r>
          </a:p>
          <a:p>
            <a:pPr algn="l" defTabSz="457200"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methodA(){</a:t>
            </a:r>
          </a:p>
          <a:p>
            <a:pPr algn="l" defTabSz="457200">
              <a:defRPr sz="3000" b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//此处有代码插入一条记录 ID=1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326CC"/>
                </a:solidFill>
              </a:rPr>
              <a:t>cb</a:t>
            </a:r>
            <a:r>
              <a:t>.methodB();</a:t>
            </a:r>
          </a:p>
          <a:p>
            <a:pPr algn="l" defTabSz="457200">
              <a:defRPr sz="3000" b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//此处抛出一个异常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85" name="调用方法B时，B会新开始一个事务，不加入到A的事务中。方法B执行完毕，方法B对应的事务就会被提交，如果方法A在执行完B后抛出异常，只有方法A对应的事务会被回滚，数据库内会留下ID=2的记录"/>
          <p:cNvSpPr txBox="1"/>
          <p:nvPr/>
        </p:nvSpPr>
        <p:spPr>
          <a:xfrm>
            <a:off x="1927810" y="11994536"/>
            <a:ext cx="22321322" cy="1297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b="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调用方法B时，B会新开始一个事务，不加入到A的事务中。方法B执行完毕，方法B对应的事务就会被提交，如果方法A在执行完B后抛出异常，只有方法A对应的事务会被回滚，数据库内会留下ID=2的记录</a:t>
            </a:r>
          </a:p>
        </p:txBody>
      </p:sp>
      <p:pic>
        <p:nvPicPr>
          <p:cNvPr id="18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9308" y="4043078"/>
            <a:ext cx="2053829" cy="50184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ublic class CB{…"/>
          <p:cNvSpPr/>
          <p:nvPr/>
        </p:nvSpPr>
        <p:spPr>
          <a:xfrm>
            <a:off x="1480013" y="6659937"/>
            <a:ext cx="11741762" cy="4679157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algn="l" defTabSz="457200">
              <a:defRPr sz="2500" b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</a:rPr>
              <a:t> CB{</a:t>
            </a:r>
          </a:p>
          <a:p>
            <a:pPr algn="l" defTabSz="457200"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</a:t>
            </a:r>
            <a:r>
              <a:t>Transactional(propagation=Propagation.NESTED)</a:t>
            </a:r>
          </a:p>
          <a:p>
            <a:pPr algn="l" defTabSz="457200"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methodB(){</a:t>
            </a:r>
          </a:p>
          <a:p>
            <a:pPr algn="l" defTabSz="457200">
              <a:defRPr sz="2500" b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//插入一条记录 ID=2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500" b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//此处抛出一个异常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91" name="public class CA{…"/>
          <p:cNvSpPr/>
          <p:nvPr/>
        </p:nvSpPr>
        <p:spPr>
          <a:xfrm>
            <a:off x="1513143" y="837129"/>
            <a:ext cx="11741762" cy="4679157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algn="l" defTabSz="457200">
              <a:defRPr sz="2500" b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</a:rPr>
              <a:t> CA{</a:t>
            </a:r>
          </a:p>
          <a:p>
            <a:pPr algn="l" defTabSz="457200"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</a:t>
            </a:r>
            <a:r>
              <a:t>Autowired CB </a:t>
            </a:r>
            <a:r>
              <a:rPr>
                <a:solidFill>
                  <a:srgbClr val="0326CC"/>
                </a:solidFill>
              </a:rPr>
              <a:t>cb</a:t>
            </a:r>
            <a:r>
              <a:t>;</a:t>
            </a:r>
          </a:p>
          <a:p>
            <a:pPr algn="l" defTabSz="457200"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</a:t>
            </a:r>
            <a:r>
              <a:t>Transactional(propagation=Propagation.REQUIRED)</a:t>
            </a:r>
          </a:p>
          <a:p>
            <a:pPr algn="l" defTabSz="457200"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methodA(){</a:t>
            </a:r>
          </a:p>
          <a:p>
            <a:pPr algn="l" defTabSz="457200">
              <a:defRPr sz="2500" b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 </a:t>
            </a:r>
            <a:r>
              <a:t>//此处有代码插入一条记录 ID=1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  </a:t>
            </a:r>
            <a:r>
              <a:rPr>
                <a:solidFill>
                  <a:srgbClr val="0326CC"/>
                </a:solidFill>
              </a:rPr>
              <a:t>cb</a:t>
            </a:r>
            <a:r>
              <a:t>.methodB();</a:t>
            </a:r>
          </a:p>
          <a:p>
            <a:pPr algn="l" defTabSz="457200"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92" name="调用方法B时，首先会创建一个savepoint，然后执行B中的insert id=2记录，之后遇到异常，会回滚到前面设置的savepoint处，也就是id=2的记录被回滚，但id=1的记录不会被回滚。如果后续方法A不出错，ID=1的记录会被提交"/>
          <p:cNvSpPr txBox="1"/>
          <p:nvPr/>
        </p:nvSpPr>
        <p:spPr>
          <a:xfrm>
            <a:off x="1810587" y="11994536"/>
            <a:ext cx="22256835" cy="1297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b="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调用方法B时，首先会创建一个savepoint，然后执行B中的insert id=2记录，之后遇到异常，会回滚到前面设置的savepoint处，也就是id=2的记录被回滚，但id=1的记录不会被回滚。如果后续方法A不出错，ID=1的记录会被提交</a:t>
            </a:r>
          </a:p>
        </p:txBody>
      </p:sp>
      <p:pic>
        <p:nvPicPr>
          <p:cNvPr id="19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92" y="3818081"/>
            <a:ext cx="1914958" cy="467915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7" name="成组"/>
          <p:cNvGrpSpPr/>
          <p:nvPr/>
        </p:nvGrpSpPr>
        <p:grpSpPr>
          <a:xfrm>
            <a:off x="13352138" y="1010287"/>
            <a:ext cx="9863814" cy="9892158"/>
            <a:chOff x="0" y="0"/>
            <a:chExt cx="9863812" cy="9892157"/>
          </a:xfrm>
        </p:grpSpPr>
        <p:sp>
          <p:nvSpPr>
            <p:cNvPr id="194" name="矩形"/>
            <p:cNvSpPr/>
            <p:nvPr/>
          </p:nvSpPr>
          <p:spPr>
            <a:xfrm>
              <a:off x="0" y="0"/>
              <a:ext cx="9863813" cy="9892158"/>
            </a:xfrm>
            <a:prstGeom prst="rect">
              <a:avLst/>
            </a:prstGeom>
            <a:noFill/>
            <a:ln w="25400" cap="flat">
              <a:solidFill>
                <a:schemeClr val="accent3">
                  <a:hueOff val="914337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5" name="BEGIN TRANSACTION;…"/>
            <p:cNvSpPr txBox="1"/>
            <p:nvPr/>
          </p:nvSpPr>
          <p:spPr>
            <a:xfrm>
              <a:off x="141583" y="107042"/>
              <a:ext cx="5229468" cy="88182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algn="l">
                <a:defRPr b="0">
                  <a:solidFill>
                    <a:srgbClr val="0433FF"/>
                  </a:solidFill>
                </a:defRPr>
              </a:pPr>
              <a:r>
                <a:t>BEGIN TRANSACTION;</a:t>
              </a:r>
            </a:p>
            <a:p>
              <a:pPr algn="l">
                <a:defRPr b="0"/>
              </a:pPr>
              <a:r>
                <a:t>try{</a:t>
              </a:r>
            </a:p>
            <a:p>
              <a:pPr algn="l">
                <a:defRPr b="0"/>
              </a:pPr>
              <a:r>
                <a:t>    methodA();</a:t>
              </a:r>
            </a:p>
            <a:p>
              <a:pPr algn="l">
                <a:defRPr b="0"/>
              </a:pPr>
              <a:endParaRPr/>
            </a:p>
            <a:p>
              <a:pPr algn="l">
                <a:defRPr b="0"/>
              </a:pPr>
              <a:endParaRPr/>
            </a:p>
            <a:p>
              <a:pPr algn="l">
                <a:defRPr b="0"/>
              </a:pPr>
              <a:endParaRPr/>
            </a:p>
            <a:p>
              <a:pPr algn="l">
                <a:defRPr b="0"/>
              </a:pPr>
              <a:endParaRPr/>
            </a:p>
            <a:p>
              <a:pPr algn="l">
                <a:defRPr b="0"/>
              </a:pPr>
              <a:endParaRPr/>
            </a:p>
            <a:p>
              <a:pPr algn="l">
                <a:defRPr b="0"/>
              </a:pPr>
              <a:endParaRPr/>
            </a:p>
            <a:p>
              <a:pPr algn="l">
                <a:defRPr b="0"/>
              </a:pPr>
              <a:endParaRPr/>
            </a:p>
            <a:p>
              <a:pPr algn="l">
                <a:defRPr b="0"/>
              </a:pPr>
              <a:endParaRPr/>
            </a:p>
            <a:p>
              <a:pPr algn="l">
                <a:defRPr b="0"/>
              </a:pPr>
              <a:endParaRPr/>
            </a:p>
            <a:p>
              <a:pPr algn="l">
                <a:defRPr b="0"/>
              </a:pPr>
              <a:endParaRPr/>
            </a:p>
            <a:p>
              <a:pPr algn="l">
                <a:defRPr b="0"/>
              </a:pPr>
              <a:r>
                <a:t>   </a:t>
              </a:r>
              <a:r>
                <a:rPr>
                  <a:solidFill>
                    <a:srgbClr val="0433FF"/>
                  </a:solidFill>
                </a:rPr>
                <a:t>COMMIT;</a:t>
              </a:r>
            </a:p>
            <a:p>
              <a:pPr algn="l">
                <a:defRPr b="0"/>
              </a:pPr>
              <a:r>
                <a:t>}catch(Exception e){</a:t>
              </a:r>
            </a:p>
            <a:p>
              <a:pPr algn="l">
                <a:defRPr b="0"/>
              </a:pPr>
              <a:r>
                <a:t>     </a:t>
              </a:r>
              <a:r>
                <a:rPr>
                  <a:solidFill>
                    <a:srgbClr val="0433FF"/>
                  </a:solidFill>
                </a:rPr>
                <a:t>ROLLBACK</a:t>
              </a:r>
              <a:r>
                <a:t>;</a:t>
              </a:r>
            </a:p>
            <a:p>
              <a:pPr algn="l">
                <a:defRPr b="0"/>
              </a:pPr>
              <a:r>
                <a:t>}</a:t>
              </a:r>
            </a:p>
          </p:txBody>
        </p:sp>
        <p:sp>
          <p:nvSpPr>
            <p:cNvPr id="196" name="methodA内：…"/>
            <p:cNvSpPr txBox="1"/>
            <p:nvPr/>
          </p:nvSpPr>
          <p:spPr>
            <a:xfrm>
              <a:off x="1477940" y="1711418"/>
              <a:ext cx="7230596" cy="4600576"/>
            </a:xfrm>
            <a:prstGeom prst="rect">
              <a:avLst/>
            </a:prstGeom>
            <a:noFill/>
            <a:ln w="254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algn="l">
                <a:defRPr b="0">
                  <a:solidFill>
                    <a:schemeClr val="accent3">
                      <a:hueOff val="914337"/>
                      <a:satOff val="31515"/>
                      <a:lumOff val="-30790"/>
                    </a:schemeClr>
                  </a:solidFill>
                </a:defRPr>
              </a:pPr>
              <a:r>
                <a:t>methodA内：</a:t>
              </a:r>
            </a:p>
            <a:p>
              <a:pPr algn="l">
                <a:defRPr b="0"/>
              </a:pPr>
              <a:r>
                <a:rPr>
                  <a:solidFill>
                    <a:srgbClr val="0433FF"/>
                  </a:solidFill>
                </a:rPr>
                <a:t>INSERT</a:t>
              </a:r>
              <a:r>
                <a:t> (id=1);</a:t>
              </a:r>
            </a:p>
            <a:p>
              <a:pPr algn="l">
                <a:defRPr b="0"/>
              </a:pPr>
              <a:r>
                <a:rPr>
                  <a:solidFill>
                    <a:srgbClr val="0433FF"/>
                  </a:solidFill>
                </a:rPr>
                <a:t>SAVEPOINT</a:t>
              </a:r>
              <a:r>
                <a:t> mysp;</a:t>
              </a:r>
            </a:p>
            <a:p>
              <a:pPr algn="l">
                <a:defRPr b="0"/>
              </a:pPr>
              <a:r>
                <a:t>try{</a:t>
              </a:r>
            </a:p>
            <a:p>
              <a:pPr algn="l">
                <a:defRPr b="0"/>
              </a:pPr>
              <a:r>
                <a:t>    methodB();</a:t>
              </a:r>
            </a:p>
            <a:p>
              <a:pPr algn="l">
                <a:defRPr b="0"/>
              </a:pPr>
              <a:r>
                <a:t>}catch(Exception e){</a:t>
              </a:r>
            </a:p>
            <a:p>
              <a:pPr algn="l">
                <a:defRPr b="0"/>
              </a:pPr>
              <a:r>
                <a:t>    </a:t>
              </a:r>
              <a:r>
                <a:rPr>
                  <a:solidFill>
                    <a:srgbClr val="0433FF"/>
                  </a:solidFill>
                </a:rPr>
                <a:t>ROLLBACK TO SAVEPOINT </a:t>
              </a:r>
              <a:r>
                <a:t>mysp;</a:t>
              </a:r>
            </a:p>
            <a:p>
              <a:pPr algn="l">
                <a:defRPr b="0"/>
              </a:pPr>
              <a:r>
                <a:t>}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2" animBg="1" advAuto="0"/>
      <p:bldP spid="197" grpId="1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自定义</PresentationFormat>
  <Paragraphs>93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Helvetica Light</vt:lpstr>
      <vt:lpstr>Helvetica Neue</vt:lpstr>
      <vt:lpstr>Helvetica Neue Light</vt:lpstr>
      <vt:lpstr>Helvetica Neue Medium</vt:lpstr>
      <vt:lpstr>Helvetica Neue Thin</vt:lpstr>
      <vt:lpstr>Monaco</vt:lpstr>
      <vt:lpstr>White</vt:lpstr>
      <vt:lpstr>PowerPoint 演示文稿</vt:lpstr>
      <vt:lpstr>@Transactional(propagation=xx)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ge</cp:lastModifiedBy>
  <cp:revision>1</cp:revision>
  <dcterms:modified xsi:type="dcterms:W3CDTF">2018-09-25T02:12:19Z</dcterms:modified>
</cp:coreProperties>
</file>