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1045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7847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6684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1316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80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8" name="Shape 18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47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1539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8" name="Shape 1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66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45187"/>
            <a:ext cx="14716126" cy="9683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136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45187"/>
            <a:ext cx="14716126" cy="9683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课程-章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编写一个最简单RESTful API"/>
          <p:cNvSpPr txBox="1"/>
          <p:nvPr/>
        </p:nvSpPr>
        <p:spPr>
          <a:xfrm>
            <a:off x="2032000" y="4628157"/>
            <a:ext cx="20320000" cy="160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8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编写一个最简单RESTful API</a:t>
            </a:r>
          </a:p>
        </p:txBody>
      </p:sp>
      <p:sp>
        <p:nvSpPr>
          <p:cNvPr id="153" name="REST简介"/>
          <p:cNvSpPr txBox="1"/>
          <p:nvPr/>
        </p:nvSpPr>
        <p:spPr>
          <a:xfrm>
            <a:off x="2032000" y="6997853"/>
            <a:ext cx="20320000" cy="4143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>
              <a:defRPr sz="1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REST简介</a:t>
            </a:r>
          </a:p>
        </p:txBody>
      </p:sp>
      <p:sp>
        <p:nvSpPr>
          <p:cNvPr id="154" name="用Spring Boot编写RESTful API"/>
          <p:cNvSpPr txBox="1"/>
          <p:nvPr/>
        </p:nvSpPr>
        <p:spPr>
          <a:xfrm>
            <a:off x="2032000" y="927282"/>
            <a:ext cx="20320000" cy="158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>
              <a:defRPr sz="5200" b="0">
                <a:solidFill>
                  <a:srgbClr val="5E5E5E"/>
                </a:solidFill>
              </a:defRPr>
            </a:lvl1pPr>
          </a:lstStyle>
          <a:p>
            <a:r>
              <a:t>用Spring Boot编写RESTful API</a:t>
            </a:r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t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pring中的数据库事务管理"/>
          <p:cNvSpPr txBox="1"/>
          <p:nvPr/>
        </p:nvSpPr>
        <p:spPr>
          <a:xfrm>
            <a:off x="2032000" y="4628157"/>
            <a:ext cx="20320000" cy="160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8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Spring中的数据库事务管理</a:t>
            </a:r>
          </a:p>
        </p:txBody>
      </p:sp>
      <p:sp>
        <p:nvSpPr>
          <p:cNvPr id="165" name="@Transactional注解的…"/>
          <p:cNvSpPr txBox="1"/>
          <p:nvPr/>
        </p:nvSpPr>
        <p:spPr>
          <a:xfrm>
            <a:off x="2032000" y="6997853"/>
            <a:ext cx="20320000" cy="4143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/>
          <a:p>
            <a:pPr defTabSz="813315">
              <a:defRPr sz="11088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@Transactional注解的</a:t>
            </a:r>
          </a:p>
          <a:p>
            <a:pPr defTabSz="813315">
              <a:defRPr sz="11088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isolation参数</a:t>
            </a:r>
          </a:p>
        </p:txBody>
      </p:sp>
      <p:sp>
        <p:nvSpPr>
          <p:cNvPr id="166" name="用Spring Boot编写RESTful API"/>
          <p:cNvSpPr txBox="1"/>
          <p:nvPr/>
        </p:nvSpPr>
        <p:spPr>
          <a:xfrm>
            <a:off x="2032000" y="927282"/>
            <a:ext cx="20320000" cy="158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>
              <a:defRPr sz="5200" b="0">
                <a:solidFill>
                  <a:srgbClr val="5E5E5E"/>
                </a:solidFill>
              </a:defRPr>
            </a:lvl1pPr>
          </a:lstStyle>
          <a:p>
            <a:r>
              <a:t>用Spring Boot编写RESTful API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@Transactional(isolation=xx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r>
              <a:t>@Transactional(isolation=xx)</a:t>
            </a:r>
          </a:p>
        </p:txBody>
      </p:sp>
      <p:sp>
        <p:nvSpPr>
          <p:cNvPr id="171" name="Isolation.READ_UNCOMMITTED       读未提交数据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73125" indent="-873125">
              <a:buSzPct val="100000"/>
              <a:buAutoNum type="arabicPeriod"/>
            </a:pPr>
            <a:r>
              <a:t>Isolation.READ_UNCOMMITTED       读未提交数据</a:t>
            </a:r>
          </a:p>
          <a:p>
            <a:pPr marL="873125" indent="-873125">
              <a:buSzPct val="100000"/>
              <a:buAutoNum type="arabicPeriod"/>
            </a:pPr>
            <a:r>
              <a:t>Isolation.READ_COMMITTED            读已提交数据</a:t>
            </a:r>
          </a:p>
          <a:p>
            <a:pPr marL="873125" indent="-873125">
              <a:buSzPct val="100000"/>
              <a:buAutoNum type="arabicPeriod"/>
            </a:pPr>
            <a:r>
              <a:t>Isolation.REPEATABLE_READ            可重复读</a:t>
            </a:r>
          </a:p>
          <a:p>
            <a:pPr marL="873125" indent="-873125">
              <a:buSzPct val="100000"/>
              <a:buAutoNum type="arabicPeriod"/>
            </a:pPr>
            <a:r>
              <a:t>Isolation.SERIALIZABLE                     串型化</a:t>
            </a:r>
          </a:p>
          <a:p>
            <a:pPr marL="873125" indent="-873125">
              <a:buSzPct val="100000"/>
              <a:buAutoNum type="arabicPeriod"/>
            </a:pPr>
            <a:r>
              <a:t>Isolation.DEFAULT   使用数据库默认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92717" y="817368"/>
            <a:ext cx="15991932" cy="113491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8875" y="748616"/>
            <a:ext cx="16400343" cy="117145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13251" y="920496"/>
            <a:ext cx="16157498" cy="1154107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6" name="成组"/>
          <p:cNvGrpSpPr/>
          <p:nvPr/>
        </p:nvGrpSpPr>
        <p:grpSpPr>
          <a:xfrm>
            <a:off x="1856825" y="8338101"/>
            <a:ext cx="5593161" cy="5498115"/>
            <a:chOff x="0" y="169"/>
            <a:chExt cx="5593159" cy="5498114"/>
          </a:xfrm>
        </p:grpSpPr>
        <p:sp>
          <p:nvSpPr>
            <p:cNvPr id="184" name="需要清醒一下…"/>
            <p:cNvSpPr txBox="1"/>
            <p:nvPr/>
          </p:nvSpPr>
          <p:spPr>
            <a:xfrm>
              <a:off x="866681" y="4085408"/>
              <a:ext cx="3355976" cy="1412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3600">
                  <a:solidFill>
                    <a:schemeClr val="accent5">
                      <a:lumOff val="-29866"/>
                    </a:schemeClr>
                  </a:solidFill>
                </a:defRPr>
              </a:pPr>
              <a:r>
                <a:t>需要清醒一下</a:t>
              </a:r>
            </a:p>
            <a:p>
              <a:pPr>
                <a:defRPr sz="3600">
                  <a:solidFill>
                    <a:schemeClr val="accent5">
                      <a:lumOff val="-29866"/>
                    </a:schemeClr>
                  </a:solidFill>
                </a:defRPr>
              </a:pPr>
              <a:r>
                <a:t>刚刚一定是幻觉</a:t>
              </a:r>
            </a:p>
          </p:txBody>
        </p:sp>
        <p:pic>
          <p:nvPicPr>
            <p:cNvPr id="185" name="图像" descr="图像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5687" t="11045" b="20376"/>
            <a:stretch>
              <a:fillRect/>
            </a:stretch>
          </p:blipFill>
          <p:spPr>
            <a:xfrm>
              <a:off x="0" y="169"/>
              <a:ext cx="5593160" cy="406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6" extrusionOk="0">
                  <a:moveTo>
                    <a:pt x="16062" y="1"/>
                  </a:moveTo>
                  <a:cubicBezTo>
                    <a:pt x="15723" y="-4"/>
                    <a:pt x="15255" y="6"/>
                    <a:pt x="14608" y="11"/>
                  </a:cubicBezTo>
                  <a:lnTo>
                    <a:pt x="12298" y="28"/>
                  </a:lnTo>
                  <a:lnTo>
                    <a:pt x="12284" y="532"/>
                  </a:lnTo>
                  <a:cubicBezTo>
                    <a:pt x="12262" y="1341"/>
                    <a:pt x="12163" y="1426"/>
                    <a:pt x="10963" y="1668"/>
                  </a:cubicBezTo>
                  <a:cubicBezTo>
                    <a:pt x="10754" y="1710"/>
                    <a:pt x="10473" y="1779"/>
                    <a:pt x="10339" y="1822"/>
                  </a:cubicBezTo>
                  <a:cubicBezTo>
                    <a:pt x="10078" y="1905"/>
                    <a:pt x="9334" y="1545"/>
                    <a:pt x="9334" y="1335"/>
                  </a:cubicBezTo>
                  <a:cubicBezTo>
                    <a:pt x="9334" y="1265"/>
                    <a:pt x="9393" y="1128"/>
                    <a:pt x="9464" y="1029"/>
                  </a:cubicBezTo>
                  <a:cubicBezTo>
                    <a:pt x="9566" y="890"/>
                    <a:pt x="9539" y="850"/>
                    <a:pt x="9342" y="850"/>
                  </a:cubicBezTo>
                  <a:cubicBezTo>
                    <a:pt x="9202" y="850"/>
                    <a:pt x="9025" y="968"/>
                    <a:pt x="8948" y="1111"/>
                  </a:cubicBezTo>
                  <a:cubicBezTo>
                    <a:pt x="8815" y="1360"/>
                    <a:pt x="8803" y="1360"/>
                    <a:pt x="8733" y="1111"/>
                  </a:cubicBezTo>
                  <a:cubicBezTo>
                    <a:pt x="8650" y="816"/>
                    <a:pt x="8452" y="752"/>
                    <a:pt x="8494" y="1033"/>
                  </a:cubicBezTo>
                  <a:cubicBezTo>
                    <a:pt x="8537" y="1322"/>
                    <a:pt x="8008" y="1359"/>
                    <a:pt x="7858" y="1078"/>
                  </a:cubicBezTo>
                  <a:cubicBezTo>
                    <a:pt x="7769" y="911"/>
                    <a:pt x="7703" y="886"/>
                    <a:pt x="7653" y="998"/>
                  </a:cubicBezTo>
                  <a:cubicBezTo>
                    <a:pt x="7599" y="1118"/>
                    <a:pt x="7537" y="1114"/>
                    <a:pt x="7426" y="987"/>
                  </a:cubicBezTo>
                  <a:cubicBezTo>
                    <a:pt x="7308" y="853"/>
                    <a:pt x="7233" y="856"/>
                    <a:pt x="7105" y="1002"/>
                  </a:cubicBezTo>
                  <a:cubicBezTo>
                    <a:pt x="6970" y="1156"/>
                    <a:pt x="6890" y="1157"/>
                    <a:pt x="6673" y="998"/>
                  </a:cubicBezTo>
                  <a:cubicBezTo>
                    <a:pt x="6472" y="849"/>
                    <a:pt x="6342" y="840"/>
                    <a:pt x="6144" y="964"/>
                  </a:cubicBezTo>
                  <a:cubicBezTo>
                    <a:pt x="6001" y="1054"/>
                    <a:pt x="5850" y="1082"/>
                    <a:pt x="5810" y="1027"/>
                  </a:cubicBezTo>
                  <a:cubicBezTo>
                    <a:pt x="5770" y="972"/>
                    <a:pt x="5280" y="927"/>
                    <a:pt x="4721" y="926"/>
                  </a:cubicBezTo>
                  <a:cubicBezTo>
                    <a:pt x="3784" y="924"/>
                    <a:pt x="3705" y="946"/>
                    <a:pt x="3724" y="1208"/>
                  </a:cubicBezTo>
                  <a:cubicBezTo>
                    <a:pt x="3740" y="1415"/>
                    <a:pt x="3647" y="1531"/>
                    <a:pt x="3389" y="1626"/>
                  </a:cubicBezTo>
                  <a:cubicBezTo>
                    <a:pt x="3193" y="1698"/>
                    <a:pt x="3062" y="1823"/>
                    <a:pt x="3099" y="1906"/>
                  </a:cubicBezTo>
                  <a:cubicBezTo>
                    <a:pt x="3194" y="2117"/>
                    <a:pt x="2943" y="2492"/>
                    <a:pt x="2707" y="2492"/>
                  </a:cubicBezTo>
                  <a:cubicBezTo>
                    <a:pt x="2424" y="2492"/>
                    <a:pt x="2377" y="2680"/>
                    <a:pt x="2549" y="3135"/>
                  </a:cubicBezTo>
                  <a:cubicBezTo>
                    <a:pt x="2633" y="3359"/>
                    <a:pt x="2655" y="3568"/>
                    <a:pt x="2599" y="3615"/>
                  </a:cubicBezTo>
                  <a:cubicBezTo>
                    <a:pt x="2542" y="3664"/>
                    <a:pt x="2553" y="3814"/>
                    <a:pt x="2624" y="3971"/>
                  </a:cubicBezTo>
                  <a:cubicBezTo>
                    <a:pt x="2697" y="4133"/>
                    <a:pt x="2712" y="4356"/>
                    <a:pt x="2659" y="4523"/>
                  </a:cubicBezTo>
                  <a:cubicBezTo>
                    <a:pt x="2610" y="4678"/>
                    <a:pt x="2560" y="4980"/>
                    <a:pt x="2549" y="5194"/>
                  </a:cubicBezTo>
                  <a:cubicBezTo>
                    <a:pt x="2521" y="5714"/>
                    <a:pt x="2415" y="5925"/>
                    <a:pt x="2179" y="5925"/>
                  </a:cubicBezTo>
                  <a:cubicBezTo>
                    <a:pt x="2032" y="5925"/>
                    <a:pt x="1997" y="6011"/>
                    <a:pt x="2034" y="6279"/>
                  </a:cubicBezTo>
                  <a:cubicBezTo>
                    <a:pt x="2061" y="6474"/>
                    <a:pt x="2029" y="6681"/>
                    <a:pt x="1963" y="6736"/>
                  </a:cubicBezTo>
                  <a:cubicBezTo>
                    <a:pt x="1898" y="6792"/>
                    <a:pt x="1845" y="6941"/>
                    <a:pt x="1845" y="7069"/>
                  </a:cubicBezTo>
                  <a:cubicBezTo>
                    <a:pt x="1845" y="7238"/>
                    <a:pt x="1920" y="7282"/>
                    <a:pt x="2120" y="7229"/>
                  </a:cubicBezTo>
                  <a:cubicBezTo>
                    <a:pt x="2420" y="7151"/>
                    <a:pt x="2715" y="7604"/>
                    <a:pt x="2489" y="7796"/>
                  </a:cubicBezTo>
                  <a:cubicBezTo>
                    <a:pt x="2425" y="7851"/>
                    <a:pt x="2408" y="8004"/>
                    <a:pt x="2449" y="8140"/>
                  </a:cubicBezTo>
                  <a:cubicBezTo>
                    <a:pt x="2491" y="8275"/>
                    <a:pt x="2516" y="8615"/>
                    <a:pt x="2506" y="8894"/>
                  </a:cubicBezTo>
                  <a:cubicBezTo>
                    <a:pt x="2490" y="9323"/>
                    <a:pt x="2512" y="9375"/>
                    <a:pt x="2645" y="9223"/>
                  </a:cubicBezTo>
                  <a:cubicBezTo>
                    <a:pt x="2884" y="8951"/>
                    <a:pt x="3137" y="9529"/>
                    <a:pt x="3071" y="10197"/>
                  </a:cubicBezTo>
                  <a:cubicBezTo>
                    <a:pt x="3028" y="10644"/>
                    <a:pt x="3048" y="10716"/>
                    <a:pt x="3219" y="10677"/>
                  </a:cubicBezTo>
                  <a:cubicBezTo>
                    <a:pt x="3487" y="10616"/>
                    <a:pt x="3691" y="10809"/>
                    <a:pt x="3691" y="11124"/>
                  </a:cubicBezTo>
                  <a:cubicBezTo>
                    <a:pt x="3691" y="11278"/>
                    <a:pt x="3781" y="11392"/>
                    <a:pt x="3916" y="11406"/>
                  </a:cubicBezTo>
                  <a:cubicBezTo>
                    <a:pt x="4287" y="11445"/>
                    <a:pt x="4465" y="11727"/>
                    <a:pt x="4331" y="12070"/>
                  </a:cubicBezTo>
                  <a:cubicBezTo>
                    <a:pt x="4225" y="12343"/>
                    <a:pt x="4246" y="12363"/>
                    <a:pt x="4623" y="12319"/>
                  </a:cubicBezTo>
                  <a:cubicBezTo>
                    <a:pt x="5018" y="12272"/>
                    <a:pt x="5241" y="12505"/>
                    <a:pt x="4998" y="12711"/>
                  </a:cubicBezTo>
                  <a:cubicBezTo>
                    <a:pt x="4935" y="12764"/>
                    <a:pt x="4885" y="12880"/>
                    <a:pt x="4885" y="12970"/>
                  </a:cubicBezTo>
                  <a:cubicBezTo>
                    <a:pt x="4885" y="13060"/>
                    <a:pt x="4983" y="13012"/>
                    <a:pt x="5102" y="12863"/>
                  </a:cubicBezTo>
                  <a:cubicBezTo>
                    <a:pt x="5317" y="12595"/>
                    <a:pt x="5482" y="12650"/>
                    <a:pt x="5482" y="12989"/>
                  </a:cubicBezTo>
                  <a:cubicBezTo>
                    <a:pt x="5483" y="13196"/>
                    <a:pt x="5861" y="13237"/>
                    <a:pt x="6043" y="13050"/>
                  </a:cubicBezTo>
                  <a:cubicBezTo>
                    <a:pt x="6200" y="12890"/>
                    <a:pt x="6695" y="13303"/>
                    <a:pt x="6779" y="13666"/>
                  </a:cubicBezTo>
                  <a:cubicBezTo>
                    <a:pt x="6820" y="13844"/>
                    <a:pt x="6970" y="13927"/>
                    <a:pt x="7282" y="13944"/>
                  </a:cubicBezTo>
                  <a:cubicBezTo>
                    <a:pt x="7791" y="13972"/>
                    <a:pt x="8033" y="14188"/>
                    <a:pt x="8033" y="14616"/>
                  </a:cubicBezTo>
                  <a:cubicBezTo>
                    <a:pt x="8033" y="14858"/>
                    <a:pt x="8061" y="14882"/>
                    <a:pt x="8188" y="14738"/>
                  </a:cubicBezTo>
                  <a:cubicBezTo>
                    <a:pt x="8313" y="14596"/>
                    <a:pt x="8374" y="14629"/>
                    <a:pt x="8500" y="14907"/>
                  </a:cubicBezTo>
                  <a:cubicBezTo>
                    <a:pt x="8624" y="15180"/>
                    <a:pt x="8641" y="15559"/>
                    <a:pt x="8581" y="16709"/>
                  </a:cubicBezTo>
                  <a:cubicBezTo>
                    <a:pt x="8494" y="18402"/>
                    <a:pt x="8380" y="18680"/>
                    <a:pt x="7981" y="18165"/>
                  </a:cubicBezTo>
                  <a:cubicBezTo>
                    <a:pt x="7756" y="17874"/>
                    <a:pt x="7733" y="17776"/>
                    <a:pt x="7844" y="17579"/>
                  </a:cubicBezTo>
                  <a:cubicBezTo>
                    <a:pt x="7964" y="17368"/>
                    <a:pt x="7956" y="17365"/>
                    <a:pt x="7783" y="17552"/>
                  </a:cubicBezTo>
                  <a:cubicBezTo>
                    <a:pt x="7568" y="17784"/>
                    <a:pt x="7424" y="17660"/>
                    <a:pt x="7363" y="17191"/>
                  </a:cubicBezTo>
                  <a:cubicBezTo>
                    <a:pt x="7332" y="16952"/>
                    <a:pt x="7231" y="16891"/>
                    <a:pt x="6856" y="16873"/>
                  </a:cubicBezTo>
                  <a:cubicBezTo>
                    <a:pt x="6548" y="16859"/>
                    <a:pt x="6306" y="16743"/>
                    <a:pt x="6149" y="16540"/>
                  </a:cubicBezTo>
                  <a:cubicBezTo>
                    <a:pt x="5912" y="16234"/>
                    <a:pt x="5907" y="16235"/>
                    <a:pt x="5775" y="16525"/>
                  </a:cubicBezTo>
                  <a:cubicBezTo>
                    <a:pt x="5683" y="16729"/>
                    <a:pt x="5523" y="16818"/>
                    <a:pt x="5251" y="16818"/>
                  </a:cubicBezTo>
                  <a:cubicBezTo>
                    <a:pt x="4909" y="16818"/>
                    <a:pt x="4867" y="16857"/>
                    <a:pt x="4918" y="17126"/>
                  </a:cubicBezTo>
                  <a:cubicBezTo>
                    <a:pt x="4961" y="17348"/>
                    <a:pt x="4911" y="17467"/>
                    <a:pt x="4741" y="17554"/>
                  </a:cubicBezTo>
                  <a:cubicBezTo>
                    <a:pt x="4611" y="17620"/>
                    <a:pt x="4443" y="17643"/>
                    <a:pt x="4368" y="17604"/>
                  </a:cubicBezTo>
                  <a:cubicBezTo>
                    <a:pt x="4204" y="17518"/>
                    <a:pt x="4190" y="17746"/>
                    <a:pt x="4347" y="17961"/>
                  </a:cubicBezTo>
                  <a:cubicBezTo>
                    <a:pt x="4553" y="18244"/>
                    <a:pt x="4152" y="18510"/>
                    <a:pt x="3563" y="18481"/>
                  </a:cubicBezTo>
                  <a:cubicBezTo>
                    <a:pt x="2913" y="18450"/>
                    <a:pt x="2822" y="18391"/>
                    <a:pt x="2822" y="18005"/>
                  </a:cubicBezTo>
                  <a:cubicBezTo>
                    <a:pt x="2822" y="17825"/>
                    <a:pt x="2748" y="17714"/>
                    <a:pt x="2627" y="17714"/>
                  </a:cubicBezTo>
                  <a:cubicBezTo>
                    <a:pt x="2520" y="17714"/>
                    <a:pt x="2379" y="17643"/>
                    <a:pt x="2316" y="17556"/>
                  </a:cubicBezTo>
                  <a:cubicBezTo>
                    <a:pt x="2253" y="17469"/>
                    <a:pt x="1963" y="17419"/>
                    <a:pt x="1671" y="17444"/>
                  </a:cubicBezTo>
                  <a:cubicBezTo>
                    <a:pt x="1179" y="17487"/>
                    <a:pt x="1137" y="17522"/>
                    <a:pt x="1105" y="17910"/>
                  </a:cubicBezTo>
                  <a:cubicBezTo>
                    <a:pt x="1086" y="18141"/>
                    <a:pt x="1000" y="18367"/>
                    <a:pt x="915" y="18412"/>
                  </a:cubicBezTo>
                  <a:cubicBezTo>
                    <a:pt x="702" y="18524"/>
                    <a:pt x="702" y="19743"/>
                    <a:pt x="915" y="19855"/>
                  </a:cubicBezTo>
                  <a:cubicBezTo>
                    <a:pt x="1001" y="19900"/>
                    <a:pt x="1086" y="20159"/>
                    <a:pt x="1105" y="20431"/>
                  </a:cubicBezTo>
                  <a:cubicBezTo>
                    <a:pt x="1133" y="20828"/>
                    <a:pt x="1193" y="20934"/>
                    <a:pt x="1412" y="20974"/>
                  </a:cubicBezTo>
                  <a:cubicBezTo>
                    <a:pt x="1561" y="21002"/>
                    <a:pt x="1729" y="21085"/>
                    <a:pt x="1786" y="21160"/>
                  </a:cubicBezTo>
                  <a:cubicBezTo>
                    <a:pt x="1842" y="21235"/>
                    <a:pt x="1998" y="21297"/>
                    <a:pt x="2132" y="21297"/>
                  </a:cubicBezTo>
                  <a:cubicBezTo>
                    <a:pt x="2266" y="21297"/>
                    <a:pt x="2405" y="21364"/>
                    <a:pt x="2442" y="21446"/>
                  </a:cubicBezTo>
                  <a:cubicBezTo>
                    <a:pt x="2479" y="21530"/>
                    <a:pt x="2984" y="21596"/>
                    <a:pt x="3583" y="21596"/>
                  </a:cubicBezTo>
                  <a:lnTo>
                    <a:pt x="4658" y="21596"/>
                  </a:lnTo>
                  <a:lnTo>
                    <a:pt x="4730" y="21065"/>
                  </a:lnTo>
                  <a:cubicBezTo>
                    <a:pt x="4794" y="20595"/>
                    <a:pt x="4768" y="20046"/>
                    <a:pt x="4650" y="19364"/>
                  </a:cubicBezTo>
                  <a:cubicBezTo>
                    <a:pt x="4626" y="19225"/>
                    <a:pt x="4727" y="19119"/>
                    <a:pt x="4934" y="19065"/>
                  </a:cubicBezTo>
                  <a:cubicBezTo>
                    <a:pt x="5161" y="19006"/>
                    <a:pt x="5273" y="18874"/>
                    <a:pt x="5318" y="18610"/>
                  </a:cubicBezTo>
                  <a:cubicBezTo>
                    <a:pt x="5378" y="18264"/>
                    <a:pt x="5429" y="18237"/>
                    <a:pt x="6028" y="18237"/>
                  </a:cubicBezTo>
                  <a:cubicBezTo>
                    <a:pt x="6637" y="18237"/>
                    <a:pt x="6676" y="18258"/>
                    <a:pt x="6728" y="18627"/>
                  </a:cubicBezTo>
                  <a:cubicBezTo>
                    <a:pt x="6778" y="18975"/>
                    <a:pt x="6831" y="19016"/>
                    <a:pt x="7219" y="18993"/>
                  </a:cubicBezTo>
                  <a:cubicBezTo>
                    <a:pt x="7803" y="18960"/>
                    <a:pt x="8031" y="19126"/>
                    <a:pt x="7973" y="19543"/>
                  </a:cubicBezTo>
                  <a:cubicBezTo>
                    <a:pt x="7906" y="20026"/>
                    <a:pt x="7601" y="20285"/>
                    <a:pt x="7201" y="20199"/>
                  </a:cubicBezTo>
                  <a:cubicBezTo>
                    <a:pt x="6997" y="20155"/>
                    <a:pt x="6776" y="20210"/>
                    <a:pt x="6658" y="20334"/>
                  </a:cubicBezTo>
                  <a:cubicBezTo>
                    <a:pt x="6548" y="20448"/>
                    <a:pt x="6503" y="20544"/>
                    <a:pt x="6557" y="20546"/>
                  </a:cubicBezTo>
                  <a:cubicBezTo>
                    <a:pt x="6611" y="20549"/>
                    <a:pt x="6567" y="20683"/>
                    <a:pt x="6460" y="20846"/>
                  </a:cubicBezTo>
                  <a:cubicBezTo>
                    <a:pt x="6353" y="21008"/>
                    <a:pt x="6224" y="21105"/>
                    <a:pt x="6172" y="21061"/>
                  </a:cubicBezTo>
                  <a:cubicBezTo>
                    <a:pt x="6120" y="21017"/>
                    <a:pt x="6079" y="21072"/>
                    <a:pt x="6079" y="21183"/>
                  </a:cubicBezTo>
                  <a:cubicBezTo>
                    <a:pt x="6079" y="21339"/>
                    <a:pt x="6241" y="21372"/>
                    <a:pt x="6785" y="21324"/>
                  </a:cubicBezTo>
                  <a:cubicBezTo>
                    <a:pt x="7227" y="21285"/>
                    <a:pt x="7548" y="21327"/>
                    <a:pt x="7643" y="21436"/>
                  </a:cubicBezTo>
                  <a:cubicBezTo>
                    <a:pt x="7757" y="21565"/>
                    <a:pt x="7815" y="21566"/>
                    <a:pt x="7872" y="21440"/>
                  </a:cubicBezTo>
                  <a:cubicBezTo>
                    <a:pt x="7914" y="21347"/>
                    <a:pt x="8044" y="21305"/>
                    <a:pt x="8163" y="21347"/>
                  </a:cubicBezTo>
                  <a:cubicBezTo>
                    <a:pt x="8282" y="21390"/>
                    <a:pt x="8351" y="21387"/>
                    <a:pt x="8318" y="21341"/>
                  </a:cubicBezTo>
                  <a:cubicBezTo>
                    <a:pt x="8284" y="21295"/>
                    <a:pt x="8306" y="21132"/>
                    <a:pt x="8365" y="20979"/>
                  </a:cubicBezTo>
                  <a:cubicBezTo>
                    <a:pt x="8470" y="20711"/>
                    <a:pt x="8739" y="20700"/>
                    <a:pt x="15037" y="20700"/>
                  </a:cubicBezTo>
                  <a:cubicBezTo>
                    <a:pt x="20799" y="20700"/>
                    <a:pt x="21600" y="20671"/>
                    <a:pt x="21600" y="20475"/>
                  </a:cubicBezTo>
                  <a:cubicBezTo>
                    <a:pt x="21600" y="20312"/>
                    <a:pt x="21474" y="20250"/>
                    <a:pt x="21139" y="20245"/>
                  </a:cubicBezTo>
                  <a:cubicBezTo>
                    <a:pt x="20885" y="20241"/>
                    <a:pt x="19286" y="20224"/>
                    <a:pt x="17584" y="20207"/>
                  </a:cubicBezTo>
                  <a:lnTo>
                    <a:pt x="14490" y="20178"/>
                  </a:lnTo>
                  <a:lnTo>
                    <a:pt x="14478" y="19356"/>
                  </a:lnTo>
                  <a:cubicBezTo>
                    <a:pt x="14440" y="16901"/>
                    <a:pt x="14387" y="15674"/>
                    <a:pt x="14308" y="15449"/>
                  </a:cubicBezTo>
                  <a:cubicBezTo>
                    <a:pt x="14256" y="15303"/>
                    <a:pt x="14265" y="15156"/>
                    <a:pt x="14327" y="15103"/>
                  </a:cubicBezTo>
                  <a:cubicBezTo>
                    <a:pt x="14387" y="15052"/>
                    <a:pt x="14436" y="14841"/>
                    <a:pt x="14436" y="14635"/>
                  </a:cubicBezTo>
                  <a:cubicBezTo>
                    <a:pt x="14436" y="14333"/>
                    <a:pt x="14389" y="14269"/>
                    <a:pt x="14193" y="14304"/>
                  </a:cubicBezTo>
                  <a:cubicBezTo>
                    <a:pt x="13821" y="14370"/>
                    <a:pt x="13653" y="14173"/>
                    <a:pt x="13788" y="13826"/>
                  </a:cubicBezTo>
                  <a:cubicBezTo>
                    <a:pt x="13903" y="13531"/>
                    <a:pt x="13891" y="13516"/>
                    <a:pt x="13465" y="13476"/>
                  </a:cubicBezTo>
                  <a:cubicBezTo>
                    <a:pt x="13249" y="13456"/>
                    <a:pt x="13118" y="12544"/>
                    <a:pt x="13301" y="12336"/>
                  </a:cubicBezTo>
                  <a:cubicBezTo>
                    <a:pt x="13397" y="12225"/>
                    <a:pt x="13462" y="12225"/>
                    <a:pt x="13511" y="12334"/>
                  </a:cubicBezTo>
                  <a:cubicBezTo>
                    <a:pt x="13549" y="12420"/>
                    <a:pt x="13772" y="12492"/>
                    <a:pt x="14006" y="12492"/>
                  </a:cubicBezTo>
                  <a:cubicBezTo>
                    <a:pt x="14392" y="12492"/>
                    <a:pt x="14438" y="12447"/>
                    <a:pt x="14519" y="12015"/>
                  </a:cubicBezTo>
                  <a:cubicBezTo>
                    <a:pt x="14605" y="11560"/>
                    <a:pt x="14632" y="11541"/>
                    <a:pt x="15173" y="11531"/>
                  </a:cubicBezTo>
                  <a:cubicBezTo>
                    <a:pt x="15484" y="11525"/>
                    <a:pt x="15739" y="11485"/>
                    <a:pt x="15739" y="11442"/>
                  </a:cubicBezTo>
                  <a:cubicBezTo>
                    <a:pt x="15739" y="11399"/>
                    <a:pt x="15659" y="11208"/>
                    <a:pt x="15563" y="11019"/>
                  </a:cubicBezTo>
                  <a:cubicBezTo>
                    <a:pt x="15436" y="10770"/>
                    <a:pt x="15420" y="10631"/>
                    <a:pt x="15506" y="10513"/>
                  </a:cubicBezTo>
                  <a:cubicBezTo>
                    <a:pt x="15592" y="10395"/>
                    <a:pt x="15593" y="10294"/>
                    <a:pt x="15508" y="10152"/>
                  </a:cubicBezTo>
                  <a:cubicBezTo>
                    <a:pt x="15346" y="9885"/>
                    <a:pt x="15646" y="9735"/>
                    <a:pt x="16039" y="9885"/>
                  </a:cubicBezTo>
                  <a:cubicBezTo>
                    <a:pt x="16203" y="9947"/>
                    <a:pt x="16654" y="9993"/>
                    <a:pt x="17042" y="9986"/>
                  </a:cubicBezTo>
                  <a:cubicBezTo>
                    <a:pt x="18200" y="9966"/>
                    <a:pt x="18207" y="9962"/>
                    <a:pt x="18151" y="9564"/>
                  </a:cubicBezTo>
                  <a:cubicBezTo>
                    <a:pt x="18119" y="9331"/>
                    <a:pt x="18162" y="9179"/>
                    <a:pt x="18277" y="9118"/>
                  </a:cubicBezTo>
                  <a:cubicBezTo>
                    <a:pt x="18492" y="9005"/>
                    <a:pt x="18497" y="8630"/>
                    <a:pt x="18291" y="8256"/>
                  </a:cubicBezTo>
                  <a:cubicBezTo>
                    <a:pt x="18200" y="8090"/>
                    <a:pt x="18162" y="7808"/>
                    <a:pt x="18197" y="7564"/>
                  </a:cubicBezTo>
                  <a:cubicBezTo>
                    <a:pt x="18231" y="7334"/>
                    <a:pt x="18204" y="7108"/>
                    <a:pt x="18136" y="7050"/>
                  </a:cubicBezTo>
                  <a:cubicBezTo>
                    <a:pt x="18069" y="6994"/>
                    <a:pt x="18048" y="6875"/>
                    <a:pt x="18089" y="6785"/>
                  </a:cubicBezTo>
                  <a:cubicBezTo>
                    <a:pt x="18133" y="6685"/>
                    <a:pt x="18102" y="6650"/>
                    <a:pt x="18009" y="6698"/>
                  </a:cubicBezTo>
                  <a:cubicBezTo>
                    <a:pt x="17507" y="6958"/>
                    <a:pt x="17384" y="6961"/>
                    <a:pt x="17166" y="6711"/>
                  </a:cubicBezTo>
                  <a:cubicBezTo>
                    <a:pt x="17039" y="6565"/>
                    <a:pt x="16920" y="6297"/>
                    <a:pt x="16901" y="6115"/>
                  </a:cubicBezTo>
                  <a:cubicBezTo>
                    <a:pt x="16882" y="5932"/>
                    <a:pt x="16833" y="5736"/>
                    <a:pt x="16792" y="5680"/>
                  </a:cubicBezTo>
                  <a:cubicBezTo>
                    <a:pt x="16751" y="5624"/>
                    <a:pt x="16773" y="5487"/>
                    <a:pt x="16841" y="5375"/>
                  </a:cubicBezTo>
                  <a:cubicBezTo>
                    <a:pt x="16996" y="5118"/>
                    <a:pt x="16865" y="4913"/>
                    <a:pt x="16695" y="5147"/>
                  </a:cubicBezTo>
                  <a:cubicBezTo>
                    <a:pt x="16620" y="5251"/>
                    <a:pt x="16522" y="5267"/>
                    <a:pt x="16452" y="5187"/>
                  </a:cubicBezTo>
                  <a:cubicBezTo>
                    <a:pt x="16388" y="5114"/>
                    <a:pt x="16191" y="5032"/>
                    <a:pt x="16013" y="5004"/>
                  </a:cubicBezTo>
                  <a:cubicBezTo>
                    <a:pt x="15727" y="4959"/>
                    <a:pt x="15689" y="4895"/>
                    <a:pt x="15679" y="4431"/>
                  </a:cubicBezTo>
                  <a:cubicBezTo>
                    <a:pt x="15673" y="4143"/>
                    <a:pt x="15648" y="3808"/>
                    <a:pt x="15623" y="3685"/>
                  </a:cubicBezTo>
                  <a:cubicBezTo>
                    <a:pt x="15591" y="3529"/>
                    <a:pt x="15673" y="3445"/>
                    <a:pt x="15894" y="3411"/>
                  </a:cubicBezTo>
                  <a:cubicBezTo>
                    <a:pt x="16525" y="3312"/>
                    <a:pt x="17325" y="2139"/>
                    <a:pt x="17060" y="1701"/>
                  </a:cubicBezTo>
                  <a:cubicBezTo>
                    <a:pt x="16993" y="1590"/>
                    <a:pt x="16938" y="1303"/>
                    <a:pt x="16938" y="1063"/>
                  </a:cubicBezTo>
                  <a:cubicBezTo>
                    <a:pt x="16934" y="171"/>
                    <a:pt x="17080" y="15"/>
                    <a:pt x="16062" y="1"/>
                  </a:cubicBezTo>
                  <a:close/>
                  <a:moveTo>
                    <a:pt x="18561" y="4283"/>
                  </a:moveTo>
                  <a:cubicBezTo>
                    <a:pt x="18308" y="4283"/>
                    <a:pt x="18268" y="4659"/>
                    <a:pt x="18507" y="4785"/>
                  </a:cubicBezTo>
                  <a:cubicBezTo>
                    <a:pt x="18597" y="4832"/>
                    <a:pt x="18670" y="5041"/>
                    <a:pt x="18670" y="5248"/>
                  </a:cubicBezTo>
                  <a:cubicBezTo>
                    <a:pt x="18670" y="5527"/>
                    <a:pt x="18727" y="5626"/>
                    <a:pt x="18887" y="5626"/>
                  </a:cubicBezTo>
                  <a:cubicBezTo>
                    <a:pt x="19146" y="5626"/>
                    <a:pt x="19189" y="5105"/>
                    <a:pt x="18941" y="4974"/>
                  </a:cubicBezTo>
                  <a:cubicBezTo>
                    <a:pt x="18851" y="4927"/>
                    <a:pt x="18778" y="4751"/>
                    <a:pt x="18778" y="4584"/>
                  </a:cubicBezTo>
                  <a:cubicBezTo>
                    <a:pt x="18778" y="4381"/>
                    <a:pt x="18707" y="4283"/>
                    <a:pt x="18561" y="4283"/>
                  </a:cubicBezTo>
                  <a:close/>
                  <a:moveTo>
                    <a:pt x="7544" y="15177"/>
                  </a:moveTo>
                  <a:cubicBezTo>
                    <a:pt x="7454" y="15177"/>
                    <a:pt x="7381" y="15279"/>
                    <a:pt x="7381" y="15402"/>
                  </a:cubicBezTo>
                  <a:cubicBezTo>
                    <a:pt x="7381" y="15525"/>
                    <a:pt x="7454" y="15626"/>
                    <a:pt x="7544" y="15626"/>
                  </a:cubicBezTo>
                  <a:cubicBezTo>
                    <a:pt x="7633" y="15626"/>
                    <a:pt x="7706" y="15525"/>
                    <a:pt x="7706" y="15402"/>
                  </a:cubicBezTo>
                  <a:cubicBezTo>
                    <a:pt x="7706" y="15279"/>
                    <a:pt x="7633" y="15177"/>
                    <a:pt x="7544" y="15177"/>
                  </a:cubicBezTo>
                  <a:close/>
                  <a:moveTo>
                    <a:pt x="162" y="18460"/>
                  </a:moveTo>
                  <a:cubicBezTo>
                    <a:pt x="42" y="18460"/>
                    <a:pt x="0" y="18635"/>
                    <a:pt x="0" y="19132"/>
                  </a:cubicBezTo>
                  <a:cubicBezTo>
                    <a:pt x="0" y="19630"/>
                    <a:pt x="42" y="19805"/>
                    <a:pt x="162" y="19805"/>
                  </a:cubicBezTo>
                  <a:cubicBezTo>
                    <a:pt x="283" y="19805"/>
                    <a:pt x="325" y="19630"/>
                    <a:pt x="325" y="19132"/>
                  </a:cubicBezTo>
                  <a:cubicBezTo>
                    <a:pt x="325" y="18635"/>
                    <a:pt x="283" y="18460"/>
                    <a:pt x="162" y="1846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xit" presetSubtype="2" fill="hold" grpId="2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1" animBg="1" advAuto="0"/>
      <p:bldP spid="186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几种隔离的比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几种隔离的比较</a:t>
            </a:r>
          </a:p>
        </p:txBody>
      </p:sp>
      <p:graphicFrame>
        <p:nvGraphicFramePr>
          <p:cNvPr id="191" name="表格"/>
          <p:cNvGraphicFramePr/>
          <p:nvPr/>
        </p:nvGraphicFramePr>
        <p:xfrm>
          <a:off x="4396382" y="3661171"/>
          <a:ext cx="15609095" cy="8840392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5048924"/>
                <a:gridCol w="2749272"/>
                <a:gridCol w="3899098"/>
                <a:gridCol w="3899098"/>
              </a:tblGrid>
              <a:tr h="1765538">
                <a:tc>
                  <a:txBody>
                    <a:bodyPr/>
                    <a:lstStyle/>
                    <a:p>
                      <a:pPr defTabSz="914400">
                        <a:defRPr sz="30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 b="1">
                          <a:solidFill>
                            <a:srgbClr val="FFFFFF"/>
                          </a:solidFill>
                          <a:sym typeface="Helvetica Neue"/>
                        </a:rPr>
                        <a:t>脏读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 b="1">
                          <a:solidFill>
                            <a:srgbClr val="FFFFFF"/>
                          </a:solidFill>
                          <a:sym typeface="Helvetica Neue"/>
                        </a:rPr>
                        <a:t>不可重复读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 b="1">
                          <a:solidFill>
                            <a:srgbClr val="FFFFFF"/>
                          </a:solidFill>
                          <a:sym typeface="Helvetica Neue"/>
                        </a:rPr>
                        <a:t>幻读</a:t>
                      </a:r>
                    </a:p>
                  </a:txBody>
                  <a:tcPr marL="50800" marR="50800" marT="50800" marB="50800" anchor="ctr" horzOverflow="overflow"/>
                </a:tc>
              </a:tr>
              <a:tr h="176553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 b="1">
                          <a:solidFill>
                            <a:srgbClr val="FFFFFF"/>
                          </a:solidFill>
                          <a:sym typeface="Helvetica Neue"/>
                        </a:rPr>
                        <a:t>READ_UNCOMMITTED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sym typeface="Helvetica Neue"/>
                        </a:rPr>
                        <a:t>Yes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sym typeface="Helvetica Neue"/>
                        </a:rPr>
                        <a:t>Yes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sym typeface="Helvetica Neue"/>
                        </a:rPr>
                        <a:t>Yes</a:t>
                      </a:r>
                    </a:p>
                  </a:txBody>
                  <a:tcPr marL="50800" marR="50800" marT="50800" marB="50800" anchor="ctr" horzOverflow="overflow"/>
                </a:tc>
              </a:tr>
              <a:tr h="176553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 b="1">
                          <a:solidFill>
                            <a:srgbClr val="FFFFFF"/>
                          </a:solidFill>
                          <a:sym typeface="Helvetica Neue"/>
                        </a:rPr>
                        <a:t>READ_COMMITTED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sym typeface="Helvetica Neue"/>
                        </a:rPr>
                        <a:t>No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sym typeface="Helvetica Neue"/>
                        </a:rPr>
                        <a:t>Yes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sym typeface="Helvetica Neue"/>
                        </a:rPr>
                        <a:t>Yes</a:t>
                      </a:r>
                    </a:p>
                  </a:txBody>
                  <a:tcPr marL="50800" marR="50800" marT="50800" marB="50800" anchor="ctr" horzOverflow="overflow"/>
                </a:tc>
              </a:tr>
              <a:tr h="176553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 b="1">
                          <a:solidFill>
                            <a:srgbClr val="FFFFFF"/>
                          </a:solidFill>
                          <a:sym typeface="Helvetica Neue"/>
                        </a:rPr>
                        <a:t>REPEATABLE_READ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sym typeface="Helvetica Neue"/>
                        </a:rPr>
                        <a:t>No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sym typeface="Helvetica Neue"/>
                        </a:rPr>
                        <a:t>No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sym typeface="Helvetica Neue"/>
                        </a:rPr>
                        <a:t>Yes</a:t>
                      </a:r>
                    </a:p>
                  </a:txBody>
                  <a:tcPr marL="50800" marR="50800" marT="50800" marB="50800" anchor="ctr" horzOverflow="overflow"/>
                </a:tc>
              </a:tr>
              <a:tr h="176553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 b="1">
                          <a:solidFill>
                            <a:srgbClr val="FFFFFF"/>
                          </a:solidFill>
                          <a:sym typeface="Helvetica Neue"/>
                        </a:rPr>
                        <a:t>SERIALIZABLE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sym typeface="Helvetica Neue"/>
                        </a:rPr>
                        <a:t>No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sym typeface="Helvetica Neue"/>
                        </a:rPr>
                        <a:t>No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sym typeface="Helvetica Neue"/>
                        </a:rPr>
                        <a:t>No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Isolation vs. Loc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Isolation vs. Lock</a:t>
            </a:r>
          </a:p>
        </p:txBody>
      </p:sp>
      <p:sp>
        <p:nvSpPr>
          <p:cNvPr id="196" name="两个不同的东西，隔离不是靠锁实现的，是靠对数据的监控实现的。…"/>
          <p:cNvSpPr txBox="1">
            <a:spLocks noGrp="1"/>
          </p:cNvSpPr>
          <p:nvPr>
            <p:ph type="body" idx="1"/>
          </p:nvPr>
        </p:nvSpPr>
        <p:spPr>
          <a:xfrm>
            <a:off x="2192858" y="3643312"/>
            <a:ext cx="20912662" cy="8840392"/>
          </a:xfrm>
          <a:prstGeom prst="rect">
            <a:avLst/>
          </a:prstGeom>
        </p:spPr>
        <p:txBody>
          <a:bodyPr/>
          <a:lstStyle/>
          <a:p>
            <a:r>
              <a:t>两个不同的东西，隔离不是靠锁实现的，是靠对数据的监控实现的。</a:t>
            </a:r>
          </a:p>
          <a:p>
            <a:r>
              <a:t>锁：表加好锁了，除非出现死锁等特殊状况，事务是不会被数据库主动回滚的。</a:t>
            </a:r>
          </a:p>
          <a:p>
            <a:r>
              <a:t>隔离：如果发现数据不符合相应的事务隔离级别，当前事务会出错并回滚。相比锁被回滚可能较大，需要程序有出错重试的步骤。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使用isolation参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使用isolation参数</a:t>
            </a:r>
          </a:p>
        </p:txBody>
      </p:sp>
      <p:sp>
        <p:nvSpPr>
          <p:cNvPr id="201" name="public class XxxService{…"/>
          <p:cNvSpPr txBox="1">
            <a:spLocks noGrp="1"/>
          </p:cNvSpPr>
          <p:nvPr>
            <p:ph type="body" idx="1"/>
          </p:nvPr>
        </p:nvSpPr>
        <p:spPr>
          <a:xfrm>
            <a:off x="4387453" y="3020951"/>
            <a:ext cx="15609094" cy="10320909"/>
          </a:xfrm>
          <a:prstGeom prst="rect">
            <a:avLst/>
          </a:prstGeom>
        </p:spPr>
        <p:txBody>
          <a:bodyPr/>
          <a:lstStyle/>
          <a:p>
            <a:pPr marL="0" indent="0" defTabSz="338327">
              <a:spcBef>
                <a:spcPts val="0"/>
              </a:spcBef>
              <a:buSzTx/>
              <a:buNone/>
              <a:defRPr sz="222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XxxService{</a:t>
            </a:r>
          </a:p>
          <a:p>
            <a:pPr marL="0" indent="0" defTabSz="338327">
              <a:spcBef>
                <a:spcPts val="0"/>
              </a:spcBef>
              <a:buSzTx/>
              <a:buNone/>
              <a:defRPr sz="222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</a:t>
            </a:r>
            <a:r>
              <a:t>Transactional(isolation=Isolation.SERIALIZABLE)</a:t>
            </a:r>
          </a:p>
          <a:p>
            <a:pPr marL="0" indent="0" defTabSz="338327">
              <a:spcBef>
                <a:spcPts val="0"/>
              </a:spcBef>
              <a:buSzTx/>
              <a:buNone/>
              <a:defRPr sz="222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doSomthingSerializable() {</a:t>
            </a:r>
          </a:p>
          <a:p>
            <a:pPr marL="0" indent="0" defTabSz="338327">
              <a:spcBef>
                <a:spcPts val="0"/>
              </a:spcBef>
              <a:buSzTx/>
              <a:buNone/>
              <a:defRPr sz="222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</a:t>
            </a:r>
            <a:r>
              <a:t>//串型执行部分</a:t>
            </a:r>
            <a:endParaRPr>
              <a:solidFill>
                <a:srgbClr val="000000"/>
              </a:solidFill>
            </a:endParaRPr>
          </a:p>
          <a:p>
            <a:pPr marL="0" indent="0" defTabSz="338327">
              <a:spcBef>
                <a:spcPts val="0"/>
              </a:spcBef>
              <a:buSzTx/>
              <a:buNone/>
              <a:defRPr sz="222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marL="0" indent="0" defTabSz="338327">
              <a:spcBef>
                <a:spcPts val="0"/>
              </a:spcBef>
              <a:buSzTx/>
              <a:buNone/>
              <a:defRPr sz="222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marL="0" indent="0" defTabSz="338327">
              <a:spcBef>
                <a:spcPts val="0"/>
              </a:spcBef>
              <a:buSzTx/>
              <a:buNone/>
              <a:defRPr sz="222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marL="0" indent="0" defTabSz="338327">
              <a:spcBef>
                <a:spcPts val="0"/>
              </a:spcBef>
              <a:buSzTx/>
              <a:buNone/>
              <a:defRPr sz="222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YyyService{</a:t>
            </a:r>
          </a:p>
          <a:p>
            <a:pPr marL="0" indent="0" defTabSz="338327">
              <a:spcBef>
                <a:spcPts val="0"/>
              </a:spcBef>
              <a:buSzTx/>
              <a:buNone/>
              <a:defRPr sz="222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</a:t>
            </a:r>
            <a:r>
              <a:t>Autowired XxxService </a:t>
            </a:r>
            <a:r>
              <a:rPr>
                <a:solidFill>
                  <a:srgbClr val="0326CC"/>
                </a:solidFill>
              </a:rPr>
              <a:t>xxxServ</a:t>
            </a:r>
            <a:r>
              <a:t>;</a:t>
            </a:r>
          </a:p>
          <a:p>
            <a:pPr marL="0" indent="0" defTabSz="338327">
              <a:spcBef>
                <a:spcPts val="0"/>
              </a:spcBef>
              <a:buSzTx/>
              <a:buNone/>
              <a:defRPr sz="222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marL="0" indent="0" defTabSz="338327">
              <a:spcBef>
                <a:spcPts val="0"/>
              </a:spcBef>
              <a:buSzTx/>
              <a:buNone/>
              <a:defRPr sz="222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tryTodo() {</a:t>
            </a:r>
          </a:p>
          <a:p>
            <a:pPr marL="0" indent="0" defTabSz="338327">
              <a:spcBef>
                <a:spcPts val="0"/>
              </a:spcBef>
              <a:buSzTx/>
              <a:buNone/>
              <a:defRPr sz="222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boolean</a:t>
            </a:r>
            <a:r>
              <a:t> </a:t>
            </a:r>
            <a:r>
              <a:rPr>
                <a:solidFill>
                  <a:srgbClr val="7E504F"/>
                </a:solidFill>
              </a:rPr>
              <a:t>success</a:t>
            </a:r>
            <a:r>
              <a:t> = </a:t>
            </a:r>
            <a:r>
              <a:rPr>
                <a:solidFill>
                  <a:srgbClr val="931A68"/>
                </a:solidFill>
              </a:rPr>
              <a:t>false</a:t>
            </a:r>
            <a:r>
              <a:t>;</a:t>
            </a:r>
          </a:p>
          <a:p>
            <a:pPr marL="0" indent="0" defTabSz="338327">
              <a:spcBef>
                <a:spcPts val="0"/>
              </a:spcBef>
              <a:buSzTx/>
              <a:buNone/>
              <a:defRPr sz="222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t>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</a:t>
            </a:r>
            <a:r>
              <a:rPr>
                <a:solidFill>
                  <a:srgbClr val="7E504F"/>
                </a:solidFill>
              </a:rPr>
              <a:t>i</a:t>
            </a:r>
            <a:r>
              <a:t> = 0; </a:t>
            </a:r>
            <a:r>
              <a:rPr>
                <a:solidFill>
                  <a:srgbClr val="7E504F"/>
                </a:solidFill>
              </a:rPr>
              <a:t>i</a:t>
            </a:r>
            <a:r>
              <a:t> &lt; MAXTRY; </a:t>
            </a:r>
            <a:r>
              <a:rPr>
                <a:solidFill>
                  <a:srgbClr val="7E504F"/>
                </a:solidFill>
              </a:rPr>
              <a:t>i</a:t>
            </a:r>
            <a:r>
              <a:t>++) {</a:t>
            </a:r>
          </a:p>
          <a:p>
            <a:pPr marL="0" indent="0" defTabSz="338327">
              <a:spcBef>
                <a:spcPts val="0"/>
              </a:spcBef>
              <a:buSzTx/>
              <a:buNone/>
              <a:defRPr sz="2220"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931A68"/>
                </a:solidFill>
              </a:rPr>
              <a:t>try</a:t>
            </a:r>
            <a:r>
              <a:t> {</a:t>
            </a:r>
          </a:p>
          <a:p>
            <a:pPr marL="0" indent="0" defTabSz="338327">
              <a:spcBef>
                <a:spcPts val="0"/>
              </a:spcBef>
              <a:buSzTx/>
              <a:buNone/>
              <a:defRPr sz="2220">
                <a:latin typeface="Monaco"/>
                <a:ea typeface="Monaco"/>
                <a:cs typeface="Monaco"/>
                <a:sym typeface="Monaco"/>
              </a:defRPr>
            </a:pPr>
            <a:r>
              <a:t>                </a:t>
            </a:r>
            <a:r>
              <a:rPr>
                <a:solidFill>
                  <a:srgbClr val="0326CC"/>
                </a:solidFill>
              </a:rPr>
              <a:t>xxxServ</a:t>
            </a:r>
            <a:r>
              <a:t>.doSomthingSerializable();</a:t>
            </a:r>
          </a:p>
          <a:p>
            <a:pPr marL="0" indent="0" defTabSz="338327">
              <a:spcBef>
                <a:spcPts val="0"/>
              </a:spcBef>
              <a:buSzTx/>
              <a:buNone/>
              <a:defRPr sz="2220">
                <a:latin typeface="Monaco"/>
                <a:ea typeface="Monaco"/>
                <a:cs typeface="Monaco"/>
                <a:sym typeface="Monaco"/>
              </a:defRPr>
            </a:pPr>
            <a:r>
              <a:t>                </a:t>
            </a:r>
            <a:r>
              <a:rPr>
                <a:solidFill>
                  <a:srgbClr val="7E504F"/>
                </a:solidFill>
              </a:rPr>
              <a:t>success</a:t>
            </a:r>
            <a:r>
              <a:t> = </a:t>
            </a:r>
            <a:r>
              <a:rPr>
                <a:solidFill>
                  <a:srgbClr val="931A68"/>
                </a:solidFill>
              </a:rPr>
              <a:t>true</a:t>
            </a:r>
            <a:r>
              <a:t>;</a:t>
            </a:r>
          </a:p>
          <a:p>
            <a:pPr marL="0" indent="0" defTabSz="338327">
              <a:spcBef>
                <a:spcPts val="0"/>
              </a:spcBef>
              <a:buSzTx/>
              <a:buNone/>
              <a:defRPr sz="2220">
                <a:latin typeface="Monaco"/>
                <a:ea typeface="Monaco"/>
                <a:cs typeface="Monaco"/>
                <a:sym typeface="Monaco"/>
              </a:defRPr>
            </a:pPr>
            <a:r>
              <a:t>                </a:t>
            </a:r>
            <a:r>
              <a:rPr>
                <a:solidFill>
                  <a:srgbClr val="931A68"/>
                </a:solidFill>
              </a:rPr>
              <a:t>break</a:t>
            </a:r>
            <a:r>
              <a:t>;</a:t>
            </a:r>
          </a:p>
          <a:p>
            <a:pPr marL="0" indent="0" defTabSz="338327">
              <a:spcBef>
                <a:spcPts val="0"/>
              </a:spcBef>
              <a:buSzTx/>
              <a:buNone/>
              <a:defRPr sz="2220">
                <a:latin typeface="Monaco"/>
                <a:ea typeface="Monaco"/>
                <a:cs typeface="Monaco"/>
                <a:sym typeface="Monaco"/>
              </a:defRPr>
            </a:pPr>
            <a:r>
              <a:t>            }</a:t>
            </a:r>
            <a:r>
              <a:rPr>
                <a:solidFill>
                  <a:srgbClr val="931A68"/>
                </a:solidFill>
              </a:rPr>
              <a:t>catch</a:t>
            </a:r>
            <a:r>
              <a:t>(SQLException </a:t>
            </a:r>
            <a:r>
              <a:rPr>
                <a:solidFill>
                  <a:srgbClr val="7E504F"/>
                </a:solidFill>
              </a:rPr>
              <a:t>e</a:t>
            </a:r>
            <a:r>
              <a:t>) {</a:t>
            </a:r>
          </a:p>
          <a:p>
            <a:pPr marL="0" indent="0" defTabSz="338327">
              <a:spcBef>
                <a:spcPts val="0"/>
              </a:spcBef>
              <a:buSzTx/>
              <a:buNone/>
              <a:defRPr sz="2220">
                <a:latin typeface="Monaco"/>
                <a:ea typeface="Monaco"/>
                <a:cs typeface="Monaco"/>
                <a:sym typeface="Monaco"/>
              </a:defRPr>
            </a:pPr>
            <a:r>
              <a:t>                </a:t>
            </a:r>
            <a:r>
              <a:rPr>
                <a:solidFill>
                  <a:srgbClr val="4E9072"/>
                </a:solidFill>
              </a:rPr>
              <a:t>//串型执行失败，需要尝试</a:t>
            </a:r>
          </a:p>
          <a:p>
            <a:pPr marL="0" indent="0" defTabSz="338327">
              <a:spcBef>
                <a:spcPts val="0"/>
              </a:spcBef>
              <a:buSzTx/>
              <a:buNone/>
              <a:defRPr sz="2220">
                <a:latin typeface="Monaco"/>
                <a:ea typeface="Monaco"/>
                <a:cs typeface="Monaco"/>
                <a:sym typeface="Monaco"/>
              </a:defRPr>
            </a:pPr>
            <a:r>
              <a:t>            }</a:t>
            </a:r>
          </a:p>
          <a:p>
            <a:pPr marL="0" indent="0" defTabSz="338327">
              <a:spcBef>
                <a:spcPts val="0"/>
              </a:spcBef>
              <a:buSzTx/>
              <a:buNone/>
              <a:defRPr sz="2220">
                <a:latin typeface="Monaco"/>
                <a:ea typeface="Monaco"/>
                <a:cs typeface="Monaco"/>
                <a:sym typeface="Monaco"/>
              </a:defRPr>
            </a:pPr>
            <a:r>
              <a:t>        }</a:t>
            </a:r>
          </a:p>
          <a:p>
            <a:pPr marL="0" indent="0" defTabSz="338327">
              <a:spcBef>
                <a:spcPts val="0"/>
              </a:spcBef>
              <a:buSzTx/>
              <a:buNone/>
              <a:defRPr sz="222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if</a:t>
            </a:r>
            <a:r>
              <a:t> (!</a:t>
            </a:r>
            <a:r>
              <a:rPr>
                <a:solidFill>
                  <a:srgbClr val="7E504F"/>
                </a:solidFill>
              </a:rPr>
              <a:t>success</a:t>
            </a:r>
            <a:r>
              <a:t>) {</a:t>
            </a:r>
          </a:p>
          <a:p>
            <a:pPr marL="0" indent="0" defTabSz="338327">
              <a:spcBef>
                <a:spcPts val="0"/>
              </a:spcBef>
              <a:buSzTx/>
              <a:buNone/>
              <a:defRPr sz="222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    </a:t>
            </a:r>
            <a:r>
              <a:t>//未执行成功，进行失败后处理</a:t>
            </a:r>
            <a:endParaRPr>
              <a:solidFill>
                <a:srgbClr val="000000"/>
              </a:solidFill>
            </a:endParaRPr>
          </a:p>
          <a:p>
            <a:pPr marL="0" indent="0" defTabSz="338327">
              <a:spcBef>
                <a:spcPts val="0"/>
              </a:spcBef>
              <a:buSzTx/>
              <a:buNone/>
              <a:defRPr sz="2220">
                <a:latin typeface="Monaco"/>
                <a:ea typeface="Monaco"/>
                <a:cs typeface="Monaco"/>
                <a:sym typeface="Monaco"/>
              </a:defRPr>
            </a:pPr>
            <a:r>
              <a:t>        }</a:t>
            </a:r>
          </a:p>
          <a:p>
            <a:pPr marL="0" indent="0" defTabSz="338327">
              <a:spcBef>
                <a:spcPts val="0"/>
              </a:spcBef>
              <a:buSzTx/>
              <a:buNone/>
              <a:defRPr sz="222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marL="0" indent="0" defTabSz="338327">
              <a:spcBef>
                <a:spcPts val="0"/>
              </a:spcBef>
              <a:buSzTx/>
              <a:buNone/>
              <a:defRPr sz="222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202" name="要有出错重试机制"/>
          <p:cNvSpPr txBox="1"/>
          <p:nvPr/>
        </p:nvSpPr>
        <p:spPr>
          <a:xfrm>
            <a:off x="13359249" y="7182411"/>
            <a:ext cx="4829176" cy="96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要有出错重试机制</a:t>
            </a:r>
          </a:p>
        </p:txBody>
      </p:sp>
      <p:sp>
        <p:nvSpPr>
          <p:cNvPr id="203" name="高尔夫球洞标志旗"/>
          <p:cNvSpPr/>
          <p:nvPr/>
        </p:nvSpPr>
        <p:spPr>
          <a:xfrm>
            <a:off x="13039551" y="6448241"/>
            <a:ext cx="748459" cy="1525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1600" extrusionOk="0">
                <a:moveTo>
                  <a:pt x="3594" y="0"/>
                </a:moveTo>
                <a:cubicBezTo>
                  <a:pt x="3475" y="0"/>
                  <a:pt x="3381" y="46"/>
                  <a:pt x="3381" y="105"/>
                </a:cubicBezTo>
                <a:lnTo>
                  <a:pt x="3381" y="5080"/>
                </a:lnTo>
                <a:cubicBezTo>
                  <a:pt x="3381" y="5138"/>
                  <a:pt x="3475" y="5186"/>
                  <a:pt x="3594" y="5186"/>
                </a:cubicBezTo>
                <a:lnTo>
                  <a:pt x="5507" y="5186"/>
                </a:lnTo>
                <a:cubicBezTo>
                  <a:pt x="5625" y="5186"/>
                  <a:pt x="5722" y="5138"/>
                  <a:pt x="5722" y="5080"/>
                </a:cubicBezTo>
                <a:lnTo>
                  <a:pt x="5722" y="5076"/>
                </a:lnTo>
                <a:cubicBezTo>
                  <a:pt x="5722" y="5011"/>
                  <a:pt x="5841" y="4962"/>
                  <a:pt x="5972" y="4973"/>
                </a:cubicBezTo>
                <a:cubicBezTo>
                  <a:pt x="16374" y="5844"/>
                  <a:pt x="21600" y="2402"/>
                  <a:pt x="21449" y="2402"/>
                </a:cubicBezTo>
                <a:cubicBezTo>
                  <a:pt x="21295" y="2402"/>
                  <a:pt x="18516" y="2779"/>
                  <a:pt x="13279" y="1390"/>
                </a:cubicBezTo>
                <a:cubicBezTo>
                  <a:pt x="9274" y="327"/>
                  <a:pt x="6850" y="253"/>
                  <a:pt x="5917" y="210"/>
                </a:cubicBezTo>
                <a:cubicBezTo>
                  <a:pt x="5807" y="204"/>
                  <a:pt x="5722" y="160"/>
                  <a:pt x="5722" y="105"/>
                </a:cubicBezTo>
                <a:cubicBezTo>
                  <a:pt x="5722" y="46"/>
                  <a:pt x="5625" y="0"/>
                  <a:pt x="5507" y="0"/>
                </a:cubicBezTo>
                <a:lnTo>
                  <a:pt x="3594" y="0"/>
                </a:lnTo>
                <a:close/>
                <a:moveTo>
                  <a:pt x="3833" y="5602"/>
                </a:moveTo>
                <a:lnTo>
                  <a:pt x="3833" y="20161"/>
                </a:lnTo>
                <a:cubicBezTo>
                  <a:pt x="1662" y="20215"/>
                  <a:pt x="0" y="20515"/>
                  <a:pt x="0" y="20877"/>
                </a:cubicBezTo>
                <a:cubicBezTo>
                  <a:pt x="0" y="21276"/>
                  <a:pt x="2028" y="21600"/>
                  <a:pt x="4528" y="21600"/>
                </a:cubicBezTo>
                <a:cubicBezTo>
                  <a:pt x="4746" y="21600"/>
                  <a:pt x="4958" y="21598"/>
                  <a:pt x="5168" y="21593"/>
                </a:cubicBezTo>
                <a:lnTo>
                  <a:pt x="5168" y="20161"/>
                </a:lnTo>
                <a:lnTo>
                  <a:pt x="5168" y="5602"/>
                </a:lnTo>
                <a:lnTo>
                  <a:pt x="3833" y="5602"/>
                </a:lnTo>
                <a:close/>
                <a:moveTo>
                  <a:pt x="5976" y="20192"/>
                </a:moveTo>
                <a:lnTo>
                  <a:pt x="5976" y="21563"/>
                </a:lnTo>
                <a:cubicBezTo>
                  <a:pt x="7766" y="21466"/>
                  <a:pt x="9056" y="21195"/>
                  <a:pt x="9056" y="20877"/>
                </a:cubicBezTo>
                <a:cubicBezTo>
                  <a:pt x="9056" y="20558"/>
                  <a:pt x="7766" y="20288"/>
                  <a:pt x="5976" y="20192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自定义</PresentationFormat>
  <Paragraphs>64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Helvetica Light</vt:lpstr>
      <vt:lpstr>Helvetica Neue</vt:lpstr>
      <vt:lpstr>Helvetica Neue Light</vt:lpstr>
      <vt:lpstr>Helvetica Neue Medium</vt:lpstr>
      <vt:lpstr>Helvetica Neue Thin</vt:lpstr>
      <vt:lpstr>Monaco</vt:lpstr>
      <vt:lpstr>White</vt:lpstr>
      <vt:lpstr>PowerPoint 演示文稿</vt:lpstr>
      <vt:lpstr>@Transactional(isolation=xx)</vt:lpstr>
      <vt:lpstr>PowerPoint 演示文稿</vt:lpstr>
      <vt:lpstr>PowerPoint 演示文稿</vt:lpstr>
      <vt:lpstr>PowerPoint 演示文稿</vt:lpstr>
      <vt:lpstr>几种隔离的比较</vt:lpstr>
      <vt:lpstr>Isolation vs. Lock</vt:lpstr>
      <vt:lpstr>使用isolation参数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ge</cp:lastModifiedBy>
  <cp:revision>1</cp:revision>
  <dcterms:modified xsi:type="dcterms:W3CDTF">2018-09-25T02:12:08Z</dcterms:modified>
</cp:coreProperties>
</file>