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8849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63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40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82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55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92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96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67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73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35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06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58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ybatis进阶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Mybatis进阶</a:t>
            </a:r>
          </a:p>
        </p:txBody>
      </p:sp>
      <p:sp>
        <p:nvSpPr>
          <p:cNvPr id="129" name="ResultMap中的一对一和一对多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ResultMap中的一对一和一对多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"/>
          <p:cNvSpPr/>
          <p:nvPr/>
        </p:nvSpPr>
        <p:spPr>
          <a:xfrm>
            <a:off x="2535903" y="7353710"/>
            <a:ext cx="21210473" cy="772531"/>
          </a:xfrm>
          <a:prstGeom prst="rect">
            <a:avLst/>
          </a:prstGeom>
          <a:solidFill>
            <a:srgbClr val="FFFB00">
              <a:alpha val="253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矩形"/>
          <p:cNvSpPr/>
          <p:nvPr/>
        </p:nvSpPr>
        <p:spPr>
          <a:xfrm>
            <a:off x="-15551" y="-276895"/>
            <a:ext cx="24415103" cy="3964431"/>
          </a:xfrm>
          <a:prstGeom prst="rect">
            <a:avLst/>
          </a:prstGeom>
          <a:solidFill>
            <a:srgbClr val="0096FF">
              <a:alpha val="1394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&lt;?xml version=&quot;1.0&quot; encoding=&quot;UTF-8&quot; ?&gt;…"/>
          <p:cNvSpPr txBox="1"/>
          <p:nvPr/>
        </p:nvSpPr>
        <p:spPr>
          <a:xfrm>
            <a:off x="776949" y="4983879"/>
            <a:ext cx="23158848" cy="855869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5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&lt;?xml version="1.0" encoding="UTF-8" ?&gt;</a:t>
            </a:r>
          </a:p>
          <a:p>
            <a:pPr algn="l" defTabSz="457200">
              <a:defRPr sz="25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&lt;!DOCTYPE mapper PUBLIC "-//mybatis.org//DTD Mapper 3.0//EN" </a:t>
            </a:r>
          </a:p>
          <a:p>
            <a:pPr algn="l" defTabSz="457200">
              <a:defRPr sz="25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"http://mybatis.org/dtd/mybatis-3-mapper.dtd" &gt;</a:t>
            </a:r>
          </a:p>
          <a:p>
            <a:pPr algn="l" defTabSz="457200">
              <a:defRPr sz="25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&lt;mapper namespace="cn.devmgr.tutorial.OrderDao" &gt;</a:t>
            </a:r>
          </a:p>
          <a:p>
            <a:pPr algn="l" defTabSz="457200">
              <a:defRPr sz="1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insert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"insertOrder"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932192"/>
                </a:solidFill>
              </a:rPr>
              <a:t>useGeneratedKeys</a:t>
            </a:r>
            <a:r>
              <a:rPr>
                <a:solidFill>
                  <a:srgbClr val="000000"/>
                </a:solidFill>
              </a:rPr>
              <a:t>=</a:t>
            </a:r>
            <a:r>
              <a:t>"true"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"order.id"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keyColumn</a:t>
            </a:r>
            <a:r>
              <a:rPr>
                <a:solidFill>
                  <a:srgbClr val="000000"/>
                </a:solidFill>
              </a:rPr>
              <a:t>=</a:t>
            </a:r>
            <a:r>
              <a:t>"id"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932192"/>
                </a:solidFill>
              </a:rPr>
              <a:t>parameterType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"cn.devmgr.tutorial.model.Order"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insert into order_main (order_date, consignee, phone, province, city,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district, address, status)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	            values(#{order.orderDate},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#{order.consigneeAddress.consignee}, #{order.consigneeAddress.phone},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#{order.consigneeAddress.province}, #{order.consigneeAddress.city},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#{order.consigneeAddress.district}, #{order.consigneeAddress.address},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0)</a:t>
            </a:r>
          </a:p>
          <a:p>
            <a:pPr algn="l" defTabSz="457200">
              <a:defRPr sz="32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insert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5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&lt;/mapper&gt;</a:t>
            </a:r>
          </a:p>
        </p:txBody>
      </p:sp>
      <p:sp>
        <p:nvSpPr>
          <p:cNvPr id="186" name="@Mapper…"/>
          <p:cNvSpPr txBox="1"/>
          <p:nvPr/>
        </p:nvSpPr>
        <p:spPr>
          <a:xfrm>
            <a:off x="1534328" y="344202"/>
            <a:ext cx="16210286" cy="36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@Mapper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OrderDao {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int insertOrder((</a:t>
            </a:r>
            <a:r>
              <a:rPr>
                <a:solidFill>
                  <a:srgbClr val="777777"/>
                </a:solidFill>
              </a:rPr>
              <a:t>@Param</a:t>
            </a:r>
            <a:r>
              <a:t>(</a:t>
            </a:r>
            <a:r>
              <a:rPr>
                <a:solidFill>
                  <a:srgbClr val="3933FF"/>
                </a:solidFill>
              </a:rPr>
              <a:t>"order"</a:t>
            </a:r>
            <a:r>
              <a:t>) Order </a:t>
            </a:r>
            <a:r>
              <a:rPr>
                <a:solidFill>
                  <a:srgbClr val="7E504F"/>
                </a:solidFill>
              </a:rPr>
              <a:t>order</a:t>
            </a:r>
            <a:r>
              <a:t>);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7" name="/src/main/resources/cn/devmgr/tutorial/OrderDao.xml"/>
          <p:cNvSpPr txBox="1"/>
          <p:nvPr/>
        </p:nvSpPr>
        <p:spPr>
          <a:xfrm>
            <a:off x="802976" y="4155599"/>
            <a:ext cx="1169814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 b="0"/>
            </a:lvl1pPr>
          </a:lstStyle>
          <a:p>
            <a:r>
              <a:t>/src/main/resources/cn/devmgr/tutorial/OrderDao.xml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/>
          <p:nvPr/>
        </p:nvSpPr>
        <p:spPr>
          <a:xfrm>
            <a:off x="0" y="8358399"/>
            <a:ext cx="24384001" cy="3442608"/>
          </a:xfrm>
          <a:prstGeom prst="rect">
            <a:avLst/>
          </a:prstGeom>
          <a:solidFill>
            <a:srgbClr val="FFFB00">
              <a:alpha val="2172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&lt;insert id=&quot;insertOrder&quot; useGeneratedKeys=&quot;true&quot; keyProperty=&quot;order.id&quot; keyColumn=&quot;id&quot;…"/>
          <p:cNvSpPr txBox="1"/>
          <p:nvPr/>
        </p:nvSpPr>
        <p:spPr>
          <a:xfrm>
            <a:off x="580304" y="1185366"/>
            <a:ext cx="23038992" cy="1134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insert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"insertOrder"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useGeneratedKeys</a:t>
            </a:r>
            <a:r>
              <a:rPr>
                <a:solidFill>
                  <a:srgbClr val="000000"/>
                </a:solidFill>
              </a:rPr>
              <a:t>=</a:t>
            </a:r>
            <a:r>
              <a:t>"true"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"order.id"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keyColumn</a:t>
            </a:r>
            <a:r>
              <a:rPr>
                <a:solidFill>
                  <a:srgbClr val="000000"/>
                </a:solidFill>
              </a:rPr>
              <a:t>=</a:t>
            </a:r>
            <a:r>
              <a:t>"id"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</a:t>
            </a:r>
            <a:r>
              <a:rPr>
                <a:solidFill>
                  <a:srgbClr val="932192"/>
                </a:solidFill>
              </a:rPr>
              <a:t>parameterType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"cn.devmgr.tutorial.model.Order"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insert into order_main (order_date, consignee, phone, province, city,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district, address, status)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	            values(#{order.orderDate},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#{order.consigneeAddress.consignee}, #{order.consigneeAddress.phone},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#{order.consigneeAddress.province}, #{order.consigneeAddress.city},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#{order.consigneeAddress.district}, #{order.consigneeAddress.address},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0)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foreach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collection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"order.orderItems"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item</a:t>
            </a:r>
            <a:r>
              <a:rPr>
                <a:solidFill>
                  <a:srgbClr val="000000"/>
                </a:solidFill>
              </a:rPr>
              <a:t>=</a:t>
            </a:r>
            <a:r>
              <a:t>"item"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index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"index"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3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    </a:t>
            </a:r>
            <a:r>
              <a:rPr>
                <a:solidFill>
                  <a:srgbClr val="932192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=</a:t>
            </a:r>
            <a:r>
              <a:t>""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separator</a:t>
            </a:r>
            <a:r>
              <a:rPr>
                <a:solidFill>
                  <a:srgbClr val="000000"/>
                </a:solidFill>
              </a:rPr>
              <a:t>=</a:t>
            </a:r>
            <a:r>
              <a:t>";"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932192"/>
                </a:solidFill>
              </a:rPr>
              <a:t>close</a:t>
            </a:r>
            <a:r>
              <a:rPr>
                <a:solidFill>
                  <a:srgbClr val="000000"/>
                </a:solidFill>
              </a:rPr>
              <a:t>=</a:t>
            </a:r>
            <a:r>
              <a:t>""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insert into order_detail(order_id, product_id, product_name, num, price)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values(currval('order_main_id_seq'), #{item.productId}, #{item.productName}, 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#{item.num}, #{item.price});</a:t>
            </a:r>
          </a:p>
          <a:p>
            <a:pPr algn="l" defTabSz="457200">
              <a:defRPr sz="32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foreach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sz="32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insert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grpSp>
        <p:nvGrpSpPr>
          <p:cNvPr id="195" name="成组"/>
          <p:cNvGrpSpPr/>
          <p:nvPr/>
        </p:nvGrpSpPr>
        <p:grpSpPr>
          <a:xfrm>
            <a:off x="0" y="2340238"/>
            <a:ext cx="24384001" cy="2054621"/>
            <a:chOff x="0" y="0"/>
            <a:chExt cx="24384000" cy="2054619"/>
          </a:xfrm>
        </p:grpSpPr>
        <p:sp>
          <p:nvSpPr>
            <p:cNvPr id="193" name="矩形"/>
            <p:cNvSpPr/>
            <p:nvPr/>
          </p:nvSpPr>
          <p:spPr>
            <a:xfrm>
              <a:off x="0" y="0"/>
              <a:ext cx="24384000" cy="2054620"/>
            </a:xfrm>
            <a:prstGeom prst="rect">
              <a:avLst/>
            </a:prstGeom>
            <a:solidFill>
              <a:srgbClr val="FFFB00">
                <a:alpha val="217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" name="&lt;selectKey keyProperty=&quot;order.id&quot; resultType=&quot;int&quot;&gt;…"/>
            <p:cNvSpPr txBox="1"/>
            <p:nvPr/>
          </p:nvSpPr>
          <p:spPr>
            <a:xfrm>
              <a:off x="664330" y="174326"/>
              <a:ext cx="14747082" cy="1705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200" b="0">
                  <a:solidFill>
                    <a:srgbClr val="932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009193"/>
                  </a:solidFill>
                </a:rPr>
                <a:t>&lt;</a:t>
              </a:r>
              <a:r>
                <a:rPr>
                  <a:solidFill>
                    <a:srgbClr val="4E9192"/>
                  </a:solidFill>
                </a:rPr>
                <a:t>selectKey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keyProperty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rPr>
                  <a:solidFill>
                    <a:srgbClr val="3933FF"/>
                  </a:solidFill>
                </a:rPr>
                <a:t>"order.id"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resultType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rPr>
                  <a:solidFill>
                    <a:srgbClr val="3933FF"/>
                  </a:solidFill>
                </a:rPr>
                <a:t>"int"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32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    select currval('order_main_id_seq');</a:t>
              </a:r>
            </a:p>
            <a:p>
              <a:pPr algn="l" defTabSz="457200">
                <a:defRPr sz="32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009193"/>
                  </a:solidFill>
                </a:rPr>
                <a:t>&lt;/</a:t>
              </a:r>
              <a:r>
                <a:t>selectKey</a:t>
              </a:r>
              <a:r>
                <a:rPr>
                  <a:solidFill>
                    <a:srgbClr val="009193"/>
                  </a:solidFill>
                </a:rPr>
                <a:t>&gt;</a:t>
              </a:r>
            </a:p>
          </p:txBody>
        </p:sp>
      </p:grpSp>
      <p:grpSp>
        <p:nvGrpSpPr>
          <p:cNvPr id="198" name="成组"/>
          <p:cNvGrpSpPr/>
          <p:nvPr/>
        </p:nvGrpSpPr>
        <p:grpSpPr>
          <a:xfrm>
            <a:off x="19061777" y="1072574"/>
            <a:ext cx="4182359" cy="826453"/>
            <a:chOff x="0" y="0"/>
            <a:chExt cx="4182358" cy="826451"/>
          </a:xfrm>
        </p:grpSpPr>
        <p:sp>
          <p:nvSpPr>
            <p:cNvPr id="196" name="矩形"/>
            <p:cNvSpPr/>
            <p:nvPr/>
          </p:nvSpPr>
          <p:spPr>
            <a:xfrm>
              <a:off x="0" y="0"/>
              <a:ext cx="4182359" cy="826452"/>
            </a:xfrm>
            <a:prstGeom prst="rect">
              <a:avLst/>
            </a:prstGeom>
            <a:solidFill>
              <a:srgbClr val="FFFB00">
                <a:alpha val="21721"/>
              </a:srgbClr>
            </a:solidFill>
            <a:ln w="25400" cap="flat">
              <a:solidFill>
                <a:schemeClr val="accent4">
                  <a:hueOff val="-1081314"/>
                  <a:satOff val="4338"/>
                  <a:lumOff val="-8931"/>
                  <a:alpha val="2172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" name="Dingbat 叉号"/>
            <p:cNvSpPr/>
            <p:nvPr/>
          </p:nvSpPr>
          <p:spPr>
            <a:xfrm>
              <a:off x="3588818" y="65031"/>
              <a:ext cx="589327" cy="69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9" name="矩形"/>
          <p:cNvSpPr/>
          <p:nvPr/>
        </p:nvSpPr>
        <p:spPr>
          <a:xfrm>
            <a:off x="6173019" y="10668941"/>
            <a:ext cx="6981928" cy="33255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9" presetClass="entr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9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5" grpId="3" animBg="1" advAuto="0"/>
      <p:bldP spid="198" grpId="4" animBg="1" advAuto="0"/>
      <p:bldP spid="199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/>
          <p:nvPr/>
        </p:nvSpPr>
        <p:spPr>
          <a:xfrm>
            <a:off x="9324257" y="8437626"/>
            <a:ext cx="10679588" cy="781172"/>
          </a:xfrm>
          <a:prstGeom prst="rect">
            <a:avLst/>
          </a:prstGeom>
          <a:solidFill>
            <a:srgbClr val="FFFB00">
              <a:alpha val="3432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矩形"/>
          <p:cNvSpPr/>
          <p:nvPr/>
        </p:nvSpPr>
        <p:spPr>
          <a:xfrm>
            <a:off x="3445386" y="4402303"/>
            <a:ext cx="9559344" cy="781173"/>
          </a:xfrm>
          <a:prstGeom prst="rect">
            <a:avLst/>
          </a:prstGeom>
          <a:solidFill>
            <a:srgbClr val="FFFB00">
              <a:alpha val="3432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inclu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include</a:t>
            </a:r>
          </a:p>
        </p:txBody>
      </p:sp>
      <p:sp>
        <p:nvSpPr>
          <p:cNvPr id="206" name="&lt;sql id=&quot;orderMainColumnsWithoutId&quot;&gt;…"/>
          <p:cNvSpPr txBox="1"/>
          <p:nvPr/>
        </p:nvSpPr>
        <p:spPr>
          <a:xfrm>
            <a:off x="1850520" y="4447603"/>
            <a:ext cx="18679642" cy="295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sql</a:t>
            </a:r>
            <a: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t>=</a:t>
            </a:r>
            <a:r>
              <a:rPr>
                <a:solidFill>
                  <a:srgbClr val="3933FF"/>
                </a:solidFill>
              </a:rPr>
              <a:t>"orderMainColumnsWithoutId"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</a:p>
          <a:p>
            <a:pPr lvl="1" indent="0"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t>    consignee, phone, province, city, district, address, </a:t>
            </a:r>
          </a:p>
          <a:p>
            <a:pPr lvl="1" indent="0"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t>    order_date, order_type, status</a:t>
            </a:r>
          </a:p>
          <a:p>
            <a:pPr lvl="1" indent="0"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sql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07" name="&lt;select id=&quot;getOrderById&quot; resultMap=&quot;wholeOrderMap&quot;&gt;…"/>
          <p:cNvSpPr txBox="1"/>
          <p:nvPr/>
        </p:nvSpPr>
        <p:spPr>
          <a:xfrm>
            <a:off x="410649" y="7656607"/>
            <a:ext cx="20920287" cy="4400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"getOrderById"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=</a:t>
            </a:r>
            <a:r>
              <a:t>"wholeOrderMap"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2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select id,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include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refid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"orderMainColumnsWithoutId"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t>	        from order_main</a:t>
            </a:r>
          </a:p>
          <a:p>
            <a:pPr algn="l" defTabSz="457200">
              <a:defRPr sz="4200" b="0">
                <a:latin typeface="Monaco"/>
                <a:ea typeface="Monaco"/>
                <a:cs typeface="Monaco"/>
                <a:sym typeface="Monaco"/>
              </a:defRPr>
            </a:pPr>
            <a:r>
              <a:t>	        where id=#{id}</a:t>
            </a:r>
          </a:p>
          <a:p>
            <a:pPr algn="l" defTabSz="457200">
              <a:defRPr sz="42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select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7799" y="2191437"/>
            <a:ext cx="12251120" cy="9333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成组"/>
          <p:cNvGrpSpPr/>
          <p:nvPr/>
        </p:nvGrpSpPr>
        <p:grpSpPr>
          <a:xfrm>
            <a:off x="13502182" y="-61448"/>
            <a:ext cx="11222114" cy="13838896"/>
            <a:chOff x="0" y="0"/>
            <a:chExt cx="11222113" cy="13838894"/>
          </a:xfrm>
        </p:grpSpPr>
        <p:sp>
          <p:nvSpPr>
            <p:cNvPr id="135" name="矩形"/>
            <p:cNvSpPr/>
            <p:nvPr/>
          </p:nvSpPr>
          <p:spPr>
            <a:xfrm>
              <a:off x="0" y="0"/>
              <a:ext cx="11222114" cy="13838895"/>
            </a:xfrm>
            <a:prstGeom prst="rect">
              <a:avLst/>
            </a:prstGeom>
            <a:solidFill>
              <a:schemeClr val="accent1">
                <a:lumOff val="16847"/>
                <a:alpha val="719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36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0109" y="1729121"/>
              <a:ext cx="10295592" cy="7636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3914 0.000000" pathEditMode="relative">
                                      <p:cBhvr>
                                        <p:cTn id="1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/>
          <p:nvPr/>
        </p:nvSpPr>
        <p:spPr>
          <a:xfrm>
            <a:off x="2654904" y="3928360"/>
            <a:ext cx="7045370" cy="739084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3622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2869" y="2544655"/>
            <a:ext cx="18196640" cy="7910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ackage cn.devmgr.tutorial;…"/>
          <p:cNvSpPr txBox="1"/>
          <p:nvPr/>
        </p:nvSpPr>
        <p:spPr>
          <a:xfrm>
            <a:off x="1647858" y="1894564"/>
            <a:ext cx="20264786" cy="1042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cn.devmgr.tutorial;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org.apache.ibatis.annotations.Mapper;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org.apache.ibatis.annotations.Select;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cn.devmgr.tutorial.model.Order;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@Mapper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OrderDao {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@Select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"select id, consignee, phone, province, city, district, "</a:t>
            </a:r>
            <a:r>
              <a:rPr>
                <a:solidFill>
                  <a:srgbClr val="000000"/>
                </a:solidFill>
              </a:rPr>
              <a:t> +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       </a:t>
            </a:r>
            <a:r>
              <a:t>" address, order_date, status "</a:t>
            </a:r>
            <a:r>
              <a:rPr>
                <a:solidFill>
                  <a:srgbClr val="000000"/>
                </a:solidFill>
              </a:rPr>
              <a:t> + 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       </a:t>
            </a:r>
            <a:r>
              <a:t>" from order_main where id=#{id}"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Order getOrderById(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);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/>
          <p:nvPr/>
        </p:nvSpPr>
        <p:spPr>
          <a:xfrm>
            <a:off x="-15551" y="-276895"/>
            <a:ext cx="24415103" cy="3964431"/>
          </a:xfrm>
          <a:prstGeom prst="rect">
            <a:avLst/>
          </a:prstGeom>
          <a:solidFill>
            <a:srgbClr val="0096FF">
              <a:alpha val="1394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&lt;?xml version=&quot;1.0&quot; encoding=&quot;UTF-8&quot; ?&gt;…"/>
          <p:cNvSpPr txBox="1"/>
          <p:nvPr/>
        </p:nvSpPr>
        <p:spPr>
          <a:xfrm>
            <a:off x="776949" y="5333672"/>
            <a:ext cx="21860236" cy="7859105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&lt;!</a:t>
            </a:r>
            <a:r>
              <a:rPr>
                <a:solidFill>
                  <a:srgbClr val="4E9192"/>
                </a:solidFill>
              </a:rPr>
              <a:t>DOCTYPE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mapper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"-//mybatis.org//DTD Mapper 3.0//EN"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3800" b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            </a:t>
            </a:r>
            <a:r>
              <a:t>"http://mybatis.org/dtd/mybatis-3-mapper.dtd"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mapper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"cn.devmgr.tutorial.OrderDao"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"getOrderById"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resultType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"cn.devmgr.tutorial.model.Order"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        select id, consignee, phone, province, city, district, 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address, order_date, status</a:t>
            </a: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	        from order_main where id=#{id}</a:t>
            </a:r>
          </a:p>
          <a:p>
            <a:pPr algn="l" defTabSz="457200">
              <a:defRPr sz="38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select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mapper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52" name="@Mapper…"/>
          <p:cNvSpPr txBox="1"/>
          <p:nvPr/>
        </p:nvSpPr>
        <p:spPr>
          <a:xfrm>
            <a:off x="1534328" y="344202"/>
            <a:ext cx="10707751" cy="36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@Mapper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OrderDao {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Order getOrderById(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);</a:t>
            </a:r>
          </a:p>
          <a:p>
            <a:pPr algn="l" defTabSz="457200">
              <a:defRPr sz="1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53" name="/src/main/resources/cn/devmgr/tutorial/OrderDao.xml"/>
          <p:cNvSpPr txBox="1"/>
          <p:nvPr/>
        </p:nvSpPr>
        <p:spPr>
          <a:xfrm>
            <a:off x="778395" y="4467604"/>
            <a:ext cx="1169814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 b="0"/>
            </a:lvl1pPr>
          </a:lstStyle>
          <a:p>
            <a:r>
              <a:t>/src/main/resources/cn/devmgr/tutorial/OrderDao.xml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&lt;?xml version=&quot;1.0&quot; encoding=&quot;UTF-8&quot; ?&gt;…"/>
          <p:cNvSpPr txBox="1"/>
          <p:nvPr/>
        </p:nvSpPr>
        <p:spPr>
          <a:xfrm>
            <a:off x="1274582" y="2128373"/>
            <a:ext cx="21255621" cy="1106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&lt;?xml version="1.0" encoding="UTF-8" ?&gt;</a:t>
            </a: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&lt;!DOCTYPE mapper PUBLIC "-//mybatis.org//DTD Mapper 3.0//EN" </a:t>
            </a: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"http://mybatis.org/dtd/mybatis-3-mapper.dtd" &gt;</a:t>
            </a: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&lt;mapper namespace="cn.devmgr.tutorial.OrderDao" &gt;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"wholeOrderMap"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"cn.devmgr.tutorial.model.Order"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id</a:t>
            </a:r>
            <a:r>
              <a:t> </a:t>
            </a:r>
            <a:r>
              <a:rPr>
                <a:solidFill>
                  <a:srgbClr val="932192"/>
                </a:solidFill>
              </a:rPr>
              <a:t>property</a:t>
            </a:r>
            <a:r>
              <a:t>=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 </a:t>
            </a:r>
            <a:r>
              <a:rPr>
                <a:solidFill>
                  <a:srgbClr val="932192"/>
                </a:solidFill>
              </a:rPr>
              <a:t>column</a:t>
            </a:r>
            <a:r>
              <a:t>=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 </a:t>
            </a:r>
            <a:r>
              <a:rPr>
                <a:solidFill>
                  <a:srgbClr val="009193"/>
                </a:solidFill>
              </a:rPr>
              <a:t>/&gt;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"orderDate"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column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"order_date"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7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… … … 这里省略了些字段 … … …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resultMap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"getOrderById"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=</a:t>
            </a:r>
            <a:r>
              <a:t>"wholeOrderMap"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select id, consignee, phone, province, city, district, 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address, order_date, status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    from order_main where id=#{id}</a:t>
            </a:r>
          </a:p>
          <a:p>
            <a:pPr algn="l" defTabSz="457200">
              <a:defRPr sz="4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select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&lt;/mapper&gt;</a:t>
            </a:r>
          </a:p>
        </p:txBody>
      </p:sp>
      <p:sp>
        <p:nvSpPr>
          <p:cNvPr id="158" name="矩形"/>
          <p:cNvSpPr/>
          <p:nvPr/>
        </p:nvSpPr>
        <p:spPr>
          <a:xfrm>
            <a:off x="1406167" y="5136696"/>
            <a:ext cx="21017851" cy="3442608"/>
          </a:xfrm>
          <a:prstGeom prst="rect">
            <a:avLst/>
          </a:prstGeom>
          <a:solidFill>
            <a:srgbClr val="FFFB00">
              <a:alpha val="21721"/>
            </a:srgbClr>
          </a:solidFill>
          <a:ln w="25400">
            <a:solidFill>
              <a:schemeClr val="accent4">
                <a:hueOff val="-1081314"/>
                <a:satOff val="4338"/>
                <a:lumOff val="-8931"/>
                <a:alpha val="2172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矩形"/>
          <p:cNvSpPr/>
          <p:nvPr/>
        </p:nvSpPr>
        <p:spPr>
          <a:xfrm>
            <a:off x="10456969" y="9140976"/>
            <a:ext cx="7604555" cy="754116"/>
          </a:xfrm>
          <a:prstGeom prst="rect">
            <a:avLst/>
          </a:prstGeom>
          <a:solidFill>
            <a:srgbClr val="FFFB00">
              <a:alpha val="21721"/>
            </a:srgbClr>
          </a:solidFill>
          <a:ln w="25400">
            <a:solidFill>
              <a:schemeClr val="accent4">
                <a:hueOff val="-1081314"/>
                <a:satOff val="4338"/>
                <a:lumOff val="-8931"/>
                <a:alpha val="2172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/>
          <p:nvPr/>
        </p:nvSpPr>
        <p:spPr>
          <a:xfrm>
            <a:off x="2108005" y="2759118"/>
            <a:ext cx="21017851" cy="172692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21721"/>
            </a:schemeClr>
          </a:solidFill>
          <a:ln w="25400">
            <a:solidFill>
              <a:schemeClr val="accent4">
                <a:hueOff val="-1081314"/>
                <a:satOff val="4338"/>
                <a:lumOff val="-8931"/>
                <a:alpha val="21721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&lt;resultMap id=&quot;wholeOrderMap&quot; type=&quot;cn.devmgr.tutorial.model.Order&quot;&gt;…"/>
          <p:cNvSpPr txBox="1"/>
          <p:nvPr/>
        </p:nvSpPr>
        <p:spPr>
          <a:xfrm>
            <a:off x="93290" y="554590"/>
            <a:ext cx="24151693" cy="1216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"wholeOrderMap"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"cn.devmgr.tutorial.model.Order"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&lt;id property="id" column="id" /&gt;</a:t>
            </a:r>
          </a:p>
          <a:p>
            <a:pPr algn="l" defTabSz="457200">
              <a:defRPr sz="38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&lt;result property="orderDate" column="order_date" /&gt;</a:t>
            </a:r>
          </a:p>
          <a:p>
            <a:pPr algn="l" defTabSz="457200">
              <a:defRPr sz="24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association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"consigneeAddress" </a:t>
            </a:r>
            <a:r>
              <a:rPr>
                <a:solidFill>
                  <a:srgbClr val="932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"orderAddress"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</a:t>
            </a:r>
            <a:r>
              <a:rPr>
                <a:solidFill>
                  <a:srgbClr val="932192"/>
                </a:solidFill>
              </a:rPr>
              <a:t>javaType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"cn.devmgr.tutorial.model.ConsigneeAddress"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7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resultMap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2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resultMap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"orderAddress"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"cn.devmgr.tutorial.model.ConsigneeAddress"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"consignee"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column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"consignee"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9417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… … … 这里省略些字段 … … …</a:t>
            </a:r>
          </a:p>
          <a:p>
            <a:pPr algn="l" defTabSz="457200">
              <a:defRPr sz="3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result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=</a:t>
            </a:r>
            <a:r>
              <a:t>"address"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column</a:t>
            </a:r>
            <a:r>
              <a:rPr>
                <a:solidFill>
                  <a:srgbClr val="000000"/>
                </a:solidFill>
              </a:rPr>
              <a:t>=</a:t>
            </a:r>
            <a:r>
              <a:t>"address"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8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resultMap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2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&lt;select id="getOrderById" resultMap="wholeOrderMap"&gt;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select id, consignee, phone, province, city, district, 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address, order_date, status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    from order_main where id=#{id}</a:t>
            </a:r>
          </a:p>
          <a:p>
            <a:pPr algn="l" defTabSz="457200">
              <a:defRPr sz="4000" b="0">
                <a:solidFill>
                  <a:srgbClr val="9292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&lt;/select&gt;</a:t>
            </a:r>
          </a:p>
        </p:txBody>
      </p:sp>
      <p:sp>
        <p:nvSpPr>
          <p:cNvPr id="165" name="矩形"/>
          <p:cNvSpPr/>
          <p:nvPr/>
        </p:nvSpPr>
        <p:spPr>
          <a:xfrm>
            <a:off x="-80592" y="5628309"/>
            <a:ext cx="24722222" cy="3442608"/>
          </a:xfrm>
          <a:prstGeom prst="rect">
            <a:avLst/>
          </a:prstGeom>
          <a:solidFill>
            <a:srgbClr val="FFFB00">
              <a:alpha val="2172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0" name="成组"/>
          <p:cNvGrpSpPr/>
          <p:nvPr/>
        </p:nvGrpSpPr>
        <p:grpSpPr>
          <a:xfrm>
            <a:off x="2058104" y="4723580"/>
            <a:ext cx="20267792" cy="10546410"/>
            <a:chOff x="0" y="0"/>
            <a:chExt cx="20267790" cy="10546408"/>
          </a:xfrm>
        </p:grpSpPr>
        <p:grpSp>
          <p:nvGrpSpPr>
            <p:cNvPr id="168" name="成组"/>
            <p:cNvGrpSpPr/>
            <p:nvPr/>
          </p:nvGrpSpPr>
          <p:grpSpPr>
            <a:xfrm>
              <a:off x="0" y="0"/>
              <a:ext cx="20267792" cy="10546409"/>
              <a:chOff x="0" y="0"/>
              <a:chExt cx="20267791" cy="10546408"/>
            </a:xfrm>
          </p:grpSpPr>
          <p:sp>
            <p:nvSpPr>
              <p:cNvPr id="166" name="矩形"/>
              <p:cNvSpPr/>
              <p:nvPr/>
            </p:nvSpPr>
            <p:spPr>
              <a:xfrm>
                <a:off x="0" y="0"/>
                <a:ext cx="14151315" cy="10546409"/>
              </a:xfrm>
              <a:prstGeom prst="rect">
                <a:avLst/>
              </a:prstGeom>
              <a:solidFill>
                <a:srgbClr val="D8FF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矩形"/>
              <p:cNvSpPr/>
              <p:nvPr/>
            </p:nvSpPr>
            <p:spPr>
              <a:xfrm>
                <a:off x="14155884" y="0"/>
                <a:ext cx="6111908" cy="10546409"/>
              </a:xfrm>
              <a:prstGeom prst="rect">
                <a:avLst/>
              </a:prstGeom>
              <a:solidFill>
                <a:srgbClr val="FDFFA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pic>
          <p:nvPicPr>
            <p:cNvPr id="169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37353" y="746171"/>
              <a:ext cx="18196640" cy="7910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成组"/>
          <p:cNvGrpSpPr/>
          <p:nvPr/>
        </p:nvGrpSpPr>
        <p:grpSpPr>
          <a:xfrm>
            <a:off x="-3174" y="730250"/>
            <a:ext cx="24390175" cy="12353409"/>
            <a:chOff x="-1119375" y="422774"/>
            <a:chExt cx="24390173" cy="12353408"/>
          </a:xfrm>
        </p:grpSpPr>
        <p:sp>
          <p:nvSpPr>
            <p:cNvPr id="174" name="矩形"/>
            <p:cNvSpPr/>
            <p:nvPr/>
          </p:nvSpPr>
          <p:spPr>
            <a:xfrm>
              <a:off x="-1119376" y="10161883"/>
              <a:ext cx="24390174" cy="2614300"/>
            </a:xfrm>
            <a:prstGeom prst="rect">
              <a:avLst/>
            </a:prstGeom>
            <a:solidFill>
              <a:srgbClr val="FFFB00">
                <a:alpha val="21721"/>
              </a:srgbClr>
            </a:solidFill>
            <a:ln w="25400" cap="flat">
              <a:solidFill>
                <a:schemeClr val="accent4">
                  <a:hueOff val="-1081314"/>
                  <a:satOff val="4338"/>
                  <a:lumOff val="-8931"/>
                  <a:alpha val="2172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" name="&lt;resultMap id=&quot;wholeOrderMap&quot; type=&quot;cn.devmgr.tutorial.model.Order&quot;&gt;…"/>
            <p:cNvSpPr txBox="1"/>
            <p:nvPr/>
          </p:nvSpPr>
          <p:spPr>
            <a:xfrm>
              <a:off x="0" y="422774"/>
              <a:ext cx="18458626" cy="1225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900" b="0">
                  <a:solidFill>
                    <a:srgbClr val="39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9193"/>
                  </a:solidFill>
                </a:rPr>
                <a:t>&lt;</a:t>
              </a:r>
              <a:r>
                <a:rPr>
                  <a:solidFill>
                    <a:srgbClr val="4E9192"/>
                  </a:solidFill>
                </a:rPr>
                <a:t>resultMap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id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"wholeOrderMap"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type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"cn.devmgr.tutorial.model.Order"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</a:t>
              </a:r>
              <a:r>
                <a:rPr>
                  <a:solidFill>
                    <a:srgbClr val="929292"/>
                  </a:solidFill>
                </a:rPr>
                <a:t> &lt;id property="id" column="id" /&gt;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&lt;result property="orderDate" column="order_date" /&gt;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&lt;association property=“consigneeAddress"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             javaType="cn.devmgr.tutorial.model.ConsigneeAddress" 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             resultMap="orderAddress" /&gt;</a:t>
              </a:r>
            </a:p>
            <a:p>
              <a:pPr algn="l" defTabSz="457200">
                <a:defRPr sz="1000" b="0">
                  <a:solidFill>
                    <a:srgbClr val="39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solidFill>
                    <a:srgbClr val="39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009193"/>
                  </a:solidFill>
                </a:rPr>
                <a:t>&lt;</a:t>
              </a:r>
              <a:r>
                <a:rPr>
                  <a:solidFill>
                    <a:srgbClr val="4E9192"/>
                  </a:solidFill>
                </a:rPr>
                <a:t>collection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property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"orderItems"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column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"id"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  <a:p>
              <a:pPr algn="l" defTabSz="457200">
                <a:defRPr sz="2900" b="0">
                  <a:solidFill>
                    <a:srgbClr val="39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            </a:t>
              </a:r>
              <a:r>
                <a:rPr>
                  <a:solidFill>
                    <a:srgbClr val="932192"/>
                  </a:solidFill>
                </a:rPr>
                <a:t>ofType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"cn.devmgr.tutorial.model.OrderItem"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  <a:p>
              <a:pPr algn="l" defTabSz="457200">
                <a:defRPr sz="2900" b="0">
                  <a:solidFill>
                    <a:srgbClr val="39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            </a:t>
              </a:r>
              <a:r>
                <a:rPr>
                  <a:solidFill>
                    <a:srgbClr val="932192"/>
                  </a:solidFill>
                </a:rPr>
                <a:t>select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"selectOrderItem"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009193"/>
                  </a:solidFill>
                </a:rPr>
                <a:t>&lt;/</a:t>
              </a:r>
              <a:r>
                <a:t>collection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10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9193"/>
                  </a:solidFill>
                </a:rPr>
                <a:t>&lt;/</a:t>
              </a:r>
              <a:r>
                <a:t>resultMap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&lt;resultMap id="orderAddress" type="cn.devmgr.tutorial.model.ConsigneeAddress"&gt;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&lt;result property="consignee" column="consignee" /&gt;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… … … 这里省略些字段 … … …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&lt;result property="address" column="address" /&gt;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&lt;/resultMap&gt;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&lt;select id="getOrderById" resultMap="wholeOrderMap"&gt;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select * from order_main where id=#{id}</a:t>
              </a:r>
            </a:p>
            <a:p>
              <a:pPr algn="l" defTabSz="457200">
                <a:defRPr sz="29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   &lt;/select&gt;</a:t>
              </a:r>
            </a:p>
            <a:p>
              <a:pPr algn="l" defTabSz="457200">
                <a:defRPr sz="1000" b="0">
                  <a:solidFill>
                    <a:srgbClr val="9292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endParaRPr>
                <a:solidFill>
                  <a:srgbClr val="009193"/>
                </a:solidFill>
              </a:endParaRPr>
            </a:p>
            <a:p>
              <a:pPr algn="l" defTabSz="457200">
                <a:defRPr sz="29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9193"/>
                  </a:solidFill>
                </a:rPr>
                <a:t>&lt;</a:t>
              </a:r>
              <a:r>
                <a:t>select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id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"selectOrderItem"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932192"/>
                  </a:solidFill>
                </a:rPr>
                <a:t>resultType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"cn.devmgr.tutorial.model.OrderItem"</a:t>
              </a:r>
              <a:r>
                <a:rPr>
                  <a:solidFill>
                    <a:srgbClr val="009193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29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select id, order_id, product_id, product_name, num, price</a:t>
              </a:r>
            </a:p>
            <a:p>
              <a:pPr algn="l" defTabSz="457200">
                <a:defRPr sz="29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	        from order_detail</a:t>
              </a:r>
            </a:p>
            <a:p>
              <a:pPr algn="l" defTabSz="457200">
                <a:defRPr sz="29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	        where order_id=#{id}</a:t>
              </a:r>
            </a:p>
            <a:p>
              <a:pPr algn="l" defTabSz="457200">
                <a:defRPr sz="2900" b="0">
                  <a:solidFill>
                    <a:srgbClr val="4E9192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9193"/>
                  </a:solidFill>
                </a:rPr>
                <a:t>&lt;/</a:t>
              </a:r>
              <a:r>
                <a:t>select</a:t>
              </a:r>
              <a:r>
                <a:rPr>
                  <a:solidFill>
                    <a:srgbClr val="009193"/>
                  </a:solidFill>
                </a:rPr>
                <a:t>&gt;</a:t>
              </a:r>
            </a:p>
          </p:txBody>
        </p:sp>
        <p:sp>
          <p:nvSpPr>
            <p:cNvPr id="176" name="矩形"/>
            <p:cNvSpPr/>
            <p:nvPr/>
          </p:nvSpPr>
          <p:spPr>
            <a:xfrm>
              <a:off x="-111570" y="3413002"/>
              <a:ext cx="20621560" cy="2195182"/>
            </a:xfrm>
            <a:prstGeom prst="rect">
              <a:avLst/>
            </a:prstGeom>
            <a:solidFill>
              <a:srgbClr val="FFFB00">
                <a:alpha val="21721"/>
              </a:srgbClr>
            </a:solidFill>
            <a:ln w="25400" cap="flat">
              <a:solidFill>
                <a:schemeClr val="accent4">
                  <a:hueOff val="-1081314"/>
                  <a:satOff val="4338"/>
                  <a:lumOff val="-8931"/>
                  <a:alpha val="2172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2869" y="2544655"/>
            <a:ext cx="18196640" cy="7910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自定义</PresentationFormat>
  <Paragraphs>161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include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2018-09-25T02:11:41Z</dcterms:modified>
</cp:coreProperties>
</file>