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170230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2931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0262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9368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3880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0174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3171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2" name="Shape 19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790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737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3" name="Shape 2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7286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/>
          </a:lstStyle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</p:spPr>
        <p:txBody>
          <a:bodyPr lIns="71437" tIns="71437" rIns="71437" bIns="71437"/>
          <a:lstStyle>
            <a:lvl1pPr marL="611187" indent="-611187" defTabSz="821531">
              <a:buSzPct val="145000"/>
              <a:defRPr sz="4400"/>
            </a:lvl1pPr>
            <a:lvl2pPr marL="1055687" indent="-611187" defTabSz="821531">
              <a:buSzPct val="145000"/>
              <a:defRPr sz="4400"/>
            </a:lvl2pPr>
            <a:lvl3pPr marL="1500187" indent="-611187" defTabSz="821531">
              <a:buSzPct val="145000"/>
              <a:defRPr sz="4400"/>
            </a:lvl3pPr>
            <a:lvl4pPr marL="1944687" indent="-611187" defTabSz="821531">
              <a:buSzPct val="145000"/>
              <a:defRPr sz="4400"/>
            </a:lvl4pPr>
            <a:lvl5pPr marL="2389187" indent="-611187" defTabSz="821531">
              <a:buSzPct val="145000"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/>
          </a:lstStyle>
          <a:p>
            <a:r>
              <a:t>标题文本</a:t>
            </a:r>
          </a:p>
        </p:txBody>
      </p:sp>
      <p:sp>
        <p:nvSpPr>
          <p:cNvPr id="12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SzTx/>
              <a:buNone/>
            </a:lvl1pPr>
            <a:lvl2pPr marL="0" indent="228600" algn="ctr" defTabSz="821531">
              <a:spcBef>
                <a:spcPts val="0"/>
              </a:spcBef>
              <a:buSzTx/>
              <a:buNone/>
            </a:lvl2pPr>
            <a:lvl3pPr marL="0" indent="457200" algn="ctr" defTabSz="821531">
              <a:spcBef>
                <a:spcPts val="0"/>
              </a:spcBef>
              <a:buSzTx/>
              <a:buNone/>
            </a:lvl3pPr>
            <a:lvl4pPr marL="0" indent="685800" algn="ctr" defTabSz="821531">
              <a:spcBef>
                <a:spcPts val="0"/>
              </a:spcBef>
              <a:buSzTx/>
              <a:buNone/>
            </a:lvl4pPr>
            <a:lvl5pPr marL="0" indent="914400" algn="ctr" defTabSz="821531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文本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/>
          </a:lstStyle>
          <a:p>
            <a:r>
              <a:t>标题文本</a:t>
            </a:r>
          </a:p>
        </p:txBody>
      </p:sp>
      <p:sp>
        <p:nvSpPr>
          <p:cNvPr id="136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</p:spPr>
        <p:txBody>
          <a:bodyPr lIns="71437" tIns="71437" rIns="71437" bIns="71437"/>
          <a:lstStyle>
            <a:lvl1pPr marL="611187" indent="-611187" defTabSz="821531">
              <a:buSzPct val="145000"/>
              <a:defRPr sz="4400"/>
            </a:lvl1pPr>
            <a:lvl2pPr marL="1055687" indent="-611187" defTabSz="821531">
              <a:buSzPct val="145000"/>
              <a:defRPr sz="4400"/>
            </a:lvl2pPr>
            <a:lvl3pPr marL="1500187" indent="-611187" defTabSz="821531">
              <a:buSzPct val="145000"/>
              <a:defRPr sz="4400"/>
            </a:lvl3pPr>
            <a:lvl4pPr marL="1944687" indent="-611187" defTabSz="821531">
              <a:buSzPct val="145000"/>
              <a:defRPr sz="4400"/>
            </a:lvl4pPr>
            <a:lvl5pPr marL="2389187" indent="-611187" defTabSz="821531">
              <a:buSzPct val="145000"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文本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/>
          </a:lstStyle>
          <a:p>
            <a:r>
              <a:t>标题文本</a:t>
            </a:r>
          </a:p>
        </p:txBody>
      </p:sp>
      <p:sp>
        <p:nvSpPr>
          <p:cNvPr id="14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t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pring Security"/>
          <p:cNvSpPr txBox="1"/>
          <p:nvPr/>
        </p:nvSpPr>
        <p:spPr>
          <a:xfrm>
            <a:off x="2032000" y="4738511"/>
            <a:ext cx="20320000" cy="1382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821531">
              <a:defRPr sz="8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Spring Security</a:t>
            </a:r>
          </a:p>
        </p:txBody>
      </p:sp>
      <p:sp>
        <p:nvSpPr>
          <p:cNvPr id="155" name="OAuth 2.0"/>
          <p:cNvSpPr txBox="1"/>
          <p:nvPr/>
        </p:nvSpPr>
        <p:spPr>
          <a:xfrm>
            <a:off x="2032000" y="6997853"/>
            <a:ext cx="20320000" cy="4143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defTabSz="821531">
              <a:defRPr sz="11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OAuth 2.0</a:t>
            </a:r>
          </a:p>
        </p:txBody>
      </p:sp>
      <p:sp>
        <p:nvSpPr>
          <p:cNvPr id="156" name="用Spring Boot编写RESTful API"/>
          <p:cNvSpPr txBox="1"/>
          <p:nvPr/>
        </p:nvSpPr>
        <p:spPr>
          <a:xfrm>
            <a:off x="2032000" y="927282"/>
            <a:ext cx="20320000" cy="158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algn="l" defTabSz="821531">
              <a:defRPr sz="5200" b="0">
                <a:solidFill>
                  <a:srgbClr val="5E5E5E"/>
                </a:solidFill>
              </a:defRPr>
            </a:lvl1pPr>
          </a:lstStyle>
          <a:p>
            <a:r>
              <a:t>用Spring Boot编写RESTful API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提供用户追踪方式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提供用户追踪方式</a:t>
            </a:r>
          </a:p>
          <a:p>
            <a:r>
              <a:t>无需使用用户名密码登录</a:t>
            </a:r>
          </a:p>
          <a:p>
            <a:r>
              <a:t>协议2.0版提供属性交换功能</a:t>
            </a:r>
          </a:p>
          <a:p>
            <a:r>
              <a:t>目前已经很少使用</a:t>
            </a:r>
          </a:p>
        </p:txBody>
      </p:sp>
      <p:pic>
        <p:nvPicPr>
          <p:cNvPr id="161" name="图像" descr="图像"/>
          <p:cNvPicPr>
            <a:picLocks noChangeAspect="1"/>
          </p:cNvPicPr>
          <p:nvPr/>
        </p:nvPicPr>
        <p:blipFill>
          <a:blip r:embed="rId3">
            <a:extLst/>
          </a:blip>
          <a:srcRect l="1100" b="3387"/>
          <a:stretch>
            <a:fillRect/>
          </a:stretch>
        </p:blipFill>
        <p:spPr>
          <a:xfrm>
            <a:off x="1692322" y="3166586"/>
            <a:ext cx="19845210" cy="8748290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OpenI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OpenId</a:t>
            </a:r>
          </a:p>
        </p:txBody>
      </p:sp>
      <p:pic>
        <p:nvPicPr>
          <p:cNvPr id="163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828932" y="736600"/>
            <a:ext cx="4064001" cy="152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xit" presetSubtype="3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1" animBg="1" advAuto="0"/>
      <p:bldP spid="161" grpId="2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OAuth 开放授权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OAuth 开放授权</a:t>
            </a:r>
          </a:p>
        </p:txBody>
      </p:sp>
      <p:sp>
        <p:nvSpPr>
          <p:cNvPr id="168" name="目前是OAuth 2.0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目前是OAuth 2.0</a:t>
            </a:r>
          </a:p>
          <a:p>
            <a:r>
              <a:t>2.0不兼容1.0</a:t>
            </a:r>
          </a:p>
          <a:p>
            <a:r>
              <a:t>密码无需告诉第三方</a:t>
            </a:r>
          </a:p>
          <a:p>
            <a:r>
              <a:t>为用户提供一个令牌，允许通过令牌访问资源</a:t>
            </a:r>
          </a:p>
        </p:txBody>
      </p:sp>
      <p:pic>
        <p:nvPicPr>
          <p:cNvPr id="169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495031" y="126045"/>
            <a:ext cx="3143513" cy="3154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Auth 2.0 Grant Typ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OAuth 2.0 Grant Types</a:t>
            </a:r>
          </a:p>
        </p:txBody>
      </p:sp>
      <p:sp>
        <p:nvSpPr>
          <p:cNvPr id="174" name="授权码模式  Authorization Cod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授权码模式  Authorization Code</a:t>
            </a:r>
          </a:p>
          <a:p>
            <a:pPr>
              <a:defRPr>
                <a:solidFill>
                  <a:srgbClr val="929292"/>
                </a:solidFill>
              </a:defRPr>
            </a:pPr>
            <a:r>
              <a:t>简化模式     Implicit</a:t>
            </a:r>
          </a:p>
          <a:p>
            <a:r>
              <a:t>密码模式     Password</a:t>
            </a:r>
          </a:p>
          <a:p>
            <a:pPr>
              <a:defRPr>
                <a:solidFill>
                  <a:srgbClr val="929292"/>
                </a:solidFill>
              </a:defRPr>
            </a:pPr>
            <a:r>
              <a:t>客户端模式  Client Credentials</a:t>
            </a:r>
          </a:p>
          <a:p>
            <a:pPr>
              <a:defRPr>
                <a:solidFill>
                  <a:schemeClr val="accent5">
                    <a:lumOff val="-29866"/>
                  </a:schemeClr>
                </a:solidFill>
              </a:defRPr>
            </a:pPr>
            <a:r>
              <a:t>Refresh Token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Authorization Code"/>
          <p:cNvSpPr txBox="1">
            <a:spLocks noGrp="1"/>
          </p:cNvSpPr>
          <p:nvPr>
            <p:ph type="title"/>
          </p:nvPr>
        </p:nvSpPr>
        <p:spPr>
          <a:xfrm rot="16200000">
            <a:off x="-5803329" y="5356879"/>
            <a:ext cx="13716001" cy="30360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5D5D5"/>
                </a:solidFill>
              </a:defRPr>
            </a:lvl1pPr>
          </a:lstStyle>
          <a:p>
            <a:r>
              <a:t>Authorization Code</a:t>
            </a:r>
          </a:p>
        </p:txBody>
      </p:sp>
      <p:pic>
        <p:nvPicPr>
          <p:cNvPr id="179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02493" y="581278"/>
            <a:ext cx="22182421" cy="127250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用token访问AP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用token访问API</a:t>
            </a:r>
          </a:p>
        </p:txBody>
      </p:sp>
      <p:pic>
        <p:nvPicPr>
          <p:cNvPr id="184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28160" y="4186135"/>
            <a:ext cx="18414403" cy="72233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JW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JWT</a:t>
            </a:r>
          </a:p>
        </p:txBody>
      </p:sp>
      <p:sp>
        <p:nvSpPr>
          <p:cNvPr id="189" name="JSON Web Token…"/>
          <p:cNvSpPr txBox="1">
            <a:spLocks noGrp="1"/>
          </p:cNvSpPr>
          <p:nvPr>
            <p:ph type="body" idx="1"/>
          </p:nvPr>
        </p:nvSpPr>
        <p:spPr>
          <a:xfrm>
            <a:off x="1465498" y="3815192"/>
            <a:ext cx="22023565" cy="7989574"/>
          </a:xfrm>
          <a:prstGeom prst="rect">
            <a:avLst/>
          </a:prstGeom>
        </p:spPr>
        <p:txBody>
          <a:bodyPr/>
          <a:lstStyle/>
          <a:p>
            <a:r>
              <a:t>JSON Web Token</a:t>
            </a:r>
          </a:p>
          <a:p>
            <a:r>
              <a:t>三部分： Header、Playload、Verify Signature</a:t>
            </a:r>
          </a:p>
          <a:p>
            <a:r>
              <a:t>Header: 头部信息，声明类型和加密算法</a:t>
            </a:r>
          </a:p>
          <a:p>
            <a:r>
              <a:t>Playload: 载荷</a:t>
            </a:r>
          </a:p>
          <a:p>
            <a:r>
              <a:t>Verify Signature: 签名，用于验证头部和载荷部分是否被修改过</a:t>
            </a:r>
          </a:p>
        </p:txBody>
      </p:sp>
      <p:pic>
        <p:nvPicPr>
          <p:cNvPr id="190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31944" y="2485857"/>
            <a:ext cx="10919906" cy="33963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JWT的加密方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JWT的加密方式</a:t>
            </a:r>
          </a:p>
        </p:txBody>
      </p:sp>
      <p:sp>
        <p:nvSpPr>
          <p:cNvPr id="195" name="HMAC   -------  共用一个密码…"/>
          <p:cNvSpPr txBox="1">
            <a:spLocks noGrp="1"/>
          </p:cNvSpPr>
          <p:nvPr>
            <p:ph type="body" sz="half" idx="1"/>
          </p:nvPr>
        </p:nvSpPr>
        <p:spPr>
          <a:xfrm>
            <a:off x="2204739" y="4667008"/>
            <a:ext cx="21005801" cy="4381984"/>
          </a:xfrm>
          <a:prstGeom prst="rect">
            <a:avLst/>
          </a:prstGeom>
        </p:spPr>
        <p:txBody>
          <a:bodyPr/>
          <a:lstStyle/>
          <a:p>
            <a:r>
              <a:t>HMAC   -------  共用一个密码</a:t>
            </a:r>
          </a:p>
          <a:p>
            <a:r>
              <a:t>SHA256  ------  公钥、私钥分开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生成JWT和验证JWT的ja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生成JWT和验证JWT的jar</a:t>
            </a:r>
          </a:p>
        </p:txBody>
      </p:sp>
      <p:sp>
        <p:nvSpPr>
          <p:cNvPr id="200" name="&lt;dependency&gt;…"/>
          <p:cNvSpPr txBox="1"/>
          <p:nvPr/>
        </p:nvSpPr>
        <p:spPr>
          <a:xfrm>
            <a:off x="5935579" y="4733146"/>
            <a:ext cx="12003435" cy="3424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000" b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dependency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groupId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com.auth0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groupId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 defTabSz="457200">
              <a:defRPr sz="4000" b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artifactId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java-jwt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artifactId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4000" b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version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3.3.0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version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4000" b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dependency</a:t>
            </a:r>
            <a:r>
              <a:rPr>
                <a:solidFill>
                  <a:srgbClr val="009193"/>
                </a:solidFill>
              </a:rPr>
              <a:t>&gt;</a:t>
            </a:r>
          </a:p>
        </p:txBody>
      </p:sp>
      <p:sp>
        <p:nvSpPr>
          <p:cNvPr id="201" name="网站：…"/>
          <p:cNvSpPr txBox="1"/>
          <p:nvPr/>
        </p:nvSpPr>
        <p:spPr>
          <a:xfrm>
            <a:off x="6082891" y="9703191"/>
            <a:ext cx="9605646" cy="1734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000" b="0"/>
            </a:pPr>
            <a:r>
              <a:t>网站：</a:t>
            </a:r>
          </a:p>
          <a:p>
            <a:pPr algn="l">
              <a:defRPr sz="5000" b="0"/>
            </a:pPr>
            <a:r>
              <a:t>https://github.com/auth0/java-jwt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自定义</PresentationFormat>
  <Paragraphs>38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Helvetica Neue</vt:lpstr>
      <vt:lpstr>Helvetica Neue Light</vt:lpstr>
      <vt:lpstr>Helvetica Neue Medium</vt:lpstr>
      <vt:lpstr>Helvetica Neue Thin</vt:lpstr>
      <vt:lpstr>Monaco</vt:lpstr>
      <vt:lpstr>White</vt:lpstr>
      <vt:lpstr>PowerPoint 演示文稿</vt:lpstr>
      <vt:lpstr>OpenId</vt:lpstr>
      <vt:lpstr>OAuth 开放授权</vt:lpstr>
      <vt:lpstr>OAuth 2.0 Grant Types</vt:lpstr>
      <vt:lpstr>Authorization Code</vt:lpstr>
      <vt:lpstr>用token访问API</vt:lpstr>
      <vt:lpstr>JWT</vt:lpstr>
      <vt:lpstr>JWT的加密方式</vt:lpstr>
      <vt:lpstr>生成JWT和验证JWT的jar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ge</cp:lastModifiedBy>
  <cp:revision>1</cp:revision>
  <dcterms:modified xsi:type="dcterms:W3CDTF">2018-09-25T02:10:50Z</dcterms:modified>
</cp:coreProperties>
</file>