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93251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447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98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70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</a:lvl1pPr>
            <a:lvl2pPr marL="0" indent="228600" algn="ctr" defTabSz="821531">
              <a:spcBef>
                <a:spcPts val="0"/>
              </a:spcBef>
              <a:buSzTx/>
              <a:buNone/>
            </a:lvl2pPr>
            <a:lvl3pPr marL="0" indent="457200" algn="ctr" defTabSz="821531">
              <a:spcBef>
                <a:spcPts val="0"/>
              </a:spcBef>
              <a:buSzTx/>
              <a:buNone/>
            </a:lvl3pPr>
            <a:lvl4pPr marL="0" indent="685800" algn="ctr" defTabSz="821531">
              <a:spcBef>
                <a:spcPts val="0"/>
              </a:spcBef>
              <a:buSzTx/>
              <a:buNone/>
            </a:lvl4pPr>
            <a:lvl5pPr marL="0" indent="914400" algn="ctr" defTabSz="821531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pring Async, Scheduling &amp; Cache"/>
          <p:cNvSpPr txBox="1"/>
          <p:nvPr/>
        </p:nvSpPr>
        <p:spPr>
          <a:xfrm>
            <a:off x="2032000" y="4738511"/>
            <a:ext cx="20320000" cy="1382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Spring Async, Scheduling &amp; Cache</a:t>
            </a:r>
          </a:p>
        </p:txBody>
      </p:sp>
      <p:sp>
        <p:nvSpPr>
          <p:cNvPr id="129" name="Spring 中异步执行程序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defTabSz="821531"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Spring 中异步执行程序</a:t>
            </a:r>
          </a:p>
        </p:txBody>
      </p:sp>
      <p:sp>
        <p:nvSpPr>
          <p:cNvPr id="130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821531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异步执行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异步执行</a:t>
            </a:r>
          </a:p>
        </p:txBody>
      </p:sp>
      <p:sp>
        <p:nvSpPr>
          <p:cNvPr id="133" name="Thread t = new Thread() {…"/>
          <p:cNvSpPr txBox="1">
            <a:spLocks noGrp="1"/>
          </p:cNvSpPr>
          <p:nvPr>
            <p:ph type="body" idx="1"/>
          </p:nvPr>
        </p:nvSpPr>
        <p:spPr>
          <a:xfrm>
            <a:off x="1689100" y="3115223"/>
            <a:ext cx="21005800" cy="656727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4000">
                <a:latin typeface="Monaco"/>
                <a:ea typeface="Monaco"/>
                <a:cs typeface="Monaco"/>
                <a:sym typeface="Monaco"/>
              </a:defRPr>
            </a:pPr>
            <a:r>
              <a:t>        Thread </a:t>
            </a:r>
            <a:r>
              <a:rPr>
                <a:solidFill>
                  <a:srgbClr val="7E504F"/>
                </a:solidFill>
              </a:rPr>
              <a:t>t</a:t>
            </a:r>
            <a:r>
              <a:t>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Thread()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400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@Override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400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run()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4000">
                <a:latin typeface="Monaco"/>
                <a:ea typeface="Monaco"/>
                <a:cs typeface="Monaco"/>
                <a:sym typeface="Monaco"/>
              </a:defRPr>
            </a:pPr>
            <a:r>
              <a:t>                </a:t>
            </a:r>
            <a:r>
              <a:rPr>
                <a:solidFill>
                  <a:srgbClr val="4E9072"/>
                </a:solidFill>
              </a:rPr>
              <a:t>// 把要异步执行的代码写这里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4000">
                <a:latin typeface="Monaco"/>
                <a:ea typeface="Monaco"/>
                <a:cs typeface="Monaco"/>
                <a:sym typeface="Monaco"/>
              </a:defRPr>
            </a:pPr>
            <a:r>
              <a:t>            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4000">
                <a:latin typeface="Monaco"/>
                <a:ea typeface="Monaco"/>
                <a:cs typeface="Monaco"/>
                <a:sym typeface="Monaco"/>
              </a:defRPr>
            </a:pPr>
            <a:r>
              <a:t>        };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40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E504F"/>
                </a:solidFill>
              </a:rPr>
              <a:t>t</a:t>
            </a:r>
            <a:r>
              <a:t>.start();</a:t>
            </a:r>
          </a:p>
        </p:txBody>
      </p:sp>
      <p:sp>
        <p:nvSpPr>
          <p:cNvPr id="134" name="Runnable    Thread      TimerTask   FeatureTask      CompletableFuture"/>
          <p:cNvSpPr txBox="1"/>
          <p:nvPr/>
        </p:nvSpPr>
        <p:spPr>
          <a:xfrm>
            <a:off x="1689100" y="10363310"/>
            <a:ext cx="21005800" cy="280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indent="-635000" algn="l">
              <a:spcBef>
                <a:spcPts val="5900"/>
              </a:spcBef>
              <a:buSzPct val="125000"/>
              <a:buChar char="•"/>
              <a:defRPr sz="5100" b="0"/>
            </a:lvl1pPr>
          </a:lstStyle>
          <a:p>
            <a:r>
              <a:t>Runnable    Thread      TimerTask   FeatureTask      CompletableFuture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异步执行 - Spring @Async注解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异步执行 - Spring @Async注解</a:t>
            </a:r>
          </a:p>
        </p:txBody>
      </p:sp>
      <p:sp>
        <p:nvSpPr>
          <p:cNvPr id="139" name="配置…"/>
          <p:cNvSpPr txBox="1">
            <a:spLocks noGrp="1"/>
          </p:cNvSpPr>
          <p:nvPr>
            <p:ph type="body" sz="quarter" idx="1"/>
          </p:nvPr>
        </p:nvSpPr>
        <p:spPr>
          <a:xfrm>
            <a:off x="1689100" y="3149600"/>
            <a:ext cx="7977051" cy="3680351"/>
          </a:xfrm>
          <a:prstGeom prst="rect">
            <a:avLst/>
          </a:prstGeom>
        </p:spPr>
        <p:txBody>
          <a:bodyPr/>
          <a:lstStyle/>
          <a:p>
            <a:r>
              <a:t>配置</a:t>
            </a:r>
          </a:p>
          <a:p>
            <a:r>
              <a:t>@EnableAsync</a:t>
            </a:r>
          </a:p>
        </p:txBody>
      </p:sp>
      <p:sp>
        <p:nvSpPr>
          <p:cNvPr id="140" name="使用…"/>
          <p:cNvSpPr txBox="1"/>
          <p:nvPr/>
        </p:nvSpPr>
        <p:spPr>
          <a:xfrm>
            <a:off x="13297664" y="3098800"/>
            <a:ext cx="7977051" cy="368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635000" indent="-635000" algn="l">
              <a:spcBef>
                <a:spcPts val="5900"/>
              </a:spcBef>
              <a:buSzPct val="125000"/>
              <a:buChar char="•"/>
              <a:defRPr sz="4800" b="0"/>
            </a:pPr>
            <a:r>
              <a:t>使用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  <a:defRPr sz="4800" b="0"/>
            </a:pPr>
            <a:r>
              <a:t>方法上加@Async注解</a:t>
            </a:r>
          </a:p>
        </p:txBody>
      </p:sp>
      <p:sp>
        <p:nvSpPr>
          <p:cNvPr id="141" name="@EnableAsync…"/>
          <p:cNvSpPr txBox="1"/>
          <p:nvPr/>
        </p:nvSpPr>
        <p:spPr>
          <a:xfrm>
            <a:off x="607308" y="7814422"/>
            <a:ext cx="12003287" cy="4756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@EnableAsync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@SpringBootApplication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Application 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</a:t>
            </a:r>
            <a:r>
              <a:rPr>
                <a:solidFill>
                  <a:srgbClr val="7E504F"/>
                </a:solidFill>
              </a:rPr>
              <a:t>args</a:t>
            </a:r>
            <a:r>
              <a:t>) 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		SpringApplication.run(Application.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, </a:t>
            </a:r>
            <a:r>
              <a:rPr>
                <a:solidFill>
                  <a:srgbClr val="7E504F"/>
                </a:solidFill>
              </a:rPr>
              <a:t>args</a:t>
            </a:r>
            <a:r>
              <a:t>);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42" name="@Service…"/>
          <p:cNvSpPr txBox="1"/>
          <p:nvPr/>
        </p:nvSpPr>
        <p:spPr>
          <a:xfrm>
            <a:off x="13006519" y="7551534"/>
            <a:ext cx="9945626" cy="480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@Service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Application 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5E5E5E"/>
                </a:solidFill>
              </a:rPr>
              <a:t>@Async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doSomething(String[] </a:t>
            </a:r>
            <a:r>
              <a:rPr>
                <a:solidFill>
                  <a:srgbClr val="7E504F"/>
                </a:solidFill>
              </a:rPr>
              <a:t>args</a:t>
            </a:r>
            <a:r>
              <a:t>) 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4E9072"/>
                </a:solidFill>
              </a:rPr>
              <a:t>// 从外部调用这个方法时会被异步执行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"/>
          <p:cNvSpPr/>
          <p:nvPr/>
        </p:nvSpPr>
        <p:spPr>
          <a:xfrm>
            <a:off x="11501273" y="-33422"/>
            <a:ext cx="12982528" cy="13782844"/>
          </a:xfrm>
          <a:prstGeom prst="rect">
            <a:avLst/>
          </a:prstGeom>
          <a:solidFill>
            <a:srgbClr val="D5D5D5">
              <a:alpha val="5921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@Service…"/>
          <p:cNvSpPr txBox="1"/>
          <p:nvPr/>
        </p:nvSpPr>
        <p:spPr>
          <a:xfrm>
            <a:off x="699932" y="1045473"/>
            <a:ext cx="8954939" cy="11478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@Service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SampleService {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40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@Async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doA() {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40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@Async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doB() {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doC() {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    doA();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    doB();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48" name="public class SampleController {…"/>
          <p:cNvSpPr txBox="1"/>
          <p:nvPr/>
        </p:nvSpPr>
        <p:spPr>
          <a:xfrm>
            <a:off x="12403053" y="1649248"/>
            <a:ext cx="10174338" cy="7440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SampleController {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@Autowired</a:t>
            </a:r>
            <a:r>
              <a:t> 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SampleService </a:t>
            </a:r>
            <a:r>
              <a:rPr>
                <a:solidFill>
                  <a:srgbClr val="0326CC"/>
                </a:solidFill>
              </a:rPr>
              <a:t>sampleService</a:t>
            </a:r>
            <a:r>
              <a:t>;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doSomthing() {</a:t>
            </a:r>
          </a:p>
          <a:p>
            <a:pPr algn="l" defTabSz="457200">
              <a:defRPr sz="4000" b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sampleService</a:t>
            </a:r>
            <a:r>
              <a:rPr>
                <a:solidFill>
                  <a:srgbClr val="000000"/>
                </a:solidFill>
              </a:rPr>
              <a:t>.doA();</a:t>
            </a:r>
          </a:p>
          <a:p>
            <a:pPr algn="l" defTabSz="457200">
              <a:defRPr sz="4000" b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sampleService</a:t>
            </a:r>
            <a:r>
              <a:rPr>
                <a:solidFill>
                  <a:srgbClr val="000000"/>
                </a:solidFill>
              </a:rPr>
              <a:t>.doC();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49" name="线条"/>
          <p:cNvSpPr/>
          <p:nvPr/>
        </p:nvSpPr>
        <p:spPr>
          <a:xfrm flipH="1" flipV="1">
            <a:off x="8070364" y="4235909"/>
            <a:ext cx="6499539" cy="1777718"/>
          </a:xfrm>
          <a:prstGeom prst="line">
            <a:avLst/>
          </a:prstGeom>
          <a:ln w="63500">
            <a:solidFill>
              <a:schemeClr val="accent4">
                <a:hueOff val="-1081314"/>
                <a:satOff val="4338"/>
                <a:lumOff val="-8931"/>
                <a:alpha val="75433"/>
              </a:schemeClr>
            </a:solidFill>
            <a:prstDash val="sysDot"/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线条"/>
          <p:cNvSpPr/>
          <p:nvPr/>
        </p:nvSpPr>
        <p:spPr>
          <a:xfrm flipH="1">
            <a:off x="7939165" y="6896494"/>
            <a:ext cx="6761727" cy="1923874"/>
          </a:xfrm>
          <a:prstGeom prst="line">
            <a:avLst/>
          </a:prstGeom>
          <a:ln w="63500">
            <a:solidFill>
              <a:schemeClr val="accent4">
                <a:hueOff val="-1081314"/>
                <a:satOff val="4338"/>
                <a:lumOff val="-8931"/>
                <a:alpha val="75433"/>
              </a:schemeClr>
            </a:solidFill>
            <a:prstDash val="sysDot"/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①"/>
          <p:cNvSpPr txBox="1"/>
          <p:nvPr/>
        </p:nvSpPr>
        <p:spPr>
          <a:xfrm>
            <a:off x="13890409" y="5739779"/>
            <a:ext cx="1003301" cy="723901"/>
          </a:xfrm>
          <a:prstGeom prst="rect">
            <a:avLst/>
          </a:prstGeom>
          <a:solidFill>
            <a:srgbClr val="FFFB00">
              <a:alpha val="8866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2600"/>
                </a:solidFill>
              </a:defRPr>
            </a:lvl1pPr>
          </a:lstStyle>
          <a:p>
            <a:r>
              <a:t>①　</a:t>
            </a:r>
          </a:p>
        </p:txBody>
      </p:sp>
      <p:sp>
        <p:nvSpPr>
          <p:cNvPr id="152" name="②"/>
          <p:cNvSpPr txBox="1"/>
          <p:nvPr/>
        </p:nvSpPr>
        <p:spPr>
          <a:xfrm>
            <a:off x="13890409" y="6348042"/>
            <a:ext cx="1003301" cy="723901"/>
          </a:xfrm>
          <a:prstGeom prst="rect">
            <a:avLst/>
          </a:prstGeom>
          <a:solidFill>
            <a:srgbClr val="FFFB00">
              <a:alpha val="8866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2600"/>
                </a:solidFill>
              </a:defRPr>
            </a:lvl1pPr>
          </a:lstStyle>
          <a:p>
            <a:r>
              <a:t>②　</a:t>
            </a:r>
          </a:p>
        </p:txBody>
      </p:sp>
      <p:sp>
        <p:nvSpPr>
          <p:cNvPr id="153" name="③"/>
          <p:cNvSpPr txBox="1"/>
          <p:nvPr/>
        </p:nvSpPr>
        <p:spPr>
          <a:xfrm>
            <a:off x="2226462" y="9166869"/>
            <a:ext cx="1003301" cy="723901"/>
          </a:xfrm>
          <a:prstGeom prst="rect">
            <a:avLst/>
          </a:prstGeom>
          <a:solidFill>
            <a:srgbClr val="FFFB00">
              <a:alpha val="8866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2600"/>
                </a:solidFill>
              </a:defRPr>
            </a:lvl1pPr>
          </a:lstStyle>
          <a:p>
            <a:r>
              <a:t>③　</a:t>
            </a:r>
          </a:p>
        </p:txBody>
      </p:sp>
      <p:sp>
        <p:nvSpPr>
          <p:cNvPr id="154" name="④"/>
          <p:cNvSpPr txBox="1"/>
          <p:nvPr/>
        </p:nvSpPr>
        <p:spPr>
          <a:xfrm>
            <a:off x="2226462" y="9775132"/>
            <a:ext cx="1003301" cy="7239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④　</a:t>
            </a:r>
          </a:p>
        </p:txBody>
      </p:sp>
      <p:sp>
        <p:nvSpPr>
          <p:cNvPr id="155" name="在1、2、3、4种仅仅①是可以异步执行的"/>
          <p:cNvSpPr txBox="1"/>
          <p:nvPr/>
        </p:nvSpPr>
        <p:spPr>
          <a:xfrm>
            <a:off x="9170117" y="12186461"/>
            <a:ext cx="1400098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t>在1、2、3、4种仅仅①是可以异步执行的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@Async 方法返回值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@Async 方法返回值</a:t>
            </a:r>
          </a:p>
        </p:txBody>
      </p:sp>
      <p:sp>
        <p:nvSpPr>
          <p:cNvPr id="160" name="void…"/>
          <p:cNvSpPr txBox="1">
            <a:spLocks noGrp="1"/>
          </p:cNvSpPr>
          <p:nvPr>
            <p:ph type="body" idx="1"/>
          </p:nvPr>
        </p:nvSpPr>
        <p:spPr>
          <a:xfrm>
            <a:off x="1414092" y="6719595"/>
            <a:ext cx="21005801" cy="6895188"/>
          </a:xfrm>
          <a:prstGeom prst="rect">
            <a:avLst/>
          </a:prstGeom>
        </p:spPr>
        <p:txBody>
          <a:bodyPr/>
          <a:lstStyle/>
          <a:p>
            <a:r>
              <a:t>void</a:t>
            </a:r>
          </a:p>
          <a:p>
            <a:r>
              <a:t>Future&lt;T&gt;</a:t>
            </a:r>
          </a:p>
          <a:p>
            <a:r>
              <a:t>其他类型一律返回null；遇到int/double/float/boolean基本类型，执行时会抛出异常：AopInvocationException</a:t>
            </a:r>
          </a:p>
        </p:txBody>
      </p:sp>
      <p:sp>
        <p:nvSpPr>
          <p:cNvPr id="161" name="@Async…"/>
          <p:cNvSpPr txBox="1"/>
          <p:nvPr/>
        </p:nvSpPr>
        <p:spPr>
          <a:xfrm>
            <a:off x="8434519" y="2608472"/>
            <a:ext cx="12917984" cy="7880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5E5E5E"/>
                </a:solidFill>
              </a:rPr>
              <a:t>@Async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doSomething(String[] </a:t>
            </a:r>
            <a:r>
              <a:rPr>
                <a:solidFill>
                  <a:srgbClr val="7E504F"/>
                </a:solidFill>
              </a:rPr>
              <a:t>args</a:t>
            </a:r>
            <a:r>
              <a:t>) 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5E5E5E"/>
                </a:solidFill>
              </a:rPr>
              <a:t>@Async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Future&lt;Integer&gt;</a:t>
            </a:r>
            <a:r>
              <a:t> doSomething2(String[] </a:t>
            </a:r>
            <a:r>
              <a:rPr>
                <a:solidFill>
                  <a:srgbClr val="7E504F"/>
                </a:solidFill>
              </a:rPr>
              <a:t>args</a:t>
            </a:r>
            <a:r>
              <a:t>) 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5E5E5E"/>
                </a:solidFill>
              </a:rPr>
              <a:t>@Async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Map&lt;Sring, Object&gt;</a:t>
            </a:r>
            <a:r>
              <a:t> doSomething3(String[] </a:t>
            </a:r>
            <a:r>
              <a:rPr>
                <a:solidFill>
                  <a:srgbClr val="7E504F"/>
                </a:solidFill>
              </a:rPr>
              <a:t>args</a:t>
            </a:r>
            <a:r>
              <a:t>) 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5E5E5E"/>
                </a:solidFill>
              </a:rPr>
              <a:t>@Async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doSomething4(String[] </a:t>
            </a:r>
            <a:r>
              <a:rPr>
                <a:solidFill>
                  <a:srgbClr val="7E504F"/>
                </a:solidFill>
              </a:rPr>
              <a:t>args</a:t>
            </a:r>
            <a:r>
              <a:t>) 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自定义</PresentationFormat>
  <Paragraphs>85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Helvetica Neue</vt:lpstr>
      <vt:lpstr>Helvetica Neue Light</vt:lpstr>
      <vt:lpstr>Helvetica Neue Medium</vt:lpstr>
      <vt:lpstr>Helvetica Neue Thin</vt:lpstr>
      <vt:lpstr>Monaco</vt:lpstr>
      <vt:lpstr>White</vt:lpstr>
      <vt:lpstr>PowerPoint 演示文稿</vt:lpstr>
      <vt:lpstr>异步执行</vt:lpstr>
      <vt:lpstr>异步执行 - Spring @Async注解</vt:lpstr>
      <vt:lpstr>PowerPoint 演示文稿</vt:lpstr>
      <vt:lpstr>@Async 方法返回值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2018-09-25T02:10:38Z</dcterms:modified>
</cp:coreProperties>
</file>