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3490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63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53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17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30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26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26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32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ring Async, Scheduling &amp; Cache"/>
          <p:cNvSpPr txBox="1"/>
          <p:nvPr/>
        </p:nvSpPr>
        <p:spPr>
          <a:xfrm>
            <a:off x="2032000" y="4738511"/>
            <a:ext cx="20320000" cy="13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Async, Scheduling &amp; Cache</a:t>
            </a:r>
          </a:p>
        </p:txBody>
      </p:sp>
      <p:sp>
        <p:nvSpPr>
          <p:cNvPr id="129" name="Spring Cache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Cache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缓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缓存</a:t>
            </a:r>
          </a:p>
        </p:txBody>
      </p:sp>
      <p:sp>
        <p:nvSpPr>
          <p:cNvPr id="135" name="利用java程序中的变量…"/>
          <p:cNvSpPr txBox="1">
            <a:spLocks noGrp="1"/>
          </p:cNvSpPr>
          <p:nvPr>
            <p:ph type="body" idx="1"/>
          </p:nvPr>
        </p:nvSpPr>
        <p:spPr>
          <a:xfrm>
            <a:off x="2995385" y="4662141"/>
            <a:ext cx="18199462" cy="8237446"/>
          </a:xfrm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5500"/>
              </a:spcBef>
              <a:defRPr sz="4512"/>
            </a:pPr>
            <a:r>
              <a:t>利用java程序中的变量</a:t>
            </a:r>
          </a:p>
          <a:p>
            <a:pPr marL="1790700" lvl="2" indent="-596900" defTabSz="775969">
              <a:spcBef>
                <a:spcPts val="5500"/>
              </a:spcBef>
              <a:defRPr sz="4512"/>
            </a:pPr>
            <a:r>
              <a:t>简单</a:t>
            </a:r>
          </a:p>
          <a:p>
            <a:pPr marL="1790700" lvl="2" indent="-596900" defTabSz="775969">
              <a:spcBef>
                <a:spcPts val="5500"/>
              </a:spcBef>
              <a:defRPr sz="4512"/>
            </a:pPr>
            <a:r>
              <a:t>集群环境中多个实例无法同步</a:t>
            </a:r>
          </a:p>
          <a:p>
            <a:pPr marL="596900" indent="-596900" defTabSz="775969">
              <a:spcBef>
                <a:spcPts val="5500"/>
              </a:spcBef>
              <a:defRPr sz="4512"/>
            </a:pPr>
            <a:r>
              <a:t>缓存服务器</a:t>
            </a:r>
          </a:p>
          <a:p>
            <a:pPr marL="1790700" lvl="2" indent="-596900" defTabSz="775969">
              <a:spcBef>
                <a:spcPts val="5500"/>
              </a:spcBef>
              <a:defRPr sz="4512"/>
            </a:pPr>
            <a:r>
              <a:t>Memcached</a:t>
            </a:r>
          </a:p>
          <a:p>
            <a:pPr marL="1790700" lvl="2" indent="-596900" defTabSz="775969">
              <a:spcBef>
                <a:spcPts val="5500"/>
              </a:spcBef>
              <a:defRPr sz="4512"/>
            </a:pPr>
            <a:r>
              <a:t>Redis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pring中通过注解使用缓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Spring中通过注解使用缓存</a:t>
            </a:r>
          </a:p>
        </p:txBody>
      </p:sp>
      <p:sp>
        <p:nvSpPr>
          <p:cNvPr id="140" name="@EnableCaching 启用缓存注解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@EnableCaching 启用缓存注解</a:t>
            </a:r>
          </a:p>
          <a:p>
            <a:r>
              <a:t>@Cacheable</a:t>
            </a:r>
          </a:p>
          <a:p>
            <a:r>
              <a:t>@CacheEvict</a:t>
            </a:r>
          </a:p>
          <a:p>
            <a:r>
              <a:t>@CachePut</a:t>
            </a:r>
          </a:p>
          <a:p>
            <a:r>
              <a:t>@CacheConfig</a:t>
            </a:r>
          </a:p>
        </p:txBody>
      </p:sp>
      <p:sp>
        <p:nvSpPr>
          <p:cNvPr id="141" name="Spring Cache != JSR-107 (JCache)"/>
          <p:cNvSpPr txBox="1"/>
          <p:nvPr/>
        </p:nvSpPr>
        <p:spPr>
          <a:xfrm>
            <a:off x="13075857" y="11964841"/>
            <a:ext cx="10784472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Spring Cache != JSR-107 (JCache)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例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例子</a:t>
            </a:r>
          </a:p>
        </p:txBody>
      </p:sp>
      <p:sp>
        <p:nvSpPr>
          <p:cNvPr id="146" name="@Cacheable(cacheNames=&quot;user&quot;, key=&quot;#id&quot;)…"/>
          <p:cNvSpPr txBox="1"/>
          <p:nvPr/>
        </p:nvSpPr>
        <p:spPr>
          <a:xfrm>
            <a:off x="3873022" y="3619270"/>
            <a:ext cx="14137383" cy="7463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@Cacheable</a:t>
            </a:r>
            <a:r>
              <a:t>(cacheNames=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t>, key=</a:t>
            </a:r>
            <a:r>
              <a:rPr>
                <a:solidFill>
                  <a:srgbClr val="3933FF"/>
                </a:solidFill>
              </a:rPr>
              <a:t>"#id"</a:t>
            </a:r>
            <a:r>
              <a:t>)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User getUserById(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@CachePut</a:t>
            </a:r>
            <a:r>
              <a:t>(cacheNames=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t>, key=</a:t>
            </a:r>
            <a:r>
              <a:rPr>
                <a:solidFill>
                  <a:srgbClr val="3933FF"/>
                </a:solidFill>
              </a:rPr>
              <a:t>"#u.id"</a:t>
            </a:r>
            <a:r>
              <a:t>)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User updateUser(User </a:t>
            </a:r>
            <a:r>
              <a:rPr>
                <a:solidFill>
                  <a:srgbClr val="7E504F"/>
                </a:solidFill>
              </a:rPr>
              <a:t>u</a:t>
            </a:r>
            <a:r>
              <a:t>) 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@CacheEvict</a:t>
            </a:r>
            <a:r>
              <a:t>(cacheNames=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t>)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deleteUserById(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sz="40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  <p:grpSp>
        <p:nvGrpSpPr>
          <p:cNvPr id="149" name="成组"/>
          <p:cNvGrpSpPr/>
          <p:nvPr/>
        </p:nvGrpSpPr>
        <p:grpSpPr>
          <a:xfrm>
            <a:off x="12970979" y="2441646"/>
            <a:ext cx="11586274" cy="11287902"/>
            <a:chOff x="0" y="0"/>
            <a:chExt cx="11586272" cy="11287900"/>
          </a:xfrm>
        </p:grpSpPr>
        <p:sp>
          <p:nvSpPr>
            <p:cNvPr id="147" name="矩形"/>
            <p:cNvSpPr/>
            <p:nvPr/>
          </p:nvSpPr>
          <p:spPr>
            <a:xfrm>
              <a:off x="0" y="0"/>
              <a:ext cx="11586273" cy="11287901"/>
            </a:xfrm>
            <a:prstGeom prst="rect">
              <a:avLst/>
            </a:prstGeom>
            <a:solidFill>
              <a:srgbClr val="D5D5D5">
                <a:alpha val="313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@CacheConfig(&quot;user&quot;)…"/>
            <p:cNvSpPr txBox="1"/>
            <p:nvPr/>
          </p:nvSpPr>
          <p:spPr>
            <a:xfrm>
              <a:off x="561682" y="847160"/>
              <a:ext cx="10784038" cy="9017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500" b="0" u="sng">
                  <a:latin typeface="Monaco"/>
                  <a:ea typeface="Monaco"/>
                  <a:cs typeface="Monaco"/>
                  <a:sym typeface="Monaco"/>
                </a:defRPr>
              </a:pPr>
              <a:r>
                <a:rPr u="none">
                  <a:solidFill>
                    <a:srgbClr val="777777"/>
                  </a:solidFill>
                </a:rPr>
                <a:t>@</a:t>
              </a:r>
              <a:r>
                <a:rPr u="none"/>
                <a:t>CacheConfig(</a:t>
              </a:r>
              <a:r>
                <a:rPr u="none">
                  <a:solidFill>
                    <a:srgbClr val="3933FF"/>
                  </a:solidFill>
                </a:rPr>
                <a:t>"user"</a:t>
              </a:r>
              <a:r>
                <a:rPr u="none"/>
                <a:t>)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931A68"/>
                  </a:solidFill>
                </a:rPr>
                <a:t>public</a:t>
              </a:r>
              <a:r>
                <a:t> </a:t>
              </a:r>
              <a:r>
                <a:rPr>
                  <a:solidFill>
                    <a:srgbClr val="931A68"/>
                  </a:solidFill>
                </a:rPr>
                <a:t>class</a:t>
              </a:r>
              <a:r>
                <a:t> UserService{  </a:t>
              </a:r>
            </a:p>
            <a:p>
              <a:pPr algn="l" defTabSz="457200">
                <a:defRPr sz="3500" b="0">
                  <a:solidFill>
                    <a:srgbClr val="777777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@Cacheable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31A68"/>
                  </a:solidFill>
                </a:rPr>
                <a:t>public</a:t>
              </a:r>
              <a:r>
                <a:t> User getUserById(</a:t>
              </a:r>
              <a:r>
                <a:rPr>
                  <a:solidFill>
                    <a:srgbClr val="931A68"/>
                  </a:solidFill>
                </a:rPr>
                <a:t>int</a:t>
              </a:r>
              <a:r>
                <a:t> </a:t>
              </a:r>
              <a:r>
                <a:rPr>
                  <a:solidFill>
                    <a:srgbClr val="7E504F"/>
                  </a:solidFill>
                </a:rPr>
                <a:t>id</a:t>
              </a:r>
              <a:r>
                <a:t>) {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}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</a:p>
            <a:p>
              <a:pPr algn="l" defTabSz="457200">
                <a:defRPr sz="3500" b="0">
                  <a:solidFill>
                    <a:srgbClr val="777777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@CachePut</a:t>
              </a:r>
              <a:r>
                <a:rPr>
                  <a:solidFill>
                    <a:srgbClr val="000000"/>
                  </a:solidFill>
                </a:rPr>
                <a:t>(key=</a:t>
              </a:r>
              <a:r>
                <a:rPr>
                  <a:solidFill>
                    <a:srgbClr val="3933FF"/>
                  </a:solidFill>
                </a:rPr>
                <a:t>"#u.id"</a:t>
              </a:r>
              <a:r>
                <a:rPr>
                  <a:solidFill>
                    <a:srgbClr val="000000"/>
                  </a:solidFill>
                </a:rPr>
                <a:t>)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31A68"/>
                  </a:solidFill>
                </a:rPr>
                <a:t>public</a:t>
              </a:r>
              <a:r>
                <a:t> </a:t>
              </a:r>
              <a:r>
                <a:rPr>
                  <a:solidFill>
                    <a:srgbClr val="931A68"/>
                  </a:solidFill>
                </a:rPr>
                <a:t>void</a:t>
              </a:r>
              <a:r>
                <a:t> updateUser(User </a:t>
              </a:r>
              <a:r>
                <a:rPr>
                  <a:solidFill>
                    <a:srgbClr val="7E504F"/>
                  </a:solidFill>
                </a:rPr>
                <a:t>u</a:t>
              </a:r>
              <a:r>
                <a:t>) {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}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</a:p>
            <a:p>
              <a:pPr algn="l" defTabSz="457200">
                <a:defRPr sz="3500" b="0">
                  <a:solidFill>
                    <a:srgbClr val="777777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t>@CacheEvict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</a:t>
              </a:r>
              <a:r>
                <a:rPr>
                  <a:solidFill>
                    <a:srgbClr val="931A68"/>
                  </a:solidFill>
                </a:rPr>
                <a:t>public</a:t>
              </a:r>
              <a:r>
                <a:t> </a:t>
              </a:r>
              <a:r>
                <a:rPr>
                  <a:solidFill>
                    <a:srgbClr val="931A68"/>
                  </a:solidFill>
                </a:rPr>
                <a:t>void</a:t>
              </a:r>
              <a:r>
                <a:t> deleteUserById(</a:t>
              </a:r>
              <a:r>
                <a:rPr>
                  <a:solidFill>
                    <a:srgbClr val="931A68"/>
                  </a:solidFill>
                </a:rPr>
                <a:t>int</a:t>
              </a:r>
              <a:r>
                <a:t> </a:t>
              </a:r>
              <a:r>
                <a:rPr>
                  <a:solidFill>
                    <a:srgbClr val="7E504F"/>
                  </a:solidFill>
                </a:rPr>
                <a:t>id</a:t>
              </a:r>
              <a:r>
                <a:t>){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}</a:t>
              </a:r>
            </a:p>
            <a:p>
              <a:pPr algn="l" defTabSz="457200">
                <a:defRPr sz="3500"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}</a:t>
              </a:r>
            </a:p>
          </p:txBody>
        </p:sp>
      </p:grpSp>
      <p:grpSp>
        <p:nvGrpSpPr>
          <p:cNvPr id="153" name="成组"/>
          <p:cNvGrpSpPr/>
          <p:nvPr/>
        </p:nvGrpSpPr>
        <p:grpSpPr>
          <a:xfrm>
            <a:off x="18225160" y="3187948"/>
            <a:ext cx="5232237" cy="7340104"/>
            <a:chOff x="0" y="0"/>
            <a:chExt cx="5232235" cy="7340103"/>
          </a:xfrm>
        </p:grpSpPr>
        <p:sp>
          <p:nvSpPr>
            <p:cNvPr id="150" name="Key…"/>
            <p:cNvSpPr txBox="1"/>
            <p:nvPr/>
          </p:nvSpPr>
          <p:spPr>
            <a:xfrm>
              <a:off x="0" y="-1"/>
              <a:ext cx="5232236" cy="245872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4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Key</a:t>
              </a:r>
            </a:p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-----------------------</a:t>
              </a:r>
            </a:p>
            <a:p>
              <a:pPr>
                <a:defRPr sz="5000" b="0">
                  <a:solidFill>
                    <a:srgbClr val="FFFFFF"/>
                  </a:solidFill>
                </a:defRPr>
              </a:pPr>
              <a:r>
                <a:t>cacheName::key</a:t>
              </a:r>
            </a:p>
          </p:txBody>
        </p:sp>
        <p:sp>
          <p:nvSpPr>
            <p:cNvPr id="151" name="箭头"/>
            <p:cNvSpPr/>
            <p:nvPr/>
          </p:nvSpPr>
          <p:spPr>
            <a:xfrm rot="5400000">
              <a:off x="1600766" y="3063855"/>
              <a:ext cx="2030703" cy="1212394"/>
            </a:xfrm>
            <a:prstGeom prst="rightArrow">
              <a:avLst>
                <a:gd name="adj1" fmla="val 32000"/>
                <a:gd name="adj2" fmla="val 67041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value…"/>
            <p:cNvSpPr txBox="1"/>
            <p:nvPr/>
          </p:nvSpPr>
          <p:spPr>
            <a:xfrm>
              <a:off x="0" y="4881383"/>
              <a:ext cx="5232236" cy="24587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4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value</a:t>
              </a:r>
            </a:p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-----------------</a:t>
              </a:r>
            </a:p>
            <a:p>
              <a:pPr>
                <a:defRPr sz="5000" b="0">
                  <a:solidFill>
                    <a:srgbClr val="FFFFFF"/>
                  </a:solidFill>
                </a:defRPr>
              </a:pPr>
              <a:r>
                <a:t>return Value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0932 -0.035937" pathEditMode="relative">
                                      <p:cBhvr>
                                        <p:cTn id="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" dur="1000" fill="hold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4" animBg="1" advAuto="0"/>
      <p:bldP spid="153" grpId="1" animBg="1" advAuto="0"/>
      <p:bldP spid="153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@Cacheable @CachePut @CacheEvict参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defRPr sz="8288"/>
            </a:lvl1pPr>
          </a:lstStyle>
          <a:p>
            <a:r>
              <a:t>@Cacheable @CachePut @CacheEvict参数</a:t>
            </a:r>
          </a:p>
        </p:txBody>
      </p:sp>
      <p:sp>
        <p:nvSpPr>
          <p:cNvPr id="158" name="cacheNames  / value          字符串数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cacheNames  / value          字符串数组</a:t>
            </a:r>
          </a:p>
          <a:p>
            <a:r>
              <a:t>key             SpringEL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condition  --  执行方法前判断是否使用注解的功能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unless     -- 执行方法后，判断是否使用注解提供的功能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cacheManager  CacheResolver keyGenerator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ke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</a:t>
            </a:r>
          </a:p>
        </p:txBody>
      </p:sp>
      <p:sp>
        <p:nvSpPr>
          <p:cNvPr id="163" name="默认是按照方法的参数自动生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默认是按照方法的参数自动生成</a:t>
            </a:r>
          </a:p>
          <a:p>
            <a:r>
              <a:t>可以通过keyGenerator参数自定义生成方式</a:t>
            </a:r>
          </a:p>
          <a:p>
            <a:r>
              <a:t>可以通过key参数，用spring EL写个表达式，用表达式计算结果作为key</a:t>
            </a:r>
          </a:p>
          <a:p>
            <a:pPr lvl="2">
              <a:lnSpc>
                <a:spcPct val="40000"/>
              </a:lnSpc>
            </a:pPr>
            <a:r>
              <a:t># + 参数 可以直接引用参数</a:t>
            </a:r>
          </a:p>
          <a:p>
            <a:pPr lvl="2">
              <a:lnSpc>
                <a:spcPct val="40000"/>
              </a:lnSpc>
            </a:pPr>
            <a:r>
              <a:t>#result 方法返回值</a:t>
            </a:r>
          </a:p>
          <a:p>
            <a:pPr lvl="2">
              <a:lnSpc>
                <a:spcPct val="40000"/>
              </a:lnSpc>
            </a:pPr>
            <a:r>
              <a:t>#root.method, #root.target, #root.caches引用方法、目标对象、缓存等</a:t>
            </a:r>
          </a:p>
          <a:p>
            <a:pPr lvl="2">
              <a:lnSpc>
                <a:spcPct val="40000"/>
              </a:lnSpc>
            </a:pPr>
            <a:r>
              <a:t>#root.methodName, #root.targetClass, #root.args[1]等也可用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@CacheEvi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@CacheEvict</a:t>
            </a:r>
          </a:p>
        </p:txBody>
      </p:sp>
      <p:sp>
        <p:nvSpPr>
          <p:cNvPr id="168" name="allEntries    ---  值为true则不管key，清除cacheName下所有key的缓存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allEntries    ---  值为true则不管key，清除cacheName下所有key的缓存</a:t>
            </a:r>
          </a:p>
          <a:p>
            <a:r>
              <a:t>beforeInvocation  --- 值为true，执行方法前清除，默认是执行方法后清除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@CacheConfig(&quot;user&quot;)…"/>
          <p:cNvSpPr txBox="1"/>
          <p:nvPr/>
        </p:nvSpPr>
        <p:spPr>
          <a:xfrm>
            <a:off x="2917783" y="891849"/>
            <a:ext cx="16279622" cy="1140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500" b="0" u="sng"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777777"/>
                </a:solidFill>
              </a:rPr>
              <a:t>@</a:t>
            </a:r>
            <a:r>
              <a:rPr u="none"/>
              <a:t>CacheConfig(</a:t>
            </a:r>
            <a:r>
              <a:rPr u="none">
                <a:solidFill>
                  <a:srgbClr val="3933FF"/>
                </a:solidFill>
              </a:rPr>
              <a:t>"user"</a:t>
            </a:r>
            <a:r>
              <a:rPr u="none"/>
              <a:t>)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UserService{  </a:t>
            </a:r>
          </a:p>
          <a:p>
            <a:pPr algn="l" defTabSz="457200">
              <a:defRPr sz="35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@Cacheable(condition="</a:t>
            </a:r>
            <a:r>
              <a:rPr>
                <a:solidFill>
                  <a:srgbClr val="0433FF"/>
                </a:solidFill>
              </a:rPr>
              <a:t>id&lt;10</a:t>
            </a:r>
            <a:r>
              <a:t>", unless="</a:t>
            </a:r>
            <a:r>
              <a:rPr>
                <a:solidFill>
                  <a:srgbClr val="0433FF"/>
                </a:solidFill>
              </a:rPr>
              <a:t>#result.status=0</a:t>
            </a:r>
            <a:r>
              <a:t>")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User getUserById(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 {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35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@CachePut</a:t>
            </a:r>
            <a:r>
              <a:rPr>
                <a:solidFill>
                  <a:srgbClr val="000000"/>
                </a:solidFill>
              </a:rPr>
              <a:t>(key=</a:t>
            </a:r>
            <a:r>
              <a:rPr>
                <a:solidFill>
                  <a:srgbClr val="3933FF"/>
                </a:solidFill>
              </a:rPr>
              <a:t>"#u.id", </a:t>
            </a:r>
            <a:r>
              <a:rPr>
                <a:solidFill>
                  <a:srgbClr val="5E5E5E"/>
                </a:solidFill>
              </a:rPr>
              <a:t>condition=</a:t>
            </a:r>
            <a:r>
              <a:rPr>
                <a:solidFill>
                  <a:srgbClr val="3933FF"/>
                </a:solidFill>
              </a:rPr>
              <a:t>"#u.status=0"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updateUser(User </a:t>
            </a:r>
            <a:r>
              <a:rPr>
                <a:solidFill>
                  <a:srgbClr val="7E504F"/>
                </a:solidFill>
              </a:rPr>
              <a:t>u</a:t>
            </a:r>
            <a:r>
              <a:t>) {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sz="3500"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@CacheEvict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deleteUserById(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id</a:t>
            </a:r>
            <a:r>
              <a:t>){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3500" b="0">
                <a:solidFill>
                  <a:srgbClr val="5E5E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@CacheEvict(allEntries=true)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deleteAll(){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3500"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设置缓存过期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设置缓存过期</a:t>
            </a:r>
          </a:p>
        </p:txBody>
      </p:sp>
      <p:sp>
        <p:nvSpPr>
          <p:cNvPr id="173" name="可以和Scheduled Tasks配合CacheEvict注解一起来实现过期清除的功能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2292212" cy="8360999"/>
          </a:xfrm>
          <a:prstGeom prst="rect">
            <a:avLst/>
          </a:prstGeom>
        </p:spPr>
        <p:txBody>
          <a:bodyPr/>
          <a:lstStyle/>
          <a:p>
            <a:r>
              <a:t>可以和Scheduled Tasks配合CacheEvict注解一起来实现过期清除的功能</a:t>
            </a:r>
          </a:p>
          <a:p>
            <a:endParaRPr/>
          </a:p>
          <a:p>
            <a:endParaRPr/>
          </a:p>
          <a:p>
            <a:r>
              <a:t>某些缓存服务，例如redis，可以通过application.yml配置一个全局的过期时间</a:t>
            </a:r>
          </a:p>
        </p:txBody>
      </p:sp>
      <p:sp>
        <p:nvSpPr>
          <p:cNvPr id="174" name="@Scheduled(cron = &quot;0 0,30 * * * ?&quot;)…"/>
          <p:cNvSpPr txBox="1"/>
          <p:nvPr/>
        </p:nvSpPr>
        <p:spPr>
          <a:xfrm>
            <a:off x="160421" y="5993455"/>
            <a:ext cx="13375259" cy="267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@Scheduled</a:t>
            </a:r>
            <a:r>
              <a:rPr>
                <a:solidFill>
                  <a:srgbClr val="000000"/>
                </a:solidFill>
              </a:rPr>
              <a:t>(cron = </a:t>
            </a:r>
            <a:r>
              <a:t>"0 0,30 * * * ?"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@CacheEvict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5E5E5E"/>
                </a:solidFill>
              </a:rPr>
              <a:t>cacheNames=</a:t>
            </a:r>
            <a:r>
              <a:t>"reportdata",</a:t>
            </a:r>
            <a:r>
              <a:rPr>
                <a:solidFill>
                  <a:srgbClr val="929292"/>
                </a:solidFill>
              </a:rPr>
              <a:t> </a:t>
            </a:r>
            <a:r>
              <a:rPr>
                <a:solidFill>
                  <a:srgbClr val="5E5E5E"/>
                </a:solidFill>
              </a:rPr>
              <a:t>allEntries=</a:t>
            </a:r>
            <a:r>
              <a:rPr>
                <a:solidFill>
                  <a:srgbClr val="0433FF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clearReportData()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  <p:sp>
        <p:nvSpPr>
          <p:cNvPr id="175" name="@Scheduled(cron = &quot;0 0 * * * ?&quot;)…"/>
          <p:cNvSpPr txBox="1"/>
          <p:nvPr/>
        </p:nvSpPr>
        <p:spPr>
          <a:xfrm>
            <a:off x="13601413" y="5781706"/>
            <a:ext cx="9945701" cy="215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@Scheduled</a:t>
            </a:r>
            <a:r>
              <a:rPr>
                <a:solidFill>
                  <a:srgbClr val="000000"/>
                </a:solidFill>
              </a:rPr>
              <a:t>(cron = </a:t>
            </a:r>
            <a:r>
              <a:t>"0 0 * * * ?"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@CachePut</a:t>
            </a:r>
            <a:r>
              <a:rPr>
                <a:solidFill>
                  <a:srgbClr val="000000"/>
                </a:solidFill>
              </a:rPr>
              <a:t>(</a:t>
            </a:r>
            <a:r>
              <a:t>"datasummary"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Map&lt;String, Object&gt; calData()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  <p:sp>
        <p:nvSpPr>
          <p:cNvPr id="176" name="spring:…"/>
          <p:cNvSpPr txBox="1"/>
          <p:nvPr/>
        </p:nvSpPr>
        <p:spPr>
          <a:xfrm>
            <a:off x="3671813" y="10434577"/>
            <a:ext cx="13374143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spring: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cache: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00CE4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redis: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solidFill>
                  <a:srgbClr val="FF284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0CE41"/>
                </a:solidFill>
              </a:rPr>
              <a:t>time-to-live:</a:t>
            </a:r>
            <a:r>
              <a:rPr>
                <a:solidFill>
                  <a:srgbClr val="000000"/>
                </a:solidFill>
              </a:rPr>
              <a:t> 600s  </a:t>
            </a:r>
            <a:r>
              <a:t># 默认是从不过期，可以设置一个过期时间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自定义</PresentationFormat>
  <Paragraphs>105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缓存</vt:lpstr>
      <vt:lpstr>Spring中通过注解使用缓存</vt:lpstr>
      <vt:lpstr>例子</vt:lpstr>
      <vt:lpstr>@Cacheable @CachePut @CacheEvict参数</vt:lpstr>
      <vt:lpstr>key</vt:lpstr>
      <vt:lpstr>@CacheEvict</vt:lpstr>
      <vt:lpstr>PowerPoint 演示文稿</vt:lpstr>
      <vt:lpstr>设置缓存过期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2018-09-25T02:10:16Z</dcterms:modified>
</cp:coreProperties>
</file>