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665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974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22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433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1722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032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228600" algn="ctr" defTabSz="821531">
              <a:spcBef>
                <a:spcPts val="0"/>
              </a:spcBef>
              <a:buSzTx/>
              <a:buNone/>
            </a:lvl2pPr>
            <a:lvl3pPr marL="0" indent="457200" algn="ctr" defTabSz="821531">
              <a:spcBef>
                <a:spcPts val="0"/>
              </a:spcBef>
              <a:buSzTx/>
              <a:buNone/>
            </a:lvl3pPr>
            <a:lvl4pPr marL="0" indent="685800" algn="ctr" defTabSz="821531">
              <a:spcBef>
                <a:spcPts val="0"/>
              </a:spcBef>
              <a:buSzTx/>
              <a:buNone/>
            </a:lvl4pPr>
            <a:lvl5pPr marL="0" indent="914400" algn="ctr" defTabSz="821531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部署Spring Boot项目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部署Spring Boot项目</a:t>
            </a:r>
          </a:p>
        </p:txBody>
      </p:sp>
      <p:sp>
        <p:nvSpPr>
          <p:cNvPr id="129" name="生产环境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defTabSz="821531"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生产环境</a:t>
            </a:r>
          </a:p>
        </p:txBody>
      </p:sp>
      <p:sp>
        <p:nvSpPr>
          <p:cNvPr id="130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821531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成组"/>
          <p:cNvGrpSpPr/>
          <p:nvPr/>
        </p:nvGrpSpPr>
        <p:grpSpPr>
          <a:xfrm>
            <a:off x="11144488" y="4048340"/>
            <a:ext cx="4143011" cy="7145444"/>
            <a:chOff x="0" y="0"/>
            <a:chExt cx="4143009" cy="7145443"/>
          </a:xfrm>
        </p:grpSpPr>
        <p:sp>
          <p:nvSpPr>
            <p:cNvPr id="134" name="应用服务器"/>
            <p:cNvSpPr/>
            <p:nvPr/>
          </p:nvSpPr>
          <p:spPr>
            <a:xfrm>
              <a:off x="477563" y="3263868"/>
              <a:ext cx="3187883" cy="15204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应用服务器</a:t>
              </a:r>
            </a:p>
          </p:txBody>
        </p:sp>
        <p:sp>
          <p:nvSpPr>
            <p:cNvPr id="135" name="应用服务器"/>
            <p:cNvSpPr/>
            <p:nvPr/>
          </p:nvSpPr>
          <p:spPr>
            <a:xfrm>
              <a:off x="477563" y="1363320"/>
              <a:ext cx="3187883" cy="15204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应用服务器</a:t>
              </a:r>
            </a:p>
          </p:txBody>
        </p:sp>
        <p:sp>
          <p:nvSpPr>
            <p:cNvPr id="136" name="应用服务器"/>
            <p:cNvSpPr/>
            <p:nvPr/>
          </p:nvSpPr>
          <p:spPr>
            <a:xfrm>
              <a:off x="477563" y="5164416"/>
              <a:ext cx="3187883" cy="15204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应用服务器</a:t>
              </a:r>
            </a:p>
          </p:txBody>
        </p:sp>
        <p:sp>
          <p:nvSpPr>
            <p:cNvPr id="137" name="矩形"/>
            <p:cNvSpPr/>
            <p:nvPr/>
          </p:nvSpPr>
          <p:spPr>
            <a:xfrm>
              <a:off x="0" y="902749"/>
              <a:ext cx="4143010" cy="6242695"/>
            </a:xfrm>
            <a:prstGeom prst="rect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" name="应用服务器集群"/>
            <p:cNvSpPr txBox="1"/>
            <p:nvPr/>
          </p:nvSpPr>
          <p:spPr>
            <a:xfrm>
              <a:off x="236354" y="0"/>
              <a:ext cx="3670301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r>
                <a:t>应用服务器集群</a:t>
              </a:r>
            </a:p>
          </p:txBody>
        </p:sp>
      </p:grpSp>
      <p:sp>
        <p:nvSpPr>
          <p:cNvPr id="140" name="架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架构</a:t>
            </a:r>
          </a:p>
        </p:txBody>
      </p:sp>
      <p:sp>
        <p:nvSpPr>
          <p:cNvPr id="141" name="NGINX"/>
          <p:cNvSpPr/>
          <p:nvPr/>
        </p:nvSpPr>
        <p:spPr>
          <a:xfrm>
            <a:off x="7422635" y="5467044"/>
            <a:ext cx="2161086" cy="5210786"/>
          </a:xfrm>
          <a:prstGeom prst="rect">
            <a:avLst/>
          </a:prstGeom>
          <a:solidFill>
            <a:srgbClr val="017B7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NGINX</a:t>
            </a:r>
          </a:p>
        </p:txBody>
      </p:sp>
      <p:sp>
        <p:nvSpPr>
          <p:cNvPr id="142" name="浏览器…"/>
          <p:cNvSpPr/>
          <p:nvPr/>
        </p:nvSpPr>
        <p:spPr>
          <a:xfrm>
            <a:off x="3013974" y="5467044"/>
            <a:ext cx="1785939" cy="5210786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浏览器</a:t>
            </a:r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小程序</a:t>
            </a:r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APP</a:t>
            </a:r>
          </a:p>
        </p:txBody>
      </p:sp>
      <p:sp>
        <p:nvSpPr>
          <p:cNvPr id="143" name="应用服务器"/>
          <p:cNvSpPr/>
          <p:nvPr/>
        </p:nvSpPr>
        <p:spPr>
          <a:xfrm>
            <a:off x="11622052" y="5467044"/>
            <a:ext cx="3187883" cy="23798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应用服务器</a:t>
            </a:r>
          </a:p>
        </p:txBody>
      </p:sp>
      <p:sp>
        <p:nvSpPr>
          <p:cNvPr id="144" name="数据库"/>
          <p:cNvSpPr/>
          <p:nvPr/>
        </p:nvSpPr>
        <p:spPr>
          <a:xfrm>
            <a:off x="17137561" y="5339953"/>
            <a:ext cx="2917865" cy="3036094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数据库</a:t>
            </a:r>
          </a:p>
        </p:txBody>
      </p:sp>
      <p:grpSp>
        <p:nvGrpSpPr>
          <p:cNvPr id="148" name="成组"/>
          <p:cNvGrpSpPr/>
          <p:nvPr/>
        </p:nvGrpSpPr>
        <p:grpSpPr>
          <a:xfrm>
            <a:off x="8505563" y="7832224"/>
            <a:ext cx="9420861" cy="5402325"/>
            <a:chOff x="0" y="-50799"/>
            <a:chExt cx="9420859" cy="5402324"/>
          </a:xfrm>
        </p:grpSpPr>
        <p:pic>
          <p:nvPicPr>
            <p:cNvPr id="145" name="线条" descr="线条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6200000">
              <a:off x="2383308" y="2074840"/>
              <a:ext cx="4709185" cy="457905"/>
            </a:xfrm>
            <a:prstGeom prst="rect">
              <a:avLst/>
            </a:prstGeom>
            <a:effectLst/>
          </p:spPr>
        </p:pic>
        <p:sp>
          <p:nvSpPr>
            <p:cNvPr id="147" name="使用spring-boot开发的程序在这"/>
            <p:cNvSpPr txBox="1"/>
            <p:nvPr/>
          </p:nvSpPr>
          <p:spPr>
            <a:xfrm>
              <a:off x="0" y="4319649"/>
              <a:ext cx="9420861" cy="1031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821531">
                <a:defRPr sz="500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r>
                <a:t>使用spring-boot开发的程序在这</a:t>
              </a:r>
            </a:p>
          </p:txBody>
        </p:sp>
      </p:grpSp>
      <p:sp>
        <p:nvSpPr>
          <p:cNvPr id="149" name="双箭头"/>
          <p:cNvSpPr/>
          <p:nvPr/>
        </p:nvSpPr>
        <p:spPr>
          <a:xfrm>
            <a:off x="9620621" y="6267880"/>
            <a:ext cx="1964532" cy="778184"/>
          </a:xfrm>
          <a:prstGeom prst="leftRightArrow">
            <a:avLst>
              <a:gd name="adj1" fmla="val 20510"/>
              <a:gd name="adj2" fmla="val 84191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双箭头"/>
          <p:cNvSpPr/>
          <p:nvPr/>
        </p:nvSpPr>
        <p:spPr>
          <a:xfrm>
            <a:off x="14846834" y="6267880"/>
            <a:ext cx="2338904" cy="778184"/>
          </a:xfrm>
          <a:prstGeom prst="leftRightArrow">
            <a:avLst>
              <a:gd name="adj1" fmla="val 20510"/>
              <a:gd name="adj2" fmla="val 84191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高电压"/>
          <p:cNvSpPr/>
          <p:nvPr/>
        </p:nvSpPr>
        <p:spPr>
          <a:xfrm rot="17540209">
            <a:off x="5784138" y="7317759"/>
            <a:ext cx="686809" cy="1531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93" y="0"/>
                </a:moveTo>
                <a:lnTo>
                  <a:pt x="0" y="14180"/>
                </a:lnTo>
                <a:lnTo>
                  <a:pt x="13308" y="11222"/>
                </a:lnTo>
                <a:lnTo>
                  <a:pt x="10366" y="17893"/>
                </a:lnTo>
                <a:lnTo>
                  <a:pt x="6675" y="17567"/>
                </a:lnTo>
                <a:cubicBezTo>
                  <a:pt x="6360" y="17540"/>
                  <a:pt x="6128" y="17697"/>
                  <a:pt x="6305" y="17817"/>
                </a:cubicBezTo>
                <a:lnTo>
                  <a:pt x="12214" y="21600"/>
                </a:lnTo>
                <a:lnTo>
                  <a:pt x="18116" y="17822"/>
                </a:lnTo>
                <a:cubicBezTo>
                  <a:pt x="18294" y="17702"/>
                  <a:pt x="18059" y="17544"/>
                  <a:pt x="17742" y="17574"/>
                </a:cubicBezTo>
                <a:lnTo>
                  <a:pt x="14134" y="17900"/>
                </a:lnTo>
                <a:lnTo>
                  <a:pt x="21600" y="7126"/>
                </a:lnTo>
                <a:lnTo>
                  <a:pt x="6890" y="10410"/>
                </a:lnTo>
                <a:lnTo>
                  <a:pt x="15555" y="0"/>
                </a:lnTo>
                <a:lnTo>
                  <a:pt x="6693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54" name="成组"/>
          <p:cNvGrpSpPr/>
          <p:nvPr/>
        </p:nvGrpSpPr>
        <p:grpSpPr>
          <a:xfrm>
            <a:off x="7379829" y="10684231"/>
            <a:ext cx="4765215" cy="1648625"/>
            <a:chOff x="0" y="0"/>
            <a:chExt cx="4765214" cy="1648623"/>
          </a:xfrm>
        </p:grpSpPr>
        <p:sp>
          <p:nvSpPr>
            <p:cNvPr id="152" name="静态内容HTML, CSS, JS"/>
            <p:cNvSpPr/>
            <p:nvPr/>
          </p:nvSpPr>
          <p:spPr>
            <a:xfrm>
              <a:off x="0" y="767516"/>
              <a:ext cx="4765215" cy="881108"/>
            </a:xfrm>
            <a:prstGeom prst="roundRect">
              <a:avLst>
                <a:gd name="adj" fmla="val 38937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2000"/>
                <a:t>静态内容</a:t>
              </a:r>
              <a:r>
                <a:t>HTML, CSS, JS</a:t>
              </a:r>
            </a:p>
          </p:txBody>
        </p:sp>
        <p:sp>
          <p:nvSpPr>
            <p:cNvPr id="153" name="双箭头"/>
            <p:cNvSpPr/>
            <p:nvPr/>
          </p:nvSpPr>
          <p:spPr>
            <a:xfrm rot="16200000">
              <a:off x="734257" y="200805"/>
              <a:ext cx="778184" cy="376573"/>
            </a:xfrm>
            <a:prstGeom prst="leftRightArrow">
              <a:avLst>
                <a:gd name="adj1" fmla="val 43086"/>
                <a:gd name="adj2" fmla="val 59588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55" name="CDN…"/>
          <p:cNvSpPr/>
          <p:nvPr/>
        </p:nvSpPr>
        <p:spPr>
          <a:xfrm>
            <a:off x="7263513" y="11487503"/>
            <a:ext cx="4560274" cy="1915560"/>
          </a:xfrm>
          <a:prstGeom prst="roundRect">
            <a:avLst>
              <a:gd name="adj" fmla="val 20114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CDN</a:t>
            </a:r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静态HTML, CSS, JS</a:t>
            </a:r>
          </a:p>
        </p:txBody>
      </p:sp>
      <p:sp>
        <p:nvSpPr>
          <p:cNvPr id="156" name="高电压"/>
          <p:cNvSpPr/>
          <p:nvPr/>
        </p:nvSpPr>
        <p:spPr>
          <a:xfrm rot="19022417" flipH="1">
            <a:off x="5638546" y="9971316"/>
            <a:ext cx="1046655" cy="2333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93" y="0"/>
                </a:moveTo>
                <a:lnTo>
                  <a:pt x="0" y="14180"/>
                </a:lnTo>
                <a:lnTo>
                  <a:pt x="13308" y="11222"/>
                </a:lnTo>
                <a:lnTo>
                  <a:pt x="10366" y="17893"/>
                </a:lnTo>
                <a:lnTo>
                  <a:pt x="6675" y="17567"/>
                </a:lnTo>
                <a:cubicBezTo>
                  <a:pt x="6360" y="17540"/>
                  <a:pt x="6128" y="17697"/>
                  <a:pt x="6305" y="17817"/>
                </a:cubicBezTo>
                <a:lnTo>
                  <a:pt x="12214" y="21600"/>
                </a:lnTo>
                <a:lnTo>
                  <a:pt x="18116" y="17822"/>
                </a:lnTo>
                <a:cubicBezTo>
                  <a:pt x="18294" y="17702"/>
                  <a:pt x="18059" y="17544"/>
                  <a:pt x="17742" y="17574"/>
                </a:cubicBezTo>
                <a:lnTo>
                  <a:pt x="14134" y="17900"/>
                </a:lnTo>
                <a:lnTo>
                  <a:pt x="21600" y="7126"/>
                </a:lnTo>
                <a:lnTo>
                  <a:pt x="6890" y="10410"/>
                </a:lnTo>
                <a:lnTo>
                  <a:pt x="15555" y="0"/>
                </a:lnTo>
                <a:lnTo>
                  <a:pt x="6693" y="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4" dur="500" fill="hold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76357" y="763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7292 0.000000" pathEditMode="relative">
                                      <p:cBhvr>
                                        <p:cTn id="2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149"/>
                                        </p:tgtEl>
                                      </p:cBhvr>
                                      <p:by x="72187" y="7218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7812 0.000000" pathEditMode="relative">
                                      <p:cBhvr>
                                        <p:cTn id="3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4" animBg="1" advAuto="0"/>
      <p:bldP spid="143" grpId="3" animBg="1" advAuto="0"/>
      <p:bldP spid="148" grpId="1" animBg="1" advAuto="0"/>
      <p:bldP spid="148" grpId="2" animBg="1" advAuto="0"/>
      <p:bldP spid="149" grpId="7" animBg="1" advAuto="0"/>
      <p:bldP spid="150" grpId="5" animBg="1" advAuto="0"/>
      <p:bldP spid="154" grpId="9" animBg="1" advAuto="0"/>
      <p:bldP spid="155" grpId="10" animBg="1" advAuto="0"/>
      <p:bldP spid="156" grpId="1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架构（微服务）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架构（微服务）</a:t>
            </a:r>
          </a:p>
        </p:txBody>
      </p:sp>
      <p:sp>
        <p:nvSpPr>
          <p:cNvPr id="159" name="NGINX"/>
          <p:cNvSpPr/>
          <p:nvPr/>
        </p:nvSpPr>
        <p:spPr>
          <a:xfrm>
            <a:off x="7422635" y="5467044"/>
            <a:ext cx="2161086" cy="5210786"/>
          </a:xfrm>
          <a:prstGeom prst="rect">
            <a:avLst/>
          </a:prstGeom>
          <a:solidFill>
            <a:srgbClr val="017B7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NGINX</a:t>
            </a:r>
          </a:p>
        </p:txBody>
      </p:sp>
      <p:sp>
        <p:nvSpPr>
          <p:cNvPr id="160" name="浏览器…"/>
          <p:cNvSpPr/>
          <p:nvPr/>
        </p:nvSpPr>
        <p:spPr>
          <a:xfrm>
            <a:off x="3013974" y="5467044"/>
            <a:ext cx="1785939" cy="5210786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浏览器</a:t>
            </a:r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小程序</a:t>
            </a:r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APP</a:t>
            </a:r>
          </a:p>
        </p:txBody>
      </p:sp>
      <p:sp>
        <p:nvSpPr>
          <p:cNvPr id="161" name="高电压"/>
          <p:cNvSpPr/>
          <p:nvPr/>
        </p:nvSpPr>
        <p:spPr>
          <a:xfrm rot="17540209">
            <a:off x="5784138" y="7317759"/>
            <a:ext cx="686809" cy="1531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93" y="0"/>
                </a:moveTo>
                <a:lnTo>
                  <a:pt x="0" y="14180"/>
                </a:lnTo>
                <a:lnTo>
                  <a:pt x="13308" y="11222"/>
                </a:lnTo>
                <a:lnTo>
                  <a:pt x="10366" y="17893"/>
                </a:lnTo>
                <a:lnTo>
                  <a:pt x="6675" y="17567"/>
                </a:lnTo>
                <a:cubicBezTo>
                  <a:pt x="6360" y="17540"/>
                  <a:pt x="6128" y="17697"/>
                  <a:pt x="6305" y="17817"/>
                </a:cubicBezTo>
                <a:lnTo>
                  <a:pt x="12214" y="21600"/>
                </a:lnTo>
                <a:lnTo>
                  <a:pt x="18116" y="17822"/>
                </a:lnTo>
                <a:cubicBezTo>
                  <a:pt x="18294" y="17702"/>
                  <a:pt x="18059" y="17544"/>
                  <a:pt x="17742" y="17574"/>
                </a:cubicBezTo>
                <a:lnTo>
                  <a:pt x="14134" y="17900"/>
                </a:lnTo>
                <a:lnTo>
                  <a:pt x="21600" y="7126"/>
                </a:lnTo>
                <a:lnTo>
                  <a:pt x="6890" y="10410"/>
                </a:lnTo>
                <a:lnTo>
                  <a:pt x="15555" y="0"/>
                </a:lnTo>
                <a:lnTo>
                  <a:pt x="6693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2" name="数据库"/>
          <p:cNvSpPr/>
          <p:nvPr/>
        </p:nvSpPr>
        <p:spPr>
          <a:xfrm>
            <a:off x="17137561" y="9053133"/>
            <a:ext cx="2619445" cy="1539409"/>
          </a:xfrm>
          <a:prstGeom prst="roundRect">
            <a:avLst>
              <a:gd name="adj" fmla="val 2228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数据库</a:t>
            </a:r>
          </a:p>
        </p:txBody>
      </p:sp>
      <p:sp>
        <p:nvSpPr>
          <p:cNvPr id="163" name="双箭头"/>
          <p:cNvSpPr/>
          <p:nvPr/>
        </p:nvSpPr>
        <p:spPr>
          <a:xfrm>
            <a:off x="9717112" y="9519760"/>
            <a:ext cx="2161086" cy="606155"/>
          </a:xfrm>
          <a:prstGeom prst="leftRightArrow">
            <a:avLst>
              <a:gd name="adj1" fmla="val 32000"/>
              <a:gd name="adj2" fmla="val 921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双箭头"/>
          <p:cNvSpPr/>
          <p:nvPr/>
        </p:nvSpPr>
        <p:spPr>
          <a:xfrm>
            <a:off x="14665267" y="9519760"/>
            <a:ext cx="2338904" cy="606155"/>
          </a:xfrm>
          <a:prstGeom prst="leftRightArrow">
            <a:avLst>
              <a:gd name="adj1" fmla="val 32000"/>
              <a:gd name="adj2" fmla="val 921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69" name="成组"/>
          <p:cNvGrpSpPr/>
          <p:nvPr/>
        </p:nvGrpSpPr>
        <p:grpSpPr>
          <a:xfrm>
            <a:off x="12069463" y="4752712"/>
            <a:ext cx="2359397" cy="2966516"/>
            <a:chOff x="0" y="0"/>
            <a:chExt cx="2359395" cy="2966514"/>
          </a:xfrm>
        </p:grpSpPr>
        <p:sp>
          <p:nvSpPr>
            <p:cNvPr id="165" name="应用服务器1"/>
            <p:cNvSpPr/>
            <p:nvPr/>
          </p:nvSpPr>
          <p:spPr>
            <a:xfrm>
              <a:off x="271967" y="1858735"/>
              <a:ext cx="1815462" cy="8658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sz="15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应用服务器1</a:t>
              </a:r>
            </a:p>
          </p:txBody>
        </p:sp>
        <p:sp>
          <p:nvSpPr>
            <p:cNvPr id="166" name="应用服务器1"/>
            <p:cNvSpPr/>
            <p:nvPr/>
          </p:nvSpPr>
          <p:spPr>
            <a:xfrm>
              <a:off x="271967" y="776395"/>
              <a:ext cx="1815462" cy="8658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sz="15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应用服务器1</a:t>
              </a:r>
            </a:p>
          </p:txBody>
        </p:sp>
        <p:sp>
          <p:nvSpPr>
            <p:cNvPr id="167" name="矩形"/>
            <p:cNvSpPr/>
            <p:nvPr/>
          </p:nvSpPr>
          <p:spPr>
            <a:xfrm>
              <a:off x="0" y="514105"/>
              <a:ext cx="2359396" cy="2452410"/>
            </a:xfrm>
            <a:prstGeom prst="rect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8" name="应用服务器集群1"/>
            <p:cNvSpPr txBox="1"/>
            <p:nvPr/>
          </p:nvSpPr>
          <p:spPr>
            <a:xfrm>
              <a:off x="54175" y="0"/>
              <a:ext cx="2251045" cy="462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r>
                <a:t>应用服务器集群1</a:t>
              </a:r>
            </a:p>
          </p:txBody>
        </p:sp>
      </p:grpSp>
      <p:grpSp>
        <p:nvGrpSpPr>
          <p:cNvPr id="174" name="成组"/>
          <p:cNvGrpSpPr/>
          <p:nvPr/>
        </p:nvGrpSpPr>
        <p:grpSpPr>
          <a:xfrm>
            <a:off x="12069463" y="8085580"/>
            <a:ext cx="2359397" cy="2966515"/>
            <a:chOff x="0" y="0"/>
            <a:chExt cx="2359395" cy="2966514"/>
          </a:xfrm>
        </p:grpSpPr>
        <p:sp>
          <p:nvSpPr>
            <p:cNvPr id="170" name="应用服务器2"/>
            <p:cNvSpPr/>
            <p:nvPr/>
          </p:nvSpPr>
          <p:spPr>
            <a:xfrm>
              <a:off x="271967" y="1858735"/>
              <a:ext cx="1815462" cy="8658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sz="15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应用服务器2</a:t>
              </a:r>
            </a:p>
          </p:txBody>
        </p:sp>
        <p:sp>
          <p:nvSpPr>
            <p:cNvPr id="171" name="应用服务器2"/>
            <p:cNvSpPr/>
            <p:nvPr/>
          </p:nvSpPr>
          <p:spPr>
            <a:xfrm>
              <a:off x="271967" y="776395"/>
              <a:ext cx="1815462" cy="8658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sz="15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应用服务器2</a:t>
              </a:r>
            </a:p>
          </p:txBody>
        </p:sp>
        <p:sp>
          <p:nvSpPr>
            <p:cNvPr id="172" name="矩形"/>
            <p:cNvSpPr/>
            <p:nvPr/>
          </p:nvSpPr>
          <p:spPr>
            <a:xfrm>
              <a:off x="0" y="514105"/>
              <a:ext cx="2359396" cy="2452410"/>
            </a:xfrm>
            <a:prstGeom prst="rect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3" name="应用服务器集群2"/>
            <p:cNvSpPr txBox="1"/>
            <p:nvPr/>
          </p:nvSpPr>
          <p:spPr>
            <a:xfrm>
              <a:off x="54175" y="0"/>
              <a:ext cx="2251045" cy="462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r>
                <a:t>应用服务器集群2</a:t>
              </a:r>
            </a:p>
          </p:txBody>
        </p:sp>
      </p:grpSp>
      <p:sp>
        <p:nvSpPr>
          <p:cNvPr id="175" name="数据库"/>
          <p:cNvSpPr/>
          <p:nvPr/>
        </p:nvSpPr>
        <p:spPr>
          <a:xfrm>
            <a:off x="17137561" y="5794312"/>
            <a:ext cx="2619445" cy="1539409"/>
          </a:xfrm>
          <a:prstGeom prst="roundRect">
            <a:avLst>
              <a:gd name="adj" fmla="val 2228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数据库</a:t>
            </a:r>
          </a:p>
        </p:txBody>
      </p:sp>
      <p:sp>
        <p:nvSpPr>
          <p:cNvPr id="176" name="双箭头"/>
          <p:cNvSpPr/>
          <p:nvPr/>
        </p:nvSpPr>
        <p:spPr>
          <a:xfrm>
            <a:off x="9717112" y="6260939"/>
            <a:ext cx="2161086" cy="606155"/>
          </a:xfrm>
          <a:prstGeom prst="leftRightArrow">
            <a:avLst>
              <a:gd name="adj1" fmla="val 32000"/>
              <a:gd name="adj2" fmla="val 921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7" name="双箭头"/>
          <p:cNvSpPr/>
          <p:nvPr/>
        </p:nvSpPr>
        <p:spPr>
          <a:xfrm>
            <a:off x="14665267" y="6260939"/>
            <a:ext cx="2338904" cy="606155"/>
          </a:xfrm>
          <a:prstGeom prst="leftRightArrow">
            <a:avLst>
              <a:gd name="adj1" fmla="val 32000"/>
              <a:gd name="adj2" fmla="val 921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CDN…"/>
          <p:cNvSpPr/>
          <p:nvPr/>
        </p:nvSpPr>
        <p:spPr>
          <a:xfrm>
            <a:off x="7263513" y="11487503"/>
            <a:ext cx="4560274" cy="1915560"/>
          </a:xfrm>
          <a:prstGeom prst="roundRect">
            <a:avLst>
              <a:gd name="adj" fmla="val 20114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CDN</a:t>
            </a:r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静态HTML, CSS, JS</a:t>
            </a:r>
          </a:p>
        </p:txBody>
      </p:sp>
      <p:sp>
        <p:nvSpPr>
          <p:cNvPr id="179" name="高电压"/>
          <p:cNvSpPr/>
          <p:nvPr/>
        </p:nvSpPr>
        <p:spPr>
          <a:xfrm rot="19022417" flipH="1">
            <a:off x="5638546" y="9971316"/>
            <a:ext cx="1046655" cy="2333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93" y="0"/>
                </a:moveTo>
                <a:lnTo>
                  <a:pt x="0" y="14180"/>
                </a:lnTo>
                <a:lnTo>
                  <a:pt x="13308" y="11222"/>
                </a:lnTo>
                <a:lnTo>
                  <a:pt x="10366" y="17893"/>
                </a:lnTo>
                <a:lnTo>
                  <a:pt x="6675" y="17567"/>
                </a:lnTo>
                <a:cubicBezTo>
                  <a:pt x="6360" y="17540"/>
                  <a:pt x="6128" y="17697"/>
                  <a:pt x="6305" y="17817"/>
                </a:cubicBezTo>
                <a:lnTo>
                  <a:pt x="12214" y="21600"/>
                </a:lnTo>
                <a:lnTo>
                  <a:pt x="18116" y="17822"/>
                </a:lnTo>
                <a:cubicBezTo>
                  <a:pt x="18294" y="17702"/>
                  <a:pt x="18059" y="17544"/>
                  <a:pt x="17742" y="17574"/>
                </a:cubicBezTo>
                <a:lnTo>
                  <a:pt x="14134" y="17900"/>
                </a:lnTo>
                <a:lnTo>
                  <a:pt x="21600" y="7126"/>
                </a:lnTo>
                <a:lnTo>
                  <a:pt x="6890" y="10410"/>
                </a:lnTo>
                <a:lnTo>
                  <a:pt x="15555" y="0"/>
                </a:lnTo>
                <a:lnTo>
                  <a:pt x="6693" y="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数据库"/>
          <p:cNvSpPr/>
          <p:nvPr/>
        </p:nvSpPr>
        <p:spPr>
          <a:xfrm>
            <a:off x="17929617" y="3822939"/>
            <a:ext cx="3642253" cy="3024376"/>
          </a:xfrm>
          <a:prstGeom prst="roundRect">
            <a:avLst>
              <a:gd name="adj" fmla="val 1577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数据库</a:t>
            </a:r>
          </a:p>
        </p:txBody>
      </p:sp>
      <p:sp>
        <p:nvSpPr>
          <p:cNvPr id="182" name="双箭头"/>
          <p:cNvSpPr/>
          <p:nvPr/>
        </p:nvSpPr>
        <p:spPr>
          <a:xfrm>
            <a:off x="15153177" y="5032049"/>
            <a:ext cx="2338904" cy="606155"/>
          </a:xfrm>
          <a:prstGeom prst="leftRightArrow">
            <a:avLst>
              <a:gd name="adj1" fmla="val 32000"/>
              <a:gd name="adj2" fmla="val 921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95" name="成组"/>
          <p:cNvGrpSpPr/>
          <p:nvPr/>
        </p:nvGrpSpPr>
        <p:grpSpPr>
          <a:xfrm>
            <a:off x="1707425" y="1436968"/>
            <a:ext cx="13335479" cy="9228784"/>
            <a:chOff x="0" y="0"/>
            <a:chExt cx="13335477" cy="9228783"/>
          </a:xfrm>
        </p:grpSpPr>
        <p:sp>
          <p:nvSpPr>
            <p:cNvPr id="183" name="NGINX"/>
            <p:cNvSpPr/>
            <p:nvPr/>
          </p:nvSpPr>
          <p:spPr>
            <a:xfrm>
              <a:off x="4408660" y="1292766"/>
              <a:ext cx="2161086" cy="5210786"/>
            </a:xfrm>
            <a:prstGeom prst="rect">
              <a:avLst/>
            </a:prstGeom>
            <a:solidFill>
              <a:srgbClr val="017B7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NGINX</a:t>
              </a:r>
            </a:p>
          </p:txBody>
        </p:sp>
        <p:sp>
          <p:nvSpPr>
            <p:cNvPr id="184" name="浏览器…"/>
            <p:cNvSpPr/>
            <p:nvPr/>
          </p:nvSpPr>
          <p:spPr>
            <a:xfrm>
              <a:off x="0" y="1292766"/>
              <a:ext cx="1785938" cy="5210786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浏览器</a:t>
              </a:r>
            </a:p>
            <a:p>
              <a: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  <a:p>
              <a: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小程序</a:t>
              </a:r>
            </a:p>
            <a:p>
              <a: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  <a:p>
              <a: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APP</a:t>
              </a:r>
            </a:p>
          </p:txBody>
        </p:sp>
        <p:sp>
          <p:nvSpPr>
            <p:cNvPr id="185" name="高电压"/>
            <p:cNvSpPr/>
            <p:nvPr/>
          </p:nvSpPr>
          <p:spPr>
            <a:xfrm rot="17540209">
              <a:off x="2770162" y="3143481"/>
              <a:ext cx="686810" cy="1531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93" y="0"/>
                  </a:moveTo>
                  <a:lnTo>
                    <a:pt x="0" y="14180"/>
                  </a:lnTo>
                  <a:lnTo>
                    <a:pt x="13308" y="11222"/>
                  </a:lnTo>
                  <a:lnTo>
                    <a:pt x="10366" y="17893"/>
                  </a:lnTo>
                  <a:lnTo>
                    <a:pt x="6675" y="17567"/>
                  </a:lnTo>
                  <a:cubicBezTo>
                    <a:pt x="6360" y="17540"/>
                    <a:pt x="6128" y="17697"/>
                    <a:pt x="6305" y="17817"/>
                  </a:cubicBezTo>
                  <a:lnTo>
                    <a:pt x="12214" y="21600"/>
                  </a:lnTo>
                  <a:lnTo>
                    <a:pt x="18116" y="17822"/>
                  </a:lnTo>
                  <a:cubicBezTo>
                    <a:pt x="18294" y="17702"/>
                    <a:pt x="18059" y="17544"/>
                    <a:pt x="17742" y="17574"/>
                  </a:cubicBezTo>
                  <a:lnTo>
                    <a:pt x="14134" y="17900"/>
                  </a:lnTo>
                  <a:lnTo>
                    <a:pt x="21600" y="7126"/>
                  </a:lnTo>
                  <a:lnTo>
                    <a:pt x="6890" y="10410"/>
                  </a:lnTo>
                  <a:lnTo>
                    <a:pt x="15555" y="0"/>
                  </a:lnTo>
                  <a:lnTo>
                    <a:pt x="669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6" name="双箭头"/>
            <p:cNvSpPr/>
            <p:nvPr/>
          </p:nvSpPr>
          <p:spPr>
            <a:xfrm>
              <a:off x="6703137" y="3595081"/>
              <a:ext cx="2161086" cy="606155"/>
            </a:xfrm>
            <a:prstGeom prst="leftRightArrow">
              <a:avLst>
                <a:gd name="adj1" fmla="val 32000"/>
                <a:gd name="adj2" fmla="val 92188"/>
              </a:avLst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92" name="成组"/>
            <p:cNvGrpSpPr/>
            <p:nvPr/>
          </p:nvGrpSpPr>
          <p:grpSpPr>
            <a:xfrm>
              <a:off x="9192468" y="0"/>
              <a:ext cx="4143010" cy="7145444"/>
              <a:chOff x="0" y="0"/>
              <a:chExt cx="4143009" cy="7145443"/>
            </a:xfrm>
          </p:grpSpPr>
          <p:sp>
            <p:nvSpPr>
              <p:cNvPr id="187" name="应用服务器"/>
              <p:cNvSpPr/>
              <p:nvPr/>
            </p:nvSpPr>
            <p:spPr>
              <a:xfrm>
                <a:off x="477563" y="3263868"/>
                <a:ext cx="3187883" cy="152045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 defTabSz="821531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应用服务器</a:t>
                </a:r>
              </a:p>
            </p:txBody>
          </p:sp>
          <p:sp>
            <p:nvSpPr>
              <p:cNvPr id="188" name="应用服务器"/>
              <p:cNvSpPr/>
              <p:nvPr/>
            </p:nvSpPr>
            <p:spPr>
              <a:xfrm>
                <a:off x="477563" y="1363320"/>
                <a:ext cx="3187883" cy="152045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 defTabSz="821531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应用服务器</a:t>
                </a:r>
              </a:p>
            </p:txBody>
          </p:sp>
          <p:sp>
            <p:nvSpPr>
              <p:cNvPr id="189" name="应用服务器"/>
              <p:cNvSpPr/>
              <p:nvPr/>
            </p:nvSpPr>
            <p:spPr>
              <a:xfrm>
                <a:off x="477563" y="5164416"/>
                <a:ext cx="3187883" cy="152045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 defTabSz="821531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应用服务器</a:t>
                </a:r>
              </a:p>
            </p:txBody>
          </p:sp>
          <p:sp>
            <p:nvSpPr>
              <p:cNvPr id="190" name="矩形"/>
              <p:cNvSpPr/>
              <p:nvPr/>
            </p:nvSpPr>
            <p:spPr>
              <a:xfrm>
                <a:off x="0" y="902749"/>
                <a:ext cx="4143010" cy="6242695"/>
              </a:xfrm>
              <a:prstGeom prst="rect">
                <a:avLst/>
              </a:prstGeom>
              <a:noFill/>
              <a:ln w="762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91" name="应用服务器集群"/>
              <p:cNvSpPr txBox="1"/>
              <p:nvPr/>
            </p:nvSpPr>
            <p:spPr>
              <a:xfrm>
                <a:off x="236354" y="0"/>
                <a:ext cx="3670301" cy="812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solidFill>
                      <a:schemeClr val="accent1">
                        <a:lumOff val="-13575"/>
                      </a:schemeClr>
                    </a:solidFill>
                  </a:defRPr>
                </a:lvl1pPr>
              </a:lstStyle>
              <a:p>
                <a:r>
                  <a:t>应用服务器集群</a:t>
                </a:r>
              </a:p>
            </p:txBody>
          </p:sp>
        </p:grpSp>
        <p:sp>
          <p:nvSpPr>
            <p:cNvPr id="193" name="CDN…"/>
            <p:cNvSpPr/>
            <p:nvPr/>
          </p:nvSpPr>
          <p:spPr>
            <a:xfrm>
              <a:off x="4249538" y="7313224"/>
              <a:ext cx="3954121" cy="1915560"/>
            </a:xfrm>
            <a:prstGeom prst="roundRect">
              <a:avLst>
                <a:gd name="adj" fmla="val 20114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CDN</a:t>
              </a:r>
            </a:p>
            <a:p>
              <a: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静态HTML, CSS, JS</a:t>
              </a:r>
            </a:p>
          </p:txBody>
        </p:sp>
        <p:sp>
          <p:nvSpPr>
            <p:cNvPr id="194" name="高电压"/>
            <p:cNvSpPr/>
            <p:nvPr/>
          </p:nvSpPr>
          <p:spPr>
            <a:xfrm rot="19022417" flipH="1">
              <a:off x="2624570" y="5797038"/>
              <a:ext cx="1046656" cy="233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93" y="0"/>
                  </a:moveTo>
                  <a:lnTo>
                    <a:pt x="0" y="14180"/>
                  </a:lnTo>
                  <a:lnTo>
                    <a:pt x="13308" y="11222"/>
                  </a:lnTo>
                  <a:lnTo>
                    <a:pt x="10366" y="17893"/>
                  </a:lnTo>
                  <a:lnTo>
                    <a:pt x="6675" y="17567"/>
                  </a:lnTo>
                  <a:cubicBezTo>
                    <a:pt x="6360" y="17540"/>
                    <a:pt x="6128" y="17697"/>
                    <a:pt x="6305" y="17817"/>
                  </a:cubicBezTo>
                  <a:lnTo>
                    <a:pt x="12214" y="21600"/>
                  </a:lnTo>
                  <a:lnTo>
                    <a:pt x="18116" y="17822"/>
                  </a:lnTo>
                  <a:cubicBezTo>
                    <a:pt x="18294" y="17702"/>
                    <a:pt x="18059" y="17544"/>
                    <a:pt x="17742" y="17574"/>
                  </a:cubicBezTo>
                  <a:lnTo>
                    <a:pt x="14134" y="17900"/>
                  </a:lnTo>
                  <a:lnTo>
                    <a:pt x="21600" y="7126"/>
                  </a:lnTo>
                  <a:lnTo>
                    <a:pt x="6890" y="10410"/>
                  </a:lnTo>
                  <a:lnTo>
                    <a:pt x="15555" y="0"/>
                  </a:lnTo>
                  <a:lnTo>
                    <a:pt x="6693" y="0"/>
                  </a:lnTo>
                  <a:close/>
                </a:path>
              </a:pathLst>
            </a:cu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00" name="成组"/>
          <p:cNvGrpSpPr/>
          <p:nvPr/>
        </p:nvGrpSpPr>
        <p:grpSpPr>
          <a:xfrm>
            <a:off x="17929617" y="3687103"/>
            <a:ext cx="4746957" cy="5956507"/>
            <a:chOff x="0" y="0"/>
            <a:chExt cx="4746956" cy="5956505"/>
          </a:xfrm>
        </p:grpSpPr>
        <p:sp>
          <p:nvSpPr>
            <p:cNvPr id="196" name="数据库…"/>
            <p:cNvSpPr/>
            <p:nvPr/>
          </p:nvSpPr>
          <p:spPr>
            <a:xfrm>
              <a:off x="0" y="1960414"/>
              <a:ext cx="3642253" cy="1773933"/>
            </a:xfrm>
            <a:prstGeom prst="roundRect">
              <a:avLst>
                <a:gd name="adj" fmla="val 26892"/>
              </a:avLst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数据库</a:t>
              </a:r>
            </a:p>
            <a:p>
              <a: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（只读）</a:t>
              </a:r>
            </a:p>
          </p:txBody>
        </p:sp>
        <p:sp>
          <p:nvSpPr>
            <p:cNvPr id="197" name="数据库…"/>
            <p:cNvSpPr/>
            <p:nvPr/>
          </p:nvSpPr>
          <p:spPr>
            <a:xfrm>
              <a:off x="0" y="4182572"/>
              <a:ext cx="3642253" cy="1773934"/>
            </a:xfrm>
            <a:prstGeom prst="roundRect">
              <a:avLst>
                <a:gd name="adj" fmla="val 26892"/>
              </a:avLst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数据库</a:t>
              </a:r>
            </a:p>
            <a:p>
              <a: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（只读）</a:t>
              </a:r>
            </a:p>
          </p:txBody>
        </p:sp>
        <p:sp>
          <p:nvSpPr>
            <p:cNvPr id="207" name="连接线"/>
            <p:cNvSpPr/>
            <p:nvPr/>
          </p:nvSpPr>
          <p:spPr>
            <a:xfrm>
              <a:off x="1821125" y="0"/>
              <a:ext cx="2489710" cy="2267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42" h="21600" extrusionOk="0">
                  <a:moveTo>
                    <a:pt x="0" y="0"/>
                  </a:moveTo>
                  <a:cubicBezTo>
                    <a:pt x="17499" y="8105"/>
                    <a:pt x="21600" y="15305"/>
                    <a:pt x="12304" y="21600"/>
                  </a:cubicBezTo>
                </a:path>
              </a:pathLst>
            </a:custGeom>
            <a:noFill/>
            <a:ln w="38100" cap="flat">
              <a:solidFill>
                <a:srgbClr val="5E5E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08" name="连接线"/>
            <p:cNvSpPr/>
            <p:nvPr/>
          </p:nvSpPr>
          <p:spPr>
            <a:xfrm>
              <a:off x="1821125" y="0"/>
              <a:ext cx="2925832" cy="4200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6" h="21600" extrusionOk="0">
                  <a:moveTo>
                    <a:pt x="8191" y="21600"/>
                  </a:moveTo>
                  <a:cubicBezTo>
                    <a:pt x="21600" y="13023"/>
                    <a:pt x="18870" y="5823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5E5E5E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201" name="双箭头"/>
          <p:cNvSpPr/>
          <p:nvPr/>
        </p:nvSpPr>
        <p:spPr>
          <a:xfrm>
            <a:off x="15153177" y="6088548"/>
            <a:ext cx="2338904" cy="606155"/>
          </a:xfrm>
          <a:prstGeom prst="leftRightArrow">
            <a:avLst>
              <a:gd name="adj1" fmla="val 32000"/>
              <a:gd name="adj2" fmla="val 921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双箭头"/>
          <p:cNvSpPr/>
          <p:nvPr/>
        </p:nvSpPr>
        <p:spPr>
          <a:xfrm>
            <a:off x="15153177" y="8053454"/>
            <a:ext cx="2338904" cy="606155"/>
          </a:xfrm>
          <a:prstGeom prst="leftRightArrow">
            <a:avLst>
              <a:gd name="adj1" fmla="val 32000"/>
              <a:gd name="adj2" fmla="val 921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05" name="成组"/>
          <p:cNvGrpSpPr/>
          <p:nvPr/>
        </p:nvGrpSpPr>
        <p:grpSpPr>
          <a:xfrm>
            <a:off x="11789393" y="1880489"/>
            <a:ext cx="3231694" cy="7915938"/>
            <a:chOff x="0" y="-890941"/>
            <a:chExt cx="3231693" cy="7915937"/>
          </a:xfrm>
        </p:grpSpPr>
        <p:sp>
          <p:nvSpPr>
            <p:cNvPr id="203" name="数…"/>
            <p:cNvSpPr/>
            <p:nvPr/>
          </p:nvSpPr>
          <p:spPr>
            <a:xfrm>
              <a:off x="1961693" y="-890942"/>
              <a:ext cx="1270001" cy="7915939"/>
            </a:xfrm>
            <a:prstGeom prst="roundRect">
              <a:avLst>
                <a:gd name="adj" fmla="val 15000"/>
              </a:avLst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数</a:t>
              </a:r>
            </a:p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据</a:t>
              </a:r>
            </a:p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库</a:t>
              </a:r>
            </a:p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代</a:t>
              </a:r>
            </a:p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理</a:t>
              </a:r>
            </a:p>
          </p:txBody>
        </p:sp>
        <p:sp>
          <p:nvSpPr>
            <p:cNvPr id="204" name="双箭头"/>
            <p:cNvSpPr/>
            <p:nvPr/>
          </p:nvSpPr>
          <p:spPr>
            <a:xfrm>
              <a:off x="0" y="2976852"/>
              <a:ext cx="1754136" cy="606155"/>
            </a:xfrm>
            <a:prstGeom prst="leftRightArrow">
              <a:avLst>
                <a:gd name="adj1" fmla="val 32000"/>
                <a:gd name="adj2" fmla="val 92188"/>
              </a:avLst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06" name="pgpool II"/>
          <p:cNvSpPr txBox="1"/>
          <p:nvPr/>
        </p:nvSpPr>
        <p:spPr>
          <a:xfrm>
            <a:off x="13336029" y="11888956"/>
            <a:ext cx="276923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pgpool II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130830" pathEditMode="relative">
                                      <p:cBhvr>
                                        <p:cTn id="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000 -0.088542" pathEditMode="relative">
                                      <p:cBhvr>
                                        <p:cTn id="1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6316 0.058810" pathEditMode="relative">
                                      <p:cBhvr>
                                        <p:cTn id="2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195"/>
                                        </p:tgtEl>
                                      </p:cBhvr>
                                      <p:by x="84697" y="8469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7" animBg="1" advAuto="0"/>
      <p:bldP spid="200" grpId="2" animBg="1" advAuto="0"/>
      <p:bldP spid="201" grpId="4" animBg="1" advAuto="0"/>
      <p:bldP spid="202" grpId="5" animBg="1" advAuto="0"/>
      <p:bldP spid="205" grpId="8" animBg="1" advAuto="0"/>
      <p:bldP spid="206" grpId="9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双箭头"/>
          <p:cNvSpPr/>
          <p:nvPr/>
        </p:nvSpPr>
        <p:spPr>
          <a:xfrm>
            <a:off x="17956517" y="6218217"/>
            <a:ext cx="1785939" cy="606155"/>
          </a:xfrm>
          <a:prstGeom prst="leftRightArrow">
            <a:avLst>
              <a:gd name="adj1" fmla="val 32000"/>
              <a:gd name="adj2" fmla="val 921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NGINX"/>
          <p:cNvSpPr/>
          <p:nvPr/>
        </p:nvSpPr>
        <p:spPr>
          <a:xfrm>
            <a:off x="8471729" y="4296440"/>
            <a:ext cx="2161086" cy="2016544"/>
          </a:xfrm>
          <a:prstGeom prst="rect">
            <a:avLst/>
          </a:prstGeom>
          <a:solidFill>
            <a:srgbClr val="017B7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NGINX</a:t>
            </a:r>
          </a:p>
        </p:txBody>
      </p:sp>
      <p:sp>
        <p:nvSpPr>
          <p:cNvPr id="214" name="高电压"/>
          <p:cNvSpPr/>
          <p:nvPr/>
        </p:nvSpPr>
        <p:spPr>
          <a:xfrm rot="17540209">
            <a:off x="5617073" y="5109423"/>
            <a:ext cx="767296" cy="171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93" y="0"/>
                </a:moveTo>
                <a:lnTo>
                  <a:pt x="0" y="14180"/>
                </a:lnTo>
                <a:lnTo>
                  <a:pt x="13308" y="11222"/>
                </a:lnTo>
                <a:lnTo>
                  <a:pt x="10366" y="17893"/>
                </a:lnTo>
                <a:lnTo>
                  <a:pt x="6675" y="17567"/>
                </a:lnTo>
                <a:cubicBezTo>
                  <a:pt x="6360" y="17540"/>
                  <a:pt x="6128" y="17697"/>
                  <a:pt x="6305" y="17817"/>
                </a:cubicBezTo>
                <a:lnTo>
                  <a:pt x="12214" y="21600"/>
                </a:lnTo>
                <a:lnTo>
                  <a:pt x="18116" y="17822"/>
                </a:lnTo>
                <a:cubicBezTo>
                  <a:pt x="18294" y="17702"/>
                  <a:pt x="18059" y="17544"/>
                  <a:pt x="17742" y="17574"/>
                </a:cubicBezTo>
                <a:lnTo>
                  <a:pt x="14134" y="17900"/>
                </a:lnTo>
                <a:lnTo>
                  <a:pt x="21600" y="7126"/>
                </a:lnTo>
                <a:lnTo>
                  <a:pt x="6890" y="10410"/>
                </a:lnTo>
                <a:lnTo>
                  <a:pt x="15555" y="0"/>
                </a:lnTo>
                <a:lnTo>
                  <a:pt x="6693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双箭头"/>
          <p:cNvSpPr/>
          <p:nvPr/>
        </p:nvSpPr>
        <p:spPr>
          <a:xfrm>
            <a:off x="11111457" y="5001634"/>
            <a:ext cx="2161086" cy="606155"/>
          </a:xfrm>
          <a:prstGeom prst="leftRightArrow">
            <a:avLst>
              <a:gd name="adj1" fmla="val 32000"/>
              <a:gd name="adj2" fmla="val 921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21" name="成组"/>
          <p:cNvGrpSpPr/>
          <p:nvPr/>
        </p:nvGrpSpPr>
        <p:grpSpPr>
          <a:xfrm>
            <a:off x="13558156" y="2379819"/>
            <a:ext cx="4143011" cy="7145444"/>
            <a:chOff x="0" y="0"/>
            <a:chExt cx="4143009" cy="7145443"/>
          </a:xfrm>
        </p:grpSpPr>
        <p:sp>
          <p:nvSpPr>
            <p:cNvPr id="216" name="应用服务器"/>
            <p:cNvSpPr/>
            <p:nvPr/>
          </p:nvSpPr>
          <p:spPr>
            <a:xfrm>
              <a:off x="477563" y="3263868"/>
              <a:ext cx="3187883" cy="15204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应用服务器</a:t>
              </a:r>
            </a:p>
          </p:txBody>
        </p:sp>
        <p:sp>
          <p:nvSpPr>
            <p:cNvPr id="217" name="应用服务器"/>
            <p:cNvSpPr/>
            <p:nvPr/>
          </p:nvSpPr>
          <p:spPr>
            <a:xfrm>
              <a:off x="477563" y="1363320"/>
              <a:ext cx="3187883" cy="15204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应用服务器</a:t>
              </a:r>
            </a:p>
          </p:txBody>
        </p:sp>
        <p:sp>
          <p:nvSpPr>
            <p:cNvPr id="218" name="应用服务器"/>
            <p:cNvSpPr/>
            <p:nvPr/>
          </p:nvSpPr>
          <p:spPr>
            <a:xfrm>
              <a:off x="477563" y="5164416"/>
              <a:ext cx="3187883" cy="15204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应用服务器</a:t>
              </a:r>
            </a:p>
          </p:txBody>
        </p:sp>
        <p:sp>
          <p:nvSpPr>
            <p:cNvPr id="219" name="矩形"/>
            <p:cNvSpPr/>
            <p:nvPr/>
          </p:nvSpPr>
          <p:spPr>
            <a:xfrm>
              <a:off x="0" y="902749"/>
              <a:ext cx="4143010" cy="6242695"/>
            </a:xfrm>
            <a:prstGeom prst="rect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应用服务器集群"/>
            <p:cNvSpPr txBox="1"/>
            <p:nvPr/>
          </p:nvSpPr>
          <p:spPr>
            <a:xfrm>
              <a:off x="236354" y="0"/>
              <a:ext cx="3670301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r>
                <a:t>应用服务器集群</a:t>
              </a:r>
            </a:p>
          </p:txBody>
        </p:sp>
      </p:grpSp>
      <p:sp>
        <p:nvSpPr>
          <p:cNvPr id="222" name="CDN…"/>
          <p:cNvSpPr/>
          <p:nvPr/>
        </p:nvSpPr>
        <p:spPr>
          <a:xfrm>
            <a:off x="3584628" y="10927725"/>
            <a:ext cx="3954121" cy="1915559"/>
          </a:xfrm>
          <a:prstGeom prst="roundRect">
            <a:avLst>
              <a:gd name="adj" fmla="val 20114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CDN</a:t>
            </a:r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静态HTML, CSS, JS</a:t>
            </a:r>
          </a:p>
        </p:txBody>
      </p:sp>
      <p:sp>
        <p:nvSpPr>
          <p:cNvPr id="223" name="高电压"/>
          <p:cNvSpPr/>
          <p:nvPr/>
        </p:nvSpPr>
        <p:spPr>
          <a:xfrm rot="20168329" flipH="1">
            <a:off x="3145106" y="9350372"/>
            <a:ext cx="586320" cy="1307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93" y="0"/>
                </a:moveTo>
                <a:lnTo>
                  <a:pt x="0" y="14180"/>
                </a:lnTo>
                <a:lnTo>
                  <a:pt x="13308" y="11222"/>
                </a:lnTo>
                <a:lnTo>
                  <a:pt x="10366" y="17893"/>
                </a:lnTo>
                <a:lnTo>
                  <a:pt x="6675" y="17567"/>
                </a:lnTo>
                <a:cubicBezTo>
                  <a:pt x="6360" y="17540"/>
                  <a:pt x="6128" y="17697"/>
                  <a:pt x="6305" y="17817"/>
                </a:cubicBezTo>
                <a:lnTo>
                  <a:pt x="12214" y="21600"/>
                </a:lnTo>
                <a:lnTo>
                  <a:pt x="18116" y="17822"/>
                </a:lnTo>
                <a:cubicBezTo>
                  <a:pt x="18294" y="17702"/>
                  <a:pt x="18059" y="17544"/>
                  <a:pt x="17742" y="17574"/>
                </a:cubicBezTo>
                <a:lnTo>
                  <a:pt x="14134" y="17900"/>
                </a:lnTo>
                <a:lnTo>
                  <a:pt x="21600" y="7126"/>
                </a:lnTo>
                <a:lnTo>
                  <a:pt x="6890" y="10410"/>
                </a:lnTo>
                <a:lnTo>
                  <a:pt x="15555" y="0"/>
                </a:lnTo>
                <a:lnTo>
                  <a:pt x="6693" y="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数据库"/>
          <p:cNvSpPr/>
          <p:nvPr/>
        </p:nvSpPr>
        <p:spPr>
          <a:xfrm>
            <a:off x="19997807" y="5009107"/>
            <a:ext cx="3642253" cy="3024376"/>
          </a:xfrm>
          <a:prstGeom prst="roundRect">
            <a:avLst>
              <a:gd name="adj" fmla="val 1577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数据库</a:t>
            </a:r>
          </a:p>
        </p:txBody>
      </p:sp>
      <p:sp>
        <p:nvSpPr>
          <p:cNvPr id="225" name="NGINX"/>
          <p:cNvSpPr/>
          <p:nvPr/>
        </p:nvSpPr>
        <p:spPr>
          <a:xfrm>
            <a:off x="8471729" y="6792579"/>
            <a:ext cx="2161086" cy="2016545"/>
          </a:xfrm>
          <a:prstGeom prst="rect">
            <a:avLst/>
          </a:prstGeom>
          <a:solidFill>
            <a:srgbClr val="017B7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NGINX</a:t>
            </a:r>
          </a:p>
        </p:txBody>
      </p:sp>
      <p:sp>
        <p:nvSpPr>
          <p:cNvPr id="226" name="双箭头"/>
          <p:cNvSpPr/>
          <p:nvPr/>
        </p:nvSpPr>
        <p:spPr>
          <a:xfrm>
            <a:off x="11111457" y="7497774"/>
            <a:ext cx="2161086" cy="606155"/>
          </a:xfrm>
          <a:prstGeom prst="leftRightArrow">
            <a:avLst>
              <a:gd name="adj1" fmla="val 32000"/>
              <a:gd name="adj2" fmla="val 921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浏览器…"/>
          <p:cNvSpPr/>
          <p:nvPr/>
        </p:nvSpPr>
        <p:spPr>
          <a:xfrm>
            <a:off x="1707425" y="3915902"/>
            <a:ext cx="1785939" cy="5210786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浏览器</a:t>
            </a:r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小程序</a:t>
            </a:r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APP</a:t>
            </a:r>
          </a:p>
        </p:txBody>
      </p:sp>
      <p:sp>
        <p:nvSpPr>
          <p:cNvPr id="228" name="LVS…"/>
          <p:cNvSpPr/>
          <p:nvPr/>
        </p:nvSpPr>
        <p:spPr>
          <a:xfrm>
            <a:off x="5710495" y="3915902"/>
            <a:ext cx="1785939" cy="5210786"/>
          </a:xfrm>
          <a:prstGeom prst="rect">
            <a:avLst/>
          </a:prstGeom>
          <a:solidFill>
            <a:srgbClr val="017B7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LVS</a:t>
            </a:r>
          </a:p>
          <a:p>
            <a:pPr defTabSz="821531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defTabSz="821531">
              <a:defRPr sz="2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KeepAlived</a:t>
            </a:r>
          </a:p>
        </p:txBody>
      </p:sp>
      <p:sp>
        <p:nvSpPr>
          <p:cNvPr id="229" name="双箭头"/>
          <p:cNvSpPr/>
          <p:nvPr/>
        </p:nvSpPr>
        <p:spPr>
          <a:xfrm>
            <a:off x="7525432" y="5052246"/>
            <a:ext cx="917298" cy="402520"/>
          </a:xfrm>
          <a:prstGeom prst="leftRightArrow">
            <a:avLst>
              <a:gd name="adj1" fmla="val 29129"/>
              <a:gd name="adj2" fmla="val 77108"/>
            </a:avLst>
          </a:prstGeom>
          <a:solidFill>
            <a:schemeClr val="accent2">
              <a:hueOff val="260011"/>
              <a:satOff val="17755"/>
              <a:lumOff val="-2543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0" name="双箭头"/>
          <p:cNvSpPr/>
          <p:nvPr/>
        </p:nvSpPr>
        <p:spPr>
          <a:xfrm>
            <a:off x="7525432" y="7599591"/>
            <a:ext cx="917298" cy="402520"/>
          </a:xfrm>
          <a:prstGeom prst="leftRightArrow">
            <a:avLst>
              <a:gd name="adj1" fmla="val 29129"/>
              <a:gd name="adj2" fmla="val 77108"/>
            </a:avLst>
          </a:prstGeom>
          <a:solidFill>
            <a:schemeClr val="accent2">
              <a:hueOff val="260011"/>
              <a:satOff val="17755"/>
              <a:lumOff val="-2543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7064 0.026609" pathEditMode="relative">
                                      <p:cBhvr>
                                        <p:cTn id="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2" animBg="1" advAuto="0"/>
      <p:bldP spid="229" grpId="3" animBg="1" advAuto="0"/>
      <p:bldP spid="230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性能调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性能调优</a:t>
            </a:r>
          </a:p>
        </p:txBody>
      </p:sp>
      <p:graphicFrame>
        <p:nvGraphicFramePr>
          <p:cNvPr id="233" name="表格"/>
          <p:cNvGraphicFramePr/>
          <p:nvPr/>
        </p:nvGraphicFramePr>
        <p:xfrm>
          <a:off x="1009105" y="2640310"/>
          <a:ext cx="22378490" cy="1032768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4628249"/>
                <a:gridCol w="4823494"/>
                <a:gridCol w="6749084"/>
                <a:gridCol w="6164961"/>
              </a:tblGrid>
              <a:tr h="16929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olidFill>
                            <a:srgbClr val="FFFFFF"/>
                          </a:solidFill>
                          <a:sym typeface="Helvetica Neue"/>
                        </a:rPr>
                        <a:t>前端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olidFill>
                            <a:srgbClr val="FFFFFF"/>
                          </a:solidFill>
                          <a:sym typeface="Helvetica Neue"/>
                        </a:rPr>
                        <a:t>NGINX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00919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olidFill>
                            <a:srgbClr val="FFFFFF"/>
                          </a:solidFill>
                          <a:sym typeface="Helvetica Neue"/>
                        </a:rPr>
                        <a:t>应用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1">
                        <a:lumOff val="-135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olidFill>
                            <a:srgbClr val="FFFFFF"/>
                          </a:solidFill>
                          <a:sym typeface="Helvetica Neue"/>
                        </a:rPr>
                        <a:t>数据库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5E5E5E"/>
                    </a:solidFill>
                  </a:tcPr>
                </a:tc>
              </a:tr>
              <a:tr h="86220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ym typeface="Helvetica Neue"/>
                        </a:rPr>
                        <a:t>数据缓存
加载顺序
显示顺序
预先加载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ym typeface="Helvetica Neue"/>
                        </a:rPr>
                        <a:t>设置客户端缓存
数据压缩传输
HTTP 2.0
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ym typeface="Helvetica Neue"/>
                        </a:rPr>
                        <a:t>优化算法
优化SQL（慢SQL）
避免N+1查询
异步操作
使用缓存
不常修改数据的静态化
集群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ym typeface="Helvetica Neue"/>
                        </a:rPr>
                        <a:t>索引和统计信息
优化表结构
冗余列和计算列
表拆分
分区表
统计慢SQL提供程序中SQL优化建议
升级硬件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"/>
          <p:cNvSpPr/>
          <p:nvPr/>
        </p:nvSpPr>
        <p:spPr>
          <a:xfrm>
            <a:off x="8429" y="6704262"/>
            <a:ext cx="24367141" cy="1097198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  <a:alpha val="5089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8" name="以服务程序运行(ubuntu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以服务程序运行(ubuntu)</a:t>
            </a:r>
          </a:p>
        </p:txBody>
      </p:sp>
      <p:sp>
        <p:nvSpPr>
          <p:cNvPr id="239" name="[Unit]…"/>
          <p:cNvSpPr txBox="1"/>
          <p:nvPr/>
        </p:nvSpPr>
        <p:spPr>
          <a:xfrm>
            <a:off x="1431512" y="4061871"/>
            <a:ext cx="22756686" cy="8420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 b="0"/>
            </a:pPr>
            <a:r>
              <a:t>[Unit]  </a:t>
            </a:r>
          </a:p>
          <a:p>
            <a:pPr algn="l">
              <a:defRPr sz="3500" b="0"/>
            </a:pPr>
            <a:r>
              <a:t>Description=tutorial</a:t>
            </a:r>
          </a:p>
          <a:p>
            <a:pPr algn="l">
              <a:defRPr sz="3500" b="0"/>
            </a:pPr>
            <a:r>
              <a:t>After=syslog.target  </a:t>
            </a:r>
          </a:p>
          <a:p>
            <a:pPr algn="l">
              <a:defRPr sz="3500" b="0"/>
            </a:pPr>
            <a:r>
              <a:t>  </a:t>
            </a:r>
          </a:p>
          <a:p>
            <a:pPr algn="l">
              <a:defRPr sz="3500" b="0"/>
            </a:pPr>
            <a:r>
              <a:t>[Service]  </a:t>
            </a:r>
          </a:p>
          <a:p>
            <a:pPr algn="l">
              <a:defRPr sz="3500" b="0"/>
            </a:pPr>
            <a:r>
              <a:t>ExecStart=/usr/bin/java -jar -Xms256m -Xmx1G -Dserver.port=8087 -Dautostart=true -Dlog.level.console=WARN </a:t>
            </a:r>
          </a:p>
          <a:p>
            <a:pPr algn="l">
              <a:defRPr sz="3500" b="0"/>
            </a:pPr>
            <a:r>
              <a:t>/web/webapps/tutorial-1.0.0.jar --spring.profiles.active=production </a:t>
            </a:r>
          </a:p>
          <a:p>
            <a:pPr algn="l">
              <a:defRPr sz="3500" b="0"/>
            </a:pPr>
            <a:r>
              <a:t>SuccessExitStatus=143  </a:t>
            </a:r>
          </a:p>
          <a:p>
            <a:pPr algn="l">
              <a:defRPr sz="3500" b="0"/>
            </a:pPr>
            <a:endParaRPr/>
          </a:p>
          <a:p>
            <a:pPr algn="l">
              <a:defRPr sz="3500" b="0"/>
            </a:pPr>
            <a:r>
              <a:t>User=www-data</a:t>
            </a:r>
          </a:p>
          <a:p>
            <a:pPr algn="l">
              <a:defRPr sz="3500" b="0"/>
            </a:pPr>
            <a:r>
              <a:t>Group=www-data</a:t>
            </a:r>
          </a:p>
          <a:p>
            <a:pPr algn="l">
              <a:defRPr sz="3500" b="0"/>
            </a:pPr>
            <a:r>
              <a:t>UMask=0007</a:t>
            </a:r>
          </a:p>
          <a:p>
            <a:pPr algn="l">
              <a:defRPr sz="3500" b="0"/>
            </a:pPr>
            <a:r>
              <a:t>Restart=always</a:t>
            </a:r>
          </a:p>
          <a:p>
            <a:pPr algn="l">
              <a:defRPr sz="3500" b="0"/>
            </a:pPr>
            <a:endParaRPr/>
          </a:p>
          <a:p>
            <a:pPr algn="l">
              <a:defRPr sz="3500" b="0"/>
            </a:pPr>
            <a:r>
              <a:t>[Install]  </a:t>
            </a:r>
          </a:p>
          <a:p>
            <a:pPr algn="l">
              <a:defRPr sz="3500" b="0"/>
            </a:pPr>
            <a:r>
              <a:t>WantedBy=multi-user.target</a:t>
            </a:r>
          </a:p>
        </p:txBody>
      </p:sp>
      <p:sp>
        <p:nvSpPr>
          <p:cNvPr id="240" name="1、在/etc/systemd/system 目录下创建 tutorial.service文件内容如下："/>
          <p:cNvSpPr txBox="1"/>
          <p:nvPr/>
        </p:nvSpPr>
        <p:spPr>
          <a:xfrm>
            <a:off x="570288" y="3077902"/>
            <a:ext cx="165110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1、在/etc/systemd/system 目录下创建 tutorial.service文件内容如下：</a:t>
            </a:r>
          </a:p>
        </p:txBody>
      </p:sp>
      <p:sp>
        <p:nvSpPr>
          <p:cNvPr id="241" name="2、运行下面2个命令…"/>
          <p:cNvSpPr txBox="1"/>
          <p:nvPr/>
        </p:nvSpPr>
        <p:spPr>
          <a:xfrm>
            <a:off x="12274811" y="9581434"/>
            <a:ext cx="8526273" cy="264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5">
                    <a:lumOff val="-29866"/>
                  </a:schemeClr>
                </a:solidFill>
              </a:defRPr>
            </a:pPr>
            <a:r>
              <a:t>2、运行下面2个命令</a:t>
            </a:r>
          </a:p>
          <a:p>
            <a:pPr algn="l">
              <a:defRPr sz="4000" b="0"/>
            </a:pPr>
            <a:r>
              <a:t>       systemctl enable tutorial.service</a:t>
            </a:r>
          </a:p>
          <a:p>
            <a:pPr algn="l">
              <a:defRPr sz="4000" b="0"/>
            </a:pPr>
            <a:r>
              <a:t>       systemctl daemon-reload</a:t>
            </a:r>
          </a:p>
        </p:txBody>
      </p:sp>
      <p:sp>
        <p:nvSpPr>
          <p:cNvPr id="242" name="3、如需重启服务…"/>
          <p:cNvSpPr txBox="1"/>
          <p:nvPr/>
        </p:nvSpPr>
        <p:spPr>
          <a:xfrm>
            <a:off x="12274811" y="11864123"/>
            <a:ext cx="6145277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5">
                    <a:lumOff val="-29866"/>
                  </a:schemeClr>
                </a:solidFill>
              </a:defRPr>
            </a:pPr>
            <a:r>
              <a:t>3、如需重启服务</a:t>
            </a:r>
          </a:p>
          <a:p>
            <a:pPr algn="l">
              <a:defRPr sz="4000"/>
            </a:pPr>
            <a:r>
              <a:t>       </a:t>
            </a:r>
            <a:r>
              <a:rPr b="0"/>
              <a:t> service tutorial restart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获取真实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获取真实IP</a:t>
            </a:r>
          </a:p>
        </p:txBody>
      </p:sp>
      <p:sp>
        <p:nvSpPr>
          <p:cNvPr id="247" name="location / {…"/>
          <p:cNvSpPr txBox="1"/>
          <p:nvPr/>
        </p:nvSpPr>
        <p:spPr>
          <a:xfrm>
            <a:off x="2774350" y="3051944"/>
            <a:ext cx="16512033" cy="5319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00"/>
              </a:spcBef>
              <a:defRPr sz="4000" b="0"/>
            </a:pPr>
            <a:r>
              <a:t>location / {</a:t>
            </a:r>
          </a:p>
          <a:p>
            <a:pPr algn="l">
              <a:spcBef>
                <a:spcPts val="400"/>
              </a:spcBef>
              <a:defRPr sz="4000" b="0"/>
            </a:pPr>
            <a:r>
              <a:t>    proxy_pass http://127.0.0.1:8008/;</a:t>
            </a:r>
          </a:p>
          <a:p>
            <a:pPr algn="l">
              <a:spcBef>
                <a:spcPts val="400"/>
              </a:spcBef>
              <a:defRPr sz="4000" b="0"/>
            </a:pPr>
            <a:r>
              <a:t>    proxy_set_header Host                          $host;</a:t>
            </a:r>
          </a:p>
          <a:p>
            <a:pPr algn="l">
              <a:spcBef>
                <a:spcPts val="400"/>
              </a:spcBef>
              <a:defRPr sz="4000" b="0"/>
            </a:pPr>
            <a:r>
              <a:t>    proxy_set_header X-Real-IP                  $remote_addr;</a:t>
            </a:r>
          </a:p>
          <a:p>
            <a:pPr algn="l">
              <a:spcBef>
                <a:spcPts val="400"/>
              </a:spcBef>
              <a:defRPr sz="4000" b="0"/>
            </a:pPr>
            <a:r>
              <a:t>    proxy_set_header X-Forwarded-For      $proxy_add_x_forwarded_for;</a:t>
            </a:r>
          </a:p>
          <a:p>
            <a:pPr algn="l">
              <a:spcBef>
                <a:spcPts val="400"/>
              </a:spcBef>
              <a:defRPr sz="4000" b="0"/>
            </a:pPr>
            <a:r>
              <a:t>    proxy_set_header X-Forwarded-Proto  </a:t>
            </a:r>
            <a:r>
              <a:rPr sz="2300"/>
              <a:t> </a:t>
            </a:r>
            <a:r>
              <a:t>$scheme;</a:t>
            </a:r>
          </a:p>
          <a:p>
            <a:pPr algn="l">
              <a:spcBef>
                <a:spcPts val="400"/>
              </a:spcBef>
              <a:defRPr sz="4000" b="0"/>
            </a:pPr>
            <a:r>
              <a:t>    proxy_redirect                                   </a:t>
            </a:r>
            <a:r>
              <a:rPr sz="2300"/>
              <a:t> </a:t>
            </a:r>
            <a:r>
              <a:t>     off;</a:t>
            </a:r>
          </a:p>
          <a:p>
            <a:pPr algn="l">
              <a:spcBef>
                <a:spcPts val="400"/>
              </a:spcBef>
              <a:defRPr sz="4000" b="0"/>
            </a:pPr>
            <a:r>
              <a:t>}</a:t>
            </a:r>
          </a:p>
        </p:txBody>
      </p:sp>
      <p:sp>
        <p:nvSpPr>
          <p:cNvPr id="248" name="NGINX"/>
          <p:cNvSpPr txBox="1"/>
          <p:nvPr/>
        </p:nvSpPr>
        <p:spPr>
          <a:xfrm>
            <a:off x="910234" y="2054347"/>
            <a:ext cx="214820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/>
            </a:lvl1pPr>
          </a:lstStyle>
          <a:p>
            <a:r>
              <a:t>NGINX</a:t>
            </a:r>
          </a:p>
        </p:txBody>
      </p:sp>
      <p:sp>
        <p:nvSpPr>
          <p:cNvPr id="249" name="application.yml"/>
          <p:cNvSpPr txBox="1"/>
          <p:nvPr/>
        </p:nvSpPr>
        <p:spPr>
          <a:xfrm>
            <a:off x="866045" y="8511437"/>
            <a:ext cx="470852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/>
            </a:lvl1pPr>
          </a:lstStyle>
          <a:p>
            <a:r>
              <a:t>application.yml</a:t>
            </a:r>
          </a:p>
        </p:txBody>
      </p:sp>
      <p:sp>
        <p:nvSpPr>
          <p:cNvPr id="250" name="server:…"/>
          <p:cNvSpPr txBox="1"/>
          <p:nvPr/>
        </p:nvSpPr>
        <p:spPr>
          <a:xfrm>
            <a:off x="2823928" y="9631647"/>
            <a:ext cx="11698586" cy="3424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server: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use-forward-headers: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5F03"/>
                </a:solidFill>
              </a:rPr>
              <a:t>true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tomcat: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remote-ip-header:</a:t>
            </a:r>
            <a:r>
              <a:rPr>
                <a:solidFill>
                  <a:srgbClr val="000000"/>
                </a:solidFill>
              </a:rPr>
              <a:t> X-Real-IP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CE41"/>
                </a:solidFill>
              </a:rPr>
              <a:t>protocol-header:</a:t>
            </a:r>
            <a:r>
              <a:t> X-Forwarded-Proto</a:t>
            </a:r>
          </a:p>
        </p:txBody>
      </p:sp>
      <p:sp>
        <p:nvSpPr>
          <p:cNvPr id="251" name="internal-proxies: 192\\.168\\.\\d{1,3}\\.\\d{1,3}"/>
          <p:cNvSpPr txBox="1"/>
          <p:nvPr/>
        </p:nvSpPr>
        <p:spPr>
          <a:xfrm>
            <a:off x="3980201" y="13069230"/>
            <a:ext cx="10425685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17999"/>
              </a:lnSpc>
              <a:defRPr sz="40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internal-proxies:</a:t>
            </a:r>
            <a:r>
              <a:rPr>
                <a:solidFill>
                  <a:srgbClr val="000000"/>
                </a:solidFill>
              </a:rPr>
              <a:t> 192\\.168\\.\\d{1,3}\\.\\d{1,3}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自定义</PresentationFormat>
  <Paragraphs>126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架构</vt:lpstr>
      <vt:lpstr>架构（微服务）</vt:lpstr>
      <vt:lpstr>PowerPoint 演示文稿</vt:lpstr>
      <vt:lpstr>PowerPoint 演示文稿</vt:lpstr>
      <vt:lpstr>性能调优</vt:lpstr>
      <vt:lpstr>以服务程序运行(ubuntu)</vt:lpstr>
      <vt:lpstr>获取真实IP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2018-09-25T02:09:54Z</dcterms:modified>
</cp:coreProperties>
</file>