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05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247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35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989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15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34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928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326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12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部署Spring Boot项目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部署Spring Boot项目</a:t>
            </a:r>
          </a:p>
        </p:txBody>
      </p:sp>
      <p:sp>
        <p:nvSpPr>
          <p:cNvPr id="129" name="Profile和日志记录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21531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Profile和日志记录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rof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Profile</a:t>
            </a:r>
          </a:p>
        </p:txBody>
      </p:sp>
      <p:sp>
        <p:nvSpPr>
          <p:cNvPr id="135" name="可以设置不同的配置参数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21005800" cy="4577631"/>
          </a:xfrm>
          <a:prstGeom prst="rect">
            <a:avLst/>
          </a:prstGeom>
        </p:spPr>
        <p:txBody>
          <a:bodyPr/>
          <a:lstStyle/>
          <a:p>
            <a:r>
              <a:t>可以设置不同的配置参数</a:t>
            </a:r>
          </a:p>
          <a:p>
            <a:r>
              <a:t>可以设置不同的bean的装载</a:t>
            </a:r>
          </a:p>
        </p:txBody>
      </p:sp>
      <p:grpSp>
        <p:nvGrpSpPr>
          <p:cNvPr id="144" name="成组"/>
          <p:cNvGrpSpPr/>
          <p:nvPr/>
        </p:nvGrpSpPr>
        <p:grpSpPr>
          <a:xfrm>
            <a:off x="1810965" y="8235230"/>
            <a:ext cx="21888335" cy="4448537"/>
            <a:chOff x="0" y="0"/>
            <a:chExt cx="21888334" cy="4448536"/>
          </a:xfrm>
        </p:grpSpPr>
        <p:sp>
          <p:nvSpPr>
            <p:cNvPr id="136" name="CustomerService"/>
            <p:cNvSpPr/>
            <p:nvPr/>
          </p:nvSpPr>
          <p:spPr>
            <a:xfrm>
              <a:off x="11842967" y="0"/>
              <a:ext cx="6537174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CustomerService</a:t>
              </a:r>
            </a:p>
          </p:txBody>
        </p:sp>
        <p:sp>
          <p:nvSpPr>
            <p:cNvPr id="137" name="CustomerAServie"/>
            <p:cNvSpPr/>
            <p:nvPr/>
          </p:nvSpPr>
          <p:spPr>
            <a:xfrm>
              <a:off x="8474124" y="3178536"/>
              <a:ext cx="5862009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CustomerAServie</a:t>
              </a:r>
            </a:p>
          </p:txBody>
        </p:sp>
        <p:sp>
          <p:nvSpPr>
            <p:cNvPr id="138" name="CustomerBService"/>
            <p:cNvSpPr/>
            <p:nvPr/>
          </p:nvSpPr>
          <p:spPr>
            <a:xfrm>
              <a:off x="16026327" y="3178536"/>
              <a:ext cx="5862008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CustomerBService</a:t>
              </a:r>
            </a:p>
          </p:txBody>
        </p:sp>
        <p:sp>
          <p:nvSpPr>
            <p:cNvPr id="139" name="箭头"/>
            <p:cNvSpPr/>
            <p:nvPr/>
          </p:nvSpPr>
          <p:spPr>
            <a:xfrm rot="18000000">
              <a:off x="11430455" y="1907684"/>
              <a:ext cx="1270001" cy="717434"/>
            </a:xfrm>
            <a:prstGeom prst="rightArrow">
              <a:avLst>
                <a:gd name="adj1" fmla="val 32000"/>
                <a:gd name="adj2" fmla="val 113293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箭头"/>
            <p:cNvSpPr/>
            <p:nvPr/>
          </p:nvSpPr>
          <p:spPr>
            <a:xfrm rot="14400000">
              <a:off x="16885725" y="1836853"/>
              <a:ext cx="1270001" cy="717435"/>
            </a:xfrm>
            <a:prstGeom prst="rightArrow">
              <a:avLst>
                <a:gd name="adj1" fmla="val 32000"/>
                <a:gd name="adj2" fmla="val 113293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@Profile(&quot;ca&quot;)"/>
            <p:cNvSpPr txBox="1"/>
            <p:nvPr/>
          </p:nvSpPr>
          <p:spPr>
            <a:xfrm>
              <a:off x="8524570" y="2570785"/>
              <a:ext cx="2612899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@Profile("ca")</a:t>
              </a:r>
            </a:p>
          </p:txBody>
        </p:sp>
        <p:sp>
          <p:nvSpPr>
            <p:cNvPr id="142" name="@Profile(&quot;cb&quot;)"/>
            <p:cNvSpPr txBox="1"/>
            <p:nvPr/>
          </p:nvSpPr>
          <p:spPr>
            <a:xfrm>
              <a:off x="15863469" y="2570785"/>
              <a:ext cx="2626996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@Profile("cb")</a:t>
              </a:r>
            </a:p>
          </p:txBody>
        </p:sp>
        <p:sp>
          <p:nvSpPr>
            <p:cNvPr id="143" name="@Autowired CustomerServer cs;…"/>
            <p:cNvSpPr txBox="1"/>
            <p:nvPr/>
          </p:nvSpPr>
          <p:spPr>
            <a:xfrm>
              <a:off x="0" y="1539409"/>
              <a:ext cx="5732146" cy="1919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@Autowired CustomerServer cs;</a:t>
              </a:r>
            </a:p>
            <a:p>
              <a:pPr>
                <a:defRPr b="0"/>
              </a:pPr>
              <a:endParaRPr/>
            </a:p>
            <a:p>
              <a:pPr>
                <a:defRPr b="0"/>
              </a:pPr>
              <a:endParaRPr/>
            </a:p>
            <a:p>
              <a:pPr algn="l">
                <a:defRPr b="0"/>
              </a:pPr>
              <a:r>
                <a:t>cs.xxxMehtod()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ctive Prof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Active Profile</a:t>
            </a:r>
          </a:p>
        </p:txBody>
      </p:sp>
      <p:sp>
        <p:nvSpPr>
          <p:cNvPr id="149" name="同时可以有多个被激活的pfofi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同时可以有多个被激活的pfofile</a:t>
            </a:r>
          </a:p>
          <a:p>
            <a:r>
              <a:t>有active和default两个概念</a:t>
            </a:r>
          </a:p>
          <a:p>
            <a:r>
              <a:t>如果没有设置active，则spring使用设置的default，如果没有声明default，则使用那些无显示指定的作为default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定义prof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定义profile</a:t>
            </a:r>
          </a:p>
        </p:txBody>
      </p:sp>
      <p:sp>
        <p:nvSpPr>
          <p:cNvPr id="154" name="配置文件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配置文件</a:t>
            </a:r>
          </a:p>
          <a:p>
            <a:pPr lvl="2"/>
            <a:r>
              <a:t>application-{profile}.yml</a:t>
            </a:r>
          </a:p>
          <a:p>
            <a:pPr lvl="2"/>
            <a:r>
              <a:t>application.yml 中内容一直有效</a:t>
            </a:r>
          </a:p>
          <a:p>
            <a:r>
              <a:t>注解</a:t>
            </a:r>
          </a:p>
          <a:p>
            <a:pPr lvl="2"/>
            <a:r>
              <a:t>@Profile("production")</a:t>
            </a:r>
          </a:p>
        </p:txBody>
      </p:sp>
      <p:sp>
        <p:nvSpPr>
          <p:cNvPr id="155" name="spring.profiles.include: xxx.yml"/>
          <p:cNvSpPr txBox="1"/>
          <p:nvPr/>
        </p:nvSpPr>
        <p:spPr>
          <a:xfrm>
            <a:off x="14497702" y="6435089"/>
            <a:ext cx="8863966" cy="845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941100"/>
                </a:solidFill>
              </a:defRPr>
            </a:lvl1pPr>
          </a:lstStyle>
          <a:p>
            <a:r>
              <a:t>spring.profiles.include: xxx.yml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设置Active Profi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设置Active Profiles</a:t>
            </a:r>
          </a:p>
        </p:txBody>
      </p:sp>
      <p:sp>
        <p:nvSpPr>
          <p:cNvPr id="160" name="JVM参数  -Dspring.profiles.active=production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7267015" cy="9296400"/>
          </a:xfrm>
          <a:prstGeom prst="rect">
            <a:avLst/>
          </a:prstGeom>
        </p:spPr>
        <p:txBody>
          <a:bodyPr/>
          <a:lstStyle/>
          <a:p>
            <a:r>
              <a:t>JVM参数  -Dspring.profiles.active=</a:t>
            </a:r>
            <a:r>
              <a:rPr>
                <a:solidFill>
                  <a:srgbClr val="929292"/>
                </a:solidFill>
              </a:rPr>
              <a:t>production </a:t>
            </a:r>
          </a:p>
          <a:p>
            <a:r>
              <a:t>配置 application.yml  spring.profiles.active: </a:t>
            </a:r>
            <a:r>
              <a:rPr>
                <a:solidFill>
                  <a:srgbClr val="929292"/>
                </a:solidFill>
              </a:rPr>
              <a:t>dev </a:t>
            </a:r>
          </a:p>
          <a:p>
            <a:r>
              <a:t>注解 @ActiveProfiles({"</a:t>
            </a:r>
            <a:r>
              <a:rPr>
                <a:solidFill>
                  <a:srgbClr val="929292"/>
                </a:solidFill>
              </a:rPr>
              <a:t>unittest</a:t>
            </a:r>
            <a:r>
              <a:t>", "</a:t>
            </a:r>
            <a:r>
              <a:rPr>
                <a:solidFill>
                  <a:srgbClr val="929292"/>
                </a:solidFill>
              </a:rPr>
              <a:t>production</a:t>
            </a:r>
            <a:r>
              <a:t>"})</a:t>
            </a:r>
          </a:p>
          <a:p>
            <a:r>
              <a:t>程序中 ConfigurableEnvironment.setActiveProfiles()</a:t>
            </a:r>
          </a:p>
        </p:txBody>
      </p:sp>
      <p:sp>
        <p:nvSpPr>
          <p:cNvPr id="161" name="dev…"/>
          <p:cNvSpPr txBox="1"/>
          <p:nvPr/>
        </p:nvSpPr>
        <p:spPr>
          <a:xfrm>
            <a:off x="19174099" y="4691629"/>
            <a:ext cx="4758335" cy="683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  <a:defRPr sz="4800" b="0">
                <a:solidFill>
                  <a:schemeClr val="accent5">
                    <a:lumOff val="-29866"/>
                  </a:schemeClr>
                </a:solidFill>
              </a:defRPr>
            </a:pPr>
            <a:r>
              <a:t>dev  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sz="4800" b="0">
                <a:solidFill>
                  <a:schemeClr val="accent5">
                    <a:lumOff val="-29866"/>
                  </a:schemeClr>
                </a:solidFill>
              </a:defRPr>
            </a:pPr>
            <a:r>
              <a:t>develop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sz="4800" b="0">
                <a:solidFill>
                  <a:schemeClr val="accent5">
                    <a:lumOff val="-29866"/>
                  </a:schemeClr>
                </a:solidFill>
              </a:defRPr>
            </a:pPr>
            <a:r>
              <a:t>test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sz="4800" b="0">
                <a:solidFill>
                  <a:schemeClr val="accent5">
                    <a:lumOff val="-29866"/>
                  </a:schemeClr>
                </a:solidFill>
              </a:defRPr>
            </a:pPr>
            <a:r>
              <a:t>production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日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日志</a:t>
            </a:r>
          </a:p>
        </p:txBody>
      </p:sp>
      <p:graphicFrame>
        <p:nvGraphicFramePr>
          <p:cNvPr id="166" name="表格"/>
          <p:cNvGraphicFramePr/>
          <p:nvPr/>
        </p:nvGraphicFramePr>
        <p:xfrm>
          <a:off x="2198769" y="3424607"/>
          <a:ext cx="19986460" cy="928370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9993230"/>
                <a:gridCol w="9993230"/>
              </a:tblGrid>
              <a:tr h="18567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代码中使用的日志框架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日志记录框架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8567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ym typeface="Helvetica Neue"/>
                        </a:rPr>
                        <a:t>commons-logging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ym typeface="Helvetica Neue"/>
                        </a:rPr>
                        <a:t>log4j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8567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ym typeface="Helvetica Neue"/>
                        </a:rPr>
                        <a:t>slf4j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ym typeface="Helvetica Neue"/>
                        </a:rPr>
                        <a:t>log4j 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856740">
                <a:tc>
                  <a:txBody>
                    <a:bodyPr/>
                    <a:lstStyle/>
                    <a:p>
                      <a:pPr defTabSz="914400">
                        <a:defRPr sz="4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ym typeface="Helvetica Neue"/>
                        </a:rPr>
                        <a:t>logback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856740">
                <a:tc>
                  <a:txBody>
                    <a:bodyPr/>
                    <a:lstStyle/>
                    <a:p>
                      <a:pPr defTabSz="914400">
                        <a:defRPr sz="4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 dirty="0">
                          <a:sym typeface="Helvetica Neue"/>
                        </a:rPr>
                        <a:t>slf4j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日志记录的几个概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日志记录的几个概念</a:t>
            </a:r>
          </a:p>
        </p:txBody>
      </p:sp>
      <p:sp>
        <p:nvSpPr>
          <p:cNvPr id="171" name="appender  配置日志输出到哪里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450" indent="-425450" defTabSz="553084">
              <a:spcBef>
                <a:spcPts val="3900"/>
              </a:spcBef>
              <a:defRPr sz="3216"/>
            </a:pPr>
            <a:r>
              <a:t>appender  配置日志输出到哪里</a:t>
            </a:r>
          </a:p>
          <a:p>
            <a:pPr marL="1276350" lvl="2" indent="-425450" defTabSz="553084">
              <a:spcBef>
                <a:spcPts val="3900"/>
              </a:spcBef>
              <a:defRPr sz="3216"/>
            </a:pPr>
            <a:r>
              <a:t>ConsoleAppender 打印到主控台</a:t>
            </a:r>
          </a:p>
          <a:p>
            <a:pPr marL="1276350" lvl="2" indent="-425450" defTabSz="553084">
              <a:spcBef>
                <a:spcPts val="3900"/>
              </a:spcBef>
              <a:defRPr sz="3216"/>
            </a:pPr>
            <a:r>
              <a:t>File 输出到文件</a:t>
            </a:r>
          </a:p>
          <a:p>
            <a:pPr marL="1701800" lvl="3" indent="-425450" defTabSz="553084">
              <a:spcBef>
                <a:spcPts val="3900"/>
              </a:spcBef>
              <a:defRPr sz="3216"/>
            </a:pPr>
            <a:r>
              <a:t>单个文件</a:t>
            </a:r>
          </a:p>
          <a:p>
            <a:pPr marL="1701800" lvl="3" indent="-425450" defTabSz="553084">
              <a:spcBef>
                <a:spcPts val="3900"/>
              </a:spcBef>
              <a:defRPr sz="3216"/>
            </a:pPr>
            <a:r>
              <a:t>RollingFile  (按照文件大小、按照日期分割）</a:t>
            </a:r>
          </a:p>
          <a:p>
            <a:pPr marL="1276350" lvl="2" indent="-425450" defTabSz="553084">
              <a:spcBef>
                <a:spcPts val="3900"/>
              </a:spcBef>
              <a:defRPr sz="3216"/>
            </a:pPr>
            <a:r>
              <a:t>SMTPAppender</a:t>
            </a:r>
          </a:p>
          <a:p>
            <a:pPr marL="1276350" lvl="2" indent="-425450" defTabSz="553084">
              <a:spcBef>
                <a:spcPts val="3900"/>
              </a:spcBef>
              <a:defRPr sz="3216"/>
            </a:pPr>
            <a:r>
              <a:t>记录到数据库</a:t>
            </a:r>
          </a:p>
          <a:p>
            <a:pPr marL="1276350" lvl="2" indent="-425450" defTabSz="553084">
              <a:spcBef>
                <a:spcPts val="3900"/>
              </a:spcBef>
              <a:defRPr sz="3216"/>
            </a:pPr>
            <a:r>
              <a:t>自定义  （发送到自己的bug管理系统，如Redmine上）</a:t>
            </a:r>
          </a:p>
          <a:p>
            <a:pPr marL="425450" indent="-425450" defTabSz="553084">
              <a:spcBef>
                <a:spcPts val="3900"/>
              </a:spcBef>
              <a:defRPr sz="3216"/>
            </a:pPr>
            <a:r>
              <a:t>logger  配置日志的记录级别 （按照package, class配置）并和appender关联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配置logback"/>
          <p:cNvSpPr txBox="1">
            <a:spLocks noGrp="1"/>
          </p:cNvSpPr>
          <p:nvPr>
            <p:ph type="title"/>
          </p:nvPr>
        </p:nvSpPr>
        <p:spPr>
          <a:xfrm>
            <a:off x="1291398" y="355600"/>
            <a:ext cx="21005801" cy="2286000"/>
          </a:xfrm>
          <a:prstGeom prst="rect">
            <a:avLst/>
          </a:prstGeom>
        </p:spPr>
        <p:txBody>
          <a:bodyPr/>
          <a:lstStyle/>
          <a:p>
            <a:r>
              <a:t>配置logback</a:t>
            </a:r>
          </a:p>
        </p:txBody>
      </p:sp>
      <p:sp>
        <p:nvSpPr>
          <p:cNvPr id="176" name="logback-spring.xml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21005800" cy="3806993"/>
          </a:xfrm>
          <a:prstGeom prst="rect">
            <a:avLst/>
          </a:prstGeom>
        </p:spPr>
        <p:txBody>
          <a:bodyPr/>
          <a:lstStyle/>
          <a:p>
            <a:r>
              <a:t>logback-spring.xml</a:t>
            </a:r>
          </a:p>
          <a:p>
            <a:r>
              <a:t>可以划分profile，不同profile不同配置</a:t>
            </a:r>
          </a:p>
        </p:txBody>
      </p:sp>
      <p:grpSp>
        <p:nvGrpSpPr>
          <p:cNvPr id="179" name="成组"/>
          <p:cNvGrpSpPr/>
          <p:nvPr/>
        </p:nvGrpSpPr>
        <p:grpSpPr>
          <a:xfrm>
            <a:off x="12682000" y="5651451"/>
            <a:ext cx="9246733" cy="4191099"/>
            <a:chOff x="0" y="0"/>
            <a:chExt cx="9246731" cy="4191097"/>
          </a:xfrm>
        </p:grpSpPr>
        <p:sp>
          <p:nvSpPr>
            <p:cNvPr id="177" name="logging:…"/>
            <p:cNvSpPr txBox="1"/>
            <p:nvPr/>
          </p:nvSpPr>
          <p:spPr>
            <a:xfrm>
              <a:off x="1303" y="563213"/>
              <a:ext cx="9244125" cy="3627885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4" indent="0" algn="l" defTabSz="457200">
                <a:spcBef>
                  <a:spcPts val="400"/>
                </a:spcBef>
                <a:defRPr sz="4000" b="0">
                  <a:solidFill>
                    <a:srgbClr val="00CE4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logging:</a:t>
              </a:r>
              <a:endParaRPr>
                <a:solidFill>
                  <a:srgbClr val="000000"/>
                </a:solidFill>
              </a:endParaRPr>
            </a:p>
            <a:p>
              <a:pPr lvl="4" indent="0" algn="l" defTabSz="457200">
                <a:spcBef>
                  <a:spcPts val="400"/>
                </a:spcBef>
                <a:defRPr sz="40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00CE41"/>
                  </a:solidFill>
                </a:rPr>
                <a:t>file:</a:t>
              </a:r>
              <a:r>
                <a:t> target/app.log</a:t>
              </a:r>
            </a:p>
            <a:p>
              <a:pPr lvl="4" indent="0" algn="l" defTabSz="457200">
                <a:spcBef>
                  <a:spcPts val="400"/>
                </a:spcBef>
                <a:defRPr sz="4000" b="0">
                  <a:solidFill>
                    <a:srgbClr val="00CE4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</a:t>
              </a:r>
              <a:r>
                <a:t>level:</a:t>
              </a:r>
              <a:endParaRPr>
                <a:solidFill>
                  <a:srgbClr val="000000"/>
                </a:solidFill>
              </a:endParaRPr>
            </a:p>
            <a:p>
              <a:pPr lvl="4" indent="0" algn="l" defTabSz="457200">
                <a:spcBef>
                  <a:spcPts val="400"/>
                </a:spcBef>
                <a:defRPr sz="40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</a:t>
              </a:r>
              <a:r>
                <a:rPr>
                  <a:solidFill>
                    <a:srgbClr val="00CE41"/>
                  </a:solidFill>
                </a:rPr>
                <a:t>ROOT:</a:t>
              </a:r>
              <a:r>
                <a:t> WARN</a:t>
              </a:r>
            </a:p>
            <a:p>
              <a:pPr lvl="4" indent="0" algn="l" defTabSz="457200">
                <a:spcBef>
                  <a:spcPts val="400"/>
                </a:spcBef>
                <a:defRPr sz="4000" b="0">
                  <a:solidFill>
                    <a:srgbClr val="00CE41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t>cn.devmgr:</a:t>
              </a:r>
              <a:r>
                <a:rPr>
                  <a:solidFill>
                    <a:srgbClr val="000000"/>
                  </a:solidFill>
                </a:rPr>
                <a:t> TRACE   </a:t>
              </a:r>
            </a:p>
          </p:txBody>
        </p:sp>
        <p:sp>
          <p:nvSpPr>
            <p:cNvPr id="178" name="application.yml"/>
            <p:cNvSpPr txBox="1"/>
            <p:nvPr/>
          </p:nvSpPr>
          <p:spPr>
            <a:xfrm>
              <a:off x="0" y="-1"/>
              <a:ext cx="9246732" cy="560450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spcBef>
                  <a:spcPts val="2000"/>
                </a:spcBef>
              </a:lvl1pPr>
            </a:lstStyle>
            <a:p>
              <a:r>
                <a:t>application.yml</a:t>
              </a:r>
            </a:p>
          </p:txBody>
        </p:sp>
      </p:grpSp>
      <p:sp>
        <p:nvSpPr>
          <p:cNvPr id="180" name="Dingbat 叉号"/>
          <p:cNvSpPr/>
          <p:nvPr/>
        </p:nvSpPr>
        <p:spPr>
          <a:xfrm>
            <a:off x="15154606" y="4971702"/>
            <a:ext cx="5062775" cy="5982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FF2600">
              <a:alpha val="5792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79" grpId="3" animBg="1" advAuto="0"/>
      <p:bldP spid="180" grpId="2" animBg="1" advAuto="0"/>
      <p:bldP spid="180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&lt;?xml version=&quot;1.0&quot; encoding=&quot;UTF-8&quot;?&gt;…"/>
          <p:cNvSpPr txBox="1"/>
          <p:nvPr/>
        </p:nvSpPr>
        <p:spPr>
          <a:xfrm>
            <a:off x="512569" y="566266"/>
            <a:ext cx="23358861" cy="1974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configuration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appender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"out"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"ch.qos.logback.core.ConsoleAppender"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encoder</a:t>
            </a:r>
            <a:r>
              <a:rPr>
                <a:solidFill>
                  <a:srgbClr val="009193"/>
                </a:solidFill>
              </a:rPr>
              <a:t>&gt;&lt;</a:t>
            </a:r>
            <a:r>
              <a:t>pattern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%d{HH:mm:ss.SSS} [%thread] %-5level %logger{36} - %msg%n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pattern</a:t>
            </a:r>
            <a:r>
              <a:rPr>
                <a:solidFill>
                  <a:srgbClr val="009193"/>
                </a:solidFill>
              </a:rPr>
              <a:t>&gt;&lt;/</a:t>
            </a:r>
            <a:r>
              <a:t>encoder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appender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springProfile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"development"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appender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"devlogfile"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"ch.qos.logback.core.rolling.RollingFileAppender"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 sz="2400">
                <a:solidFill>
                  <a:srgbClr val="009193"/>
                </a:solidFill>
              </a:rPr>
              <a:t>&lt;</a:t>
            </a:r>
            <a:r>
              <a:rPr sz="2400">
                <a:solidFill>
                  <a:srgbClr val="4E9192"/>
                </a:solidFill>
              </a:rPr>
              <a:t>rollingPolicy</a:t>
            </a:r>
            <a:r>
              <a:rPr sz="2400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932192"/>
                </a:solidFill>
              </a:rPr>
              <a:t>class</a:t>
            </a:r>
            <a:r>
              <a:rPr sz="2400">
                <a:solidFill>
                  <a:srgbClr val="000000"/>
                </a:solidFill>
              </a:rPr>
              <a:t>=</a:t>
            </a:r>
            <a:r>
              <a:rPr sz="1800"/>
              <a:t>"ch.qos.logback.core.rolling.TimeBasedRollingPolicy"</a:t>
            </a:r>
            <a:r>
              <a:rPr sz="2400">
                <a:solidFill>
                  <a:srgbClr val="009193"/>
                </a:solidFill>
              </a:rPr>
              <a:t>&gt;&lt;</a:t>
            </a:r>
            <a:r>
              <a:rPr sz="2400">
                <a:solidFill>
                  <a:srgbClr val="4E9192"/>
                </a:solidFill>
              </a:rPr>
              <a:t>fileNamePattern</a:t>
            </a:r>
            <a:r>
              <a:rPr sz="2400">
                <a:solidFill>
                  <a:srgbClr val="009193"/>
                </a:solidFill>
              </a:rPr>
              <a:t>&gt;</a:t>
            </a:r>
            <a:r>
              <a:rPr sz="1400"/>
              <a:t>/var/logs/tutorial.%d{yyyy-MM-dd}.log</a:t>
            </a:r>
            <a:r>
              <a:rPr sz="2400">
                <a:solidFill>
                  <a:srgbClr val="009193"/>
                </a:solidFill>
              </a:rPr>
              <a:t>&lt;/</a:t>
            </a:r>
            <a:r>
              <a:rPr sz="2400"/>
              <a:t>fileNamePattern</a:t>
            </a:r>
            <a:r>
              <a:rPr sz="2400">
                <a:solidFill>
                  <a:srgbClr val="009193"/>
                </a:solidFill>
              </a:rPr>
              <a:t>&gt;&lt;/</a:t>
            </a:r>
            <a:r>
              <a:rPr sz="2400"/>
              <a:t>rollingPolicy</a:t>
            </a:r>
            <a:r>
              <a:rPr sz="2400"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 sz="2400">
                <a:solidFill>
                  <a:srgbClr val="009193"/>
                </a:solidFill>
              </a:rPr>
              <a:t>&lt;</a:t>
            </a:r>
            <a:r>
              <a:rPr sz="2400"/>
              <a:t>encoder</a:t>
            </a:r>
            <a:r>
              <a:rPr sz="2400">
                <a:solidFill>
                  <a:srgbClr val="009193"/>
                </a:solidFill>
              </a:rPr>
              <a:t>&gt;&lt;</a:t>
            </a:r>
            <a:r>
              <a:rPr sz="2400"/>
              <a:t>pattern</a:t>
            </a:r>
            <a:r>
              <a:rPr sz="2400">
                <a:solidFill>
                  <a:srgbClr val="009193"/>
                </a:solidFill>
              </a:rPr>
              <a:t>&gt;</a:t>
            </a:r>
            <a:r>
              <a:rPr sz="2400"/>
              <a:t>%d{HH:mm:ss.SSS} %contextName [%thread] %-5level %logger{36} - %msg%n</a:t>
            </a:r>
            <a:r>
              <a:rPr sz="2400">
                <a:solidFill>
                  <a:srgbClr val="009193"/>
                </a:solidFill>
              </a:rPr>
              <a:t>&lt;/</a:t>
            </a:r>
            <a:r>
              <a:rPr sz="2400"/>
              <a:t>pattern</a:t>
            </a:r>
            <a:r>
              <a:rPr sz="2400">
                <a:solidFill>
                  <a:srgbClr val="009193"/>
                </a:solidFill>
              </a:rPr>
              <a:t>&gt;&lt;/</a:t>
            </a:r>
            <a:r>
              <a:rPr sz="2400"/>
              <a:t>encoder</a:t>
            </a:r>
            <a:r>
              <a:rPr sz="2400"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appender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"cn.devmgr"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level</a:t>
            </a:r>
            <a:r>
              <a:rPr>
                <a:solidFill>
                  <a:srgbClr val="000000"/>
                </a:solidFill>
              </a:rPr>
              <a:t>=</a:t>
            </a:r>
            <a:r>
              <a:t>"ALL"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"org.springframework"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level</a:t>
            </a:r>
            <a:r>
              <a:rPr>
                <a:solidFill>
                  <a:srgbClr val="000000"/>
                </a:solidFill>
              </a:rPr>
              <a:t>=</a:t>
            </a:r>
            <a:r>
              <a:t>"WARN"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root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level</a:t>
            </a:r>
            <a:r>
              <a:rPr>
                <a:solidFill>
                  <a:srgbClr val="000000"/>
                </a:solidFill>
              </a:rPr>
              <a:t>=</a:t>
            </a:r>
            <a:r>
              <a:t>"WARN"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appender-ref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ref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"devlogfile"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appender-ref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ref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"out"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root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springProfile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springProfile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"production"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appender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"logfile"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"ch.qos.logback.core.rolling.RollingFileAppender"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rollingPolicy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"ch.qos.logback.core.rolling.TimeBasedRollingPolicy"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fileNamePattern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/var/logs/tutorial.%d{yyyy-MM-dd}.log</a:t>
            </a: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fileNamePattern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rollingPolicy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encoder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pattern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%d{HH:mm:ss.SSS} %contextName [%thread] %-5level %logger{36} - %msg%n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pattern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encoder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appender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"cn.devmgr"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level</a:t>
            </a:r>
            <a:r>
              <a:rPr>
                <a:solidFill>
                  <a:srgbClr val="000000"/>
                </a:solidFill>
              </a:rPr>
              <a:t>=</a:t>
            </a:r>
            <a:r>
              <a:t>"ALL"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"org.springframework"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level</a:t>
            </a:r>
            <a:r>
              <a:rPr>
                <a:solidFill>
                  <a:srgbClr val="000000"/>
                </a:solidFill>
              </a:rPr>
              <a:t>=</a:t>
            </a:r>
            <a:r>
              <a:t>"WARN"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root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level</a:t>
            </a:r>
            <a:r>
              <a:rPr>
                <a:solidFill>
                  <a:srgbClr val="000000"/>
                </a:solidFill>
              </a:rPr>
              <a:t>=</a:t>
            </a:r>
            <a:r>
              <a:t>"WARN"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appender-ref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ref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"logfile"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appender-ref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ref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"out"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root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springProfile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configuration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185" name="所有profile都有效"/>
          <p:cNvSpPr/>
          <p:nvPr/>
        </p:nvSpPr>
        <p:spPr>
          <a:xfrm>
            <a:off x="22693841" y="1583153"/>
            <a:ext cx="1574145" cy="1656827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  <a:alpha val="477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所有profile都有效</a:t>
            </a:r>
          </a:p>
        </p:txBody>
      </p:sp>
      <p:sp>
        <p:nvSpPr>
          <p:cNvPr id="186" name="仅profile development生效时生效"/>
          <p:cNvSpPr/>
          <p:nvPr/>
        </p:nvSpPr>
        <p:spPr>
          <a:xfrm>
            <a:off x="22693841" y="3742847"/>
            <a:ext cx="1574145" cy="6230305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  <a:alpha val="477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仅profile development生效时生效</a:t>
            </a:r>
          </a:p>
        </p:txBody>
      </p:sp>
      <p:sp>
        <p:nvSpPr>
          <p:cNvPr id="187" name="①"/>
          <p:cNvSpPr/>
          <p:nvPr/>
        </p:nvSpPr>
        <p:spPr>
          <a:xfrm>
            <a:off x="637954" y="4179170"/>
            <a:ext cx="3237276" cy="669912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  <a:alpha val="477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l"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   ①</a:t>
            </a:r>
          </a:p>
        </p:txBody>
      </p:sp>
      <p:sp>
        <p:nvSpPr>
          <p:cNvPr id="188" name="②"/>
          <p:cNvSpPr/>
          <p:nvPr/>
        </p:nvSpPr>
        <p:spPr>
          <a:xfrm>
            <a:off x="637954" y="6788178"/>
            <a:ext cx="3237276" cy="3089260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  <a:alpha val="477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spcBef>
                <a:spcPts val="900"/>
              </a:spcBef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   ②</a:t>
            </a:r>
          </a:p>
        </p:txBody>
      </p:sp>
      <p:sp>
        <p:nvSpPr>
          <p:cNvPr id="189" name="圆角矩形"/>
          <p:cNvSpPr/>
          <p:nvPr/>
        </p:nvSpPr>
        <p:spPr>
          <a:xfrm>
            <a:off x="728578" y="1776566"/>
            <a:ext cx="21228994" cy="1656828"/>
          </a:xfrm>
          <a:prstGeom prst="roundRect">
            <a:avLst>
              <a:gd name="adj" fmla="val 11498"/>
            </a:avLst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三角形"/>
          <p:cNvSpPr/>
          <p:nvPr/>
        </p:nvSpPr>
        <p:spPr>
          <a:xfrm>
            <a:off x="-62068" y="4160443"/>
            <a:ext cx="780278" cy="561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三角形"/>
          <p:cNvSpPr/>
          <p:nvPr/>
        </p:nvSpPr>
        <p:spPr>
          <a:xfrm>
            <a:off x="-62068" y="10956376"/>
            <a:ext cx="780278" cy="56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4" animBg="1" advAuto="0"/>
      <p:bldP spid="188" grpId="5" animBg="1" advAuto="0"/>
      <p:bldP spid="189" grpId="1" animBg="1" advAuto="0"/>
      <p:bldP spid="190" grpId="2" animBg="1" advAuto="0"/>
      <p:bldP spid="191" grpId="3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自定义</PresentationFormat>
  <Paragraphs>104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Profile</vt:lpstr>
      <vt:lpstr>Active Profile</vt:lpstr>
      <vt:lpstr>定义profile</vt:lpstr>
      <vt:lpstr>设置Active Profiles</vt:lpstr>
      <vt:lpstr>日志</vt:lpstr>
      <vt:lpstr>日志记录的几个概念</vt:lpstr>
      <vt:lpstr>配置logback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2018-09-25T02:15:47Z</dcterms:modified>
</cp:coreProperties>
</file>