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787640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4090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1785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3158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9864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6599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/>
          </a:lstStyle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SzTx/>
              <a:buNone/>
            </a:lvl1pPr>
            <a:lvl2pPr marL="0" indent="228600" algn="ctr" defTabSz="821531">
              <a:spcBef>
                <a:spcPts val="0"/>
              </a:spcBef>
              <a:buSzTx/>
              <a:buNone/>
            </a:lvl2pPr>
            <a:lvl3pPr marL="0" indent="457200" algn="ctr" defTabSz="821531">
              <a:spcBef>
                <a:spcPts val="0"/>
              </a:spcBef>
              <a:buSzTx/>
              <a:buNone/>
            </a:lvl3pPr>
            <a:lvl4pPr marL="0" indent="685800" algn="ctr" defTabSz="821531">
              <a:spcBef>
                <a:spcPts val="0"/>
              </a:spcBef>
              <a:buSzTx/>
              <a:buNone/>
            </a:lvl4pPr>
            <a:lvl5pPr marL="0" indent="914400" algn="ctr" defTabSz="821531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Websocket &amp; JMS"/>
          <p:cNvSpPr txBox="1"/>
          <p:nvPr/>
        </p:nvSpPr>
        <p:spPr>
          <a:xfrm>
            <a:off x="2032000" y="4738511"/>
            <a:ext cx="20320000" cy="1382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821531">
              <a:defRPr sz="8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Websocket &amp; JMS</a:t>
            </a:r>
          </a:p>
        </p:txBody>
      </p:sp>
      <p:sp>
        <p:nvSpPr>
          <p:cNvPr id="129" name="在Spring项目中使用Websocket"/>
          <p:cNvSpPr txBox="1"/>
          <p:nvPr/>
        </p:nvSpPr>
        <p:spPr>
          <a:xfrm>
            <a:off x="2032000" y="6997853"/>
            <a:ext cx="20320000" cy="4143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defTabSz="821531">
              <a:defRPr sz="1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在Spring项目中使用Websocket</a:t>
            </a:r>
          </a:p>
        </p:txBody>
      </p:sp>
      <p:sp>
        <p:nvSpPr>
          <p:cNvPr id="130" name="用Spring Boot编写RESTful API"/>
          <p:cNvSpPr txBox="1"/>
          <p:nvPr/>
        </p:nvSpPr>
        <p:spPr>
          <a:xfrm>
            <a:off x="2032000" y="927282"/>
            <a:ext cx="20320000" cy="158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algn="l" defTabSz="821531">
              <a:defRPr sz="5200" b="0">
                <a:solidFill>
                  <a:srgbClr val="5E5E5E"/>
                </a:solidFill>
              </a:defRPr>
            </a:lvl1pPr>
          </a:lstStyle>
          <a:p>
            <a:r>
              <a:t>用Spring Boot编写RESTful API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ebsock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Websocket</a:t>
            </a:r>
          </a:p>
        </p:txBody>
      </p:sp>
      <p:sp>
        <p:nvSpPr>
          <p:cNvPr id="135" name="全双工通道，数据双向传输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全双工通道，数据双向传输</a:t>
            </a:r>
          </a:p>
          <a:p>
            <a:r>
              <a:t>浏览器和服务器之间的建持久性的连接</a:t>
            </a:r>
          </a:p>
          <a:p>
            <a:r>
              <a:t>比轮询/长轮询大幅节省资源</a:t>
            </a:r>
          </a:p>
          <a:p>
            <a:r>
              <a:t>使用80 443等HTTP端口</a:t>
            </a:r>
          </a:p>
          <a:p>
            <a:r>
              <a:t>ws://example.com/wsapi     wss://secure.example.com/</a:t>
            </a:r>
          </a:p>
          <a:p>
            <a:r>
              <a:t>IE 10以上浏览器支持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websock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websocket</a:t>
            </a:r>
          </a:p>
        </p:txBody>
      </p:sp>
      <p:sp>
        <p:nvSpPr>
          <p:cNvPr id="140" name="箭头 7"/>
          <p:cNvSpPr/>
          <p:nvPr/>
        </p:nvSpPr>
        <p:spPr>
          <a:xfrm rot="5400000" flipH="1">
            <a:off x="4871110" y="4693447"/>
            <a:ext cx="2577034" cy="3297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1" name="箭头 7"/>
          <p:cNvSpPr/>
          <p:nvPr/>
        </p:nvSpPr>
        <p:spPr>
          <a:xfrm rot="10800000" flipH="1">
            <a:off x="5317833" y="9392447"/>
            <a:ext cx="2013781" cy="2577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2" name="箭头 10"/>
          <p:cNvSpPr/>
          <p:nvPr/>
        </p:nvSpPr>
        <p:spPr>
          <a:xfrm>
            <a:off x="5610977" y="7661655"/>
            <a:ext cx="2090521" cy="1700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45" y="0"/>
                </a:moveTo>
                <a:lnTo>
                  <a:pt x="7428" y="3887"/>
                </a:lnTo>
                <a:lnTo>
                  <a:pt x="12357" y="8319"/>
                </a:lnTo>
                <a:lnTo>
                  <a:pt x="0" y="8319"/>
                </a:lnTo>
                <a:lnTo>
                  <a:pt x="0" y="13287"/>
                </a:lnTo>
                <a:lnTo>
                  <a:pt x="12286" y="13287"/>
                </a:lnTo>
                <a:lnTo>
                  <a:pt x="7418" y="17725"/>
                </a:lnTo>
                <a:lnTo>
                  <a:pt x="9755" y="21600"/>
                </a:lnTo>
                <a:lnTo>
                  <a:pt x="21600" y="10803"/>
                </a:lnTo>
                <a:lnTo>
                  <a:pt x="9745" y="0"/>
                </a:lnTo>
                <a:close/>
              </a:path>
            </a:pathLst>
          </a:custGeom>
          <a:solidFill>
            <a:schemeClr val="accent2">
              <a:hueOff val="260011"/>
              <a:satOff val="17755"/>
              <a:lumOff val="-2543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3" name="矩形"/>
          <p:cNvSpPr/>
          <p:nvPr/>
        </p:nvSpPr>
        <p:spPr>
          <a:xfrm>
            <a:off x="4200549" y="8327166"/>
            <a:ext cx="1430869" cy="368992"/>
          </a:xfrm>
          <a:prstGeom prst="rect">
            <a:avLst/>
          </a:prstGeom>
          <a:solidFill>
            <a:schemeClr val="accent2">
              <a:hueOff val="260011"/>
              <a:satOff val="17755"/>
              <a:lumOff val="-2543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4" name="箭头 7"/>
          <p:cNvSpPr/>
          <p:nvPr/>
        </p:nvSpPr>
        <p:spPr>
          <a:xfrm flipH="1">
            <a:off x="15648309" y="4261767"/>
            <a:ext cx="2304107" cy="2948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47" name="成组"/>
          <p:cNvGrpSpPr/>
          <p:nvPr/>
        </p:nvGrpSpPr>
        <p:grpSpPr>
          <a:xfrm>
            <a:off x="15745559" y="7572527"/>
            <a:ext cx="3557624" cy="1878271"/>
            <a:chOff x="0" y="0"/>
            <a:chExt cx="3557622" cy="1878270"/>
          </a:xfrm>
        </p:grpSpPr>
        <p:sp>
          <p:nvSpPr>
            <p:cNvPr id="145" name="箭头 10"/>
            <p:cNvSpPr/>
            <p:nvPr/>
          </p:nvSpPr>
          <p:spPr>
            <a:xfrm>
              <a:off x="1247899" y="0"/>
              <a:ext cx="2309724" cy="1878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745" y="0"/>
                  </a:moveTo>
                  <a:lnTo>
                    <a:pt x="7428" y="3887"/>
                  </a:lnTo>
                  <a:lnTo>
                    <a:pt x="12357" y="8319"/>
                  </a:lnTo>
                  <a:lnTo>
                    <a:pt x="0" y="8319"/>
                  </a:lnTo>
                  <a:lnTo>
                    <a:pt x="0" y="13287"/>
                  </a:lnTo>
                  <a:lnTo>
                    <a:pt x="12286" y="13287"/>
                  </a:lnTo>
                  <a:lnTo>
                    <a:pt x="7418" y="17725"/>
                  </a:lnTo>
                  <a:lnTo>
                    <a:pt x="9755" y="21600"/>
                  </a:lnTo>
                  <a:lnTo>
                    <a:pt x="21600" y="10803"/>
                  </a:lnTo>
                  <a:lnTo>
                    <a:pt x="9745" y="0"/>
                  </a:lnTo>
                  <a:close/>
                </a:path>
              </a:pathLst>
            </a:custGeom>
            <a:solidFill>
              <a:schemeClr val="accent2">
                <a:hueOff val="260011"/>
                <a:satOff val="17755"/>
                <a:lumOff val="-25437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6" name="矩形"/>
            <p:cNvSpPr/>
            <p:nvPr/>
          </p:nvSpPr>
          <p:spPr>
            <a:xfrm flipH="1">
              <a:off x="0" y="724094"/>
              <a:ext cx="1430869" cy="430082"/>
            </a:xfrm>
            <a:prstGeom prst="rect">
              <a:avLst/>
            </a:prstGeom>
            <a:solidFill>
              <a:schemeClr val="accent2">
                <a:hueOff val="260011"/>
                <a:satOff val="17755"/>
                <a:lumOff val="-25437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48" name="Client   Server"/>
          <p:cNvSpPr txBox="1"/>
          <p:nvPr/>
        </p:nvSpPr>
        <p:spPr>
          <a:xfrm>
            <a:off x="9410864" y="4046615"/>
            <a:ext cx="437197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Client   Server</a:t>
            </a:r>
          </a:p>
        </p:txBody>
      </p:sp>
      <p:sp>
        <p:nvSpPr>
          <p:cNvPr id="149" name="线条"/>
          <p:cNvSpPr/>
          <p:nvPr/>
        </p:nvSpPr>
        <p:spPr>
          <a:xfrm flipV="1">
            <a:off x="11489961" y="3572829"/>
            <a:ext cx="1" cy="8997739"/>
          </a:xfrm>
          <a:prstGeom prst="line">
            <a:avLst/>
          </a:prstGeom>
          <a:ln w="76200">
            <a:solidFill>
              <a:schemeClr val="accent1">
                <a:hueOff val="114395"/>
                <a:lumOff val="-24975"/>
              </a:schemeClr>
            </a:solidFill>
            <a:custDash>
              <a:ds d="600000" sp="600000"/>
            </a:custDash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0" name="websocket"/>
          <p:cNvSpPr/>
          <p:nvPr/>
        </p:nvSpPr>
        <p:spPr>
          <a:xfrm>
            <a:off x="8342551" y="5879240"/>
            <a:ext cx="6508601" cy="4384918"/>
          </a:xfrm>
          <a:prstGeom prst="rect">
            <a:avLst/>
          </a:prstGeom>
          <a:solidFill>
            <a:schemeClr val="accent1">
              <a:alpha val="8787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websocket</a:t>
            </a:r>
          </a:p>
        </p:txBody>
      </p:sp>
      <p:sp>
        <p:nvSpPr>
          <p:cNvPr id="151" name="箭头 7"/>
          <p:cNvSpPr/>
          <p:nvPr/>
        </p:nvSpPr>
        <p:spPr>
          <a:xfrm rot="16200000" flipH="1">
            <a:off x="15852602" y="8470099"/>
            <a:ext cx="2577034" cy="3297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Websocket, SockJS &amp; STOM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Websocket, SockJS &amp; STOMP</a:t>
            </a:r>
          </a:p>
        </p:txBody>
      </p:sp>
      <p:sp>
        <p:nvSpPr>
          <p:cNvPr id="156" name="websocket"/>
          <p:cNvSpPr/>
          <p:nvPr/>
        </p:nvSpPr>
        <p:spPr>
          <a:xfrm>
            <a:off x="6469360" y="9291965"/>
            <a:ext cx="10395874" cy="208551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websocket</a:t>
            </a:r>
          </a:p>
        </p:txBody>
      </p:sp>
      <p:sp>
        <p:nvSpPr>
          <p:cNvPr id="157" name="SockJS"/>
          <p:cNvSpPr/>
          <p:nvPr/>
        </p:nvSpPr>
        <p:spPr>
          <a:xfrm>
            <a:off x="6469360" y="7251562"/>
            <a:ext cx="10395874" cy="191535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SockJS</a:t>
            </a:r>
          </a:p>
        </p:txBody>
      </p:sp>
      <p:sp>
        <p:nvSpPr>
          <p:cNvPr id="158" name="STOMP"/>
          <p:cNvSpPr/>
          <p:nvPr/>
        </p:nvSpPr>
        <p:spPr>
          <a:xfrm>
            <a:off x="6469360" y="4840514"/>
            <a:ext cx="10395874" cy="2286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STOMP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464" y="3697791"/>
            <a:ext cx="22140648" cy="8407529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线条"/>
          <p:cNvSpPr/>
          <p:nvPr/>
        </p:nvSpPr>
        <p:spPr>
          <a:xfrm flipV="1">
            <a:off x="11752226" y="2397466"/>
            <a:ext cx="1" cy="11157354"/>
          </a:xfrm>
          <a:prstGeom prst="line">
            <a:avLst/>
          </a:prstGeom>
          <a:ln w="76200">
            <a:solidFill>
              <a:schemeClr val="accent1">
                <a:hueOff val="114395"/>
                <a:lumOff val="-24975"/>
              </a:schemeClr>
            </a:solidFill>
            <a:custDash>
              <a:ds d="600000" sp="600000"/>
            </a:custDash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4" name="Client   Server"/>
          <p:cNvSpPr txBox="1"/>
          <p:nvPr/>
        </p:nvSpPr>
        <p:spPr>
          <a:xfrm>
            <a:off x="9673128" y="3721917"/>
            <a:ext cx="437197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929292"/>
                </a:solidFill>
              </a:defRPr>
            </a:lvl1pPr>
          </a:lstStyle>
          <a:p>
            <a:r>
              <a:t>Client   Server</a:t>
            </a:r>
          </a:p>
        </p:txBody>
      </p:sp>
      <p:sp>
        <p:nvSpPr>
          <p:cNvPr id="165" name="STOMP over Websock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STOMP over Websocket</a:t>
            </a:r>
          </a:p>
        </p:txBody>
      </p:sp>
      <p:sp>
        <p:nvSpPr>
          <p:cNvPr id="166" name="stompClient.send(&quot;/app/all&quot;, {}, &quot;JSON&quot;);"/>
          <p:cNvSpPr txBox="1"/>
          <p:nvPr/>
        </p:nvSpPr>
        <p:spPr>
          <a:xfrm>
            <a:off x="189963" y="2874451"/>
            <a:ext cx="9488427" cy="590489"/>
          </a:xfrm>
          <a:prstGeom prst="rect">
            <a:avLst/>
          </a:prstGeom>
          <a:solidFill>
            <a:srgbClr val="FFFD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spcBef>
                <a:spcPts val="100"/>
              </a:spcBef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stompClient.send(</a:t>
            </a:r>
            <a:r>
              <a:rPr>
                <a:solidFill>
                  <a:srgbClr val="3933FF"/>
                </a:solidFill>
              </a:rPr>
              <a:t>"/app/all"</a:t>
            </a:r>
            <a:r>
              <a:t>, {}, "JSON");</a:t>
            </a:r>
          </a:p>
        </p:txBody>
      </p:sp>
      <p:sp>
        <p:nvSpPr>
          <p:cNvPr id="167" name="stompClient.subscribe('/topic', function (msg) {…"/>
          <p:cNvSpPr txBox="1"/>
          <p:nvPr/>
        </p:nvSpPr>
        <p:spPr>
          <a:xfrm>
            <a:off x="170051" y="12029060"/>
            <a:ext cx="10784038" cy="1549401"/>
          </a:xfrm>
          <a:prstGeom prst="rect">
            <a:avLst/>
          </a:prstGeom>
          <a:solidFill>
            <a:srgbClr val="FFFD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 stompClient.subscribe(</a:t>
            </a:r>
            <a:r>
              <a:rPr>
                <a:solidFill>
                  <a:srgbClr val="3933FF"/>
                </a:solidFill>
              </a:rPr>
              <a:t>'/topic'</a:t>
            </a:r>
            <a:r>
              <a:t>, </a:t>
            </a:r>
            <a:r>
              <a:rPr>
                <a:solidFill>
                  <a:srgbClr val="931A68"/>
                </a:solidFill>
              </a:rPr>
              <a:t>function</a:t>
            </a:r>
            <a:r>
              <a:t> (msg) {</a:t>
            </a:r>
          </a:p>
          <a:p>
            <a:pPr algn="l" defTabSz="457200">
              <a:defRPr sz="28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// 处理消息</a:t>
            </a:r>
          </a:p>
          <a:p>
            <a:pPr algn="l" defTabSz="457200"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 });</a:t>
            </a:r>
          </a:p>
        </p:txBody>
      </p:sp>
      <p:sp>
        <p:nvSpPr>
          <p:cNvPr id="168" name="@MessageMapping(&quot;/all&quot;)…"/>
          <p:cNvSpPr txBox="1"/>
          <p:nvPr/>
        </p:nvSpPr>
        <p:spPr>
          <a:xfrm>
            <a:off x="13250571" y="2378091"/>
            <a:ext cx="10875492" cy="1481610"/>
          </a:xfrm>
          <a:prstGeom prst="rect">
            <a:avLst/>
          </a:prstGeom>
          <a:solidFill>
            <a:srgbClr val="A8D6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800"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@MessageMapping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3933FF"/>
                </a:solidFill>
              </a:rPr>
              <a:t>"/all"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457200">
              <a:defRPr sz="28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@SendTo</a:t>
            </a:r>
            <a:r>
              <a:rPr>
                <a:solidFill>
                  <a:srgbClr val="000000"/>
                </a:solidFill>
              </a:rPr>
              <a:t>(</a:t>
            </a:r>
            <a:r>
              <a:t>"/topic"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457200"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ClockMessage toAll(</a:t>
            </a:r>
            <a:r>
              <a:rPr sz="1600"/>
              <a:t>ClockMessage </a:t>
            </a:r>
            <a:r>
              <a:rPr sz="1600">
                <a:solidFill>
                  <a:srgbClr val="7E504F"/>
                </a:solidFill>
              </a:rPr>
              <a:t>message</a:t>
            </a:r>
            <a:r>
              <a:rPr sz="1600"/>
              <a:t>, Principal </a:t>
            </a:r>
            <a:r>
              <a:rPr sz="1600">
                <a:solidFill>
                  <a:srgbClr val="7E504F"/>
                </a:solidFill>
              </a:rPr>
              <a:t>principal</a:t>
            </a:r>
            <a:r>
              <a:t>)</a:t>
            </a:r>
          </a:p>
        </p:txBody>
      </p:sp>
      <p:sp>
        <p:nvSpPr>
          <p:cNvPr id="169" name="@Autowired private SimpMessagingTemplate template;…"/>
          <p:cNvSpPr txBox="1"/>
          <p:nvPr/>
        </p:nvSpPr>
        <p:spPr>
          <a:xfrm>
            <a:off x="12775517" y="10161244"/>
            <a:ext cx="11774799" cy="2152589"/>
          </a:xfrm>
          <a:prstGeom prst="rect">
            <a:avLst/>
          </a:prstGeom>
          <a:solidFill>
            <a:srgbClr val="B2D7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@Autowired</a:t>
            </a:r>
            <a:r>
              <a:t>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SimpMessagingTemplate </a:t>
            </a:r>
            <a:r>
              <a:rPr>
                <a:solidFill>
                  <a:srgbClr val="0326CC"/>
                </a:solidFill>
              </a:rPr>
              <a:t>template</a:t>
            </a:r>
            <a:r>
              <a:t>;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...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template.convertAndSend(</a:t>
            </a:r>
            <a:r>
              <a:rPr>
                <a:solidFill>
                  <a:srgbClr val="3933FF"/>
                </a:solidFill>
              </a:rPr>
              <a:t>"/topic"</a:t>
            </a:r>
            <a:r>
              <a:t>,  message);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template.convertAndSentToUser(...)</a:t>
            </a:r>
          </a:p>
        </p:txBody>
      </p:sp>
      <p:sp>
        <p:nvSpPr>
          <p:cNvPr id="170" name="public class WebSocketConfig implements WebSocketMessageBrokerConfigurer {…"/>
          <p:cNvSpPr txBox="1"/>
          <p:nvPr/>
        </p:nvSpPr>
        <p:spPr>
          <a:xfrm>
            <a:off x="6495911" y="4375410"/>
            <a:ext cx="16118906" cy="3831110"/>
          </a:xfrm>
          <a:prstGeom prst="rect">
            <a:avLst/>
          </a:prstGeom>
          <a:solidFill>
            <a:srgbClr val="A6FBA9">
              <a:alpha val="9113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WebSocketConfig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WebSocketMessageBrokerConfigurer {</a:t>
            </a:r>
          </a:p>
          <a:p>
            <a:pPr algn="l" defTabSz="457200"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2800"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@Override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configureMessageBroker(MessageBrokerRegistry </a:t>
            </a:r>
            <a:r>
              <a:rPr>
                <a:solidFill>
                  <a:srgbClr val="7E504F"/>
                </a:solidFill>
              </a:rPr>
              <a:t>config</a:t>
            </a:r>
            <a:r>
              <a:t>) {</a:t>
            </a:r>
          </a:p>
          <a:p>
            <a:pPr algn="l" defTabSz="457200"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7E504F"/>
                </a:solidFill>
              </a:rPr>
              <a:t>config</a:t>
            </a:r>
            <a:r>
              <a:t>.setApplicationDestinationPrefixes(</a:t>
            </a:r>
            <a:r>
              <a:rPr>
                <a:solidFill>
                  <a:srgbClr val="3933FF"/>
                </a:solidFill>
              </a:rPr>
              <a:t>"/app"</a:t>
            </a:r>
            <a:r>
              <a:t>);</a:t>
            </a:r>
          </a:p>
          <a:p>
            <a:pPr algn="l" defTabSz="457200">
              <a:defRPr sz="28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7E504F"/>
                </a:solidFill>
              </a:rPr>
              <a:t>config</a:t>
            </a:r>
            <a:r>
              <a:t>.enableSimpleBroker(</a:t>
            </a:r>
            <a:r>
              <a:rPr>
                <a:solidFill>
                  <a:srgbClr val="3933FF"/>
                </a:solidFill>
              </a:rPr>
              <a:t>"/topic"</a:t>
            </a:r>
            <a:r>
              <a:t>);</a:t>
            </a:r>
          </a:p>
          <a:p>
            <a:pPr algn="l" defTabSz="457200">
              <a:defRPr sz="2800"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1" animBg="1" advAuto="0"/>
      <p:bldP spid="167" grpId="4" animBg="1" advAuto="0"/>
      <p:bldP spid="168" grpId="2" animBg="1" advAuto="0"/>
      <p:bldP spid="169" grpId="3" animBg="1" advAuto="0"/>
      <p:bldP spid="170" grpId="5" animBg="1" advAuto="0"/>
      <p:bldP spid="170" grpId="6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配置"/>
          <p:cNvSpPr txBox="1">
            <a:spLocks noGrp="1"/>
          </p:cNvSpPr>
          <p:nvPr>
            <p:ph type="title"/>
          </p:nvPr>
        </p:nvSpPr>
        <p:spPr>
          <a:xfrm>
            <a:off x="1291398" y="355600"/>
            <a:ext cx="21005801" cy="2286000"/>
          </a:xfrm>
          <a:prstGeom prst="rect">
            <a:avLst/>
          </a:prstGeom>
        </p:spPr>
        <p:txBody>
          <a:bodyPr/>
          <a:lstStyle/>
          <a:p>
            <a:r>
              <a:t>配置</a:t>
            </a:r>
          </a:p>
        </p:txBody>
      </p:sp>
      <p:sp>
        <p:nvSpPr>
          <p:cNvPr id="175" name="后面按照源代码讲解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后面按照源代码讲解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ackage cn.devmgr.tutorial;…"/>
          <p:cNvSpPr txBox="1"/>
          <p:nvPr/>
        </p:nvSpPr>
        <p:spPr>
          <a:xfrm>
            <a:off x="1286786" y="-3685514"/>
            <a:ext cx="24121208" cy="5463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package cn.devmgr.tutorial;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9193"/>
              </a:solidFill>
            </a:endParaRP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import org.apache.commons.logging.Log;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import org.apache.commons.logging.LogFactory;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9193"/>
              </a:solidFill>
            </a:endParaRP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import java.security.Principal;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9193"/>
              </a:solidFill>
            </a:endParaRP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import org.springframework.context.annotation.Configuration;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import org.springframework.messaging.Message;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import org.springframework.messaging.MessageChannel;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import org.springframework.messaging.simp.config.ChannelRegistration;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import org.springframework.messaging.simp.config.MessageBrokerRegistry;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import org.springframework.messaging.simp.stomp.StompCommand;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import org.springframework.messaging.simp.stomp.StompHeaderAccessor;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import org.springframework.messaging.support.ChannelInterceptorAdapter;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import org.springframework.messaging.support.MessageHeaderAccessor;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import org.springframework.web.socket.config.annotation.EnableWebSocketMessageBroker;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import org.springframework.web.socket.config.annotation.StompEndpointRegistry;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import org.springframework.web.socket.config.annotation.WebSocketMessageBrokerConfigurer;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9193"/>
              </a:solidFill>
            </a:endParaRP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@Configuration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@EnableWebSocketMessageBroker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public class WebSocketConfig implements WebSocketMessageBrokerConfigurer {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private Log log = LogFactory.getLog(WebSocketConfig.class);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9193"/>
              </a:solidFill>
            </a:endParaRP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@Override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public void configureMessageBroker(MessageBrokerRegistry config) {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// 只有用enableSimpleBroker打开的地址前缀才可以在程序中使用，使用没设置enable的前缀时不会出错，但无法传递消息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config.enableSimpleBroker("/queue");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9193"/>
              </a:solidFill>
            </a:endParaRP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// @MessageMapping注解的设置的地址的会和这个前缀一起构成客户端需要声明的地址(stompClient.send()方法的第一个参数）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config.setApplicationDestinationPrefixes("/app");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}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9193"/>
              </a:solidFill>
            </a:endParaRP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@Override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public void registerStompEndpoints(StompEndpointRegistry registry) {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//客户端new SockJS时需要这个地址；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registry.addEndpoint("/socket/sample").withSockJS();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}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9193"/>
              </a:solidFill>
            </a:endParaRP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@Override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public void configureClientInboundChannel(ChannelRegistration registration) {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// 注册一个自定义的拦截器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registration.interceptors(new MyChannelInterceptorAdapter());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}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9193"/>
              </a:solidFill>
            </a:endParaRP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/**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* 自定义拦截器，实现识别用户的功能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*/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public class MyChannelInterceptorAdapter extends ChannelInterceptorAdapter {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9193"/>
              </a:solidFill>
            </a:endParaRP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@Override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public Message&lt;?&gt; preSend(Message&lt;?&gt; message, MessageChannel channel) {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    StompHeaderAccessor accessor = MessageHeaderAccessor.getAccessor(message, StompHeaderAccessor.class);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    if (log.isTraceEnabled()) {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        log.trace("拦截器截获命令:" + accessor.getCommand());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    }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9193"/>
              </a:solidFill>
            </a:endParaRP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    if (StompCommand.CONNECT.equals(accessor.getCommand())) {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        // websocket连接刚刚建立起来，需要验证用户身份；根据token识别用户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        String token = null;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        String requestHeader = accessor.getNativeHeader("Authorization").get(0);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        if (requestHeader != null &amp;&amp; requestHeader.startsWith("Bearer ")) {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            token = requestHeader.substring(7);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        }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        if (log.isTraceEnabled()) {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            log.trace("MyChannelInterceptorAdapter-&gt;preSend() ... " + requestHeader + "; token=" + token);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        }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        User user = null;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        if (token == null) {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            user = new User("GUEST");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        } else {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            // 把token转变为用户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            user = new User(token);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        }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        accessor.setUser(user);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    }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9193"/>
              </a:solidFill>
            </a:endParaRP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    return message;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}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}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9193"/>
              </a:solidFill>
            </a:endParaRP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public class User implements Principal {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private String name;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9193"/>
              </a:solidFill>
            </a:endParaRP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public User(String name) {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    this.name = name;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}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9193"/>
              </a:solidFill>
            </a:endParaRP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@Override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public String getName() {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    //往特定用户发消息时，会依赖这个名字，因此不要重名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    if (log.isTraceEnabled()) {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        log.trace("Principal.getName() return " + name);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    }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    return name;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    }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9193"/>
              </a:solidFill>
            </a:endParaRP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 }</a:t>
            </a:r>
          </a:p>
          <a:p>
            <a:pPr algn="l" defTabSz="457200">
              <a:defRPr b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}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</Words>
  <Application>Microsoft Office PowerPoint</Application>
  <PresentationFormat>自定义</PresentationFormat>
  <Paragraphs>140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Helvetica Neue</vt:lpstr>
      <vt:lpstr>Helvetica Neue Light</vt:lpstr>
      <vt:lpstr>Helvetica Neue Medium</vt:lpstr>
      <vt:lpstr>Helvetica Neue Thin</vt:lpstr>
      <vt:lpstr>Monaco</vt:lpstr>
      <vt:lpstr>White</vt:lpstr>
      <vt:lpstr>PowerPoint 演示文稿</vt:lpstr>
      <vt:lpstr>Websocket</vt:lpstr>
      <vt:lpstr>websocket</vt:lpstr>
      <vt:lpstr>Websocket, SockJS &amp; STOMP</vt:lpstr>
      <vt:lpstr>STOMP over Websocket</vt:lpstr>
      <vt:lpstr>配置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ge</cp:lastModifiedBy>
  <cp:revision>1</cp:revision>
  <dcterms:modified xsi:type="dcterms:W3CDTF">2018-09-25T02:09:37Z</dcterms:modified>
</cp:coreProperties>
</file>