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5" r:id="rId8"/>
    <p:sldId id="258" r:id="rId9"/>
    <p:sldId id="260" r:id="rId10"/>
    <p:sldId id="269" r:id="rId11"/>
    <p:sldId id="267" r:id="rId12"/>
    <p:sldId id="270" r:id="rId13"/>
    <p:sldId id="271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事件风暴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帮助我们理解业务、拆解业务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一起来看个实例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事件风暴的挑战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97635" y="1691005"/>
            <a:ext cx="8868410" cy="4042410"/>
            <a:chOff x="1605" y="2663"/>
            <a:chExt cx="13966" cy="6366"/>
          </a:xfrm>
        </p:grpSpPr>
        <p:sp>
          <p:nvSpPr>
            <p:cNvPr id="3" name="圆角矩形 2"/>
            <p:cNvSpPr/>
            <p:nvPr/>
          </p:nvSpPr>
          <p:spPr>
            <a:xfrm>
              <a:off x="1605" y="2663"/>
              <a:ext cx="13966" cy="13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/>
                <a:t>为创造通用语言和限界上下文腾出</a:t>
              </a:r>
              <a:r>
                <a:rPr lang="zh-CN" altLang="en-US" sz="2800" b="1">
                  <a:solidFill>
                    <a:schemeClr val="tx1"/>
                  </a:solidFill>
                </a:rPr>
                <a:t>时间</a:t>
              </a:r>
              <a:r>
                <a:rPr lang="zh-CN" altLang="en-US" sz="2800"/>
                <a:t>和</a:t>
              </a:r>
              <a:r>
                <a:rPr lang="zh-CN" altLang="en-US" sz="2800" b="1">
                  <a:solidFill>
                    <a:schemeClr val="tx1"/>
                  </a:solidFill>
                </a:rPr>
                <a:t>精力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605" y="5147"/>
              <a:ext cx="13966" cy="13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b="1">
                  <a:solidFill>
                    <a:schemeClr val="tx1"/>
                  </a:solidFill>
                </a:rPr>
                <a:t>持续</a:t>
              </a:r>
              <a:r>
                <a:rPr lang="zh-CN" altLang="en-US" sz="2800"/>
                <a:t>地将</a:t>
              </a:r>
              <a:r>
                <a:rPr lang="zh-CN" altLang="en-US" sz="2800" b="1">
                  <a:solidFill>
                    <a:schemeClr val="tx1"/>
                  </a:solidFill>
                </a:rPr>
                <a:t>领域专家</a:t>
              </a:r>
              <a:r>
                <a:rPr lang="zh-CN" altLang="en-US" sz="2800"/>
                <a:t>引入项目</a:t>
              </a:r>
              <a:endParaRPr lang="zh-CN" altLang="en-US" sz="28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605" y="7631"/>
              <a:ext cx="13966" cy="13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/>
                <a:t>改变</a:t>
              </a:r>
              <a:r>
                <a:rPr lang="zh-CN" altLang="en-US" sz="2800" b="1">
                  <a:solidFill>
                    <a:schemeClr val="tx1"/>
                  </a:solidFill>
                </a:rPr>
                <a:t>开发者</a:t>
              </a:r>
              <a:r>
                <a:rPr lang="zh-CN" altLang="en-US" sz="2800"/>
                <a:t>对领域的</a:t>
              </a:r>
              <a:r>
                <a:rPr lang="zh-CN" altLang="en-US" sz="2800" b="1">
                  <a:solidFill>
                    <a:schemeClr val="tx1"/>
                  </a:solidFill>
                </a:rPr>
                <a:t>思考方式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事件风暴的收益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759585" y="1808480"/>
            <a:ext cx="2945765" cy="100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非常有用的</a:t>
            </a:r>
            <a:r>
              <a:rPr lang="zh-CN" altLang="en-US" sz="2000" b="1">
                <a:solidFill>
                  <a:schemeClr val="tx1"/>
                </a:solidFill>
              </a:rPr>
              <a:t>领域模型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9585" y="3124835"/>
            <a:ext cx="2945765" cy="100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业务的</a:t>
            </a:r>
            <a:r>
              <a:rPr lang="zh-CN" altLang="en-US" sz="2000" b="1">
                <a:solidFill>
                  <a:schemeClr val="tx1"/>
                </a:solidFill>
              </a:rPr>
              <a:t>准确</a:t>
            </a:r>
            <a:r>
              <a:rPr lang="zh-CN" altLang="en-US" sz="2000"/>
              <a:t>定义和理解</a:t>
            </a:r>
            <a:endParaRPr lang="zh-CN" altLang="en-US" sz="2000"/>
          </a:p>
        </p:txBody>
      </p:sp>
      <p:sp>
        <p:nvSpPr>
          <p:cNvPr id="9" name="圆角矩形 8"/>
          <p:cNvSpPr/>
          <p:nvPr/>
        </p:nvSpPr>
        <p:spPr>
          <a:xfrm>
            <a:off x="1759585" y="4490720"/>
            <a:ext cx="2945765" cy="100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领域专家参与软件设计</a:t>
            </a:r>
            <a:endParaRPr lang="zh-CN" altLang="en-US" sz="2000"/>
          </a:p>
        </p:txBody>
      </p:sp>
      <p:sp>
        <p:nvSpPr>
          <p:cNvPr id="11" name="圆角矩形 10"/>
          <p:cNvSpPr/>
          <p:nvPr/>
        </p:nvSpPr>
        <p:spPr>
          <a:xfrm>
            <a:off x="6184900" y="3124835"/>
            <a:ext cx="2945765" cy="100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清晰的</a:t>
            </a:r>
            <a:r>
              <a:rPr lang="zh-CN" altLang="en-US" sz="2000" b="1">
                <a:solidFill>
                  <a:schemeClr val="tx1"/>
                </a:solidFill>
              </a:rPr>
              <a:t>模型边界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84900" y="1808480"/>
            <a:ext cx="2945765" cy="100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敏捷迭代的</a:t>
            </a:r>
            <a:r>
              <a:rPr lang="zh-CN" altLang="en-US" sz="2000" b="1">
                <a:solidFill>
                  <a:schemeClr val="tx1"/>
                </a:solidFill>
              </a:rPr>
              <a:t>持续</a:t>
            </a:r>
            <a:r>
              <a:rPr lang="zh-CN" altLang="en-US" sz="2000"/>
              <a:t>建模</a:t>
            </a:r>
            <a:endParaRPr lang="zh-CN" altLang="en-US" sz="2000"/>
          </a:p>
        </p:txBody>
      </p:sp>
      <p:sp>
        <p:nvSpPr>
          <p:cNvPr id="14" name="圆角矩形 13"/>
          <p:cNvSpPr/>
          <p:nvPr/>
        </p:nvSpPr>
        <p:spPr>
          <a:xfrm>
            <a:off x="6184900" y="4490720"/>
            <a:ext cx="2945765" cy="100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使用战略和战术新工具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3170" y="1380490"/>
            <a:ext cx="896874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在加深业务理解，收获个人成长的同时。</a:t>
            </a:r>
            <a:endParaRPr lang="zh-CN" altLang="en-US" sz="2800"/>
          </a:p>
          <a:p>
            <a:r>
              <a:rPr lang="zh-CN" altLang="en-US" sz="2800"/>
              <a:t>帮助我们的团队，更便捷更高效的交付高质量软件产品。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1725" y="294005"/>
            <a:ext cx="6134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事件风暴需要全员的积极参与</a:t>
            </a:r>
            <a:endParaRPr lang="zh-CN" altLang="en-US" sz="3600" b="1"/>
          </a:p>
        </p:txBody>
      </p:sp>
      <p:sp>
        <p:nvSpPr>
          <p:cNvPr id="5" name="圆角矩形 4"/>
          <p:cNvSpPr/>
          <p:nvPr/>
        </p:nvSpPr>
        <p:spPr>
          <a:xfrm>
            <a:off x="2233930" y="2811145"/>
            <a:ext cx="7246620" cy="1539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实现</a:t>
            </a:r>
            <a:r>
              <a:rPr lang="zh-CN" altLang="en-US" sz="3600" b="1">
                <a:sym typeface="+mn-ea"/>
              </a:rPr>
              <a:t>个人价值</a:t>
            </a:r>
            <a:r>
              <a:rPr lang="zh-CN" altLang="en-US" sz="3200">
                <a:sym typeface="+mn-ea"/>
              </a:rPr>
              <a:t>和</a:t>
            </a:r>
            <a:r>
              <a:rPr lang="zh-CN" altLang="en-US" sz="3600" b="1">
                <a:sym typeface="+mn-ea"/>
              </a:rPr>
              <a:t>业务价值</a:t>
            </a:r>
            <a:r>
              <a:rPr lang="zh-CN" altLang="en-US" sz="3200">
                <a:sym typeface="+mn-ea"/>
              </a:rPr>
              <a:t>的双丰收</a:t>
            </a:r>
            <a:endParaRPr lang="zh-CN" altLang="en-US" sz="3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30525" y="5032375"/>
            <a:ext cx="4866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感谢大家的参与！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9660"/>
          </a:xfrm>
        </p:spPr>
        <p:txBody>
          <a:bodyPr/>
          <a:p>
            <a:r>
              <a:rPr lang="en-US" altLang="zh-CN"/>
              <a:t>WHY-</a:t>
            </a:r>
            <a:r>
              <a:rPr lang="zh-CN" altLang="en-US"/>
              <a:t>为什么要做事件风暴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3465" y="1454785"/>
            <a:ext cx="695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：业务规则想要</a:t>
            </a:r>
            <a:r>
              <a:rPr lang="en-US" altLang="zh-CN"/>
              <a:t>&gt;=1,</a:t>
            </a:r>
            <a:r>
              <a:rPr lang="zh-CN" altLang="en-US"/>
              <a:t>而代码只实现了</a:t>
            </a:r>
            <a:r>
              <a:rPr lang="en-US" altLang="zh-CN"/>
              <a:t>&gt;1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52195" y="1823085"/>
            <a:ext cx="746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解决：</a:t>
            </a:r>
            <a:r>
              <a:rPr lang="zh-CN" altLang="en-US" sz="2000" b="1">
                <a:sym typeface="+mn-ea"/>
              </a:rPr>
              <a:t>使领域专家与开发者一起工作，软件准确传达业务规则</a:t>
            </a:r>
            <a:endParaRPr lang="zh-CN" altLang="en-US" sz="20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3465" y="2600325"/>
            <a:ext cx="9307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/>
              <a:t>：开发过程中，才发现流程环节走不通，反复跟产品重新确认细节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2968625"/>
            <a:ext cx="746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解决：查漏补缺，</a:t>
            </a:r>
            <a:r>
              <a:rPr lang="zh-CN" altLang="en-US" sz="2000" b="1">
                <a:sym typeface="+mn-ea"/>
              </a:rPr>
              <a:t>帮助所有人提高对业务的理解</a:t>
            </a:r>
            <a:endParaRPr lang="zh-CN" altLang="en-US" sz="2000" b="1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2195" y="4932045"/>
            <a:ext cx="900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r>
              <a:rPr lang="en-US" altLang="zh-CN"/>
              <a:t>4</a:t>
            </a:r>
            <a:r>
              <a:rPr lang="zh-CN" altLang="en-US"/>
              <a:t>：需求设计与代码实现脱节，时刻都要花精力去维护原有需求设计文档是不现实的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53465" y="5300345"/>
            <a:ext cx="746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解决：</a:t>
            </a:r>
            <a:r>
              <a:rPr lang="zh-CN" altLang="en-US" sz="2000" b="1">
                <a:sym typeface="+mn-ea"/>
              </a:rPr>
              <a:t>设计就是代码，代码就是设计</a:t>
            </a:r>
            <a:endParaRPr lang="zh-CN" altLang="en-US" sz="2000" b="1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3465" y="4338955"/>
            <a:ext cx="746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解决：</a:t>
            </a:r>
            <a:r>
              <a:rPr lang="zh-CN" altLang="en-US" sz="2000" b="1">
                <a:sym typeface="+mn-ea"/>
              </a:rPr>
              <a:t>确保软件知识不只是掌握在少数人手中</a:t>
            </a:r>
            <a:endParaRPr lang="zh-CN" altLang="en-US" sz="2000" b="1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3465" y="3745865"/>
            <a:ext cx="9664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r>
              <a:rPr lang="en-US" altLang="zh-CN"/>
              <a:t>3</a:t>
            </a:r>
            <a:r>
              <a:rPr lang="zh-CN" altLang="en-US"/>
              <a:t>：有人离职了，代码中的业务逻辑知识也跟着</a:t>
            </a:r>
            <a:r>
              <a:rPr lang="en-US" altLang="zh-CN"/>
              <a:t>“</a:t>
            </a:r>
            <a:r>
              <a:rPr lang="zh-CN" altLang="en-US"/>
              <a:t>离职</a:t>
            </a:r>
            <a:r>
              <a:rPr lang="en-US" altLang="zh-CN"/>
              <a:t>”</a:t>
            </a:r>
            <a:r>
              <a:rPr lang="zh-CN" altLang="en-US"/>
              <a:t>，最后清楚代码业务逻辑的人越来越少，学习成本越来越高。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8" grpId="0"/>
      <p:bldP spid="17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WHAT-</a:t>
            </a:r>
            <a:r>
              <a:rPr lang="zh-CN" altLang="en-US"/>
              <a:t>什么是事件风暴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38200" y="1691005"/>
            <a:ext cx="10114280" cy="2630170"/>
            <a:chOff x="1320" y="2663"/>
            <a:chExt cx="15928" cy="4142"/>
          </a:xfrm>
        </p:grpSpPr>
        <p:sp>
          <p:nvSpPr>
            <p:cNvPr id="3" name="文本框 2"/>
            <p:cNvSpPr txBox="1"/>
            <p:nvPr/>
          </p:nvSpPr>
          <p:spPr>
            <a:xfrm>
              <a:off x="1320" y="2663"/>
              <a:ext cx="10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事件风暴是一个工具，帮助我们梳理复杂业务领域，完成领域建模</a:t>
              </a:r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20" y="3995"/>
              <a:ext cx="15929" cy="2810"/>
              <a:chOff x="1320" y="5227"/>
              <a:chExt cx="15929" cy="281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7761" y="5227"/>
                <a:ext cx="2945" cy="28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事件风暴</a:t>
                </a:r>
                <a:endParaRPr lang="zh-CN" altLang="en-US"/>
              </a:p>
            </p:txBody>
          </p:sp>
          <p:sp>
            <p:nvSpPr>
              <p:cNvPr id="5" name="右箭头 4"/>
              <p:cNvSpPr/>
              <p:nvPr/>
            </p:nvSpPr>
            <p:spPr>
              <a:xfrm>
                <a:off x="5703" y="6333"/>
                <a:ext cx="1237" cy="5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右箭头 5"/>
              <p:cNvSpPr/>
              <p:nvPr/>
            </p:nvSpPr>
            <p:spPr>
              <a:xfrm>
                <a:off x="11527" y="6333"/>
                <a:ext cx="1237" cy="5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320" y="5227"/>
                <a:ext cx="2945" cy="28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复杂业务</a:t>
                </a:r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4305" y="5227"/>
                <a:ext cx="2945" cy="28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领域模型</a:t>
                </a:r>
                <a:endParaRPr lang="zh-CN" altLang="en-US"/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838200" y="5086985"/>
            <a:ext cx="882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事件风暴是领域驱动设计</a:t>
            </a:r>
            <a:r>
              <a:rPr lang="en-US" altLang="zh-CN"/>
              <a:t>(DDD)</a:t>
            </a:r>
            <a:r>
              <a:rPr lang="zh-CN" altLang="en-US"/>
              <a:t>的实践方法之一，其思想精髓皆来源于领域驱动设计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8200" y="5865495"/>
            <a:ext cx="10241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DDD</a:t>
            </a:r>
            <a:r>
              <a:rPr lang="zh-CN" altLang="en-US"/>
              <a:t>是一种软件开发思想，帮助我们设计高质量的、能够</a:t>
            </a:r>
            <a:r>
              <a:rPr lang="zh-CN" altLang="en-US" sz="2400" b="1"/>
              <a:t>准确</a:t>
            </a:r>
            <a:r>
              <a:rPr lang="zh-CN" altLang="en-US"/>
              <a:t>表达</a:t>
            </a:r>
            <a:r>
              <a:rPr lang="zh-CN" altLang="en-US" sz="2400" b="1"/>
              <a:t>复杂</a:t>
            </a:r>
            <a:r>
              <a:rPr lang="zh-CN" altLang="en-US"/>
              <a:t>业务意图的</a:t>
            </a:r>
            <a:r>
              <a:rPr lang="zh-CN" altLang="en-US" sz="2400" b="1"/>
              <a:t>软件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235"/>
            <a:ext cx="10515600" cy="1056640"/>
          </a:xfrm>
        </p:spPr>
        <p:txBody>
          <a:bodyPr/>
          <a:p>
            <a:r>
              <a:rPr lang="zh-CN" altLang="en-US" b="1"/>
              <a:t>领域驱动</a:t>
            </a:r>
            <a:r>
              <a:rPr lang="zh-CN" altLang="en-US"/>
              <a:t>设计</a:t>
            </a:r>
            <a:r>
              <a:rPr lang="en-US" altLang="zh-CN"/>
              <a:t>(Domain-Driven Design)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838200" y="1448435"/>
            <a:ext cx="8900795" cy="744220"/>
            <a:chOff x="1320" y="2281"/>
            <a:chExt cx="14017" cy="1172"/>
          </a:xfrm>
        </p:grpSpPr>
        <p:sp>
          <p:nvSpPr>
            <p:cNvPr id="3" name="椭圆 2"/>
            <p:cNvSpPr/>
            <p:nvPr/>
          </p:nvSpPr>
          <p:spPr>
            <a:xfrm>
              <a:off x="1320" y="2281"/>
              <a:ext cx="5465" cy="11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问题空间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489" y="2577"/>
              <a:ext cx="78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真实世界的业务问题</a:t>
              </a:r>
              <a:r>
                <a:rPr lang="en-US" altLang="zh-CN"/>
                <a:t>——</a:t>
              </a:r>
              <a:r>
                <a:rPr lang="zh-CN" altLang="en-US"/>
                <a:t>思考业务面临什么挑战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200" y="5603875"/>
            <a:ext cx="10272395" cy="744220"/>
            <a:chOff x="1320" y="8825"/>
            <a:chExt cx="16177" cy="1172"/>
          </a:xfrm>
        </p:grpSpPr>
        <p:sp>
          <p:nvSpPr>
            <p:cNvPr id="4" name="椭圆 3"/>
            <p:cNvSpPr/>
            <p:nvPr/>
          </p:nvSpPr>
          <p:spPr>
            <a:xfrm>
              <a:off x="1320" y="8825"/>
              <a:ext cx="5465" cy="11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解决空间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89" y="9121"/>
              <a:ext cx="10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抽象世界的需求设计和代码</a:t>
              </a:r>
              <a:r>
                <a:rPr lang="en-US" altLang="zh-CN"/>
                <a:t>——</a:t>
              </a:r>
              <a:r>
                <a:rPr lang="zh-CN" altLang="en-US"/>
                <a:t>思考如何实现软件以解决挑战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86510" y="2623185"/>
            <a:ext cx="9197340" cy="459105"/>
            <a:chOff x="2026" y="4131"/>
            <a:chExt cx="14484" cy="723"/>
          </a:xfrm>
        </p:grpSpPr>
        <p:sp>
          <p:nvSpPr>
            <p:cNvPr id="8" name="圆角矩形 7"/>
            <p:cNvSpPr/>
            <p:nvPr/>
          </p:nvSpPr>
          <p:spPr>
            <a:xfrm>
              <a:off x="2026" y="4132"/>
              <a:ext cx="4052" cy="7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客户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06" y="4131"/>
              <a:ext cx="880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我觉得出门买东西好麻烦，要是能在家买东西就好了</a:t>
              </a: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86510" y="3320415"/>
            <a:ext cx="7218680" cy="458470"/>
            <a:chOff x="2026" y="5229"/>
            <a:chExt cx="11368" cy="722"/>
          </a:xfrm>
        </p:grpSpPr>
        <p:sp>
          <p:nvSpPr>
            <p:cNvPr id="11" name="圆角矩形 10"/>
            <p:cNvSpPr/>
            <p:nvPr/>
          </p:nvSpPr>
          <p:spPr>
            <a:xfrm>
              <a:off x="2026" y="5229"/>
              <a:ext cx="4052" cy="7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业务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706" y="5229"/>
              <a:ext cx="56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客户需要一个在家就能购物的平台</a:t>
              </a: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86510" y="4017010"/>
            <a:ext cx="9047480" cy="458470"/>
            <a:chOff x="2026" y="6326"/>
            <a:chExt cx="14248" cy="722"/>
          </a:xfrm>
        </p:grpSpPr>
        <p:sp>
          <p:nvSpPr>
            <p:cNvPr id="10" name="圆角矩形 9"/>
            <p:cNvSpPr/>
            <p:nvPr/>
          </p:nvSpPr>
          <p:spPr>
            <a:xfrm>
              <a:off x="2026" y="6326"/>
              <a:ext cx="4052" cy="7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产品</a:t>
              </a:r>
              <a:r>
                <a:rPr lang="en-US" altLang="zh-CN"/>
                <a:t>/</a:t>
              </a:r>
              <a:r>
                <a:rPr lang="zh-CN" altLang="en-US"/>
                <a:t>设计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706" y="6397"/>
              <a:ext cx="8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我们要设计一个网上购物软件，实现在线选购和下单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86510" y="4713605"/>
            <a:ext cx="9961880" cy="459105"/>
            <a:chOff x="2026" y="7423"/>
            <a:chExt cx="15688" cy="723"/>
          </a:xfrm>
        </p:grpSpPr>
        <p:sp>
          <p:nvSpPr>
            <p:cNvPr id="12" name="圆角矩形 11"/>
            <p:cNvSpPr/>
            <p:nvPr/>
          </p:nvSpPr>
          <p:spPr>
            <a:xfrm>
              <a:off x="2026" y="7423"/>
              <a:ext cx="4052" cy="7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开发</a:t>
              </a:r>
              <a:r>
                <a:rPr lang="en-US" altLang="zh-CN"/>
                <a:t>/</a:t>
              </a:r>
              <a:r>
                <a:rPr lang="zh-CN" altLang="en-US"/>
                <a:t>测试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706" y="7494"/>
              <a:ext cx="10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我们需要一个存储商品和订单的数据库，并对它进行增删改查</a:t>
              </a:r>
              <a:endParaRPr lang="zh-CN" altLang="en-US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242435" y="3779520"/>
            <a:ext cx="1172845" cy="1586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沟通存在隔阂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思维方式不同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415915" y="3780155"/>
            <a:ext cx="6607810" cy="1585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通用语言：沟通和思维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235"/>
            <a:ext cx="10515600" cy="1056640"/>
          </a:xfrm>
        </p:spPr>
        <p:txBody>
          <a:bodyPr/>
          <a:p>
            <a:r>
              <a:rPr lang="zh-CN" altLang="en-US" b="1"/>
              <a:t>领域驱动</a:t>
            </a:r>
            <a:r>
              <a:rPr lang="zh-CN" altLang="en-US"/>
              <a:t>设计</a:t>
            </a:r>
            <a:r>
              <a:rPr lang="en-US" altLang="zh-CN"/>
              <a:t>(Domain-Driven Design)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838200" y="1448435"/>
            <a:ext cx="3470275" cy="7442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问题空间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38200" y="5603875"/>
            <a:ext cx="3470275" cy="744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解决空间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49165" y="1590675"/>
            <a:ext cx="5692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复杂的问题空间需要被细分成多个子领域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749165" y="5506085"/>
            <a:ext cx="6200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通用语言无力覆盖所有的概念，也需要边界保证它的通用性</a:t>
            </a:r>
            <a:endParaRPr lang="zh-CN" altLang="en-US" sz="2400"/>
          </a:p>
        </p:txBody>
      </p:sp>
      <p:grpSp>
        <p:nvGrpSpPr>
          <p:cNvPr id="34" name="组合 33"/>
          <p:cNvGrpSpPr/>
          <p:nvPr/>
        </p:nvGrpSpPr>
        <p:grpSpPr>
          <a:xfrm>
            <a:off x="542925" y="2395855"/>
            <a:ext cx="3960495" cy="1086485"/>
            <a:chOff x="855" y="3773"/>
            <a:chExt cx="6237" cy="1711"/>
          </a:xfrm>
        </p:grpSpPr>
        <p:sp>
          <p:nvSpPr>
            <p:cNvPr id="18" name="椭圆 17"/>
            <p:cNvSpPr/>
            <p:nvPr/>
          </p:nvSpPr>
          <p:spPr>
            <a:xfrm>
              <a:off x="2759" y="3773"/>
              <a:ext cx="2266" cy="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核心域</a:t>
              </a: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55" y="4498"/>
              <a:ext cx="2266" cy="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支撑域</a:t>
              </a: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26" y="4498"/>
              <a:ext cx="2266" cy="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通用域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2925" y="4486275"/>
            <a:ext cx="4086860" cy="1019175"/>
            <a:chOff x="855" y="7065"/>
            <a:chExt cx="6436" cy="1605"/>
          </a:xfrm>
        </p:grpSpPr>
        <p:sp>
          <p:nvSpPr>
            <p:cNvPr id="26" name="椭圆 25"/>
            <p:cNvSpPr/>
            <p:nvPr/>
          </p:nvSpPr>
          <p:spPr>
            <a:xfrm>
              <a:off x="2919" y="7684"/>
              <a:ext cx="2266" cy="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订单上下文</a:t>
              </a: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55" y="7065"/>
              <a:ext cx="2266" cy="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商品上下文</a:t>
              </a: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25" y="7065"/>
              <a:ext cx="2266" cy="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支付上下文</a:t>
              </a:r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928235" y="2395855"/>
            <a:ext cx="534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1</a:t>
            </a:r>
            <a:r>
              <a:rPr lang="zh-CN" altLang="en-US" b="1"/>
              <a:t>、通用语言</a:t>
            </a:r>
            <a:r>
              <a:rPr lang="zh-CN" altLang="en-US"/>
              <a:t>在团队范围内表达一个单一的</a:t>
            </a:r>
            <a:r>
              <a:rPr lang="zh-CN" altLang="en-US" b="1"/>
              <a:t>领域模型</a:t>
            </a:r>
            <a:endParaRPr lang="zh-CN" altLang="en-US" b="1"/>
          </a:p>
        </p:txBody>
      </p:sp>
      <p:sp>
        <p:nvSpPr>
          <p:cNvPr id="36" name="文本框 35"/>
          <p:cNvSpPr txBox="1"/>
          <p:nvPr/>
        </p:nvSpPr>
        <p:spPr>
          <a:xfrm>
            <a:off x="4930140" y="2985135"/>
            <a:ext cx="5342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2</a:t>
            </a:r>
            <a:r>
              <a:rPr lang="zh-CN" altLang="en-US" b="1"/>
              <a:t>、限界上下文</a:t>
            </a:r>
            <a:r>
              <a:rPr lang="zh-CN" altLang="en-US"/>
              <a:t>刚好容纳下一个业务领域的通用语言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031105" y="4486275"/>
            <a:ext cx="5636260" cy="778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一一对应的限界上下文内，通用语言才</a:t>
            </a:r>
            <a:r>
              <a:rPr lang="en-US" altLang="zh-CN"/>
              <a:t>“</a:t>
            </a:r>
            <a:r>
              <a:rPr lang="zh-CN" altLang="en-US"/>
              <a:t>通用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5031105" y="3597910"/>
            <a:ext cx="5636260" cy="778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通用语言由团队共同创建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3" grpId="0"/>
      <p:bldP spid="36" grpId="0"/>
      <p:bldP spid="38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235"/>
            <a:ext cx="10515600" cy="1056640"/>
          </a:xfrm>
        </p:spPr>
        <p:txBody>
          <a:bodyPr/>
          <a:p>
            <a:r>
              <a:rPr lang="zh-CN" altLang="en-US"/>
              <a:t>领域驱动</a:t>
            </a:r>
            <a:r>
              <a:rPr lang="zh-CN" altLang="en-US" b="1"/>
              <a:t>设计</a:t>
            </a:r>
            <a:r>
              <a:rPr lang="en-US" altLang="zh-CN"/>
              <a:t>(Domain-Driven Design)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838200" y="1448435"/>
            <a:ext cx="3470275" cy="7442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问题空间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38200" y="5603875"/>
            <a:ext cx="3470275" cy="744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解决空间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49165" y="1590675"/>
            <a:ext cx="5692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战略设计：纵观全局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749165" y="4679315"/>
            <a:ext cx="6200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战术设计：精雕细琢</a:t>
            </a:r>
            <a:endParaRPr lang="zh-CN" altLang="en-US" sz="2400"/>
          </a:p>
        </p:txBody>
      </p:sp>
      <p:sp>
        <p:nvSpPr>
          <p:cNvPr id="37" name="圆角矩形 36"/>
          <p:cNvSpPr/>
          <p:nvPr/>
        </p:nvSpPr>
        <p:spPr>
          <a:xfrm>
            <a:off x="4749165" y="5451475"/>
            <a:ext cx="5636260" cy="778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怎么解决问题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749165" y="2356485"/>
            <a:ext cx="5636260" cy="778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解决什么问题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8" grpId="0" bldLvl="0" animBg="1"/>
      <p:bldP spid="3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HOW-</a:t>
            </a:r>
            <a:r>
              <a:rPr lang="zh-CN" altLang="en-US"/>
              <a:t>怎么做事件风暴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877060"/>
            <a:ext cx="8975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战略</a:t>
            </a:r>
            <a:r>
              <a:rPr lang="en-US" altLang="zh-CN" sz="3200"/>
              <a:t>——</a:t>
            </a:r>
            <a:r>
              <a:rPr lang="zh-CN" altLang="en-US" sz="3200"/>
              <a:t>探索业务全景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48055" y="2615565"/>
            <a:ext cx="960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从核心事件出发，沿着时间轴或因果关系，寻找业务流程中出现的所有领域事件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3218180"/>
            <a:ext cx="7491730" cy="308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HOW-</a:t>
            </a:r>
            <a:r>
              <a:rPr lang="zh-CN" altLang="en-US"/>
              <a:t>怎么做事件风暴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1925" y="1877060"/>
            <a:ext cx="4850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战术</a:t>
            </a:r>
            <a:r>
              <a:rPr lang="en-US" altLang="zh-CN" sz="3200"/>
              <a:t>——</a:t>
            </a:r>
            <a:r>
              <a:rPr lang="zh-CN" altLang="en-US" sz="3200"/>
              <a:t>领域分析模型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71145" y="2615565"/>
            <a:ext cx="3999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围绕一个具体事件，识别出模型要素，彻底搞清楚事件是什么、怎么发生的。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055" y="1877060"/>
            <a:ext cx="6985000" cy="4380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035" y="3749675"/>
            <a:ext cx="3728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思考过程如下：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做成了什么事情？</a:t>
            </a:r>
            <a:endParaRPr lang="zh-CN" altLang="en-US"/>
          </a:p>
          <a:p>
            <a:r>
              <a:rPr lang="zh-CN" altLang="en-US"/>
              <a:t>通过什么操作？</a:t>
            </a:r>
            <a:endParaRPr lang="zh-CN" altLang="en-US"/>
          </a:p>
          <a:p>
            <a:r>
              <a:rPr lang="zh-CN" altLang="en-US"/>
              <a:t>什么支撑决策？</a:t>
            </a:r>
            <a:endParaRPr lang="zh-CN" altLang="en-US"/>
          </a:p>
          <a:p>
            <a:r>
              <a:rPr lang="zh-CN" altLang="en-US"/>
              <a:t>通过什么媒介、改变什么状态？</a:t>
            </a:r>
            <a:endParaRPr lang="zh-CN" altLang="en-US"/>
          </a:p>
          <a:p>
            <a:r>
              <a:rPr lang="zh-CN" altLang="en-US"/>
              <a:t>被改变的数据满足了某个业务规则？</a:t>
            </a:r>
            <a:endParaRPr lang="zh-CN" altLang="en-US"/>
          </a:p>
          <a:p>
            <a:r>
              <a:rPr lang="zh-CN" altLang="en-US"/>
              <a:t>是否借助外力？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HOW-</a:t>
            </a:r>
            <a:r>
              <a:rPr lang="zh-CN" altLang="en-US"/>
              <a:t>怎么做事件风暴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895600"/>
            <a:ext cx="39998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名词：命名概念</a:t>
            </a:r>
            <a:endParaRPr lang="zh-CN" altLang="en-US"/>
          </a:p>
          <a:p>
            <a:r>
              <a:rPr lang="zh-CN" altLang="en-US"/>
              <a:t>形容词：描述概念</a:t>
            </a:r>
            <a:endParaRPr lang="zh-CN" altLang="en-US"/>
          </a:p>
          <a:p>
            <a:r>
              <a:rPr lang="zh-CN" altLang="en-US"/>
              <a:t>动词：操作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、使用通用语言为每一个便签填充内容，并在沟通过程中，不断的学习它、定义它、改进它。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、同时标注中英文，代码实现时，通用语言就是你的模块名、类名、方法名、变量名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65555" y="1691005"/>
            <a:ext cx="2714625" cy="74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通用语言</a:t>
            </a:r>
            <a:endParaRPr lang="zh-CN" altLang="en-US" sz="2400"/>
          </a:p>
        </p:txBody>
      </p:sp>
      <p:sp>
        <p:nvSpPr>
          <p:cNvPr id="9" name="圆角矩形 8"/>
          <p:cNvSpPr/>
          <p:nvPr/>
        </p:nvSpPr>
        <p:spPr>
          <a:xfrm>
            <a:off x="7858760" y="1691005"/>
            <a:ext cx="2714625" cy="74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限界上下文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7216140" y="2895600"/>
            <a:ext cx="39998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命名：</a:t>
            </a:r>
            <a:r>
              <a:rPr lang="en-US" altLang="zh-CN"/>
              <a:t>XX</a:t>
            </a:r>
            <a:r>
              <a:rPr lang="zh-CN" altLang="en-US"/>
              <a:t>上下文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、将事件按照一定的逻辑关联或语义关联分成大小合适的部分，</a:t>
            </a:r>
            <a:r>
              <a:rPr lang="zh-CN" altLang="en-US">
                <a:sym typeface="+mn-ea"/>
              </a:rPr>
              <a:t>实际上划分是聚合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、限界上下文的存在不是为了划分，而是为了控制边界，各司其职，互不干扰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、找出并标明各个限界上下文之间的关联关系，它们将指导你实现软件架构、测试用例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WPS 演示</Application>
  <PresentationFormat>宽屏</PresentationFormat>
  <Paragraphs>189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Arial Unicode MS</vt:lpstr>
      <vt:lpstr>Office 主题</vt:lpstr>
      <vt:lpstr>事件风暴</vt:lpstr>
      <vt:lpstr>WHY-为什么要做事件风暴</vt:lpstr>
      <vt:lpstr>WHAT-什么是事件风暴</vt:lpstr>
      <vt:lpstr>领域驱动设计(Domain-Driven Design)</vt:lpstr>
      <vt:lpstr>领域驱动设计(Domain-Driven Design)</vt:lpstr>
      <vt:lpstr>领域驱动设计(Domain-Driven Design)</vt:lpstr>
      <vt:lpstr>HOW-怎么做事件风暴</vt:lpstr>
      <vt:lpstr>HOW-怎么做事件风暴</vt:lpstr>
      <vt:lpstr>HOW-怎么做事件风暴</vt:lpstr>
      <vt:lpstr>一起来看个实例</vt:lpstr>
      <vt:lpstr>HOW-怎么做事件风暴</vt:lpstr>
      <vt:lpstr>事件风暴中的挑战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billy</dc:creator>
  <cp:lastModifiedBy>billy</cp:lastModifiedBy>
  <cp:revision>2</cp:revision>
  <dcterms:created xsi:type="dcterms:W3CDTF">2020-05-27T02:46:16Z</dcterms:created>
  <dcterms:modified xsi:type="dcterms:W3CDTF">2020-05-27T02:46:16Z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2052-2.3.0.3701</vt:lpwstr>
  </property>
</Properties>
</file>