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1" r:id="rId4"/>
    <p:sldId id="282" r:id="rId5"/>
    <p:sldId id="283" r:id="rId6"/>
    <p:sldId id="284" r:id="rId7"/>
    <p:sldId id="285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576" autoAdjust="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40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A968-1ECE-4C24-81B6-DCA71BD91170}" type="datetimeFigureOut">
              <a:rPr lang="ko-KR" altLang="en-US" smtClean="0"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8641D-FFEB-4814-9029-3DC6F790688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12176-070F-4406-9075-72BA94D3468C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4101-ADD0-4950-9AC8-4EA36610681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D64101-ADD0-4950-9AC8-4EA36610681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B59485C-128D-45DA-AD49-A94EC8E27B2F}" type="datetimeFigureOut">
              <a:rPr lang="ko-KR" altLang="en-US" smtClean="0"/>
              <a:pPr/>
              <a:t>2009-05-06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DBBFDB9-4AFC-4A7D-B743-00890060F3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2910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예외 처리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44" y="571480"/>
            <a:ext cx="4286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Chapter </a:t>
            </a:r>
            <a:r>
              <a:rPr lang="en-US" altLang="ko-KR" sz="4000" smtClean="0"/>
              <a:t>13</a:t>
            </a:r>
            <a:endParaRPr lang="ko-KR" altLang="en-US" sz="4800"/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28604"/>
            <a:ext cx="7772400" cy="571504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  <a:latin typeface="+mn-ea"/>
                <a:ea typeface="+mn-ea"/>
              </a:rPr>
              <a:t>목차</a:t>
            </a:r>
            <a:endParaRPr lang="ko-KR" altLang="en-US" sz="2800" b="1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10158"/>
          </a:xfrm>
        </p:spPr>
        <p:txBody>
          <a:bodyPr>
            <a:normAutofit/>
          </a:bodyPr>
          <a:lstStyle/>
          <a:p>
            <a:r>
              <a:rPr lang="ko-KR" altLang="en-US" smtClean="0"/>
              <a:t>예외와 예외 처리</a:t>
            </a:r>
            <a:endParaRPr lang="en-US" altLang="ko-KR" smtClean="0"/>
          </a:p>
          <a:p>
            <a:r>
              <a:rPr lang="ko-KR" altLang="en-US" smtClean="0"/>
              <a:t>예외 처리 방법</a:t>
            </a:r>
            <a:endParaRPr lang="en-US" altLang="ko-KR" smtClean="0"/>
          </a:p>
          <a:p>
            <a:pPr>
              <a:buNone/>
            </a:pPr>
            <a:r>
              <a:rPr lang="ko-KR" altLang="en-US" smtClean="0"/>
              <a:t> 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예외 처리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6143668"/>
          </a:xfrm>
        </p:spPr>
        <p:txBody>
          <a:bodyPr>
            <a:normAutofit/>
          </a:bodyPr>
          <a:lstStyle/>
          <a:p>
            <a:r>
              <a:rPr lang="ko-KR" altLang="en-US" sz="2000" smtClean="0"/>
              <a:t>예외는 프로그램을 프로그램을 정상적으로 진행할 수 없게 만드는 예기치 않은 사건</a:t>
            </a: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r>
              <a:rPr lang="ko-KR" altLang="en-US" sz="2000" smtClean="0"/>
              <a:t>하드웨어 예외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하드웨어가 자동으로 탐지할 수 있는 예외 </a:t>
            </a: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</a:t>
            </a:r>
            <a:r>
              <a:rPr lang="en-US" altLang="ko-KR" sz="2000" smtClean="0"/>
              <a:t>    </a:t>
            </a:r>
            <a:r>
              <a:rPr lang="ko-KR" altLang="en-US" sz="2000" smtClean="0"/>
              <a:t>예</a:t>
            </a:r>
            <a:r>
              <a:rPr lang="en-US" altLang="ko-KR" sz="2000" smtClean="0"/>
              <a:t>) 0</a:t>
            </a:r>
            <a:r>
              <a:rPr lang="ko-KR" altLang="en-US" sz="2000" smtClean="0"/>
              <a:t>으로 나누기</a:t>
            </a:r>
            <a:r>
              <a:rPr lang="en-US" altLang="ko-KR" sz="2000" smtClean="0"/>
              <a:t>, </a:t>
            </a:r>
            <a:r>
              <a:rPr lang="ko-KR" altLang="en-US" sz="2000" smtClean="0"/>
              <a:t>오버플로우 등</a:t>
            </a:r>
            <a:endParaRPr lang="en-US" altLang="ko-KR" sz="2000" smtClean="0"/>
          </a:p>
          <a:p>
            <a:pPr>
              <a:buNone/>
            </a:pPr>
            <a:r>
              <a:rPr lang="ko-KR" altLang="en-US" sz="2000" smtClean="0"/>
              <a:t> </a:t>
            </a:r>
            <a:endParaRPr lang="en-US" altLang="ko-KR" sz="2000" smtClean="0"/>
          </a:p>
          <a:p>
            <a:r>
              <a:rPr lang="ko-KR" altLang="en-US" sz="2000" smtClean="0"/>
              <a:t>소프트웨어 예외 </a:t>
            </a:r>
            <a:r>
              <a:rPr lang="en-US" altLang="ko-KR" sz="2000" smtClean="0"/>
              <a:t>: </a:t>
            </a:r>
            <a:r>
              <a:rPr lang="ko-KR" altLang="en-US" sz="2000" smtClean="0"/>
              <a:t>프로그래머나 운영체제가 탐지할 수 있는 예외</a:t>
            </a:r>
            <a:endParaRPr lang="en-US" altLang="ko-KR" sz="2000" smtClean="0"/>
          </a:p>
          <a:p>
            <a:endParaRPr lang="en-US" altLang="ko-KR" sz="2000" smtClean="0"/>
          </a:p>
          <a:p>
            <a:r>
              <a:rPr lang="ko-KR" altLang="en-US" sz="2000" smtClean="0"/>
              <a:t>예외 처리 예 </a:t>
            </a:r>
            <a:endParaRPr lang="en-US" altLang="ko-KR" sz="2000" smtClean="0"/>
          </a:p>
          <a:p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endParaRPr lang="en-US" altLang="ko-KR" sz="2000" smtClean="0"/>
          </a:p>
          <a:p>
            <a:pPr>
              <a:buNone/>
            </a:pPr>
            <a:r>
              <a:rPr lang="en-US" altLang="ko-KR" sz="2000" smtClean="0"/>
              <a:t>   </a:t>
            </a:r>
          </a:p>
          <a:p>
            <a:pPr>
              <a:buNone/>
            </a:pPr>
            <a:r>
              <a:rPr lang="en-US" altLang="ko-KR" sz="2000" smtClean="0"/>
              <a:t>   </a:t>
            </a:r>
          </a:p>
          <a:p>
            <a:pPr>
              <a:buNone/>
            </a:pPr>
            <a:r>
              <a:rPr lang="en-US" altLang="ko-KR" sz="2000" smtClean="0"/>
              <a:t>    </a:t>
            </a:r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357290" y="4572008"/>
            <a:ext cx="5857916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int main()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 int a, b; </a:t>
            </a:r>
          </a:p>
          <a:p>
            <a:r>
              <a:rPr lang="en-US" altLang="ko-KR" sz="1600" smtClean="0"/>
              <a:t>cout &lt;&lt;“</a:t>
            </a:r>
            <a:r>
              <a:rPr lang="ko-KR" altLang="en-US" sz="1600" smtClean="0"/>
              <a:t>두 개의 숫자 입력</a:t>
            </a:r>
            <a:r>
              <a:rPr lang="en-US" altLang="ko-KR" sz="1600" smtClean="0"/>
              <a:t>:”;</a:t>
            </a:r>
          </a:p>
          <a:p>
            <a:r>
              <a:rPr lang="en-US" altLang="ko-KR" sz="1600" smtClean="0"/>
              <a:t>cin&gt;&gt;a;&gt;&gt;b;</a:t>
            </a:r>
          </a:p>
          <a:p>
            <a:r>
              <a:rPr lang="en-US" altLang="ko-KR" sz="1600" smtClean="0"/>
              <a:t>cout&lt;&lt;“a%b</a:t>
            </a:r>
            <a:r>
              <a:rPr lang="ko-KR" altLang="en-US" sz="1600" smtClean="0"/>
              <a:t>의 나머지 </a:t>
            </a:r>
            <a:r>
              <a:rPr lang="en-US" altLang="ko-KR" sz="1600" smtClean="0"/>
              <a:t>: ”&lt;&lt;a%b&lt;&lt;endl; </a:t>
            </a:r>
          </a:p>
          <a:p>
            <a:r>
              <a:rPr lang="en-US" altLang="ko-KR" sz="1600" smtClean="0"/>
              <a:t>}</a:t>
            </a:r>
            <a:r>
              <a:rPr lang="en-US" altLang="ko-KR" sz="1600" smtClean="0"/>
              <a:t> </a:t>
            </a:r>
            <a:r>
              <a:rPr lang="ko-KR" altLang="en-US" sz="1600" smtClean="0"/>
              <a:t> </a:t>
            </a:r>
            <a:endParaRPr lang="ko-KR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예외 처리 방법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142984"/>
            <a:ext cx="7772400" cy="3571900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내용 개체 틀 24"/>
          <p:cNvSpPr txBox="1">
            <a:spLocks/>
          </p:cNvSpPr>
          <p:nvPr/>
        </p:nvSpPr>
        <p:spPr>
          <a:xfrm>
            <a:off x="785786" y="1285860"/>
            <a:ext cx="7772400" cy="542928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ko-KR" altLang="en-US" sz="2000" smtClean="0"/>
              <a:t>예외 처리를 위한 키워드 </a:t>
            </a: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altLang="ko-KR" sz="2000" smtClean="0"/>
              <a:t>     try  trhow, catch</a:t>
            </a:r>
            <a:endParaRPr lang="en-US" altLang="ko-KR" sz="2000" smtClean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r>
              <a:rPr lang="ko-KR" altLang="en-US" sz="2000" smtClean="0"/>
              <a:t>일반적인 예외 처리 </a:t>
            </a:r>
            <a:r>
              <a:rPr lang="ko-KR" altLang="en-US" sz="2000" smtClean="0"/>
              <a:t>방법 </a:t>
            </a:r>
            <a:r>
              <a:rPr lang="ko-KR" altLang="en-US" sz="2000" smtClean="0"/>
              <a:t> </a:t>
            </a:r>
            <a:r>
              <a:rPr lang="en-US" altLang="ko-KR" sz="2000" smtClean="0"/>
              <a:t>: </a:t>
            </a:r>
            <a:r>
              <a:rPr lang="en-US" sz="2000" smtClean="0"/>
              <a:t>try-throw-catch</a:t>
            </a:r>
            <a:r>
              <a:rPr lang="ko-KR" altLang="en-US" sz="2000" smtClean="0"/>
              <a:t> 구문 사용</a:t>
            </a:r>
            <a:endParaRPr lang="en-US" altLang="ko-KR" sz="2000" smtClean="0"/>
          </a:p>
          <a:p>
            <a:pPr marL="274320" indent="-274320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42976" y="2428868"/>
            <a:ext cx="5857916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smtClean="0"/>
              <a:t>try</a:t>
            </a:r>
            <a:r>
              <a:rPr lang="en-US" altLang="ko-KR" sz="1600" smtClean="0"/>
              <a:t>{		// </a:t>
            </a:r>
            <a:r>
              <a:rPr lang="en-US" altLang="ko-KR" sz="1600" smtClean="0"/>
              <a:t>try </a:t>
            </a:r>
            <a:r>
              <a:rPr lang="ko-KR" altLang="en-US" sz="1600" smtClean="0"/>
              <a:t>블록</a:t>
            </a:r>
          </a:p>
          <a:p>
            <a:r>
              <a:rPr lang="en-US" altLang="ko-KR" sz="1600" smtClean="0"/>
              <a:t>	...</a:t>
            </a:r>
            <a:endParaRPr lang="en-US" altLang="ko-KR" sz="1600" smtClean="0"/>
          </a:p>
          <a:p>
            <a:r>
              <a:rPr lang="en-US" altLang="ko-KR" sz="1600" smtClean="0"/>
              <a:t>throw </a:t>
            </a:r>
            <a:r>
              <a:rPr lang="ko-KR" altLang="en-US" sz="1600" smtClean="0"/>
              <a:t>예외 </a:t>
            </a:r>
            <a:r>
              <a:rPr lang="ko-KR" altLang="en-US" sz="1600" smtClean="0"/>
              <a:t>객체</a:t>
            </a:r>
            <a:r>
              <a:rPr lang="en-US" altLang="ko-KR" sz="1600" smtClean="0"/>
              <a:t>;	// </a:t>
            </a:r>
            <a:r>
              <a:rPr lang="ko-KR" altLang="en-US" sz="1600" smtClean="0"/>
              <a:t>예외가 발생했음을 알림</a:t>
            </a:r>
          </a:p>
          <a:p>
            <a:r>
              <a:rPr lang="en-US" altLang="ko-KR" sz="1600" smtClean="0"/>
              <a:t>}</a:t>
            </a:r>
          </a:p>
          <a:p>
            <a:r>
              <a:rPr lang="en-US" altLang="ko-KR" sz="1600" smtClean="0"/>
              <a:t>catch(</a:t>
            </a:r>
            <a:r>
              <a:rPr lang="ko-KR" altLang="en-US" sz="1600" smtClean="0"/>
              <a:t>인자</a:t>
            </a:r>
            <a:r>
              <a:rPr lang="en-US" altLang="ko-KR" sz="1600" smtClean="0"/>
              <a:t>1</a:t>
            </a:r>
            <a:r>
              <a:rPr lang="en-US" altLang="ko-KR" sz="1600" smtClean="0"/>
              <a:t>)	// </a:t>
            </a:r>
            <a:r>
              <a:rPr lang="ko-KR" altLang="en-US" sz="1600" smtClean="0"/>
              <a:t>예외 처리기</a:t>
            </a:r>
            <a:r>
              <a:rPr lang="en-US" altLang="ko-KR" sz="1600" smtClean="0"/>
              <a:t>1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	...</a:t>
            </a:r>
            <a:endParaRPr lang="en-US" altLang="ko-KR" sz="1600" smtClean="0"/>
          </a:p>
          <a:p>
            <a:r>
              <a:rPr lang="en-US" altLang="ko-KR" sz="1600" smtClean="0"/>
              <a:t>}</a:t>
            </a:r>
          </a:p>
          <a:p>
            <a:r>
              <a:rPr lang="en-US" altLang="ko-KR" sz="1600" smtClean="0"/>
              <a:t>catch(</a:t>
            </a:r>
            <a:r>
              <a:rPr lang="ko-KR" altLang="en-US" sz="1600" smtClean="0"/>
              <a:t>인자</a:t>
            </a:r>
            <a:r>
              <a:rPr lang="en-US" altLang="ko-KR" sz="1600" smtClean="0"/>
              <a:t>2</a:t>
            </a:r>
            <a:r>
              <a:rPr lang="en-US" altLang="ko-KR" sz="1600" smtClean="0"/>
              <a:t>)	// </a:t>
            </a:r>
            <a:r>
              <a:rPr lang="ko-KR" altLang="en-US" sz="1600" smtClean="0"/>
              <a:t>예외 처리기</a:t>
            </a:r>
            <a:r>
              <a:rPr lang="en-US" altLang="ko-KR" sz="1600" smtClean="0"/>
              <a:t>2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	...</a:t>
            </a:r>
            <a:endParaRPr lang="en-US" altLang="ko-KR" sz="1600" smtClean="0"/>
          </a:p>
          <a:p>
            <a:r>
              <a:rPr lang="en-US" altLang="ko-KR" sz="1600" smtClean="0"/>
              <a:t>}</a:t>
            </a:r>
          </a:p>
          <a:p>
            <a:r>
              <a:rPr lang="en-US" altLang="ko-KR" sz="1600" smtClean="0"/>
              <a:t>	...</a:t>
            </a:r>
            <a:endParaRPr lang="en-US" altLang="ko-KR" sz="1600" smtClean="0"/>
          </a:p>
          <a:p>
            <a:r>
              <a:rPr lang="en-US" altLang="ko-KR" sz="1600" smtClean="0"/>
              <a:t>catch</a:t>
            </a:r>
            <a:r>
              <a:rPr lang="en-US" altLang="ko-KR" sz="1600" smtClean="0"/>
              <a:t>(...)		// </a:t>
            </a:r>
            <a:r>
              <a:rPr lang="ko-KR" altLang="en-US" sz="1600" smtClean="0"/>
              <a:t>일반 예외 처리기</a:t>
            </a:r>
          </a:p>
          <a:p>
            <a:r>
              <a:rPr lang="en-US" altLang="ko-KR" sz="1600" smtClean="0"/>
              <a:t>{</a:t>
            </a:r>
          </a:p>
          <a:p>
            <a:r>
              <a:rPr lang="en-US" altLang="ko-KR" sz="1600" smtClean="0"/>
              <a:t>	...</a:t>
            </a:r>
            <a:endParaRPr lang="en-US" altLang="ko-KR" sz="1600" smtClean="0"/>
          </a:p>
          <a:p>
            <a:r>
              <a:rPr lang="en-US" altLang="ko-KR" sz="1600" smtClean="0"/>
              <a:t>}</a:t>
            </a:r>
            <a:endParaRPr lang="en-US" altLang="ko-KR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ko-KR" altLang="en-US" sz="2800" b="1" smtClean="0">
                <a:solidFill>
                  <a:schemeClr val="bg1"/>
                </a:solidFill>
              </a:rPr>
              <a:t>특수한 예외 처리 방법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428736"/>
            <a:ext cx="7772400" cy="3571900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내용 개체 틀 24"/>
          <p:cNvSpPr txBox="1">
            <a:spLocks/>
          </p:cNvSpPr>
          <p:nvPr/>
        </p:nvSpPr>
        <p:spPr>
          <a:xfrm>
            <a:off x="785786" y="1285860"/>
            <a:ext cx="7772400" cy="8501122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ko-KR" altLang="en-US" sz="2000" smtClean="0"/>
              <a:t>특수한 예외 처리 방법 </a:t>
            </a: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ko-KR" altLang="en-US" sz="2000" smtClean="0"/>
              <a:t>     </a:t>
            </a:r>
            <a:r>
              <a:rPr lang="ko-KR" altLang="en-US" smtClean="0"/>
              <a:t>예외에 이름 붙이기</a:t>
            </a:r>
            <a:r>
              <a:rPr lang="en-US" altLang="ko-KR" smtClean="0"/>
              <a:t>, </a:t>
            </a:r>
            <a:r>
              <a:rPr lang="ko-KR" altLang="en-US" smtClean="0"/>
              <a:t>예외 묶기</a:t>
            </a:r>
            <a:r>
              <a:rPr lang="en-US" altLang="ko-KR" smtClean="0"/>
              <a:t>, </a:t>
            </a:r>
            <a:r>
              <a:rPr lang="ko-KR" altLang="en-US" smtClean="0"/>
              <a:t>예외를 클래스 계층 구조로 표현하는 방법 </a:t>
            </a:r>
            <a:endParaRPr lang="en-US" altLang="ko-KR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14414" y="2000240"/>
            <a:ext cx="635798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/>
              <a:t>L: try{</a:t>
            </a:r>
          </a:p>
          <a:p>
            <a:r>
              <a:rPr lang="en-US" smtClean="0"/>
              <a:t>	t1 </a:t>
            </a:r>
            <a:r>
              <a:rPr lang="en-US" smtClean="0"/>
              <a:t>t1;</a:t>
            </a:r>
          </a:p>
          <a:p>
            <a:r>
              <a:rPr lang="en-US" smtClean="0"/>
              <a:t>	try</a:t>
            </a:r>
            <a:r>
              <a:rPr lang="en-US" smtClean="0"/>
              <a:t>{</a:t>
            </a:r>
          </a:p>
          <a:p>
            <a:r>
              <a:rPr lang="en-US" smtClean="0"/>
              <a:t>		t2 </a:t>
            </a:r>
            <a:r>
              <a:rPr lang="en-US" smtClean="0"/>
              <a:t>t2;</a:t>
            </a:r>
          </a:p>
          <a:p>
            <a:r>
              <a:rPr lang="en-US" smtClean="0"/>
              <a:t>		if</a:t>
            </a:r>
            <a:r>
              <a:rPr lang="en-US" smtClean="0"/>
              <a:t>(</a:t>
            </a:r>
            <a:r>
              <a:rPr lang="ko-KR" altLang="en-US" smtClean="0"/>
              <a:t>조건</a:t>
            </a:r>
            <a:r>
              <a:rPr lang="en-US" altLang="ko-KR" smtClean="0"/>
              <a:t>)</a:t>
            </a:r>
          </a:p>
          <a:p>
            <a:r>
              <a:rPr lang="en-US" smtClean="0"/>
              <a:t>			goto </a:t>
            </a:r>
            <a:r>
              <a:rPr lang="en-US" smtClean="0"/>
              <a:t>L;</a:t>
            </a:r>
          </a:p>
          <a:p>
            <a:r>
              <a:rPr lang="en-US" smtClean="0"/>
              <a:t>}</a:t>
            </a:r>
          </a:p>
          <a:p>
            <a:r>
              <a:rPr lang="en-US" smtClean="0"/>
              <a:t>catch</a:t>
            </a:r>
            <a:r>
              <a:rPr lang="en-US" smtClean="0"/>
              <a:t>(...)		// </a:t>
            </a:r>
            <a:r>
              <a:rPr lang="ko-KR" altLang="en-US" smtClean="0"/>
              <a:t>처리기 </a:t>
            </a:r>
            <a:r>
              <a:rPr lang="en-US" altLang="ko-KR" smtClean="0"/>
              <a:t>2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	...</a:t>
            </a:r>
            <a:endParaRPr lang="en-US" altLang="ko-KR" smtClean="0"/>
          </a:p>
          <a:p>
            <a:r>
              <a:rPr lang="en-US" altLang="ko-KR" smtClean="0"/>
              <a:t>}</a:t>
            </a:r>
          </a:p>
          <a:p>
            <a:r>
              <a:rPr lang="en-US" altLang="ko-KR" smtClean="0"/>
              <a:t>}</a:t>
            </a:r>
          </a:p>
          <a:p>
            <a:r>
              <a:rPr lang="en-US" smtClean="0"/>
              <a:t>catch</a:t>
            </a:r>
            <a:r>
              <a:rPr lang="en-US" smtClean="0"/>
              <a:t>(...)		// </a:t>
            </a:r>
            <a:r>
              <a:rPr lang="ko-KR" altLang="en-US" smtClean="0"/>
              <a:t>처리기 </a:t>
            </a:r>
            <a:r>
              <a:rPr lang="en-US" altLang="ko-KR" smtClean="0"/>
              <a:t>1</a:t>
            </a:r>
          </a:p>
          <a:p>
            <a:r>
              <a:rPr lang="en-US" altLang="ko-KR" smtClean="0"/>
              <a:t>{</a:t>
            </a:r>
          </a:p>
          <a:p>
            <a:r>
              <a:rPr lang="en-US" altLang="ko-KR" smtClean="0"/>
              <a:t>	...</a:t>
            </a:r>
            <a:endParaRPr lang="en-US" altLang="ko-KR" smtClean="0"/>
          </a:p>
          <a:p>
            <a:r>
              <a:rPr lang="en-US" altLang="ko-KR" smtClean="0"/>
              <a:t>}</a:t>
            </a:r>
            <a:endParaRPr lang="en-US" altLang="ko-K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786" y="417514"/>
            <a:ext cx="7772400" cy="582594"/>
          </a:xfrm>
          <a:solidFill>
            <a:schemeClr val="accent2">
              <a:lumMod val="40000"/>
              <a:lumOff val="60000"/>
            </a:schemeClr>
          </a:solidFill>
        </p:spPr>
        <p:txBody>
          <a:bodyPr anchor="ctr" anchorCtr="0">
            <a:noAutofit/>
          </a:bodyPr>
          <a:lstStyle/>
          <a:p>
            <a:pPr algn="ctr"/>
            <a:r>
              <a:rPr lang="en-US" altLang="ko-KR" sz="2800" b="1" smtClean="0">
                <a:solidFill>
                  <a:schemeClr val="bg1"/>
                </a:solidFill>
              </a:rPr>
              <a:t>-  </a:t>
            </a:r>
            <a:r>
              <a:rPr lang="ko-KR" altLang="en-US" sz="2800" b="1" smtClean="0">
                <a:solidFill>
                  <a:schemeClr val="bg1"/>
                </a:solidFill>
              </a:rPr>
              <a:t>계속  </a:t>
            </a:r>
            <a:r>
              <a:rPr lang="en-US" altLang="ko-KR" sz="2800" b="1" smtClean="0">
                <a:solidFill>
                  <a:schemeClr val="bg1"/>
                </a:solidFill>
              </a:rPr>
              <a:t>-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sp>
        <p:nvSpPr>
          <p:cNvPr id="25" name="내용 개체 틀 24"/>
          <p:cNvSpPr>
            <a:spLocks noGrp="1"/>
          </p:cNvSpPr>
          <p:nvPr>
            <p:ph sz="quarter" idx="1"/>
          </p:nvPr>
        </p:nvSpPr>
        <p:spPr>
          <a:xfrm>
            <a:off x="914400" y="1428736"/>
            <a:ext cx="7772400" cy="3571900"/>
          </a:xfrm>
        </p:spPr>
        <p:txBody>
          <a:bodyPr>
            <a:normAutofit/>
          </a:bodyPr>
          <a:lstStyle/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pPr>
              <a:buNone/>
            </a:pPr>
            <a:r>
              <a:rPr lang="ko-KR" altLang="en-US" b="1" smtClean="0"/>
              <a:t> </a:t>
            </a:r>
            <a:endParaRPr lang="en-US" altLang="ko-KR" b="1" smtClean="0"/>
          </a:p>
          <a:p>
            <a:pPr>
              <a:buNone/>
            </a:pPr>
            <a:endParaRPr lang="ko-KR" altLang="en-US" sz="2000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내용 개체 틀 24"/>
          <p:cNvSpPr txBox="1">
            <a:spLocks/>
          </p:cNvSpPr>
          <p:nvPr/>
        </p:nvSpPr>
        <p:spPr>
          <a:xfrm>
            <a:off x="71406" y="1285860"/>
            <a:ext cx="7772400" cy="850112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ko-KR" altLang="en-US" smtClean="0"/>
              <a:t>예외에 이름 붙이기</a:t>
            </a:r>
            <a:endParaRPr lang="en-US" altLang="ko-KR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ko-KR" altLang="en-US" sz="2000" smtClean="0"/>
              <a:t>     </a:t>
            </a: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2844" y="1714488"/>
            <a:ext cx="2571768" cy="48013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00" smtClean="0"/>
              <a:t>class Vector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int size;</a:t>
            </a:r>
          </a:p>
          <a:p>
            <a:r>
              <a:rPr lang="en-US" sz="1700" smtClean="0"/>
              <a:t>int *data;</a:t>
            </a:r>
          </a:p>
          <a:p>
            <a:r>
              <a:rPr lang="en-US" sz="1700" smtClean="0"/>
              <a:t>public:</a:t>
            </a:r>
          </a:p>
          <a:p>
            <a:r>
              <a:rPr lang="en-US" sz="1700" smtClean="0"/>
              <a:t>Vector(int x);</a:t>
            </a:r>
          </a:p>
          <a:p>
            <a:r>
              <a:rPr lang="en-US" sz="1700" smtClean="0"/>
              <a:t>class Range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public:</a:t>
            </a:r>
          </a:p>
          <a:p>
            <a:r>
              <a:rPr lang="en-US" sz="1700" smtClean="0"/>
              <a:t>int index;</a:t>
            </a:r>
          </a:p>
          <a:p>
            <a:r>
              <a:rPr lang="en-US" sz="1700" smtClean="0"/>
              <a:t>Range(int i) : index(i) { }</a:t>
            </a:r>
          </a:p>
          <a:p>
            <a:r>
              <a:rPr lang="en-US" sz="1700" smtClean="0"/>
              <a:t>};</a:t>
            </a:r>
          </a:p>
          <a:p>
            <a:r>
              <a:rPr lang="en-US" sz="1700" smtClean="0"/>
              <a:t>};</a:t>
            </a:r>
          </a:p>
          <a:p>
            <a:r>
              <a:rPr lang="en-US" sz="1700" smtClean="0"/>
              <a:t>Vector::Vector(int x)</a:t>
            </a:r>
          </a:p>
          <a:p>
            <a:r>
              <a:rPr lang="en-US" sz="1700" smtClean="0"/>
              <a:t>{</a:t>
            </a:r>
          </a:p>
          <a:p>
            <a:r>
              <a:rPr lang="en-US" sz="1700" smtClean="0"/>
              <a:t>if(x&lt;0) throw Range(x);</a:t>
            </a:r>
          </a:p>
          <a:p>
            <a:r>
              <a:rPr lang="en-US" sz="1700" smtClean="0"/>
              <a:t>data = new int[x];</a:t>
            </a:r>
          </a:p>
          <a:p>
            <a:r>
              <a:rPr lang="en-US" sz="1700" smtClean="0"/>
              <a:t>}</a:t>
            </a:r>
            <a:endParaRPr lang="en-US" sz="1700"/>
          </a:p>
        </p:txBody>
      </p:sp>
      <p:sp>
        <p:nvSpPr>
          <p:cNvPr id="10" name="직사각형 9"/>
          <p:cNvSpPr/>
          <p:nvPr/>
        </p:nvSpPr>
        <p:spPr>
          <a:xfrm>
            <a:off x="2786050" y="1714488"/>
            <a:ext cx="257176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mtClean="0"/>
              <a:t>enum MathExcption{Oerflow, Underflow, Zerodevide};</a:t>
            </a:r>
          </a:p>
          <a:p>
            <a:r>
              <a:rPr lang="en-US" sz="1600" smtClean="0"/>
              <a:t>// ...</a:t>
            </a:r>
          </a:p>
          <a:p>
            <a:r>
              <a:rPr lang="en-US" sz="1600" smtClean="0"/>
              <a:t>try{</a:t>
            </a:r>
          </a:p>
          <a:p>
            <a:r>
              <a:rPr lang="en-US" sz="1600" smtClean="0"/>
              <a:t>// ...</a:t>
            </a:r>
          </a:p>
          <a:p>
            <a:r>
              <a:rPr lang="en-US" sz="1600" smtClean="0"/>
              <a:t>}</a:t>
            </a:r>
          </a:p>
          <a:p>
            <a:r>
              <a:rPr lang="en-US" sz="1600" smtClean="0"/>
              <a:t>catch (MathException m) {</a:t>
            </a:r>
          </a:p>
          <a:p>
            <a:r>
              <a:rPr lang="en-US" sz="1600" smtClean="0"/>
              <a:t>switch(m){</a:t>
            </a:r>
          </a:p>
          <a:p>
            <a:r>
              <a:rPr lang="en-US" sz="1600" smtClean="0"/>
              <a:t>case Overflow :</a:t>
            </a:r>
          </a:p>
          <a:p>
            <a:r>
              <a:rPr lang="en-US" sz="1600" smtClean="0"/>
              <a:t>// ...</a:t>
            </a:r>
          </a:p>
          <a:p>
            <a:r>
              <a:rPr lang="en-US" sz="1600" smtClean="0"/>
              <a:t>case Underflow :</a:t>
            </a:r>
          </a:p>
          <a:p>
            <a:r>
              <a:rPr lang="en-US" sz="1600" smtClean="0"/>
              <a:t>// ...</a:t>
            </a:r>
          </a:p>
          <a:p>
            <a:r>
              <a:rPr lang="en-US" sz="1600" smtClean="0"/>
              <a:t>case Zerodevide :</a:t>
            </a:r>
          </a:p>
          <a:p>
            <a:r>
              <a:rPr lang="en-US" sz="1600" smtClean="0"/>
              <a:t>//</a:t>
            </a:r>
          </a:p>
          <a:p>
            <a:r>
              <a:rPr lang="en-US" sz="1600" smtClean="0"/>
              <a:t>}</a:t>
            </a:r>
          </a:p>
          <a:p>
            <a:r>
              <a:rPr lang="en-US" sz="1600" smtClean="0"/>
              <a:t>}</a:t>
            </a:r>
            <a:endParaRPr lang="en-US" sz="1600"/>
          </a:p>
        </p:txBody>
      </p:sp>
      <p:sp>
        <p:nvSpPr>
          <p:cNvPr id="11" name="직사각형 10"/>
          <p:cNvSpPr/>
          <p:nvPr/>
        </p:nvSpPr>
        <p:spPr>
          <a:xfrm>
            <a:off x="5429256" y="1714488"/>
            <a:ext cx="3500462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smtClean="0"/>
              <a:t>class MathException { };</a:t>
            </a:r>
          </a:p>
          <a:p>
            <a:r>
              <a:rPr lang="en-US" sz="1600" smtClean="0"/>
              <a:t>class Overflow : public MathException { };</a:t>
            </a:r>
          </a:p>
          <a:p>
            <a:r>
              <a:rPr lang="en-US" sz="1600" smtClean="0"/>
              <a:t>class Underflow : public MathException { };</a:t>
            </a:r>
          </a:p>
          <a:p>
            <a:r>
              <a:rPr lang="en-US" sz="1600" smtClean="0"/>
              <a:t>class Zerodevide : public MatchException { };</a:t>
            </a:r>
          </a:p>
          <a:p>
            <a:r>
              <a:rPr lang="en-US" sz="1600" smtClean="0"/>
              <a:t>try{</a:t>
            </a:r>
          </a:p>
          <a:p>
            <a:r>
              <a:rPr lang="en-US" sz="1600" smtClean="0"/>
              <a:t>// ...</a:t>
            </a:r>
          </a:p>
          <a:p>
            <a:r>
              <a:rPr lang="en-US" sz="1600" smtClean="0"/>
              <a:t>}</a:t>
            </a:r>
          </a:p>
          <a:p>
            <a:r>
              <a:rPr lang="en-US" sz="1600" smtClean="0"/>
              <a:t>catch (Overflow){</a:t>
            </a:r>
          </a:p>
          <a:p>
            <a:r>
              <a:rPr lang="en-US" sz="1600" smtClean="0"/>
              <a:t>// Overflow </a:t>
            </a:r>
            <a:r>
              <a:rPr lang="ko-KR" altLang="en-US" sz="1600" smtClean="0"/>
              <a:t>예외가 발생하면 제어가 이쪽으로 이동</a:t>
            </a:r>
          </a:p>
          <a:p>
            <a:r>
              <a:rPr lang="en-US" altLang="ko-KR" sz="1600" smtClean="0"/>
              <a:t>}</a:t>
            </a:r>
          </a:p>
          <a:p>
            <a:r>
              <a:rPr lang="en-US" sz="1600" smtClean="0"/>
              <a:t>catch(MathException){</a:t>
            </a:r>
          </a:p>
          <a:p>
            <a:r>
              <a:rPr lang="en-US" sz="1600" smtClean="0"/>
              <a:t>// </a:t>
            </a:r>
            <a:r>
              <a:rPr lang="ko-KR" altLang="en-US" sz="1600" smtClean="0"/>
              <a:t>수학 예외 중 </a:t>
            </a:r>
            <a:r>
              <a:rPr lang="en-US" sz="1600" smtClean="0"/>
              <a:t>Overflow</a:t>
            </a:r>
            <a:r>
              <a:rPr lang="ko-KR" altLang="en-US" sz="1600" smtClean="0"/>
              <a:t>외에는 제어가 이쪽으로 이동</a:t>
            </a:r>
          </a:p>
          <a:p>
            <a:r>
              <a:rPr lang="en-US" altLang="ko-KR" sz="1600" smtClean="0"/>
              <a:t>}</a:t>
            </a:r>
            <a:endParaRPr lang="en-US" altLang="ko-KR" sz="1600"/>
          </a:p>
        </p:txBody>
      </p:sp>
      <p:sp>
        <p:nvSpPr>
          <p:cNvPr id="12" name="내용 개체 틀 24"/>
          <p:cNvSpPr txBox="1">
            <a:spLocks/>
          </p:cNvSpPr>
          <p:nvPr/>
        </p:nvSpPr>
        <p:spPr>
          <a:xfrm>
            <a:off x="2657516" y="1285860"/>
            <a:ext cx="7772400" cy="850112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ko-KR" altLang="en-US" smtClean="0"/>
              <a:t>예외 묶기</a:t>
            </a:r>
            <a:endParaRPr lang="en-US" altLang="ko-KR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ko-KR" altLang="en-US" sz="2000" smtClean="0"/>
              <a:t>     </a:t>
            </a: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내용 개체 틀 24"/>
          <p:cNvSpPr txBox="1">
            <a:spLocks/>
          </p:cNvSpPr>
          <p:nvPr/>
        </p:nvSpPr>
        <p:spPr>
          <a:xfrm>
            <a:off x="5300722" y="1285860"/>
            <a:ext cx="7772400" cy="850112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ko-KR" altLang="en-US" smtClean="0"/>
              <a:t>예외를 클래스 계층 구조로 표현</a:t>
            </a:r>
            <a:endParaRPr lang="en-US" altLang="ko-KR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ko-KR" altLang="en-US" sz="2000" smtClean="0"/>
              <a:t>     </a:t>
            </a: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lang="en-US" altLang="ko-KR" sz="2000" smtClean="0"/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altLang="ko-KR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8662" y="1857364"/>
            <a:ext cx="7786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smtClean="0">
                <a:solidFill>
                  <a:schemeClr val="bg1"/>
                </a:solidFill>
              </a:rPr>
              <a:t>수고하셨습니다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1036</TotalTime>
  <Words>320</Words>
  <Application>Microsoft Office PowerPoint</Application>
  <PresentationFormat>화면 슬라이드 쇼(4:3)</PresentationFormat>
  <Paragraphs>224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균형</vt:lpstr>
      <vt:lpstr>슬라이드 1</vt:lpstr>
      <vt:lpstr>목차</vt:lpstr>
      <vt:lpstr>예외 처리</vt:lpstr>
      <vt:lpstr>예외 처리 방법</vt:lpstr>
      <vt:lpstr>특수한 예외 처리 방법</vt:lpstr>
      <vt:lpstr>-  계속  -</vt:lpstr>
      <vt:lpstr>슬라이드 7</vt:lpstr>
    </vt:vector>
  </TitlesOfParts>
  <Company>씨씨박스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cp:lastModifiedBy>현윤섭</cp:lastModifiedBy>
  <cp:revision>125</cp:revision>
  <dcterms:created xsi:type="dcterms:W3CDTF">2009-05-05T00:18:58Z</dcterms:created>
  <dcterms:modified xsi:type="dcterms:W3CDTF">2009-04-06T00:26:56Z</dcterms:modified>
</cp:coreProperties>
</file>