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61" r:id="rId4"/>
    <p:sldId id="262" r:id="rId5"/>
    <p:sldId id="263" r:id="rId6"/>
    <p:sldId id="268" r:id="rId7"/>
    <p:sldId id="269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576" autoAdjust="0"/>
  </p:normalViewPr>
  <p:slideViewPr>
    <p:cSldViewPr>
      <p:cViewPr varScale="1">
        <p:scale>
          <a:sx n="73" d="100"/>
          <a:sy n="73" d="100"/>
        </p:scale>
        <p:origin x="-4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12176-070F-4406-9075-72BA94D3468C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64101-ADD0-4950-9AC8-4EA3661068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1857364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mtClean="0">
                <a:solidFill>
                  <a:schemeClr val="bg1"/>
                </a:solidFill>
              </a:rPr>
              <a:t> </a:t>
            </a:r>
            <a:r>
              <a:rPr lang="ko-KR" altLang="en-US" sz="4000" b="1" smtClean="0">
                <a:solidFill>
                  <a:schemeClr val="bg1"/>
                </a:solidFill>
              </a:rPr>
              <a:t>연산자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571480"/>
            <a:ext cx="428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/>
              <a:t>Chapter </a:t>
            </a:r>
            <a:r>
              <a:rPr lang="en-US" altLang="ko-KR" sz="4800" smtClean="0"/>
              <a:t>03</a:t>
            </a:r>
            <a:endParaRPr lang="ko-KR" altLang="en-US" sz="480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857364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>
                <a:solidFill>
                  <a:schemeClr val="bg1"/>
                </a:solidFill>
              </a:rPr>
              <a:t>수고하셨습니다</a:t>
            </a:r>
            <a:endParaRPr lang="ko-KR" altLang="en-US" sz="4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28604"/>
            <a:ext cx="7772400" cy="57150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  <a:latin typeface="+mn-ea"/>
                <a:ea typeface="+mn-ea"/>
              </a:rPr>
              <a:t>목차</a:t>
            </a:r>
            <a:endParaRPr lang="ko-KR" altLang="en-US" sz="28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주석문</a:t>
            </a:r>
            <a:endParaRPr lang="en-US" altLang="ko-KR" smtClean="0"/>
          </a:p>
          <a:p>
            <a:r>
              <a:rPr lang="ko-KR" altLang="en-US" smtClean="0"/>
              <a:t>예약어 </a:t>
            </a:r>
            <a:endParaRPr lang="en-US" altLang="ko-KR" smtClean="0"/>
          </a:p>
          <a:p>
            <a:r>
              <a:rPr lang="ko-KR" altLang="en-US" smtClean="0"/>
              <a:t>연산자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주석문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블록 주석 </a:t>
            </a:r>
            <a:r>
              <a:rPr lang="en-US" altLang="ko-KR" smtClean="0"/>
              <a:t>: /* */ </a:t>
            </a:r>
          </a:p>
          <a:p>
            <a:r>
              <a:rPr lang="ko-KR" altLang="en-US" smtClean="0"/>
              <a:t>한줄 주석 </a:t>
            </a:r>
            <a:r>
              <a:rPr lang="en-US" altLang="ko-KR" smtClean="0"/>
              <a:t>: // </a:t>
            </a:r>
          </a:p>
          <a:p>
            <a:r>
              <a:rPr lang="en-US" altLang="ko-KR" smtClean="0"/>
              <a:t> </a:t>
            </a:r>
            <a:r>
              <a:rPr lang="ko-KR" altLang="en-US" smtClean="0"/>
              <a:t>주석을 사용할 때 주의할 점</a:t>
            </a:r>
            <a:endParaRPr lang="en-US" altLang="ko-KR" smtClean="0"/>
          </a:p>
          <a:p>
            <a:endParaRPr lang="ko-KR" altLang="en-US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285850" y="3000372"/>
          <a:ext cx="6954988" cy="3143273"/>
        </p:xfrm>
        <a:graphic>
          <a:graphicData uri="http://schemas.openxmlformats.org/drawingml/2006/table">
            <a:tbl>
              <a:tblPr/>
              <a:tblGrid>
                <a:gridCol w="347816"/>
                <a:gridCol w="3303586"/>
                <a:gridCol w="3303586"/>
              </a:tblGrid>
              <a:tr h="4376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19365" marR="119365" marT="59682" marB="59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>
                          <a:solidFill>
                            <a:srgbClr val="000000"/>
                          </a:solidFill>
                          <a:latin typeface="바탕"/>
                        </a:rPr>
                        <a:t>주석을 잘못 사용한 예</a:t>
                      </a:r>
                      <a:endParaRPr lang="ko-KR" altLang="en-US" sz="13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19365" marR="119365" marT="59682" marB="59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>
                          <a:solidFill>
                            <a:srgbClr val="000000"/>
                          </a:solidFill>
                          <a:latin typeface="바탕"/>
                        </a:rPr>
                        <a:t>올바르게 고친 예</a:t>
                      </a:r>
                      <a:endParaRPr lang="ko-KR" altLang="en-US" sz="13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19365" marR="119365" marT="59682" marB="59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437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solidFill>
                            <a:srgbClr val="000000"/>
                          </a:solidFill>
                          <a:latin typeface="바탕"/>
                        </a:rPr>
                        <a:t>1</a:t>
                      </a:r>
                    </a:p>
                  </a:txBody>
                  <a:tcPr marL="119365" marR="119365" marT="59682" marB="59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바탕"/>
                        </a:rPr>
                        <a:t>/* int/*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  <a:latin typeface="바탕"/>
                        </a:rPr>
                        <a:t>정수형*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  <a:latin typeface="바탕"/>
                        </a:rPr>
                        <a:t>/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바탕"/>
                        </a:rPr>
                        <a:t>a/*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  <a:latin typeface="바탕"/>
                        </a:rPr>
                        <a:t>변수*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  <a:latin typeface="바탕"/>
                        </a:rPr>
                        <a:t>/; */</a:t>
                      </a:r>
                    </a:p>
                  </a:txBody>
                  <a:tcPr marL="119365" marR="119365" marT="59682" marB="59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바탕"/>
                        </a:rPr>
                        <a:t>// int/*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  <a:latin typeface="바탕"/>
                        </a:rPr>
                        <a:t>정수형*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  <a:latin typeface="바탕"/>
                        </a:rPr>
                        <a:t>/ 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바탕"/>
                        </a:rPr>
                        <a:t>a/*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  <a:latin typeface="바탕"/>
                        </a:rPr>
                        <a:t>변수*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  <a:latin typeface="바탕"/>
                        </a:rPr>
                        <a:t>/;</a:t>
                      </a:r>
                    </a:p>
                  </a:txBody>
                  <a:tcPr marL="119365" marR="119365" marT="59682" marB="59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solidFill>
                            <a:srgbClr val="000000"/>
                          </a:solidFill>
                          <a:latin typeface="바탕"/>
                        </a:rPr>
                        <a:t>2</a:t>
                      </a:r>
                    </a:p>
                  </a:txBody>
                  <a:tcPr marL="119365" marR="119365" marT="59682" marB="59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바탕"/>
                        </a:rPr>
                        <a:t>z=*x/*y;</a:t>
                      </a:r>
                    </a:p>
                  </a:txBody>
                  <a:tcPr marL="119365" marR="119365" marT="59682" marB="59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바탕"/>
                        </a:rPr>
                        <a:t>z = *x /*y;</a:t>
                      </a:r>
                    </a:p>
                  </a:txBody>
                  <a:tcPr marL="119365" marR="119365" marT="59682" marB="59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solidFill>
                            <a:srgbClr val="000000"/>
                          </a:solidFill>
                          <a:latin typeface="바탕"/>
                        </a:rPr>
                        <a:t>3</a:t>
                      </a:r>
                    </a:p>
                  </a:txBody>
                  <a:tcPr marL="119365" marR="119365" marT="59682" marB="59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바탕"/>
                        </a:rPr>
                        <a:t>z=x//*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  <a:latin typeface="바탕"/>
                        </a:rPr>
                        <a:t>나누기 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바탕"/>
                        </a:rPr>
                        <a:t>y */y;</a:t>
                      </a:r>
                    </a:p>
                  </a:txBody>
                  <a:tcPr marL="119365" marR="119365" marT="59682" marB="59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바탕"/>
                        </a:rPr>
                        <a:t>z = x / /*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  <a:latin typeface="바탕"/>
                        </a:rPr>
                        <a:t>나누기 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바탕"/>
                        </a:rPr>
                        <a:t>y */ y;</a:t>
                      </a:r>
                    </a:p>
                  </a:txBody>
                  <a:tcPr marL="119365" marR="119365" marT="59682" marB="59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>
                          <a:solidFill>
                            <a:srgbClr val="000000"/>
                          </a:solidFill>
                          <a:latin typeface="바탕"/>
                        </a:rPr>
                        <a:t>4</a:t>
                      </a:r>
                    </a:p>
                  </a:txBody>
                  <a:tcPr marL="119365" marR="119365" marT="59682" marB="59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바탕"/>
                        </a:rPr>
                        <a:t>class ( {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바탕"/>
                        </a:rPr>
                        <a:t>int member;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바탕"/>
                        </a:rPr>
                        <a:t>....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바탕"/>
                        </a:rPr>
                        <a:t>//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  <a:latin typeface="바탕"/>
                        </a:rPr>
                        <a:t>클래스 끝 </a:t>
                      </a:r>
                      <a:r>
                        <a:rPr lang="en-US" altLang="ko-KR" sz="1300">
                          <a:solidFill>
                            <a:srgbClr val="000000"/>
                          </a:solidFill>
                          <a:latin typeface="바탕"/>
                        </a:rPr>
                        <a:t>};</a:t>
                      </a:r>
                    </a:p>
                  </a:txBody>
                  <a:tcPr marL="119365" marR="119365" marT="59682" marB="59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바탕"/>
                        </a:rPr>
                        <a:t>class ({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바탕"/>
                        </a:rPr>
                        <a:t>int member;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바탕"/>
                        </a:rPr>
                        <a:t>...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바탕"/>
                        </a:rPr>
                        <a:t>}; //</a:t>
                      </a:r>
                      <a:r>
                        <a:rPr lang="ko-KR" altLang="en-US" sz="1300">
                          <a:solidFill>
                            <a:srgbClr val="000000"/>
                          </a:solidFill>
                          <a:latin typeface="바탕"/>
                        </a:rPr>
                        <a:t>클래스 끝</a:t>
                      </a:r>
                    </a:p>
                  </a:txBody>
                  <a:tcPr marL="119365" marR="119365" marT="59682" marB="59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예약어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C++ </a:t>
            </a:r>
            <a:r>
              <a:rPr lang="ko-KR" altLang="en-US" smtClean="0"/>
              <a:t>예약어란</a:t>
            </a:r>
            <a:r>
              <a:rPr lang="en-US" altLang="ko-KR" smtClean="0"/>
              <a:t> : C++ </a:t>
            </a:r>
            <a:r>
              <a:rPr lang="ko-KR" altLang="en-US" smtClean="0"/>
              <a:t>프로그램에서 미리 쓰기로 예약 되어 있는 특정 단어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C++ </a:t>
            </a:r>
            <a:r>
              <a:rPr lang="ko-KR" altLang="en-US" smtClean="0"/>
              <a:t>표준 예약어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C++ </a:t>
            </a:r>
            <a:r>
              <a:rPr lang="ko-KR" altLang="en-US" smtClean="0"/>
              <a:t>확장 예약어 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 descr="PT3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3319655"/>
            <a:ext cx="4485715" cy="1466667"/>
          </a:xfrm>
          <a:prstGeom prst="rect">
            <a:avLst/>
          </a:prstGeom>
        </p:spPr>
      </p:pic>
      <p:pic>
        <p:nvPicPr>
          <p:cNvPr id="10" name="그림 9" descr="PT4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388" y="5643578"/>
            <a:ext cx="4723810" cy="580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연산자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연산자 우선 순위 및 결합 방향</a:t>
            </a:r>
            <a:endParaRPr lang="en-US" altLang="ko-KR" sz="2400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 descr="PT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2059093"/>
            <a:ext cx="6215106" cy="3155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입출력  연산자 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mtClean="0"/>
              <a:t>스트림 객체 </a:t>
            </a:r>
            <a:endParaRPr lang="en-US" altLang="ko-KR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ko-KR" smtClean="0"/>
              <a:t>cin  : </a:t>
            </a:r>
            <a:r>
              <a:rPr lang="ko-KR" altLang="en-US" sz="1800" smtClean="0"/>
              <a:t>표준 입력 </a:t>
            </a:r>
            <a:r>
              <a:rPr lang="en-US" altLang="ko-KR" sz="1800" smtClean="0"/>
              <a:t> </a:t>
            </a:r>
            <a:r>
              <a:rPr lang="en-US" altLang="ko-KR" smtClean="0"/>
              <a:t>istream </a:t>
            </a:r>
            <a:r>
              <a:rPr lang="ko-KR" altLang="en-US" sz="2000" smtClean="0"/>
              <a:t>객체</a:t>
            </a:r>
            <a:r>
              <a:rPr lang="ko-KR" altLang="en-US" smtClean="0"/>
              <a:t>     </a:t>
            </a:r>
            <a:endParaRPr lang="en-US" altLang="ko-KR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ko-KR" smtClean="0"/>
              <a:t>cout : </a:t>
            </a:r>
            <a:r>
              <a:rPr lang="ko-KR" altLang="en-US" sz="2000" smtClean="0"/>
              <a:t>표준</a:t>
            </a:r>
            <a:r>
              <a:rPr lang="en-US" altLang="ko-KR" sz="2000" smtClean="0"/>
              <a:t> </a:t>
            </a:r>
            <a:r>
              <a:rPr lang="ko-KR" altLang="en-US" sz="2000" smtClean="0"/>
              <a:t>출력 </a:t>
            </a:r>
            <a:r>
              <a:rPr lang="en-US" altLang="ko-KR" smtClean="0"/>
              <a:t>ostream </a:t>
            </a:r>
            <a:r>
              <a:rPr lang="ko-KR" altLang="en-US" sz="2000" smtClean="0"/>
              <a:t>객체</a:t>
            </a:r>
            <a:endParaRPr lang="en-US" altLang="ko-KR" sz="200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ko-KR" smtClean="0"/>
              <a:t>cerr : </a:t>
            </a:r>
            <a:r>
              <a:rPr lang="ko-KR" altLang="en-US" sz="2000" smtClean="0"/>
              <a:t>표준 에러 </a:t>
            </a:r>
            <a:r>
              <a:rPr lang="en-US" altLang="ko-KR" smtClean="0"/>
              <a:t>ostream </a:t>
            </a:r>
            <a:r>
              <a:rPr lang="ko-KR" altLang="en-US" sz="2000" smtClean="0"/>
              <a:t>객체</a:t>
            </a:r>
            <a:r>
              <a:rPr lang="ko-KR" altLang="en-US" smtClean="0"/>
              <a:t> </a:t>
            </a:r>
            <a:endParaRPr lang="en-US" altLang="ko-KR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ko-KR" smtClean="0"/>
              <a:t>clog :  </a:t>
            </a:r>
            <a:r>
              <a:rPr lang="ko-KR" altLang="en-US" sz="2000" smtClean="0"/>
              <a:t>표준 에러 </a:t>
            </a:r>
            <a:r>
              <a:rPr lang="en-US" altLang="ko-KR" smtClean="0"/>
              <a:t>ostream</a:t>
            </a:r>
            <a:r>
              <a:rPr lang="ko-KR" altLang="en-US" smtClean="0"/>
              <a:t> </a:t>
            </a:r>
            <a:r>
              <a:rPr lang="ko-KR" altLang="en-US" sz="2000" smtClean="0"/>
              <a:t>객체</a:t>
            </a:r>
            <a:endParaRPr lang="en-US" altLang="ko-KR" sz="2000" smtClean="0"/>
          </a:p>
          <a:p>
            <a:pPr marL="514350" indent="-514350">
              <a:buNone/>
            </a:pPr>
            <a:r>
              <a:rPr lang="ko-KR" altLang="en-US" smtClean="0"/>
              <a:t> </a:t>
            </a:r>
            <a:r>
              <a:rPr lang="en-US" altLang="ko-KR" smtClean="0"/>
              <a:t> </a:t>
            </a:r>
            <a:r>
              <a:rPr lang="ko-KR" altLang="en-US" smtClean="0"/>
              <a:t> </a:t>
            </a:r>
            <a:r>
              <a:rPr lang="en-US" altLang="ko-KR" smtClean="0"/>
              <a:t>   </a:t>
            </a:r>
          </a:p>
          <a:p>
            <a:r>
              <a:rPr lang="ko-KR" altLang="en-US" smtClean="0"/>
              <a:t>입출력 연산자 </a:t>
            </a:r>
            <a:endParaRPr lang="en-US" altLang="ko-KR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ko-KR" smtClean="0"/>
              <a:t>&lt;&lt; : </a:t>
            </a:r>
            <a:r>
              <a:rPr lang="ko-KR" altLang="en-US" sz="2000" smtClean="0"/>
              <a:t>출력 연산자            </a:t>
            </a:r>
            <a:r>
              <a:rPr lang="en-US" altLang="ko-KR" sz="2000" smtClean="0"/>
              <a:t>cout &lt;&lt; “</a:t>
            </a:r>
            <a:r>
              <a:rPr lang="ko-KR" altLang="en-US" sz="2000" smtClean="0"/>
              <a:t>내용</a:t>
            </a:r>
            <a:r>
              <a:rPr lang="en-US" altLang="ko-KR" sz="2000" smtClean="0"/>
              <a:t>”;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mtClean="0"/>
              <a:t>&gt;&gt; : </a:t>
            </a:r>
            <a:r>
              <a:rPr lang="ko-KR" altLang="en-US" sz="2000" smtClean="0"/>
              <a:t>입력 연산자 </a:t>
            </a:r>
            <a:r>
              <a:rPr lang="en-US" altLang="ko-KR" sz="2000" smtClean="0"/>
              <a:t>          cin &gt;&gt; </a:t>
            </a:r>
            <a:r>
              <a:rPr lang="ko-KR" altLang="en-US" sz="2000" smtClean="0"/>
              <a:t>변수명</a:t>
            </a:r>
            <a:r>
              <a:rPr lang="en-US" altLang="ko-KR" sz="2000" smtClean="0"/>
              <a:t>; </a:t>
            </a:r>
          </a:p>
          <a:p>
            <a:pPr marL="514350" indent="-514350">
              <a:buFont typeface="+mj-ea"/>
              <a:buAutoNum type="circleNumDbPlain"/>
            </a:pPr>
            <a:endParaRPr lang="en-US" altLang="ko-KR" sz="2000" smtClean="0"/>
          </a:p>
          <a:p>
            <a:r>
              <a:rPr lang="en-US" altLang="ko-KR" smtClean="0"/>
              <a:t> </a:t>
            </a:r>
            <a:r>
              <a:rPr lang="ko-KR" altLang="en-US" smtClean="0"/>
              <a:t>조작자 </a:t>
            </a:r>
            <a:endParaRPr lang="en-US" altLang="ko-KR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ko-KR" smtClean="0"/>
              <a:t>endl  :  </a:t>
            </a:r>
            <a:r>
              <a:rPr lang="ko-KR" altLang="en-US" sz="2100" smtClean="0"/>
              <a:t>행 바꾸고 버퍼 비움       </a:t>
            </a:r>
            <a:r>
              <a:rPr lang="en-US" altLang="ko-KR" sz="2400" smtClean="0"/>
              <a:t>cout &lt;&lt; “</a:t>
            </a:r>
            <a:r>
              <a:rPr lang="ko-KR" altLang="en-US" sz="2400" smtClean="0"/>
              <a:t>내용</a:t>
            </a:r>
            <a:r>
              <a:rPr lang="en-US" altLang="ko-KR" sz="2400" smtClean="0"/>
              <a:t>”&lt;&lt;endl;</a:t>
            </a:r>
            <a:endParaRPr lang="en-US" altLang="ko-KR" sz="210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ko-KR" smtClean="0"/>
              <a:t>flush </a:t>
            </a:r>
            <a:r>
              <a:rPr lang="en-US" altLang="ko-KR" sz="2100" smtClean="0"/>
              <a:t>: </a:t>
            </a:r>
            <a:r>
              <a:rPr lang="ko-KR" altLang="en-US" sz="2100" smtClean="0"/>
              <a:t>버퍼 비움 </a:t>
            </a:r>
            <a:r>
              <a:rPr lang="en-US" altLang="ko-KR" sz="2100" smtClean="0"/>
              <a:t>                             cout &lt;&lt;“</a:t>
            </a:r>
            <a:r>
              <a:rPr lang="ko-KR" altLang="en-US" sz="2100" smtClean="0"/>
              <a:t>내용</a:t>
            </a:r>
            <a:r>
              <a:rPr lang="en-US" altLang="ko-KR" sz="2100" smtClean="0"/>
              <a:t>\n”&lt;&lt;flush; 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왼쪽 화살표 8"/>
          <p:cNvSpPr/>
          <p:nvPr/>
        </p:nvSpPr>
        <p:spPr>
          <a:xfrm>
            <a:off x="4357686" y="5286388"/>
            <a:ext cx="214314" cy="142876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화살표 9"/>
          <p:cNvSpPr/>
          <p:nvPr/>
        </p:nvSpPr>
        <p:spPr>
          <a:xfrm>
            <a:off x="3428992" y="3929066"/>
            <a:ext cx="214314" cy="142876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화살표 10"/>
          <p:cNvSpPr/>
          <p:nvPr/>
        </p:nvSpPr>
        <p:spPr>
          <a:xfrm>
            <a:off x="4357686" y="5643578"/>
            <a:ext cx="214314" cy="142876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>
            <a:off x="3428992" y="4286256"/>
            <a:ext cx="214314" cy="142876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범위  연산자 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052506"/>
          </a:xfrm>
        </p:spPr>
        <p:txBody>
          <a:bodyPr>
            <a:normAutofit/>
          </a:bodyPr>
          <a:lstStyle/>
          <a:p>
            <a:r>
              <a:rPr lang="en-US" altLang="ko-KR" smtClean="0"/>
              <a:t>c::a       </a:t>
            </a:r>
            <a:r>
              <a:rPr lang="ko-KR" altLang="en-US" sz="2000" smtClean="0"/>
              <a:t>전역 범위</a:t>
            </a:r>
            <a:endParaRPr lang="en-US" altLang="ko-KR" sz="2000" smtClean="0"/>
          </a:p>
          <a:p>
            <a:r>
              <a:rPr lang="en-US" altLang="ko-KR" sz="2000" smtClean="0"/>
              <a:t>C::f ( )        </a:t>
            </a:r>
            <a:r>
              <a:rPr lang="ko-KR" altLang="en-US" sz="2000" smtClean="0"/>
              <a:t>클래스 범위</a:t>
            </a: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endParaRPr lang="en-US" altLang="ko-KR" smtClean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왼쪽 화살표 9"/>
          <p:cNvSpPr/>
          <p:nvPr/>
        </p:nvSpPr>
        <p:spPr>
          <a:xfrm>
            <a:off x="1857356" y="1643050"/>
            <a:ext cx="285752" cy="142876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13" name="왼쪽 화살표 12"/>
          <p:cNvSpPr/>
          <p:nvPr/>
        </p:nvSpPr>
        <p:spPr>
          <a:xfrm>
            <a:off x="2000232" y="2071678"/>
            <a:ext cx="285752" cy="142876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71538" y="2428868"/>
            <a:ext cx="71438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mtClean="0"/>
              <a:t> #include &lt;iostream.h&gt;</a:t>
            </a:r>
          </a:p>
          <a:p>
            <a:pPr>
              <a:buNone/>
            </a:pPr>
            <a:r>
              <a:rPr lang="en-US" smtClean="0"/>
              <a:t> </a:t>
            </a:r>
          </a:p>
          <a:p>
            <a:pPr>
              <a:buNone/>
            </a:pPr>
            <a:r>
              <a:rPr lang="en-US" smtClean="0"/>
              <a:t> int a = 123;// </a:t>
            </a:r>
            <a:r>
              <a:rPr lang="ko-KR" altLang="en-US" smtClean="0"/>
              <a:t>전역 범위 변수</a:t>
            </a:r>
          </a:p>
          <a:p>
            <a:pPr>
              <a:buNone/>
            </a:pPr>
            <a:r>
              <a:rPr lang="en-US" altLang="ko-KR" smtClean="0"/>
              <a:t> </a:t>
            </a:r>
          </a:p>
          <a:p>
            <a:pPr>
              <a:buNone/>
            </a:pPr>
            <a:r>
              <a:rPr lang="en-US" altLang="ko-KR" smtClean="0"/>
              <a:t> </a:t>
            </a:r>
            <a:r>
              <a:rPr lang="en-US" smtClean="0"/>
              <a:t>void main()</a:t>
            </a:r>
          </a:p>
          <a:p>
            <a:pPr>
              <a:buNone/>
            </a:pPr>
            <a:r>
              <a:rPr lang="en-US" smtClean="0"/>
              <a:t> {</a:t>
            </a:r>
          </a:p>
          <a:p>
            <a:pPr>
              <a:buNone/>
            </a:pPr>
            <a:r>
              <a:rPr lang="en-US" smtClean="0"/>
              <a:t> 	int a = 456;// main </a:t>
            </a:r>
            <a:r>
              <a:rPr lang="ko-KR" altLang="en-US" smtClean="0"/>
              <a:t>함수 범위 변수</a:t>
            </a:r>
          </a:p>
          <a:p>
            <a:pPr>
              <a:buNone/>
            </a:pPr>
            <a:r>
              <a:rPr lang="en-US" altLang="ko-KR" smtClean="0"/>
              <a:t> 	</a:t>
            </a:r>
            <a:r>
              <a:rPr lang="en-US" smtClean="0"/>
              <a:t>cout &lt;&lt; a &lt;&lt; ' ' &lt;&lt; ::a &lt;&lt; endl;</a:t>
            </a:r>
          </a:p>
          <a:p>
            <a:pPr>
              <a:buNone/>
            </a:pPr>
            <a:r>
              <a:rPr lang="en-US" smtClean="0"/>
              <a:t> 	{</a:t>
            </a:r>
          </a:p>
          <a:p>
            <a:pPr>
              <a:buNone/>
            </a:pPr>
            <a:r>
              <a:rPr lang="en-US" smtClean="0"/>
              <a:t> 	int a = 789;// </a:t>
            </a:r>
            <a:r>
              <a:rPr lang="ko-KR" altLang="en-US" smtClean="0"/>
              <a:t>지역 블록 범위 변수</a:t>
            </a:r>
          </a:p>
          <a:p>
            <a:pPr>
              <a:buNone/>
            </a:pPr>
            <a:r>
              <a:rPr lang="en-US" altLang="ko-KR" smtClean="0"/>
              <a:t> 	</a:t>
            </a:r>
            <a:r>
              <a:rPr lang="en-US" smtClean="0"/>
              <a:t>cout &lt;&lt; a &lt;&lt; ' ' &lt;&lt; ::a &lt;&lt; endl;</a:t>
            </a:r>
          </a:p>
          <a:p>
            <a:pPr>
              <a:buNone/>
            </a:pPr>
            <a:r>
              <a:rPr lang="en-US" smtClean="0"/>
              <a:t>	 }</a:t>
            </a:r>
          </a:p>
          <a:p>
            <a:pPr>
              <a:buNone/>
            </a:pPr>
            <a:r>
              <a:rPr lang="en-US" smtClean="0"/>
              <a:t> }</a:t>
            </a:r>
          </a:p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메모리 할당  및  반환  연산자 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85786" y="1214422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8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10158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new : </a:t>
            </a:r>
            <a:r>
              <a:rPr lang="ko-KR" altLang="en-US" sz="2000" smtClean="0"/>
              <a:t>실시간 메모리 공간 할당 연산자</a:t>
            </a:r>
            <a:endParaRPr lang="en-US" altLang="ko-KR" sz="2000" smtClean="0"/>
          </a:p>
          <a:p>
            <a:r>
              <a:rPr lang="en-US" altLang="ko-KR" sz="2000" smtClean="0"/>
              <a:t>delete : </a:t>
            </a:r>
            <a:r>
              <a:rPr lang="ko-KR" altLang="en-US" sz="2000" smtClean="0"/>
              <a:t>실행</a:t>
            </a:r>
            <a:r>
              <a:rPr lang="en-US" altLang="ko-KR" sz="2000" smtClean="0"/>
              <a:t> </a:t>
            </a:r>
            <a:r>
              <a:rPr lang="ko-KR" altLang="en-US" sz="2000" smtClean="0"/>
              <a:t>시간에 메모리 공간을 반환하는 연산자</a:t>
            </a:r>
            <a:endParaRPr lang="en-US" altLang="ko-KR" sz="2000" smtClean="0"/>
          </a:p>
          <a:p>
            <a:r>
              <a:rPr lang="ko-KR" altLang="en-US" sz="2000" smtClean="0"/>
              <a:t>널 포인트 </a:t>
            </a:r>
            <a:r>
              <a:rPr lang="en-US" altLang="ko-KR" sz="2000" smtClean="0"/>
              <a:t>: new </a:t>
            </a:r>
            <a:r>
              <a:rPr lang="ko-KR" altLang="en-US" sz="2000" smtClean="0"/>
              <a:t>할당이 실패할 때 리턴값</a:t>
            </a:r>
            <a:endParaRPr lang="en-US" altLang="ko-KR" sz="2000" smtClean="0"/>
          </a:p>
          <a:p>
            <a:r>
              <a:rPr lang="ko-KR" altLang="en-US" sz="2000" smtClean="0"/>
              <a:t>널 포인터</a:t>
            </a:r>
            <a:r>
              <a:rPr lang="en-US" altLang="ko-KR" sz="2000" smtClean="0"/>
              <a:t>(0)</a:t>
            </a:r>
            <a:r>
              <a:rPr lang="ko-KR" altLang="en-US" sz="2000" smtClean="0"/>
              <a:t>에 대한 </a:t>
            </a:r>
            <a:r>
              <a:rPr lang="en-US" altLang="ko-KR" sz="2000" smtClean="0"/>
              <a:t>delete </a:t>
            </a:r>
            <a:r>
              <a:rPr lang="ko-KR" altLang="en-US" sz="2000" smtClean="0"/>
              <a:t>연산자의 사용은 아무런 문제가 없다</a:t>
            </a:r>
          </a:p>
          <a:p>
            <a:r>
              <a:rPr lang="ko-KR" altLang="en-US" sz="2000" smtClean="0"/>
              <a:t>두 번  이상의 </a:t>
            </a:r>
            <a:r>
              <a:rPr lang="en-US" altLang="ko-KR" sz="2000" smtClean="0"/>
              <a:t>delete </a:t>
            </a:r>
            <a:r>
              <a:rPr lang="ko-KR" altLang="en-US" sz="2000" smtClean="0"/>
              <a:t>연산 적용은 에러 </a:t>
            </a:r>
            <a:endParaRPr lang="en-US" altLang="ko-KR" sz="2000" smtClean="0"/>
          </a:p>
          <a:p>
            <a:pPr>
              <a:buNone/>
            </a:pPr>
            <a:r>
              <a:rPr lang="en-US" sz="2000" smtClean="0"/>
              <a:t>	</a:t>
            </a:r>
            <a:endParaRPr lang="en-US" altLang="ko-KR" sz="2000" smtClean="0"/>
          </a:p>
          <a:p>
            <a:endParaRPr lang="en-US" altLang="ko-KR" smtClean="0"/>
          </a:p>
        </p:txBody>
      </p:sp>
      <p:sp>
        <p:nvSpPr>
          <p:cNvPr id="9" name="TextBox 8"/>
          <p:cNvSpPr txBox="1"/>
          <p:nvPr/>
        </p:nvSpPr>
        <p:spPr>
          <a:xfrm>
            <a:off x="1142976" y="3500438"/>
            <a:ext cx="71438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mtClean="0"/>
              <a:t>int a = 123;</a:t>
            </a:r>
          </a:p>
          <a:p>
            <a:pPr>
              <a:buNone/>
            </a:pPr>
            <a:r>
              <a:rPr lang="en-US" smtClean="0"/>
              <a:t>int *p1 = &amp;a;// </a:t>
            </a:r>
            <a:r>
              <a:rPr lang="ko-KR" altLang="en-US" smtClean="0"/>
              <a:t>정적 포인터</a:t>
            </a:r>
          </a:p>
          <a:p>
            <a:pPr>
              <a:buNone/>
            </a:pPr>
            <a:r>
              <a:rPr lang="en-US" smtClean="0"/>
              <a:t>int *p2 = new int[100];// </a:t>
            </a:r>
            <a:r>
              <a:rPr lang="ko-KR" altLang="en-US" smtClean="0"/>
              <a:t>동적 배열 할당</a:t>
            </a:r>
          </a:p>
          <a:p>
            <a:pPr>
              <a:buNone/>
            </a:pPr>
            <a:r>
              <a:rPr lang="en-US" smtClean="0"/>
              <a:t>int *p3 = 0;// </a:t>
            </a:r>
            <a:r>
              <a:rPr lang="ko-KR" altLang="en-US" smtClean="0"/>
              <a:t>널 포인터</a:t>
            </a:r>
          </a:p>
          <a:p>
            <a:pPr>
              <a:buNone/>
            </a:pPr>
            <a:r>
              <a:rPr lang="en-US" smtClean="0"/>
              <a:t>delete p1;</a:t>
            </a:r>
          </a:p>
          <a:p>
            <a:pPr>
              <a:buNone/>
            </a:pPr>
            <a:r>
              <a:rPr lang="en-US" smtClean="0"/>
              <a:t>delete p2;</a:t>
            </a:r>
          </a:p>
          <a:p>
            <a:pPr>
              <a:buNone/>
            </a:pPr>
            <a:r>
              <a:rPr lang="en-US" smtClean="0"/>
              <a:t>delete p3;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포인터 연산자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85786" y="1214422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8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10158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.*  :  </a:t>
            </a:r>
            <a:r>
              <a:rPr lang="ko-KR" altLang="en-US" sz="2000" smtClean="0"/>
              <a:t>객체에 대한 멤버에 대한 포인터 연산자</a:t>
            </a:r>
            <a:endParaRPr lang="en-US" altLang="ko-KR" sz="2000" smtClean="0"/>
          </a:p>
          <a:p>
            <a:r>
              <a:rPr lang="en-US" altLang="ko-KR" sz="2000" smtClean="0"/>
              <a:t>-&gt;*</a:t>
            </a:r>
            <a:r>
              <a:rPr lang="ko-KR" altLang="en-US" sz="2000" smtClean="0"/>
              <a:t> </a:t>
            </a:r>
            <a:r>
              <a:rPr lang="en-US" altLang="ko-KR" sz="2000" smtClean="0"/>
              <a:t>:  </a:t>
            </a:r>
            <a:r>
              <a:rPr lang="ko-KR" altLang="en-US" sz="2000" smtClean="0"/>
              <a:t>객체에 대한 포인터에 대해 멤버에 대한 포인터 연산자</a:t>
            </a:r>
            <a:endParaRPr lang="en-US" altLang="ko-KR" sz="2000" smtClean="0"/>
          </a:p>
          <a:p>
            <a:pPr>
              <a:buNone/>
            </a:pPr>
            <a:r>
              <a:rPr lang="en-US" sz="2000" smtClean="0"/>
              <a:t>	</a:t>
            </a:r>
            <a:endParaRPr lang="en-US" altLang="ko-KR" sz="2000" smtClean="0"/>
          </a:p>
          <a:p>
            <a:endParaRPr lang="en-US" altLang="ko-KR" smtClean="0"/>
          </a:p>
        </p:txBody>
      </p:sp>
      <p:sp>
        <p:nvSpPr>
          <p:cNvPr id="9" name="TextBox 8"/>
          <p:cNvSpPr txBox="1"/>
          <p:nvPr/>
        </p:nvSpPr>
        <p:spPr>
          <a:xfrm>
            <a:off x="1000100" y="2357430"/>
            <a:ext cx="71438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mtClean="0"/>
              <a:t>Struct  A {</a:t>
            </a:r>
          </a:p>
          <a:p>
            <a:pPr>
              <a:buNone/>
            </a:pPr>
            <a:r>
              <a:rPr lang="en-US" smtClean="0"/>
              <a:t>	int  p ; </a:t>
            </a:r>
            <a:endParaRPr lang="ko-KR" altLang="en-US" smtClean="0"/>
          </a:p>
          <a:p>
            <a:pPr>
              <a:buNone/>
            </a:pPr>
            <a:r>
              <a:rPr lang="en-US" smtClean="0"/>
              <a:t>	void f(int i) {m+=i;}; </a:t>
            </a:r>
            <a:endParaRPr lang="ko-KR" altLang="en-US" smtClean="0"/>
          </a:p>
          <a:p>
            <a:pPr>
              <a:buNone/>
            </a:pPr>
            <a:r>
              <a:rPr lang="en-US" smtClean="0"/>
              <a:t>}; </a:t>
            </a:r>
          </a:p>
          <a:p>
            <a:pPr>
              <a:buNone/>
            </a:pPr>
            <a:r>
              <a:rPr lang="en-US" smtClean="0"/>
              <a:t>int  A::*pm=&amp;A::m;		// </a:t>
            </a:r>
            <a:r>
              <a:rPr lang="ko-KR" altLang="en-US" smtClean="0"/>
              <a:t>데이터 멤버에 대한 포인터 </a:t>
            </a:r>
          </a:p>
          <a:p>
            <a:pPr>
              <a:buNone/>
            </a:pPr>
            <a:r>
              <a:rPr lang="en-US" smtClean="0"/>
              <a:t>void (A::*pf)(int)=&amp;A::f;	//</a:t>
            </a:r>
            <a:r>
              <a:rPr lang="ko-KR" altLang="en-US" smtClean="0"/>
              <a:t>멤버 함수에 대한 포인터 </a:t>
            </a:r>
            <a:endParaRPr lang="en-US" smtClean="0"/>
          </a:p>
          <a:p>
            <a:pPr>
              <a:buNone/>
            </a:pPr>
            <a:r>
              <a:rPr lang="en-US" smtClean="0"/>
              <a:t>Void main( )</a:t>
            </a:r>
          </a:p>
          <a:p>
            <a:pPr>
              <a:buNone/>
            </a:pPr>
            <a:r>
              <a:rPr lang="en-US" smtClean="0"/>
              <a:t>{</a:t>
            </a:r>
          </a:p>
          <a:p>
            <a:pPr>
              <a:buNone/>
            </a:pPr>
            <a:r>
              <a:rPr lang="en-US" smtClean="0"/>
              <a:t>	A obj, *ptr=new A;		//</a:t>
            </a:r>
            <a:r>
              <a:rPr lang="ko-KR" altLang="en-US" smtClean="0"/>
              <a:t>객체에 대한 포인터 </a:t>
            </a:r>
            <a:endParaRPr lang="en-US" altLang="ko-KR" smtClean="0"/>
          </a:p>
          <a:p>
            <a:pPr>
              <a:buNone/>
            </a:pPr>
            <a:r>
              <a:rPr lang="en-US" smtClean="0"/>
              <a:t>	obj. *pm = 100;(obj. *pf)(200);</a:t>
            </a:r>
          </a:p>
          <a:p>
            <a:pPr>
              <a:buNone/>
            </a:pPr>
            <a:r>
              <a:rPr lang="en-US" smtClean="0"/>
              <a:t>	ptr-&gt;*pm=300;(ptr-&gt;*pf)(400);</a:t>
            </a:r>
          </a:p>
          <a:p>
            <a:pPr>
              <a:buNone/>
            </a:pPr>
            <a:r>
              <a:rPr lang="en-US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246</TotalTime>
  <Words>366</Words>
  <Application>Microsoft Office PowerPoint</Application>
  <PresentationFormat>화면 슬라이드 쇼(4:3)</PresentationFormat>
  <Paragraphs>103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균형</vt:lpstr>
      <vt:lpstr>슬라이드 1</vt:lpstr>
      <vt:lpstr>목차</vt:lpstr>
      <vt:lpstr>주석문</vt:lpstr>
      <vt:lpstr>예약어</vt:lpstr>
      <vt:lpstr>연산자</vt:lpstr>
      <vt:lpstr>입출력  연산자 </vt:lpstr>
      <vt:lpstr>범위  연산자 </vt:lpstr>
      <vt:lpstr>메모리 할당  및  반환  연산자 </vt:lpstr>
      <vt:lpstr>포인터 연산자</vt:lpstr>
      <vt:lpstr>슬라이드 10</vt:lpstr>
    </vt:vector>
  </TitlesOfParts>
  <Company>씨씨박스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cp:lastModifiedBy>현윤섭</cp:lastModifiedBy>
  <cp:revision>29</cp:revision>
  <dcterms:created xsi:type="dcterms:W3CDTF">2009-05-05T00:18:58Z</dcterms:created>
  <dcterms:modified xsi:type="dcterms:W3CDTF">2009-04-06T00:26:29Z</dcterms:modified>
</cp:coreProperties>
</file>