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3" r:id="rId6"/>
    <p:sldId id="268" r:id="rId7"/>
    <p:sldId id="272" r:id="rId8"/>
    <p:sldId id="273" r:id="rId9"/>
    <p:sldId id="27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2176-070F-4406-9075-72BA94D3468C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101-ADD0-4950-9AC8-4EA36610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mtClean="0">
                <a:solidFill>
                  <a:schemeClr val="bg1"/>
                </a:solidFill>
              </a:rPr>
              <a:t> C++ </a:t>
            </a:r>
            <a:r>
              <a:rPr lang="ko-KR" altLang="en-US" sz="4000" b="1" smtClean="0">
                <a:solidFill>
                  <a:schemeClr val="bg1"/>
                </a:solidFill>
              </a:rPr>
              <a:t>프로그램 구조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1480"/>
            <a:ext cx="4286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Chapter </a:t>
            </a:r>
            <a:r>
              <a:rPr lang="en-US" altLang="ko-KR" sz="4800" smtClean="0"/>
              <a:t>04</a:t>
            </a:r>
            <a:endParaRPr lang="ko-KR" altLang="en-US" sz="48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772400" cy="5715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lang="ko-KR" altLang="en-US" sz="28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범위란 무엇인가</a:t>
            </a:r>
            <a:r>
              <a:rPr lang="en-US" altLang="ko-KR" smtClean="0"/>
              <a:t>? </a:t>
            </a:r>
          </a:p>
          <a:p>
            <a:r>
              <a:rPr lang="ko-KR" altLang="en-US" smtClean="0"/>
              <a:t>존속기간이란 무엇인가</a:t>
            </a:r>
            <a:r>
              <a:rPr lang="en-US" altLang="ko-KR" smtClean="0"/>
              <a:t>?</a:t>
            </a:r>
          </a:p>
          <a:p>
            <a:r>
              <a:rPr lang="ko-KR" altLang="en-US" smtClean="0"/>
              <a:t>모듈 연관성</a:t>
            </a:r>
            <a:endParaRPr lang="en-US" altLang="ko-KR" smtClean="0"/>
          </a:p>
          <a:p>
            <a:r>
              <a:rPr lang="ko-KR" altLang="en-US" smtClean="0"/>
              <a:t>선언과 정의의 차이점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범위란 무엇인가</a:t>
            </a:r>
            <a:r>
              <a:rPr lang="en-US" altLang="ko-KR" sz="2800" b="1" smtClean="0">
                <a:solidFill>
                  <a:schemeClr val="bg1"/>
                </a:solidFill>
              </a:rPr>
              <a:t>?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2552704"/>
          </a:xfrm>
        </p:spPr>
        <p:txBody>
          <a:bodyPr/>
          <a:lstStyle/>
          <a:p>
            <a:r>
              <a:rPr lang="ko-KR" altLang="en-US" smtClean="0"/>
              <a:t>지역 범위 </a:t>
            </a:r>
            <a:r>
              <a:rPr lang="en-US" altLang="ko-KR" smtClean="0"/>
              <a:t>:  </a:t>
            </a:r>
            <a:r>
              <a:rPr lang="ko-KR" altLang="en-US" smtClean="0"/>
              <a:t>블록 안에서 선언된 심볼 </a:t>
            </a:r>
            <a:endParaRPr lang="en-US" altLang="ko-KR" smtClean="0"/>
          </a:p>
          <a:p>
            <a:r>
              <a:rPr lang="ko-KR" altLang="en-US" smtClean="0"/>
              <a:t>파일</a:t>
            </a:r>
            <a:r>
              <a:rPr lang="en-US" altLang="ko-KR" smtClean="0"/>
              <a:t>  </a:t>
            </a:r>
            <a:r>
              <a:rPr lang="ko-KR" altLang="en-US" smtClean="0"/>
              <a:t>범위 </a:t>
            </a:r>
            <a:r>
              <a:rPr lang="en-US" altLang="ko-KR" smtClean="0"/>
              <a:t>: </a:t>
            </a:r>
            <a:r>
              <a:rPr lang="ko-KR" altLang="en-US" smtClean="0"/>
              <a:t>블록 밖에서 선언된 심볼 </a:t>
            </a:r>
            <a:endParaRPr lang="en-US" altLang="ko-KR" smtClean="0"/>
          </a:p>
          <a:p>
            <a:r>
              <a:rPr lang="ko-KR" altLang="en-US" smtClean="0"/>
              <a:t>함수 범위 </a:t>
            </a:r>
            <a:r>
              <a:rPr lang="en-US" altLang="ko-KR" smtClean="0"/>
              <a:t>: </a:t>
            </a:r>
            <a:r>
              <a:rPr lang="ko-KR" altLang="en-US" smtClean="0"/>
              <a:t>함수 내에서만 통용되는 명칭 </a:t>
            </a:r>
            <a:endParaRPr lang="en-US" altLang="ko-KR" smtClean="0"/>
          </a:p>
          <a:p>
            <a:r>
              <a:rPr lang="ko-KR" altLang="en-US" smtClean="0"/>
              <a:t>클래스 범위 </a:t>
            </a:r>
            <a:r>
              <a:rPr lang="en-US" altLang="ko-KR" smtClean="0"/>
              <a:t>: </a:t>
            </a:r>
            <a:r>
              <a:rPr lang="ko-KR" altLang="en-US" smtClean="0"/>
              <a:t>클래스의 데이터 멤버와 멤버 함수 </a:t>
            </a:r>
            <a:endParaRPr lang="en-US" altLang="ko-KR" smtClean="0"/>
          </a:p>
          <a:p>
            <a:r>
              <a:rPr lang="ko-KR" altLang="en-US" smtClean="0"/>
              <a:t>함수 원형 범위 </a:t>
            </a:r>
            <a:r>
              <a:rPr lang="en-US" altLang="ko-KR" smtClean="0"/>
              <a:t>: </a:t>
            </a:r>
            <a:r>
              <a:rPr lang="ko-KR" altLang="en-US" smtClean="0"/>
              <a:t>함수 원형 내의 형식 인자 </a:t>
            </a:r>
            <a:endParaRPr lang="ko-KR" altLang="en-US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85852" y="3857628"/>
            <a:ext cx="6858048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smtClean="0"/>
              <a:t>int s ; 		//s : </a:t>
            </a:r>
            <a:r>
              <a:rPr lang="ko-KR" altLang="en-US" sz="2000" smtClean="0"/>
              <a:t>파일 범위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int p(int s) ; 	//s : </a:t>
            </a:r>
            <a:r>
              <a:rPr lang="ko-KR" altLang="en-US" sz="2000" smtClean="0"/>
              <a:t>함수</a:t>
            </a:r>
            <a:r>
              <a:rPr lang="en-US" altLang="ko-KR" sz="2000" smtClean="0"/>
              <a:t> </a:t>
            </a:r>
            <a:r>
              <a:rPr lang="ko-KR" altLang="en-US" sz="2000" smtClean="0"/>
              <a:t>원형 범위</a:t>
            </a:r>
            <a:endParaRPr lang="en-US" altLang="ko-KR" sz="2000" smtClean="0"/>
          </a:p>
          <a:p>
            <a:r>
              <a:rPr lang="en-US" altLang="ko-KR" sz="2000" smtClean="0"/>
              <a:t>int p(int s) ; 	//s : </a:t>
            </a:r>
            <a:r>
              <a:rPr lang="ko-KR" altLang="en-US" sz="2000" smtClean="0"/>
              <a:t>지역 범위</a:t>
            </a:r>
            <a:r>
              <a:rPr lang="en-US" altLang="ko-KR" sz="2000" smtClean="0"/>
              <a:t>, p : </a:t>
            </a:r>
            <a:r>
              <a:rPr lang="ko-KR" altLang="en-US" sz="2000" smtClean="0"/>
              <a:t>파일 범위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{</a:t>
            </a:r>
          </a:p>
          <a:p>
            <a:pPr>
              <a:buNone/>
            </a:pPr>
            <a:r>
              <a:rPr lang="en-US" altLang="ko-KR" sz="2000" smtClean="0"/>
              <a:t>	go to s; 	// s : </a:t>
            </a:r>
            <a:r>
              <a:rPr lang="ko-KR" altLang="en-US" sz="2000" smtClean="0"/>
              <a:t>함수 범위 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	s : return s++;</a:t>
            </a:r>
          </a:p>
          <a:p>
            <a:pPr>
              <a:buNone/>
            </a:pPr>
            <a:r>
              <a:rPr lang="en-US" altLang="ko-KR" sz="2000" smtClean="0"/>
              <a:t>}</a:t>
            </a:r>
          </a:p>
          <a:p>
            <a:pPr>
              <a:buNone/>
            </a:pPr>
            <a:r>
              <a:rPr lang="en-US" altLang="ko-KR" sz="2000" smtClean="0"/>
              <a:t>class </a:t>
            </a:r>
            <a:r>
              <a:rPr lang="ko-KR" altLang="en-US" sz="2000" smtClean="0"/>
              <a:t> </a:t>
            </a:r>
            <a:r>
              <a:rPr lang="en-US" altLang="ko-KR" sz="2000" smtClean="0"/>
              <a:t>c{int s;} 	// s : </a:t>
            </a:r>
            <a:r>
              <a:rPr lang="ko-KR" altLang="en-US" sz="2000" smtClean="0"/>
              <a:t>클래스 범위 </a:t>
            </a:r>
            <a:endParaRPr lang="en-US" altLang="ko-K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존속기간이란 무엇인가</a:t>
            </a:r>
            <a:r>
              <a:rPr lang="en-US" altLang="ko-KR" sz="2800" b="1" smtClean="0">
                <a:solidFill>
                  <a:schemeClr val="bg1"/>
                </a:solidFill>
              </a:rPr>
              <a:t>? 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mtClean="0"/>
              <a:t>프로그램 내에 심볼의 생성되는 시점과 소멸 시점</a:t>
            </a:r>
            <a:endParaRPr lang="en-US" altLang="ko-KR" smtClean="0"/>
          </a:p>
          <a:p>
            <a:r>
              <a:rPr lang="ko-KR" altLang="en-US" smtClean="0"/>
              <a:t>정적 존속기간 </a:t>
            </a:r>
            <a:r>
              <a:rPr lang="en-US" altLang="ko-KR" smtClean="0"/>
              <a:t>: </a:t>
            </a:r>
            <a:r>
              <a:rPr lang="ko-KR" altLang="en-US" smtClean="0"/>
              <a:t>프로그램의 실행과 같은 일생 </a:t>
            </a:r>
            <a:endParaRPr lang="en-US" altLang="ko-KR" smtClean="0"/>
          </a:p>
          <a:p>
            <a:r>
              <a:rPr lang="ko-KR" altLang="en-US" smtClean="0"/>
              <a:t>지역 존속기간 </a:t>
            </a:r>
            <a:r>
              <a:rPr lang="en-US" altLang="ko-KR" smtClean="0"/>
              <a:t>: </a:t>
            </a:r>
            <a:r>
              <a:rPr lang="ko-KR" altLang="en-US" smtClean="0"/>
              <a:t>블록 범위의 심볼이 임시 </a:t>
            </a:r>
            <a:endParaRPr lang="en-US" altLang="ko-KR" smtClean="0"/>
          </a:p>
          <a:p>
            <a:r>
              <a:rPr lang="ko-KR" altLang="en-US" smtClean="0"/>
              <a:t>동적 존속기간 </a:t>
            </a:r>
            <a:r>
              <a:rPr lang="en-US" altLang="ko-KR" smtClean="0"/>
              <a:t>: </a:t>
            </a:r>
            <a:r>
              <a:rPr lang="ko-KR" altLang="en-US" smtClean="0"/>
              <a:t>사용자 제어 존속</a:t>
            </a:r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85852" y="3429000"/>
            <a:ext cx="6858048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smtClean="0"/>
              <a:t>L gobj  ; 			// </a:t>
            </a:r>
            <a:r>
              <a:rPr lang="ko-KR" altLang="en-US" sz="2000" smtClean="0"/>
              <a:t>정적 존속기간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void a( )</a:t>
            </a:r>
          </a:p>
          <a:p>
            <a:pPr>
              <a:buNone/>
            </a:pPr>
            <a:r>
              <a:rPr lang="en-US" altLang="ko-KR" sz="2000" smtClean="0"/>
              <a:t> {</a:t>
            </a:r>
          </a:p>
          <a:p>
            <a:pPr>
              <a:buNone/>
            </a:pPr>
            <a:r>
              <a:rPr lang="en-US" altLang="ko-KR" sz="2000" smtClean="0"/>
              <a:t>	L aobj; 		// </a:t>
            </a:r>
            <a:r>
              <a:rPr lang="ko-KR" altLang="en-US" sz="2000" smtClean="0"/>
              <a:t>지역 존속기간 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	L *bobj = new L;   // </a:t>
            </a:r>
            <a:r>
              <a:rPr lang="ko-KR" altLang="en-US" sz="2000" smtClean="0"/>
              <a:t>동적 존속기간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	static L cobj; 	// </a:t>
            </a:r>
            <a:r>
              <a:rPr lang="ko-KR" altLang="en-US" sz="2000" smtClean="0"/>
              <a:t>정적 존속기간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	delete dobj;</a:t>
            </a:r>
          </a:p>
          <a:p>
            <a:pPr>
              <a:buNone/>
            </a:pPr>
            <a:r>
              <a:rPr lang="en-US" altLang="ko-KR" sz="200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모듈 연관성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81596"/>
          </a:xfrm>
        </p:spPr>
        <p:txBody>
          <a:bodyPr>
            <a:normAutofit/>
          </a:bodyPr>
          <a:lstStyle/>
          <a:p>
            <a:r>
              <a:rPr lang="ko-KR" altLang="en-US" sz="2400" smtClean="0"/>
              <a:t>모듈 </a:t>
            </a:r>
            <a:r>
              <a:rPr lang="en-US" altLang="ko-KR" sz="2400" smtClean="0"/>
              <a:t>: </a:t>
            </a:r>
            <a:r>
              <a:rPr lang="ko-KR" altLang="en-US" sz="2400" smtClean="0"/>
              <a:t>여러 파일을 분산시켜 각각 컴파일한 후에 하나로 통합하는 과정에서 각 컴파일 단위</a:t>
            </a:r>
            <a:endParaRPr lang="en-US" altLang="ko-KR" sz="2400" smtClean="0"/>
          </a:p>
          <a:p>
            <a:r>
              <a:rPr lang="ko-KR" altLang="en-US" sz="2400" smtClean="0"/>
              <a:t>모듈 연관성 </a:t>
            </a:r>
            <a:r>
              <a:rPr lang="en-US" altLang="ko-KR" sz="2400" smtClean="0"/>
              <a:t>: </a:t>
            </a:r>
            <a:r>
              <a:rPr lang="ko-KR" altLang="en-US" sz="2400" smtClean="0"/>
              <a:t>링크 단계에서 한 심볼에 대해 서로 다른 모듈 사이에 연관성을 따져보는 것</a:t>
            </a:r>
            <a:endParaRPr lang="en-US" altLang="ko-KR" sz="2400" smtClean="0"/>
          </a:p>
          <a:p>
            <a:r>
              <a:rPr lang="en-US" altLang="ko-KR" sz="2400" smtClean="0"/>
              <a:t> </a:t>
            </a:r>
            <a:r>
              <a:rPr lang="ko-KR" altLang="en-US" sz="2400" smtClean="0"/>
              <a:t>외부 연관성</a:t>
            </a:r>
            <a:r>
              <a:rPr lang="en-US" altLang="ko-KR" sz="2400" smtClean="0"/>
              <a:t>(</a:t>
            </a:r>
            <a:r>
              <a:rPr lang="ko-KR" altLang="en-US" sz="2400" smtClean="0"/>
              <a:t>그림</a:t>
            </a:r>
            <a:r>
              <a:rPr lang="en-US" altLang="ko-KR" sz="2400" smtClean="0"/>
              <a:t>1),</a:t>
            </a:r>
            <a:r>
              <a:rPr lang="ko-KR" altLang="en-US" sz="2400" smtClean="0"/>
              <a:t> 내부 연관성</a:t>
            </a:r>
            <a:r>
              <a:rPr lang="en-US" altLang="ko-KR" sz="2400" smtClean="0"/>
              <a:t>(</a:t>
            </a:r>
            <a:r>
              <a:rPr lang="ko-KR" altLang="en-US" sz="2400" smtClean="0"/>
              <a:t>그림</a:t>
            </a:r>
            <a:r>
              <a:rPr lang="en-US" altLang="ko-KR" sz="2400" smtClean="0"/>
              <a:t>2)</a:t>
            </a:r>
            <a:r>
              <a:rPr lang="ko-KR" altLang="en-US" sz="2400" smtClean="0"/>
              <a:t>을 가지는 사례</a:t>
            </a:r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endParaRPr lang="en-US" altLang="ko-KR" sz="2400" smtClean="0"/>
          </a:p>
          <a:p>
            <a:pPr>
              <a:buNone/>
            </a:pPr>
            <a:r>
              <a:rPr lang="ko-KR" altLang="en-US" sz="2400" smtClean="0"/>
              <a:t>    그림 </a:t>
            </a:r>
            <a:r>
              <a:rPr lang="en-US" altLang="ko-KR" sz="2400" smtClean="0"/>
              <a:t>1			    </a:t>
            </a:r>
            <a:r>
              <a:rPr lang="ko-KR" altLang="en-US" sz="2400" smtClean="0"/>
              <a:t>그림</a:t>
            </a:r>
            <a:r>
              <a:rPr lang="en-US" altLang="ko-KR" sz="2400" smtClean="0"/>
              <a:t>2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67205464" descr="p2-00004"/>
          <p:cNvPicPr>
            <a:picLocks noChangeAspect="1" noChangeArrowheads="1"/>
          </p:cNvPicPr>
          <p:nvPr/>
        </p:nvPicPr>
        <p:blipFill>
          <a:blip r:embed="rId2"/>
          <a:srcRect r="1083"/>
          <a:stretch>
            <a:fillRect/>
          </a:stretch>
        </p:blipFill>
        <p:spPr bwMode="auto">
          <a:xfrm>
            <a:off x="1214414" y="3714752"/>
            <a:ext cx="3214710" cy="1941749"/>
          </a:xfrm>
          <a:prstGeom prst="rect">
            <a:avLst/>
          </a:prstGeom>
          <a:noFill/>
        </p:spPr>
      </p:pic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67161384" descr="p2-000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735403"/>
            <a:ext cx="3159125" cy="1908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선언과 정의의 차이점 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선언의 위치 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85884" y="1928802"/>
            <a:ext cx="4572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smtClean="0"/>
              <a:t>{ 			// </a:t>
            </a:r>
            <a:r>
              <a:rPr lang="ko-KR" altLang="en-US" smtClean="0"/>
              <a:t>블록 시작</a:t>
            </a:r>
          </a:p>
          <a:p>
            <a:r>
              <a:rPr lang="en-US" altLang="ko-KR" smtClean="0"/>
              <a:t> 	int i, j; 		// </a:t>
            </a:r>
            <a:r>
              <a:rPr lang="ko-KR" altLang="en-US" smtClean="0"/>
              <a:t>변수 선언</a:t>
            </a:r>
          </a:p>
          <a:p>
            <a:r>
              <a:rPr lang="en-US" altLang="ko-KR" smtClean="0"/>
              <a:t>	i=j=10; 		// </a:t>
            </a:r>
            <a:r>
              <a:rPr lang="ko-KR" altLang="en-US" smtClean="0"/>
              <a:t>실행문</a:t>
            </a:r>
          </a:p>
          <a:p>
            <a:r>
              <a:rPr lang="en-US" altLang="ko-KR" smtClean="0"/>
              <a:t>	int k = i+j; 	// </a:t>
            </a:r>
            <a:r>
              <a:rPr lang="ko-KR" altLang="en-US" smtClean="0"/>
              <a:t>변수 선언</a:t>
            </a:r>
          </a:p>
          <a:p>
            <a:r>
              <a:rPr lang="en-US" altLang="ko-KR" smtClean="0"/>
              <a:t>	char c; 		// </a:t>
            </a:r>
            <a:r>
              <a:rPr lang="ko-KR" altLang="en-US" smtClean="0"/>
              <a:t>변수 선언</a:t>
            </a:r>
          </a:p>
          <a:p>
            <a:r>
              <a:rPr lang="en-US" altLang="ko-KR" smtClean="0"/>
              <a:t>	c='A' + k; 	// </a:t>
            </a:r>
            <a:r>
              <a:rPr lang="ko-KR" altLang="en-US" smtClean="0"/>
              <a:t>실행문</a:t>
            </a:r>
          </a:p>
          <a:p>
            <a:r>
              <a:rPr lang="en-US" altLang="ko-KR" smtClean="0"/>
              <a:t>	double d; 		// </a:t>
            </a:r>
            <a:r>
              <a:rPr lang="ko-KR" altLang="en-US" smtClean="0"/>
              <a:t>변수 선언</a:t>
            </a:r>
          </a:p>
          <a:p>
            <a:r>
              <a:rPr lang="en-US" altLang="ko-KR" smtClean="0"/>
              <a:t>	d = k*3.14; 	// </a:t>
            </a:r>
            <a:r>
              <a:rPr lang="ko-KR" altLang="en-US" smtClean="0"/>
              <a:t>실행문</a:t>
            </a:r>
          </a:p>
          <a:p>
            <a:r>
              <a:rPr lang="en-US" altLang="ko-KR" smtClean="0"/>
              <a:t>	.......</a:t>
            </a:r>
          </a:p>
          <a:p>
            <a:r>
              <a:rPr lang="en-US" altLang="ko-KR" smtClean="0"/>
              <a:t>} 			// </a:t>
            </a:r>
            <a:r>
              <a:rPr lang="ko-KR" altLang="en-US" smtClean="0"/>
              <a:t>블록 끝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r>
              <a:rPr lang="ko-KR" altLang="en-US" sz="2800" b="1" smtClean="0">
                <a:solidFill>
                  <a:schemeClr val="bg1"/>
                </a:solidFill>
              </a:rPr>
              <a:t> 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선언과 정의의 차이</a:t>
            </a:r>
            <a:endParaRPr lang="en-US" altLang="ko-KR" smtClean="0"/>
          </a:p>
          <a:p>
            <a:pPr marL="514350" indent="-514350">
              <a:buNone/>
            </a:pPr>
            <a:r>
              <a:rPr lang="ko-KR" altLang="en-US" smtClean="0"/>
              <a:t>    변수의 선언과 정의 </a:t>
            </a:r>
            <a:endParaRPr lang="en-US" altLang="ko-KR" smtClean="0"/>
          </a:p>
          <a:p>
            <a:pPr marL="514350" indent="-514350">
              <a:buNone/>
            </a:pPr>
            <a:r>
              <a:rPr lang="en-US" altLang="ko-KR" smtClean="0"/>
              <a:t>	int a; 		</a:t>
            </a:r>
            <a:r>
              <a:rPr lang="en-US" altLang="ko-KR" sz="2000" smtClean="0"/>
              <a:t>//</a:t>
            </a:r>
            <a:r>
              <a:rPr lang="ko-KR" altLang="en-US" sz="2000" smtClean="0"/>
              <a:t>변수 정의 </a:t>
            </a:r>
            <a:endParaRPr lang="en-US" altLang="ko-KR" sz="2000" smtClean="0"/>
          </a:p>
          <a:p>
            <a:pPr marL="514350" indent="-514350">
              <a:buNone/>
            </a:pPr>
            <a:r>
              <a:rPr lang="en-US" altLang="ko-KR" smtClean="0"/>
              <a:t>       extern int a; 	</a:t>
            </a:r>
            <a:r>
              <a:rPr lang="en-US" altLang="ko-KR" sz="2000" smtClean="0"/>
              <a:t>//</a:t>
            </a:r>
            <a:r>
              <a:rPr lang="ko-KR" altLang="en-US" sz="2000" smtClean="0"/>
              <a:t>변수 선언</a:t>
            </a:r>
            <a:endParaRPr lang="en-US" altLang="ko-KR" sz="2000" smtClean="0"/>
          </a:p>
          <a:p>
            <a:pPr>
              <a:buNone/>
            </a:pPr>
            <a:r>
              <a:rPr lang="en-US" altLang="ko-KR" smtClean="0"/>
              <a:t>	</a:t>
            </a:r>
          </a:p>
          <a:p>
            <a:pPr>
              <a:buNone/>
            </a:pPr>
            <a:r>
              <a:rPr lang="en-US" altLang="ko-KR" smtClean="0"/>
              <a:t>    </a:t>
            </a:r>
            <a:r>
              <a:rPr lang="ko-KR" altLang="en-US" smtClean="0"/>
              <a:t>함수의 선언과 정의</a:t>
            </a:r>
            <a:endParaRPr lang="en-US" altLang="ko-KR" smtClean="0"/>
          </a:p>
          <a:p>
            <a:pPr>
              <a:buNone/>
            </a:pPr>
            <a:r>
              <a:rPr lang="en-US" altLang="ko-KR" smtClean="0"/>
              <a:t>	   </a:t>
            </a:r>
            <a:r>
              <a:rPr lang="en-US" altLang="ko-KR" sz="2000" smtClean="0"/>
              <a:t>int f( ) {  }(</a:t>
            </a:r>
            <a:r>
              <a:rPr lang="ko-KR" altLang="en-US" sz="2000" smtClean="0"/>
              <a:t>정의</a:t>
            </a:r>
            <a:r>
              <a:rPr lang="en-US" altLang="ko-KR" sz="2000" smtClean="0"/>
              <a:t>)</a:t>
            </a:r>
          </a:p>
          <a:p>
            <a:pPr>
              <a:buNone/>
            </a:pPr>
            <a:r>
              <a:rPr lang="ko-KR" altLang="en-US" smtClean="0"/>
              <a:t> </a:t>
            </a:r>
            <a:endParaRPr lang="en-US" altLang="ko-KR" smtClean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28728" y="4943315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mtClean="0"/>
              <a:t>int max(int a, int b)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return a&gt;b ? a : b;</a:t>
            </a:r>
          </a:p>
          <a:p>
            <a:r>
              <a:rPr lang="en-US" smtClean="0"/>
              <a:t>}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r>
              <a:rPr lang="ko-KR" altLang="en-US" sz="2800" b="1" smtClean="0">
                <a:solidFill>
                  <a:schemeClr val="bg1"/>
                </a:solidFill>
              </a:rPr>
              <a:t> 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mtClean="0"/>
              <a:t>클래스의 선언과 정의 </a:t>
            </a:r>
            <a:endParaRPr lang="en-US" altLang="ko-KR" smtClean="0"/>
          </a:p>
          <a:p>
            <a:pPr marL="514350" indent="-514350">
              <a:buNone/>
            </a:pPr>
            <a:r>
              <a:rPr lang="en-US" altLang="ko-KR" smtClean="0"/>
              <a:t>	</a:t>
            </a: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71538" y="2071678"/>
            <a:ext cx="45720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2000" smtClean="0"/>
              <a:t>class C{</a:t>
            </a:r>
          </a:p>
          <a:p>
            <a:r>
              <a:rPr lang="en-US" sz="2000" smtClean="0"/>
              <a:t>	int  member;</a:t>
            </a:r>
          </a:p>
          <a:p>
            <a:r>
              <a:rPr lang="en-US" sz="2000" smtClean="0"/>
              <a:t>	public;</a:t>
            </a:r>
          </a:p>
          <a:p>
            <a:r>
              <a:rPr lang="en-US" sz="2000" smtClean="0"/>
              <a:t>	C( ){member = 0;}</a:t>
            </a:r>
          </a:p>
          <a:p>
            <a:r>
              <a:rPr lang="en-US" sz="2000" smtClean="0"/>
              <a:t>	void f(int n) {member = n;}</a:t>
            </a:r>
          </a:p>
          <a:p>
            <a:r>
              <a:rPr lang="en-US" sz="2000" smtClean="0"/>
              <a:t>};</a:t>
            </a:r>
            <a:endParaRPr lang="en-US" sz="2000"/>
          </a:p>
        </p:txBody>
      </p:sp>
      <p:sp>
        <p:nvSpPr>
          <p:cNvPr id="11" name="직사각형 10"/>
          <p:cNvSpPr/>
          <p:nvPr/>
        </p:nvSpPr>
        <p:spPr>
          <a:xfrm>
            <a:off x="1071538" y="414338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mtClean="0"/>
              <a:t>class C;  </a:t>
            </a:r>
            <a:r>
              <a:rPr lang="ko-KR" altLang="en-US" smtClean="0"/>
              <a:t>는 클래스 선언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수고하셨습니다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303</TotalTime>
  <Words>194</Words>
  <Application>Microsoft Office PowerPoint</Application>
  <PresentationFormat>화면 슬라이드 쇼(4:3)</PresentationFormat>
  <Paragraphs>83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균형</vt:lpstr>
      <vt:lpstr>슬라이드 1</vt:lpstr>
      <vt:lpstr>목차</vt:lpstr>
      <vt:lpstr>범위란 무엇인가?</vt:lpstr>
      <vt:lpstr>존속기간이란 무엇인가? </vt:lpstr>
      <vt:lpstr>모듈 연관성</vt:lpstr>
      <vt:lpstr>선언과 정의의 차이점 </vt:lpstr>
      <vt:lpstr>-  계속 - </vt:lpstr>
      <vt:lpstr>-  계속 - </vt:lpstr>
      <vt:lpstr>슬라이드 9</vt:lpstr>
    </vt:vector>
  </TitlesOfParts>
  <Company>씨씨박스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현윤섭</cp:lastModifiedBy>
  <cp:revision>37</cp:revision>
  <dcterms:created xsi:type="dcterms:W3CDTF">2009-05-05T00:18:58Z</dcterms:created>
  <dcterms:modified xsi:type="dcterms:W3CDTF">2009-04-06T00:26:32Z</dcterms:modified>
</cp:coreProperties>
</file>