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1" r:id="rId4"/>
    <p:sldId id="274" r:id="rId5"/>
    <p:sldId id="275" r:id="rId6"/>
    <p:sldId id="262" r:id="rId7"/>
    <p:sldId id="263" r:id="rId8"/>
    <p:sldId id="276" r:id="rId9"/>
    <p:sldId id="268" r:id="rId10"/>
    <p:sldId id="277" r:id="rId11"/>
    <p:sldId id="272" r:id="rId12"/>
    <p:sldId id="278" r:id="rId13"/>
    <p:sldId id="27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</a:rPr>
              <a:t> </a:t>
            </a:r>
            <a:r>
              <a:rPr lang="ko-KR" altLang="en-US" sz="4000" b="1" smtClean="0">
                <a:solidFill>
                  <a:schemeClr val="bg1"/>
                </a:solidFill>
              </a:rPr>
              <a:t>함수와 상수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05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ko-KR" smtClean="0"/>
              <a:t>const</a:t>
            </a:r>
            <a:r>
              <a:rPr lang="ko-KR" altLang="en-US" sz="2000" smtClean="0"/>
              <a:t>와 매크로 상수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    배열 크기를 </a:t>
            </a:r>
            <a:r>
              <a:rPr lang="en-US" altLang="ko-KR" sz="2000" smtClean="0"/>
              <a:t>const </a:t>
            </a:r>
            <a:r>
              <a:rPr lang="ko-KR" altLang="en-US" sz="2000" smtClean="0"/>
              <a:t>상수로 대체할 수 있다</a:t>
            </a:r>
            <a:r>
              <a:rPr lang="en-US" altLang="ko-KR" sz="2000" smtClean="0"/>
              <a:t>. </a:t>
            </a:r>
          </a:p>
          <a:p>
            <a:pPr>
              <a:buNone/>
            </a:pPr>
            <a:r>
              <a:rPr lang="en-US" altLang="ko-KR" sz="2000" smtClean="0"/>
              <a:t>  </a:t>
            </a:r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976" y="2143116"/>
            <a:ext cx="68580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int a; 		// C++</a:t>
            </a:r>
            <a:r>
              <a:rPr lang="ko-KR" altLang="en-US" smtClean="0"/>
              <a:t>에서 허용됨</a:t>
            </a:r>
            <a:r>
              <a:rPr lang="en-US" altLang="ko-KR" smtClean="0"/>
              <a:t>. </a:t>
            </a:r>
          </a:p>
          <a:p>
            <a:pPr marL="342900" indent="-342900">
              <a:buAutoNum type="arabicPeriod"/>
            </a:pPr>
            <a:endParaRPr lang="en-US" altLang="ko-KR" smtClean="0"/>
          </a:p>
          <a:p>
            <a:pPr marL="342900" indent="-342900"/>
            <a:r>
              <a:rPr lang="en-US" altLang="ko-KR" smtClean="0"/>
              <a:t>2. int b = 123; 	// </a:t>
            </a:r>
            <a:r>
              <a:rPr lang="ko-KR" altLang="en-US" smtClean="0"/>
              <a:t>변수</a:t>
            </a:r>
            <a:r>
              <a:rPr lang="en-US" altLang="ko-KR" smtClean="0"/>
              <a:t> </a:t>
            </a:r>
          </a:p>
          <a:p>
            <a:pPr marL="342900" indent="-342900"/>
            <a:r>
              <a:rPr lang="en-US" altLang="ko-KR" smtClean="0"/>
              <a:t>    int c[b] = 123; 	// C++</a:t>
            </a:r>
            <a:r>
              <a:rPr lang="ko-KR" altLang="en-US" smtClean="0"/>
              <a:t>에서 불가능</a:t>
            </a:r>
            <a:endParaRPr lang="en-US" altLang="ko-KR" smtClean="0"/>
          </a:p>
          <a:p>
            <a:pPr marL="342900" indent="-342900"/>
            <a:endParaRPr lang="en-US" altLang="ko-KR" smtClean="0"/>
          </a:p>
          <a:p>
            <a:pPr marL="342900" indent="-342900"/>
            <a:r>
              <a:rPr lang="en-US" altLang="ko-KR" smtClean="0"/>
              <a:t>3. #define b 100 	// </a:t>
            </a:r>
            <a:r>
              <a:rPr lang="ko-KR" altLang="en-US" smtClean="0"/>
              <a:t>매크로 상수</a:t>
            </a:r>
            <a:endParaRPr lang="en-US" altLang="ko-KR" smtClean="0"/>
          </a:p>
          <a:p>
            <a:pPr marL="342900" indent="-342900"/>
            <a:r>
              <a:rPr lang="en-US" altLang="ko-KR" smtClean="0"/>
              <a:t>    int a[b]; 		 //++</a:t>
            </a:r>
            <a:r>
              <a:rPr lang="ko-KR" altLang="en-US" smtClean="0"/>
              <a:t>에서 허용됨 </a:t>
            </a:r>
            <a:r>
              <a:rPr lang="en-US" altLang="ko-KR" smtClean="0"/>
              <a:t>	</a:t>
            </a:r>
          </a:p>
          <a:p>
            <a:pPr marL="342900" indent="-342900"/>
            <a:endParaRPr lang="en-US" altLang="ko-KR" smtClean="0"/>
          </a:p>
          <a:p>
            <a:pPr marL="342900" indent="-342900"/>
            <a:r>
              <a:rPr lang="en-US" altLang="ko-KR" smtClean="0"/>
              <a:t>4. Const int b=100; 	//</a:t>
            </a:r>
            <a:r>
              <a:rPr lang="ko-KR" altLang="en-US" smtClean="0"/>
              <a:t>상수</a:t>
            </a:r>
            <a:endParaRPr lang="en-US" altLang="ko-KR" smtClean="0"/>
          </a:p>
          <a:p>
            <a:pPr marL="342900" indent="-342900"/>
            <a:r>
              <a:rPr lang="en-US" altLang="ko-KR" smtClean="0"/>
              <a:t>    int a[b]; 		 //</a:t>
            </a:r>
            <a:r>
              <a:rPr lang="ko-KR" altLang="en-US" smtClean="0"/>
              <a:t>허용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상수와 포인터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4572000"/>
          </a:xfrm>
        </p:spPr>
        <p:txBody>
          <a:bodyPr>
            <a:normAutofit/>
          </a:bodyPr>
          <a:lstStyle/>
          <a:p>
            <a:r>
              <a:rPr lang="ko-KR" altLang="en-US" smtClean="0"/>
              <a:t>상수 포인터 </a:t>
            </a:r>
            <a:endParaRPr lang="en-US" altLang="ko-KR" smtClean="0"/>
          </a:p>
          <a:p>
            <a:pPr>
              <a:buNone/>
            </a:pPr>
            <a:r>
              <a:rPr lang="en-US" smtClean="0"/>
              <a:t>	int i; 			</a:t>
            </a:r>
            <a:r>
              <a:rPr lang="en-US" sz="2000" smtClean="0"/>
              <a:t>// int</a:t>
            </a:r>
            <a:r>
              <a:rPr lang="ko-KR" altLang="en-US" sz="2000" smtClean="0"/>
              <a:t>형 변수</a:t>
            </a:r>
          </a:p>
          <a:p>
            <a:pPr>
              <a:buNone/>
            </a:pPr>
            <a:r>
              <a:rPr lang="en-US" smtClean="0"/>
              <a:t>	int *const cs = &amp;i; 	</a:t>
            </a:r>
            <a:r>
              <a:rPr lang="en-US" sz="2000" smtClean="0"/>
              <a:t>// int</a:t>
            </a:r>
            <a:r>
              <a:rPr lang="ko-KR" altLang="en-US" sz="2000" smtClean="0"/>
              <a:t>형 상수 포인터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- </a:t>
            </a:r>
            <a:r>
              <a:rPr lang="ko-KR" altLang="en-US" sz="2000" smtClean="0"/>
              <a:t>상수 포인터의 의미</a:t>
            </a:r>
          </a:p>
          <a:p>
            <a:pPr>
              <a:buNone/>
            </a:pPr>
            <a:endParaRPr lang="ko-KR" altLang="en-US" smtClean="0"/>
          </a:p>
          <a:p>
            <a:pPr>
              <a:buNone/>
            </a:pPr>
            <a:r>
              <a:rPr lang="en-US" altLang="ko-KR" smtClean="0"/>
              <a:t>	</a:t>
            </a:r>
          </a:p>
          <a:p>
            <a:pPr>
              <a:buNone/>
            </a:pPr>
            <a:r>
              <a:rPr lang="en-US" altLang="ko-KR" smtClean="0"/>
              <a:t>   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0100" y="3571876"/>
            <a:ext cx="72866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1 : int i, j; 		// int</a:t>
            </a:r>
            <a:r>
              <a:rPr lang="ko-KR" altLang="en-US" smtClean="0"/>
              <a:t>형 변수</a:t>
            </a:r>
          </a:p>
          <a:p>
            <a:r>
              <a:rPr lang="en-US" altLang="ko-KR" smtClean="0"/>
              <a:t>2 : int *const cp = &amp;i; // int</a:t>
            </a:r>
            <a:r>
              <a:rPr lang="ko-KR" altLang="en-US" smtClean="0"/>
              <a:t>형 포인터</a:t>
            </a:r>
          </a:p>
          <a:p>
            <a:r>
              <a:rPr lang="en-US" altLang="ko-KR" smtClean="0"/>
              <a:t>3 : *cp = 100; 	// </a:t>
            </a:r>
            <a:r>
              <a:rPr lang="ko-KR" altLang="en-US" smtClean="0"/>
              <a:t>가능 </a:t>
            </a:r>
            <a:r>
              <a:rPr lang="en-US" altLang="ko-KR" smtClean="0"/>
              <a:t>: </a:t>
            </a:r>
            <a:r>
              <a:rPr lang="ko-KR" altLang="en-US" smtClean="0"/>
              <a:t>상수 포인터가 가리키는 대상 변경</a:t>
            </a:r>
          </a:p>
          <a:p>
            <a:r>
              <a:rPr lang="en-US" altLang="ko-KR" smtClean="0"/>
              <a:t>4 : cp = &amp;j; 	// </a:t>
            </a:r>
            <a:r>
              <a:rPr lang="ko-KR" altLang="en-US" smtClean="0"/>
              <a:t>에러 </a:t>
            </a:r>
            <a:r>
              <a:rPr lang="en-US" altLang="ko-KR" smtClean="0"/>
              <a:t>: </a:t>
            </a:r>
            <a:r>
              <a:rPr lang="ko-KR" altLang="en-US" smtClean="0"/>
              <a:t>다른 변수를 가리킬 수 없음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 속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4572000"/>
          </a:xfrm>
        </p:spPr>
        <p:txBody>
          <a:bodyPr>
            <a:normAutofit/>
          </a:bodyPr>
          <a:lstStyle/>
          <a:p>
            <a:r>
              <a:rPr lang="ko-KR" altLang="en-US" smtClean="0"/>
              <a:t>상수에 대한 상수 포인터  </a:t>
            </a:r>
            <a:endParaRPr lang="en-US" altLang="ko-KR" smtClean="0"/>
          </a:p>
          <a:p>
            <a:pPr>
              <a:buNone/>
            </a:pPr>
            <a:r>
              <a:rPr lang="en-US" smtClean="0"/>
              <a:t>	const int ck = 500;</a:t>
            </a:r>
          </a:p>
          <a:p>
            <a:pPr>
              <a:buNone/>
            </a:pPr>
            <a:r>
              <a:rPr lang="en-US" smtClean="0"/>
              <a:t>	const int *const cpc = &amp;ck; </a:t>
            </a:r>
            <a:r>
              <a:rPr lang="en-US" sz="2000" smtClean="0"/>
              <a:t>// </a:t>
            </a:r>
            <a:r>
              <a:rPr lang="ko-KR" altLang="en-US" sz="2000" smtClean="0"/>
              <a:t>상수에 대한 상수 포인터</a:t>
            </a:r>
            <a:endParaRPr lang="en-US" sz="2000" smtClean="0"/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r>
              <a:rPr lang="en-US" sz="2000" smtClean="0"/>
              <a:t> - </a:t>
            </a:r>
            <a:r>
              <a:rPr lang="ko-KR" altLang="en-US" sz="2000" smtClean="0"/>
              <a:t>상수 포인터와 상수에 대한 포인터이기 때문 에러 사례</a:t>
            </a:r>
            <a:endParaRPr lang="en-US" sz="2000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r>
              <a:rPr lang="en-US" smtClean="0"/>
              <a:t>	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  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5852" y="3577240"/>
            <a:ext cx="60722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cpc = &amp;cj; 	// </a:t>
            </a:r>
            <a:r>
              <a:rPr lang="ko-KR" altLang="en-US" smtClean="0"/>
              <a:t>에러 </a:t>
            </a:r>
            <a:r>
              <a:rPr lang="en-US" altLang="ko-KR" smtClean="0"/>
              <a:t>: </a:t>
            </a:r>
            <a:r>
              <a:rPr lang="ko-KR" altLang="en-US" smtClean="0"/>
              <a:t>상수 포인터이기 때문</a:t>
            </a:r>
            <a:endParaRPr lang="en-US" altLang="ko-KR" smtClean="0"/>
          </a:p>
          <a:p>
            <a:endParaRPr lang="ko-KR" altLang="en-US" smtClean="0"/>
          </a:p>
          <a:p>
            <a:r>
              <a:rPr lang="ko-KR" altLang="en-US" smtClean="0"/>
              <a:t>*</a:t>
            </a:r>
            <a:r>
              <a:rPr lang="en-US" altLang="ko-KR" smtClean="0"/>
              <a:t>cpc = 600; 	// </a:t>
            </a:r>
            <a:r>
              <a:rPr lang="ko-KR" altLang="en-US" smtClean="0"/>
              <a:t>에러 </a:t>
            </a:r>
            <a:r>
              <a:rPr lang="en-US" altLang="ko-KR" smtClean="0"/>
              <a:t>: </a:t>
            </a:r>
            <a:r>
              <a:rPr lang="ko-KR" altLang="en-US" smtClean="0"/>
              <a:t>상수에 대한 포인터이기 때문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함수의 기본</a:t>
            </a:r>
            <a:endParaRPr lang="en-US" altLang="ko-KR" smtClean="0"/>
          </a:p>
          <a:p>
            <a:r>
              <a:rPr lang="ko-KR" altLang="en-US" smtClean="0"/>
              <a:t>함수의 기본 인자 </a:t>
            </a:r>
            <a:endParaRPr lang="en-US" altLang="ko-KR" smtClean="0"/>
          </a:p>
          <a:p>
            <a:r>
              <a:rPr lang="ko-KR" altLang="en-US" smtClean="0"/>
              <a:t>확장 함수</a:t>
            </a:r>
            <a:endParaRPr lang="en-US" altLang="ko-KR" smtClean="0"/>
          </a:p>
          <a:p>
            <a:r>
              <a:rPr lang="en-US" altLang="ko-KR" smtClean="0"/>
              <a:t>const </a:t>
            </a:r>
            <a:r>
              <a:rPr lang="ko-KR" altLang="en-US" smtClean="0"/>
              <a:t>예약어 </a:t>
            </a:r>
            <a:endParaRPr lang="en-US" altLang="ko-KR" smtClean="0"/>
          </a:p>
          <a:p>
            <a:r>
              <a:rPr lang="ko-KR" altLang="en-US" smtClean="0"/>
              <a:t>상수와 포인터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함수의 기본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2552704"/>
          </a:xfrm>
        </p:spPr>
        <p:txBody>
          <a:bodyPr>
            <a:normAutofit/>
          </a:bodyPr>
          <a:lstStyle/>
          <a:p>
            <a:r>
              <a:rPr lang="ko-KR" altLang="en-US" smtClean="0"/>
              <a:t>함수 원형과 선언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함수 정의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1714488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mtClean="0"/>
              <a:t>int max(a, b) // </a:t>
            </a:r>
            <a:r>
              <a:rPr lang="ko-KR" altLang="en-US" smtClean="0"/>
              <a:t>함수 원형과 선언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int a; </a:t>
            </a:r>
          </a:p>
          <a:p>
            <a:pPr>
              <a:buNone/>
            </a:pPr>
            <a:r>
              <a:rPr lang="en-US" altLang="ko-KR" smtClean="0"/>
              <a:t>int b;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0" y="3571876"/>
            <a:ext cx="707236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int max(int, int);		// </a:t>
            </a:r>
            <a:r>
              <a:rPr lang="ko-KR" altLang="en-US" smtClean="0"/>
              <a:t>완전한 함수 원형 </a:t>
            </a:r>
          </a:p>
          <a:p>
            <a:r>
              <a:rPr lang="en-US" smtClean="0"/>
              <a:t>void main()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int i=10, j=20;</a:t>
            </a:r>
          </a:p>
          <a:p>
            <a:r>
              <a:rPr lang="en-US" smtClean="0"/>
              <a:t>	cout &lt;&lt; "max = " &lt;&lt; max(i, j) &lt;&lt; endl; 	// </a:t>
            </a:r>
            <a:r>
              <a:rPr lang="ko-KR" altLang="en-US" smtClean="0"/>
              <a:t>인자 개수 일치</a:t>
            </a:r>
          </a:p>
          <a:p>
            <a:r>
              <a:rPr lang="en-US" altLang="ko-KR" smtClean="0"/>
              <a:t>}</a:t>
            </a:r>
          </a:p>
          <a:p>
            <a:r>
              <a:rPr lang="en-US" smtClean="0"/>
              <a:t>int max(int a, int b)		// C++ </a:t>
            </a:r>
            <a:r>
              <a:rPr lang="ko-KR" altLang="en-US" smtClean="0"/>
              <a:t>스타일</a:t>
            </a:r>
          </a:p>
          <a:p>
            <a:r>
              <a:rPr lang="en-US" altLang="ko-KR" smtClean="0"/>
              <a:t>{</a:t>
            </a:r>
          </a:p>
          <a:p>
            <a:r>
              <a:rPr lang="en-US" smtClean="0"/>
              <a:t>	if (a &gt; b)	return   a;</a:t>
            </a:r>
          </a:p>
          <a:p>
            <a:r>
              <a:rPr lang="en-US" smtClean="0"/>
              <a:t>	else	return   b;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2552704"/>
          </a:xfrm>
        </p:spPr>
        <p:txBody>
          <a:bodyPr>
            <a:normAutofit/>
          </a:bodyPr>
          <a:lstStyle/>
          <a:p>
            <a:r>
              <a:rPr lang="ko-KR" altLang="en-US" smtClean="0"/>
              <a:t>가변 인자 함수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가변 인자 함수 절차 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1714488"/>
            <a:ext cx="72866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int printf(const char *format, ....);  // </a:t>
            </a:r>
            <a:r>
              <a:rPr lang="ko-KR" altLang="en-US" smtClean="0"/>
              <a:t>생략부호를 적어주면 가변 인자 함수</a:t>
            </a:r>
            <a:endParaRPr lang="en-US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071538" y="3071811"/>
            <a:ext cx="728667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mtClean="0"/>
              <a:t>① 우선 </a:t>
            </a:r>
            <a:r>
              <a:rPr lang="en-US" altLang="ko-KR" smtClean="0"/>
              <a:t>stdargh.h </a:t>
            </a:r>
            <a:r>
              <a:rPr lang="ko-KR" altLang="en-US" smtClean="0"/>
              <a:t>헤더 파일을 포함한다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② 가변 인자 함수의 원형을 정한다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③ 함수 정의 안에서 </a:t>
            </a:r>
            <a:r>
              <a:rPr lang="en-US" altLang="ko-KR" smtClean="0"/>
              <a:t>va_list </a:t>
            </a:r>
            <a:r>
              <a:rPr lang="ko-KR" altLang="en-US" smtClean="0"/>
              <a:t>타입의 변수를 선언한다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④ </a:t>
            </a:r>
            <a:r>
              <a:rPr lang="en-US" altLang="ko-KR" smtClean="0"/>
              <a:t>va_start </a:t>
            </a:r>
            <a:r>
              <a:rPr lang="ko-KR" altLang="en-US" smtClean="0"/>
              <a:t>매크로를 사용하여 인자열의 첫 인자를 포인터에 설정한다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⑤ </a:t>
            </a:r>
            <a:r>
              <a:rPr lang="en-US" altLang="ko-KR" smtClean="0"/>
              <a:t>va_arg </a:t>
            </a:r>
            <a:r>
              <a:rPr lang="ko-KR" altLang="en-US" smtClean="0"/>
              <a:t>매크로를 사용하여 리스트에서 인자를 꺼내 쓴다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⑥ </a:t>
            </a:r>
            <a:r>
              <a:rPr lang="en-US" altLang="ko-KR" smtClean="0"/>
              <a:t>va_end </a:t>
            </a:r>
            <a:r>
              <a:rPr lang="ko-KR" altLang="en-US" smtClean="0"/>
              <a:t>매크로를 사용하여 가변 인자열 포인터를 리셋</a:t>
            </a:r>
            <a:r>
              <a:rPr lang="en-US" altLang="ko-KR" smtClean="0"/>
              <a:t>(reset)</a:t>
            </a:r>
            <a:r>
              <a:rPr lang="ko-KR" altLang="en-US" smtClean="0"/>
              <a:t>시킨다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2552704"/>
          </a:xfrm>
        </p:spPr>
        <p:txBody>
          <a:bodyPr>
            <a:normAutofit/>
          </a:bodyPr>
          <a:lstStyle/>
          <a:p>
            <a:r>
              <a:rPr lang="ko-KR" altLang="en-US" smtClean="0"/>
              <a:t>함수 포인터 선언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함수 중복 사용</a:t>
            </a: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1714488"/>
            <a:ext cx="72866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int (*pf)(int, int);   		// </a:t>
            </a:r>
            <a:r>
              <a:rPr lang="ko-KR" altLang="en-US" smtClean="0"/>
              <a:t>반드시 두 시그니처가 같아야 함</a:t>
            </a:r>
            <a:endParaRPr lang="en-US" altLang="ko-KR" smtClean="0"/>
          </a:p>
        </p:txBody>
      </p:sp>
      <p:sp>
        <p:nvSpPr>
          <p:cNvPr id="9" name="직사각형 8"/>
          <p:cNvSpPr/>
          <p:nvPr/>
        </p:nvSpPr>
        <p:spPr>
          <a:xfrm>
            <a:off x="1071538" y="3071811"/>
            <a:ext cx="728667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void swap(int*, int*); 		// </a:t>
            </a:r>
            <a:r>
              <a:rPr lang="ko-KR" altLang="en-US" smtClean="0"/>
              <a:t>정수형 항목을 바꿈</a:t>
            </a:r>
            <a:endParaRPr lang="en-US" altLang="ko-KR" smtClean="0"/>
          </a:p>
          <a:p>
            <a:endParaRPr lang="ko-KR" altLang="en-US" smtClean="0"/>
          </a:p>
          <a:p>
            <a:r>
              <a:rPr lang="en-US" altLang="ko-KR" smtClean="0"/>
              <a:t>void swap(chat*, char*); 	// </a:t>
            </a:r>
            <a:r>
              <a:rPr lang="ko-KR" altLang="en-US" smtClean="0"/>
              <a:t>문자형 항목을 바꿈</a:t>
            </a:r>
          </a:p>
          <a:p>
            <a:endParaRPr lang="en-US" altLang="ko-KR" smtClean="0"/>
          </a:p>
          <a:p>
            <a:r>
              <a:rPr lang="en-US" altLang="ko-KR" smtClean="0"/>
              <a:t>void swap(double*, double*); 	// </a:t>
            </a:r>
            <a:r>
              <a:rPr lang="ko-KR" altLang="en-US" smtClean="0"/>
              <a:t>실수형 항목을 바꿈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함수의 기본 인자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572000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smtClean="0"/>
              <a:t>: </a:t>
            </a:r>
            <a:r>
              <a:rPr lang="ko-KR" altLang="en-US" smtClean="0"/>
              <a:t>자료형 함수명</a:t>
            </a:r>
            <a:r>
              <a:rPr lang="en-US" altLang="ko-KR" smtClean="0"/>
              <a:t>(</a:t>
            </a:r>
            <a:r>
              <a:rPr lang="ko-KR" altLang="en-US" smtClean="0"/>
              <a:t>자료명 변수명 </a:t>
            </a:r>
            <a:r>
              <a:rPr lang="en-US" altLang="ko-KR" smtClean="0"/>
              <a:t>=</a:t>
            </a:r>
            <a:r>
              <a:rPr lang="ko-KR" altLang="en-US" smtClean="0"/>
              <a:t>값</a:t>
            </a:r>
            <a:r>
              <a:rPr lang="en-US" altLang="ko-KR" smtClean="0"/>
              <a:t>, …)</a:t>
            </a:r>
          </a:p>
          <a:p>
            <a:r>
              <a:rPr lang="ko-KR" altLang="en-US" smtClean="0"/>
              <a:t>선언위치 </a:t>
            </a:r>
            <a:r>
              <a:rPr lang="en-US" altLang="ko-KR" smtClean="0"/>
              <a:t>: </a:t>
            </a:r>
            <a:r>
              <a:rPr lang="ko-KR" altLang="en-US" smtClean="0"/>
              <a:t>함수의 원형 </a:t>
            </a:r>
            <a:endParaRPr lang="en-US" altLang="ko-KR" smtClean="0"/>
          </a:p>
          <a:p>
            <a:r>
              <a:rPr lang="ko-KR" altLang="en-US" smtClean="0"/>
              <a:t>함수 기본 인자의 올바른 사용 예와 잘못된 사용 예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r>
              <a:rPr lang="en-US" altLang="ko-KR" smtClean="0"/>
              <a:t>         </a:t>
            </a:r>
            <a:r>
              <a:rPr lang="ko-KR" altLang="en-US" sz="2000" smtClean="0">
                <a:solidFill>
                  <a:srgbClr val="FF0000"/>
                </a:solidFill>
              </a:rPr>
              <a:t>올바른 사용 예                                       잘못된 사용 예</a:t>
            </a:r>
            <a:endParaRPr lang="en-US" altLang="ko-KR" sz="2000" smtClean="0">
              <a:solidFill>
                <a:srgbClr val="FF0000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2910" y="2962817"/>
            <a:ext cx="392909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smtClean="0"/>
              <a:t>void f(int, int, int, int=100); </a:t>
            </a:r>
          </a:p>
          <a:p>
            <a:pPr>
              <a:buNone/>
            </a:pPr>
            <a:r>
              <a:rPr lang="en-US" altLang="ko-KR" sz="2000" smtClean="0"/>
              <a:t>void f(int, int, int=10, int=100);</a:t>
            </a:r>
          </a:p>
          <a:p>
            <a:pPr>
              <a:buNone/>
            </a:pPr>
            <a:r>
              <a:rPr lang="en-US" altLang="ko-KR" sz="2000" smtClean="0"/>
              <a:t>void f(int, int=1, int=10, int = 100);</a:t>
            </a:r>
          </a:p>
          <a:p>
            <a:pPr>
              <a:buNone/>
            </a:pPr>
            <a:r>
              <a:rPr lang="en-US" altLang="ko-KR" sz="2000" smtClean="0"/>
              <a:t>void f(int=0, int=1, int=10, int = 100);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86314" y="2962817"/>
            <a:ext cx="3857652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smtClean="0"/>
              <a:t>void f(int, int, int=10, int); </a:t>
            </a:r>
          </a:p>
          <a:p>
            <a:pPr>
              <a:buNone/>
            </a:pPr>
            <a:r>
              <a:rPr lang="en-US" altLang="ko-KR" sz="2000" smtClean="0"/>
              <a:t>void f(int, int=1, int, int=100);</a:t>
            </a:r>
          </a:p>
          <a:p>
            <a:pPr>
              <a:buNone/>
            </a:pPr>
            <a:r>
              <a:rPr lang="en-US" altLang="ko-KR" sz="2000" smtClean="0"/>
              <a:t>void f(int=0, int, int, int);</a:t>
            </a:r>
          </a:p>
          <a:p>
            <a:pPr>
              <a:buNone/>
            </a:pPr>
            <a:r>
              <a:rPr lang="en-US" altLang="ko-KR" sz="2000" smtClean="0"/>
              <a:t>void f(int=0, int int, int = 100);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확장 함수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1071570"/>
          </a:xfrm>
        </p:spPr>
        <p:txBody>
          <a:bodyPr>
            <a:normAutofit/>
          </a:bodyPr>
          <a:lstStyle/>
          <a:p>
            <a:r>
              <a:rPr lang="ko-KR" altLang="en-US" smtClean="0"/>
              <a:t>인라인 함수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   </a:t>
            </a:r>
            <a:r>
              <a:rPr lang="ko-KR" altLang="en-US" sz="2200" smtClean="0"/>
              <a:t>형식</a:t>
            </a:r>
            <a:r>
              <a:rPr lang="ko-KR" altLang="en-US" smtClean="0"/>
              <a:t> </a:t>
            </a:r>
            <a:r>
              <a:rPr lang="en-US" altLang="ko-KR" smtClean="0"/>
              <a:t>: inline int max(int a, int b){return(a&gt;b)?a:b;)}</a:t>
            </a:r>
          </a:p>
          <a:p>
            <a:pPr>
              <a:buNone/>
            </a:pPr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1428728" y="2143116"/>
            <a:ext cx="6143652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class Complex {</a:t>
            </a:r>
          </a:p>
          <a:p>
            <a:r>
              <a:rPr lang="en-US" smtClean="0"/>
              <a:t>	doublem_r;// </a:t>
            </a:r>
            <a:r>
              <a:rPr lang="ko-KR" altLang="en-US" smtClean="0"/>
              <a:t>실수부</a:t>
            </a:r>
          </a:p>
          <a:p>
            <a:r>
              <a:rPr lang="en-US" smtClean="0"/>
              <a:t>	doublem_i;// </a:t>
            </a:r>
            <a:r>
              <a:rPr lang="ko-KR" altLang="en-US" smtClean="0"/>
              <a:t>허수부</a:t>
            </a:r>
          </a:p>
          <a:p>
            <a:r>
              <a:rPr lang="en-US" smtClean="0"/>
              <a:t>public:</a:t>
            </a:r>
          </a:p>
          <a:p>
            <a:r>
              <a:rPr lang="en-US" smtClean="0">
                <a:solidFill>
                  <a:srgbClr val="FF0000"/>
                </a:solidFill>
              </a:rPr>
              <a:t>	inline double&amp;real(){ return m_r; }// </a:t>
            </a:r>
            <a:r>
              <a:rPr lang="ko-KR" altLang="en-US" smtClean="0">
                <a:solidFill>
                  <a:srgbClr val="FF0000"/>
                </a:solidFill>
              </a:rPr>
              <a:t>실수부 액세스</a:t>
            </a:r>
          </a:p>
          <a:p>
            <a:r>
              <a:rPr lang="en-US" smtClean="0">
                <a:solidFill>
                  <a:srgbClr val="FF0000"/>
                </a:solidFill>
              </a:rPr>
              <a:t>	inline double&amp;imag(){ return m_i; }// </a:t>
            </a:r>
            <a:r>
              <a:rPr lang="ko-KR" altLang="en-US" smtClean="0">
                <a:solidFill>
                  <a:srgbClr val="FF0000"/>
                </a:solidFill>
              </a:rPr>
              <a:t>허수부 액세스</a:t>
            </a:r>
          </a:p>
          <a:p>
            <a:r>
              <a:rPr lang="en-US" altLang="ko-KR" smtClean="0"/>
              <a:t>};</a:t>
            </a:r>
          </a:p>
          <a:p>
            <a:r>
              <a:rPr lang="en-US" smtClean="0"/>
              <a:t>void main()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Complex z;</a:t>
            </a:r>
          </a:p>
          <a:p>
            <a:r>
              <a:rPr lang="en-US" smtClean="0"/>
              <a:t>	z.real() = 3;</a:t>
            </a:r>
          </a:p>
          <a:p>
            <a:r>
              <a:rPr lang="en-US" smtClean="0"/>
              <a:t>	z.imag() = 4;</a:t>
            </a:r>
          </a:p>
          <a:p>
            <a:r>
              <a:rPr lang="en-US" smtClean="0"/>
              <a:t>	cout &lt;&lt; "z = " &lt;&lt; z.real() &lt;&lt; '+' &lt;&lt; z.imag() &lt;&lt; "i\n";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 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24"/>
          <p:cNvSpPr>
            <a:spLocks noGrp="1"/>
          </p:cNvSpPr>
          <p:nvPr>
            <p:ph sz="quarter" idx="1"/>
          </p:nvPr>
        </p:nvSpPr>
        <p:spPr>
          <a:xfrm>
            <a:off x="714348" y="1142984"/>
            <a:ext cx="8072494" cy="12858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매크로 함수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   </a:t>
            </a:r>
            <a:r>
              <a:rPr lang="ko-KR" altLang="en-US" sz="2200" smtClean="0"/>
              <a:t>형식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es-ES" sz="2200" smtClean="0"/>
              <a:t>#define </a:t>
            </a:r>
            <a:r>
              <a:rPr lang="ko-KR" altLang="en-US" sz="2200" smtClean="0"/>
              <a:t>매크로 이름 매크로 몸체</a:t>
            </a:r>
            <a:r>
              <a:rPr lang="en-US" altLang="ko-KR" sz="2200" smtClean="0"/>
              <a:t>(</a:t>
            </a:r>
            <a:r>
              <a:rPr lang="ko-KR" altLang="en-US" sz="2200" smtClean="0"/>
              <a:t>상수</a:t>
            </a:r>
            <a:r>
              <a:rPr lang="en-US" altLang="ko-KR" sz="2200" smtClean="0"/>
              <a:t>, </a:t>
            </a:r>
            <a:r>
              <a:rPr lang="ko-KR" altLang="en-US" sz="2200" smtClean="0"/>
              <a:t>수식</a:t>
            </a:r>
            <a:r>
              <a:rPr lang="en-US" altLang="ko-KR" sz="2200" smtClean="0"/>
              <a:t>, </a:t>
            </a:r>
            <a:r>
              <a:rPr lang="ko-KR" altLang="en-US" sz="2200" smtClean="0"/>
              <a:t>함수 등</a:t>
            </a:r>
            <a:r>
              <a:rPr lang="en-US" altLang="ko-KR" sz="2200" smtClean="0"/>
              <a:t>)</a:t>
            </a:r>
          </a:p>
          <a:p>
            <a:pPr>
              <a:buNone/>
            </a:pPr>
            <a:r>
              <a:rPr lang="es-ES" smtClean="0"/>
              <a:t>    #define MAX(X, Y) (((X) &gt; (Y)) ? (X) : (Y))</a:t>
            </a:r>
          </a:p>
          <a:p>
            <a:pPr>
              <a:buNone/>
            </a:pPr>
            <a:endParaRPr lang="es-ES" smtClean="0"/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1071538" y="2500306"/>
            <a:ext cx="6143652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#define MAX(X, Y) (((X) &gt; (Y)) ? (X) : (Y))</a:t>
            </a:r>
          </a:p>
          <a:p>
            <a:r>
              <a:rPr lang="en-US" smtClean="0"/>
              <a:t>inline int max(int x, int y) { return (x &gt; y) ? x: y; }</a:t>
            </a:r>
          </a:p>
          <a:p>
            <a:r>
              <a:rPr lang="en-US" smtClean="0"/>
              <a:t>void main()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int i, j, M;</a:t>
            </a:r>
          </a:p>
          <a:p>
            <a:r>
              <a:rPr lang="en-US" smtClean="0"/>
              <a:t>	i = 123;</a:t>
            </a:r>
          </a:p>
          <a:p>
            <a:r>
              <a:rPr lang="en-US" smtClean="0"/>
              <a:t>	j = 456;</a:t>
            </a:r>
          </a:p>
          <a:p>
            <a:r>
              <a:rPr lang="en-US" smtClean="0"/>
              <a:t>	M = MAX(i++, j++);</a:t>
            </a:r>
          </a:p>
          <a:p>
            <a:r>
              <a:rPr lang="en-US" smtClean="0"/>
              <a:t>	cout &lt;&lt; i &lt;&lt; ' ' &lt;&lt; j &lt;&lt; ' ' &lt;&lt; M &lt;&lt; endl;</a:t>
            </a:r>
          </a:p>
          <a:p>
            <a:r>
              <a:rPr lang="en-US" smtClean="0"/>
              <a:t>	i = 123;</a:t>
            </a:r>
          </a:p>
          <a:p>
            <a:r>
              <a:rPr lang="en-US" smtClean="0"/>
              <a:t>	j = 456;</a:t>
            </a:r>
          </a:p>
          <a:p>
            <a:r>
              <a:rPr lang="en-US" smtClean="0"/>
              <a:t>	M = max(i++, j++);</a:t>
            </a:r>
          </a:p>
          <a:p>
            <a:r>
              <a:rPr lang="en-US" smtClean="0"/>
              <a:t>	cout &lt;&lt; i &lt;&lt; ' ' &lt;&lt; j &lt;&lt; ' ' &lt;&lt; M &lt;&lt; endl;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const </a:t>
            </a:r>
            <a:r>
              <a:rPr lang="ko-KR" altLang="en-US" sz="2800" b="1" smtClean="0">
                <a:solidFill>
                  <a:schemeClr val="bg1"/>
                </a:solidFill>
              </a:rPr>
              <a:t>예약어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ko-KR" smtClean="0"/>
              <a:t>const </a:t>
            </a:r>
            <a:r>
              <a:rPr lang="ko-KR" altLang="en-US" sz="2000" smtClean="0"/>
              <a:t>예약어의 의미 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    읽기 전용 예약어로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초기화가 필요하고 값 변경이 불가능하다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상수는 초기화 할 </a:t>
            </a:r>
            <a:r>
              <a:rPr lang="en-US" altLang="ko-KR" sz="2000" smtClean="0"/>
              <a:t> </a:t>
            </a:r>
            <a:r>
              <a:rPr lang="ko-KR" altLang="en-US" sz="2000" smtClean="0"/>
              <a:t>때만 좌변값으로 작용하고 그 이후에는 우변값으로 작용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</a:t>
            </a:r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5852" y="2714621"/>
            <a:ext cx="600079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altLang="ko-KR" smtClean="0"/>
              <a:t>int a[100]; 		// </a:t>
            </a:r>
            <a:r>
              <a:rPr lang="ko-KR" altLang="en-US" smtClean="0"/>
              <a:t>정수형 변수</a:t>
            </a:r>
          </a:p>
          <a:p>
            <a:pPr marL="342900" indent="-342900"/>
            <a:r>
              <a:rPr lang="en-US" altLang="ko-KR" smtClean="0"/>
              <a:t>int b = 123; 	// </a:t>
            </a:r>
            <a:r>
              <a:rPr lang="ko-KR" altLang="en-US" smtClean="0"/>
              <a:t>초기값을 갖는 정수형 변수</a:t>
            </a:r>
          </a:p>
          <a:p>
            <a:r>
              <a:rPr lang="en-US" altLang="ko-KR" smtClean="0"/>
              <a:t>const int c = 123; 	// </a:t>
            </a:r>
            <a:r>
              <a:rPr lang="ko-KR" altLang="en-US" smtClean="0"/>
              <a:t>정수형 상수</a:t>
            </a:r>
          </a:p>
          <a:p>
            <a:r>
              <a:rPr lang="en-US" altLang="ko-KR" smtClean="0"/>
              <a:t>const d = 456; 	// </a:t>
            </a:r>
            <a:r>
              <a:rPr lang="ko-KR" altLang="en-US" smtClean="0"/>
              <a:t>정수형 상수</a:t>
            </a:r>
            <a:r>
              <a:rPr lang="en-US" altLang="ko-KR" smtClean="0"/>
              <a:t>(</a:t>
            </a:r>
            <a:r>
              <a:rPr lang="ko-KR" altLang="en-US" smtClean="0"/>
              <a:t>타입에 생략되면 </a:t>
            </a:r>
            <a:r>
              <a:rPr lang="en-US" altLang="ko-KR" smtClean="0"/>
              <a:t>int</a:t>
            </a:r>
            <a:r>
              <a:rPr lang="ko-KR" altLang="en-US" smtClean="0"/>
              <a:t>형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const e; 		// </a:t>
            </a:r>
            <a:r>
              <a:rPr lang="ko-KR" altLang="en-US" smtClean="0"/>
              <a:t>에러 </a:t>
            </a:r>
            <a:r>
              <a:rPr lang="en-US" altLang="ko-KR" smtClean="0"/>
              <a:t>: </a:t>
            </a:r>
            <a:r>
              <a:rPr lang="ko-KR" altLang="en-US" smtClean="0"/>
              <a:t>상수는 초기화가 필요</a:t>
            </a:r>
          </a:p>
          <a:p>
            <a:r>
              <a:rPr lang="en-US" altLang="ko-KR" smtClean="0"/>
              <a:t>a = b; 		// </a:t>
            </a:r>
            <a:r>
              <a:rPr lang="ko-KR" altLang="en-US" smtClean="0"/>
              <a:t>변수에 변수 대입</a:t>
            </a:r>
          </a:p>
          <a:p>
            <a:r>
              <a:rPr lang="en-US" altLang="ko-KR" smtClean="0"/>
              <a:t>a = c; 		// </a:t>
            </a:r>
            <a:r>
              <a:rPr lang="ko-KR" altLang="en-US" smtClean="0"/>
              <a:t>변수에 상수 대입</a:t>
            </a:r>
          </a:p>
          <a:p>
            <a:r>
              <a:rPr lang="en-US" altLang="ko-KR" smtClean="0"/>
              <a:t>c = b; 		// </a:t>
            </a:r>
            <a:r>
              <a:rPr lang="ko-KR" altLang="en-US" smtClean="0"/>
              <a:t>에러 </a:t>
            </a:r>
            <a:r>
              <a:rPr lang="en-US" altLang="ko-KR" smtClean="0"/>
              <a:t>: </a:t>
            </a:r>
            <a:r>
              <a:rPr lang="ko-KR" altLang="en-US" smtClean="0"/>
              <a:t>상수는 변경 불가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589</TotalTime>
  <Words>442</Words>
  <Application>Microsoft Office PowerPoint</Application>
  <PresentationFormat>화면 슬라이드 쇼(4:3)</PresentationFormat>
  <Paragraphs>166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균형</vt:lpstr>
      <vt:lpstr>슬라이드 1</vt:lpstr>
      <vt:lpstr>목차</vt:lpstr>
      <vt:lpstr>함수의 기본</vt:lpstr>
      <vt:lpstr>-  계속  -</vt:lpstr>
      <vt:lpstr>-  계속  -</vt:lpstr>
      <vt:lpstr>함수의 기본 인자</vt:lpstr>
      <vt:lpstr>확장 함수</vt:lpstr>
      <vt:lpstr>-  계 속  -</vt:lpstr>
      <vt:lpstr>const 예약어</vt:lpstr>
      <vt:lpstr>-  계속  -</vt:lpstr>
      <vt:lpstr>상수와 포인터</vt:lpstr>
      <vt:lpstr>-  계 속 -</vt:lpstr>
      <vt:lpstr>슬라이드 13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66</cp:revision>
  <dcterms:created xsi:type="dcterms:W3CDTF">2009-05-05T00:18:58Z</dcterms:created>
  <dcterms:modified xsi:type="dcterms:W3CDTF">2009-04-06T00:26:35Z</dcterms:modified>
</cp:coreProperties>
</file>