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1" r:id="rId4"/>
    <p:sldId id="274" r:id="rId5"/>
    <p:sldId id="279" r:id="rId6"/>
    <p:sldId id="275" r:id="rId7"/>
    <p:sldId id="280" r:id="rId8"/>
    <p:sldId id="281" r:id="rId9"/>
    <p:sldId id="28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576" autoAdjust="0"/>
  </p:normalViewPr>
  <p:slideViewPr>
    <p:cSldViewPr>
      <p:cViewPr varScale="1">
        <p:scale>
          <a:sx n="73" d="100"/>
          <a:sy n="73" d="100"/>
        </p:scale>
        <p:origin x="-4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4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12176-070F-4406-9075-72BA94D3468C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64101-ADD0-4950-9AC8-4EA3661068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1857364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mtClean="0">
                <a:solidFill>
                  <a:schemeClr val="bg1"/>
                </a:solidFill>
              </a:rPr>
              <a:t> C++ </a:t>
            </a:r>
            <a:r>
              <a:rPr lang="ko-KR" altLang="en-US" sz="4000" b="1" smtClean="0">
                <a:solidFill>
                  <a:schemeClr val="bg1"/>
                </a:solidFill>
              </a:rPr>
              <a:t>레퍼런스의 이해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571480"/>
            <a:ext cx="428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/>
              <a:t>Chapter </a:t>
            </a:r>
            <a:r>
              <a:rPr lang="en-US" altLang="ko-KR" sz="4800" smtClean="0"/>
              <a:t>06</a:t>
            </a:r>
            <a:endParaRPr lang="ko-KR" altLang="en-US" sz="480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28604"/>
            <a:ext cx="7772400" cy="57150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  <a:latin typeface="+mn-ea"/>
                <a:ea typeface="+mn-ea"/>
              </a:rPr>
              <a:t>목차</a:t>
            </a:r>
            <a:endParaRPr lang="ko-KR" altLang="en-US" sz="28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레퍼런스의 이해</a:t>
            </a:r>
            <a:endParaRPr lang="en-US" altLang="ko-KR" smtClean="0"/>
          </a:p>
          <a:p>
            <a:r>
              <a:rPr lang="ko-KR" altLang="en-US" smtClean="0"/>
              <a:t>레퍼런스와 포인터의 차이점과 유사성</a:t>
            </a:r>
            <a:endParaRPr lang="en-US" altLang="ko-KR" smtClean="0"/>
          </a:p>
          <a:p>
            <a:r>
              <a:rPr lang="ko-KR" altLang="en-US" smtClean="0"/>
              <a:t>레퍼런스에 의한 함수 호출 방식</a:t>
            </a:r>
            <a:endParaRPr lang="en-US" altLang="ko-KR" smtClean="0"/>
          </a:p>
          <a:p>
            <a:r>
              <a:rPr lang="ko-KR" altLang="en-US" smtClean="0"/>
              <a:t>레퍼런스의 제약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레퍼런스 개념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142984"/>
            <a:ext cx="7772400" cy="2552704"/>
          </a:xfrm>
        </p:spPr>
        <p:txBody>
          <a:bodyPr>
            <a:normAutofit/>
          </a:bodyPr>
          <a:lstStyle/>
          <a:p>
            <a:r>
              <a:rPr lang="ko-KR" altLang="en-US" smtClean="0"/>
              <a:t>심볼에 대한 별명</a:t>
            </a:r>
            <a:endParaRPr lang="en-US" altLang="ko-KR" smtClean="0"/>
          </a:p>
          <a:p>
            <a:pPr>
              <a:buNone/>
            </a:pPr>
            <a:r>
              <a:rPr lang="ko-KR" altLang="en-US" smtClean="0"/>
              <a:t>    </a:t>
            </a:r>
            <a:r>
              <a:rPr lang="ko-KR" altLang="en-US" sz="2000" smtClean="0"/>
              <a:t>타입 </a:t>
            </a:r>
            <a:r>
              <a:rPr lang="en-US" altLang="ko-KR" sz="2000" smtClean="0"/>
              <a:t>&amp;{</a:t>
            </a:r>
            <a:r>
              <a:rPr lang="ko-KR" altLang="en-US" sz="2000" smtClean="0"/>
              <a:t>레퍼런스 이름</a:t>
            </a:r>
            <a:r>
              <a:rPr lang="en-US" altLang="ko-KR" sz="2000" smtClean="0"/>
              <a:t>} = {</a:t>
            </a:r>
            <a:r>
              <a:rPr lang="ko-KR" altLang="en-US" sz="2000" smtClean="0"/>
              <a:t>다른 심볼 이름</a:t>
            </a:r>
            <a:r>
              <a:rPr lang="en-US" altLang="ko-KR" sz="2000" smtClean="0"/>
              <a:t>}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레퍼런스의 관계</a:t>
            </a:r>
            <a:endParaRPr lang="en-US" altLang="ko-KR" smtClean="0"/>
          </a:p>
          <a:p>
            <a:endParaRPr lang="en-US" altLang="ko-KR" smtClean="0"/>
          </a:p>
          <a:p>
            <a:endParaRPr lang="ko-KR" altLang="en-US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85852" y="2214554"/>
            <a:ext cx="4572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mtClean="0"/>
              <a:t>int &amp;ref = val;</a:t>
            </a:r>
            <a:endParaRPr 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67449648" descr="p2-000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2900" y="3571876"/>
            <a:ext cx="4684984" cy="1928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레퍼런스와 포인터의 차이점과 유사성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142984"/>
            <a:ext cx="7772400" cy="5286412"/>
          </a:xfrm>
        </p:spPr>
        <p:txBody>
          <a:bodyPr>
            <a:normAutofit/>
          </a:bodyPr>
          <a:lstStyle/>
          <a:p>
            <a:r>
              <a:rPr lang="ko-KR" altLang="en-US" smtClean="0"/>
              <a:t>레퍼런스와 포인터의 차이점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                                                 </a:t>
            </a:r>
            <a:r>
              <a:rPr lang="ko-KR" altLang="en-US" smtClean="0"/>
              <a:t>포인터 개념 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>
              <a:buNone/>
            </a:pPr>
            <a:r>
              <a:rPr lang="en-US" altLang="ko-KR" smtClean="0"/>
              <a:t>                                                </a:t>
            </a:r>
            <a:r>
              <a:rPr lang="ko-KR" altLang="en-US" smtClean="0"/>
              <a:t>포인터와 레퍼런스 차이</a:t>
            </a:r>
            <a:endParaRPr lang="en-US" altLang="ko-KR" smtClean="0"/>
          </a:p>
          <a:p>
            <a:pPr>
              <a:buNone/>
            </a:pPr>
            <a:r>
              <a:rPr lang="en-US" altLang="ko-KR" smtClean="0"/>
              <a:t>        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>
              <a:buNone/>
            </a:pPr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1538" y="1714488"/>
            <a:ext cx="7286676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smtClean="0"/>
              <a:t>int a = 123; 	// </a:t>
            </a:r>
            <a:r>
              <a:rPr lang="ko-KR" altLang="en-US" sz="2000" smtClean="0"/>
              <a:t>보통 변수</a:t>
            </a:r>
          </a:p>
          <a:p>
            <a:r>
              <a:rPr lang="en-US" sz="2000" smtClean="0"/>
              <a:t>int *p = &amp;a; 	// </a:t>
            </a:r>
            <a:r>
              <a:rPr lang="ko-KR" altLang="en-US" sz="2000" smtClean="0"/>
              <a:t>포인터 변수 </a:t>
            </a:r>
            <a:r>
              <a:rPr lang="en-US" sz="2000" smtClean="0"/>
              <a:t>p</a:t>
            </a:r>
            <a:r>
              <a:rPr lang="ko-KR" altLang="en-US" sz="2000" smtClean="0"/>
              <a:t>가 </a:t>
            </a:r>
            <a:r>
              <a:rPr lang="en-US" sz="2000" smtClean="0"/>
              <a:t>a</a:t>
            </a:r>
            <a:r>
              <a:rPr lang="ko-KR" altLang="en-US" sz="2000" smtClean="0"/>
              <a:t>의 주소를 가짐</a:t>
            </a:r>
          </a:p>
          <a:p>
            <a:r>
              <a:rPr lang="en-US" sz="2000" smtClean="0"/>
              <a:t>int &amp;r = a; 	// r = a</a:t>
            </a:r>
            <a:endParaRPr lang="en-US" altLang="ko-KR" smtClean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67447528" descr="p2-000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000372"/>
            <a:ext cx="3857652" cy="1467645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30444312" descr="p2-000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4786322"/>
            <a:ext cx="3298825" cy="1501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</a:rPr>
              <a:t>-  </a:t>
            </a:r>
            <a:r>
              <a:rPr lang="ko-KR" altLang="en-US" sz="2800" b="1" smtClean="0">
                <a:solidFill>
                  <a:schemeClr val="bg1"/>
                </a:solidFill>
              </a:rPr>
              <a:t>계속 </a:t>
            </a:r>
            <a:r>
              <a:rPr lang="en-US" altLang="ko-KR" sz="2800" b="1" smtClean="0">
                <a:solidFill>
                  <a:schemeClr val="bg1"/>
                </a:solidFill>
              </a:rPr>
              <a:t>-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142984"/>
            <a:ext cx="7772400" cy="264320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mtClean="0"/>
              <a:t>레퍼런스와 포인터의 유사성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>
              <a:buNone/>
            </a:pPr>
            <a:r>
              <a:rPr lang="en-US" altLang="ko-KR" smtClean="0"/>
              <a:t>    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>
              <a:buNone/>
            </a:pPr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28662" y="1714488"/>
            <a:ext cx="7715304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smtClean="0"/>
              <a:t>int *const cp = &amp;a;	// cp</a:t>
            </a:r>
            <a:r>
              <a:rPr lang="ko-KR" altLang="en-US" sz="2000" smtClean="0"/>
              <a:t>가 </a:t>
            </a:r>
            <a:r>
              <a:rPr lang="en-US" sz="2000" smtClean="0"/>
              <a:t>a</a:t>
            </a:r>
            <a:r>
              <a:rPr lang="ko-KR" altLang="en-US" sz="2000" smtClean="0"/>
              <a:t>를 가리킴</a:t>
            </a:r>
          </a:p>
          <a:p>
            <a:r>
              <a:rPr lang="en-US" altLang="ko-KR" sz="2000" smtClean="0"/>
              <a:t>cp = &amp;b;		// </a:t>
            </a:r>
            <a:r>
              <a:rPr lang="ko-KR" altLang="en-US" sz="2000" smtClean="0"/>
              <a:t>에러 </a:t>
            </a:r>
            <a:r>
              <a:rPr lang="en-US" altLang="ko-KR" sz="2000" smtClean="0"/>
              <a:t>: </a:t>
            </a:r>
            <a:r>
              <a:rPr lang="ko-KR" altLang="en-US" sz="2000" smtClean="0"/>
              <a:t>상수 포인터는 다른 심볼을 가리킬 수 없음</a:t>
            </a:r>
          </a:p>
          <a:p>
            <a:r>
              <a:rPr lang="en-US" sz="2000" smtClean="0"/>
              <a:t>int &amp;const cr = a;	// </a:t>
            </a:r>
            <a:r>
              <a:rPr lang="ko-KR" altLang="en-US" sz="2000" smtClean="0"/>
              <a:t>에러 </a:t>
            </a:r>
            <a:r>
              <a:rPr lang="en-US" altLang="ko-KR" sz="2000" smtClean="0"/>
              <a:t>: </a:t>
            </a:r>
            <a:r>
              <a:rPr lang="en-US" sz="2000" smtClean="0"/>
              <a:t>const </a:t>
            </a:r>
            <a:r>
              <a:rPr lang="ko-KR" altLang="en-US" sz="2000" smtClean="0"/>
              <a:t>키워드를 생략해야 함</a:t>
            </a:r>
            <a:endParaRPr lang="ko-KR" altLang="en-US" sz="200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5" name="_x67153488" descr="p2-000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928934"/>
            <a:ext cx="4786346" cy="22061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레퍼런스에 의한 함수 호출 방식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142984"/>
            <a:ext cx="7772400" cy="5286412"/>
          </a:xfrm>
        </p:spPr>
        <p:txBody>
          <a:bodyPr>
            <a:normAutofit/>
          </a:bodyPr>
          <a:lstStyle/>
          <a:p>
            <a:r>
              <a:rPr lang="ko-KR" altLang="en-US" smtClean="0"/>
              <a:t>함수 호출 방식</a:t>
            </a:r>
            <a:endParaRPr lang="en-US" altLang="ko-KR" smtClean="0"/>
          </a:p>
          <a:p>
            <a:pPr>
              <a:buNone/>
            </a:pPr>
            <a:r>
              <a:rPr lang="ko-KR" altLang="en-US" sz="1800" smtClean="0"/>
              <a:t>❶ </a:t>
            </a:r>
            <a:r>
              <a:rPr lang="ko-KR" altLang="en-US" sz="2000" smtClean="0"/>
              <a:t>값에 의한 호출 </a:t>
            </a:r>
            <a:endParaRPr lang="en-US" altLang="ko-KR" sz="2000" smtClean="0"/>
          </a:p>
          <a:p>
            <a:pPr>
              <a:buNone/>
            </a:pPr>
            <a:r>
              <a:rPr lang="en-US" altLang="ko-KR" sz="2000" smtClean="0"/>
              <a:t>    </a:t>
            </a:r>
            <a:r>
              <a:rPr lang="ko-KR" altLang="en-US" sz="2000" smtClean="0"/>
              <a:t>함수에서 함수로 값을 넘겨줄 때 값을 복사하여 넘겨주는 방식 </a:t>
            </a: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ko-KR" altLang="en-US" sz="2000" smtClean="0"/>
          </a:p>
          <a:p>
            <a:pPr>
              <a:buNone/>
            </a:pPr>
            <a:endParaRPr lang="en-US" altLang="ko-KR" sz="1800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1538" y="2469245"/>
            <a:ext cx="7286676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mtClean="0"/>
              <a:t>void swapPtr(int a, int b)</a:t>
            </a:r>
          </a:p>
          <a:p>
            <a:r>
              <a:rPr lang="fr-FR" smtClean="0"/>
              <a:t>{</a:t>
            </a:r>
          </a:p>
          <a:p>
            <a:r>
              <a:rPr lang="fr-FR" smtClean="0"/>
              <a:t>	int t;</a:t>
            </a:r>
          </a:p>
          <a:p>
            <a:r>
              <a:rPr lang="fr-FR" smtClean="0"/>
              <a:t>	t = a;</a:t>
            </a:r>
          </a:p>
          <a:p>
            <a:r>
              <a:rPr lang="fr-FR" smtClean="0"/>
              <a:t>	a = b;</a:t>
            </a:r>
          </a:p>
          <a:p>
            <a:r>
              <a:rPr lang="fr-FR" smtClean="0"/>
              <a:t>	b = t;</a:t>
            </a:r>
          </a:p>
          <a:p>
            <a:r>
              <a:rPr lang="fr-FR" smtClean="0"/>
              <a:t>}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</a:rPr>
              <a:t>-  </a:t>
            </a:r>
            <a:r>
              <a:rPr lang="ko-KR" altLang="en-US" sz="2800" b="1" smtClean="0">
                <a:solidFill>
                  <a:schemeClr val="bg1"/>
                </a:solidFill>
              </a:rPr>
              <a:t>계속  </a:t>
            </a:r>
            <a:r>
              <a:rPr lang="en-US" altLang="ko-KR" sz="2800" b="1" smtClean="0">
                <a:solidFill>
                  <a:schemeClr val="bg1"/>
                </a:solidFill>
              </a:rPr>
              <a:t>-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142984"/>
            <a:ext cx="7772400" cy="52864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000" smtClean="0"/>
              <a:t>❷ 레퍼런스 참조에 의한 호출 </a:t>
            </a:r>
            <a:endParaRPr lang="en-US" altLang="ko-KR" sz="2000" smtClean="0"/>
          </a:p>
          <a:p>
            <a:pPr>
              <a:buNone/>
            </a:pPr>
            <a:r>
              <a:rPr lang="en-US" altLang="ko-KR" sz="2000" smtClean="0"/>
              <a:t>     </a:t>
            </a:r>
            <a:r>
              <a:rPr lang="ko-KR" altLang="en-US" sz="2000" smtClean="0"/>
              <a:t>함수에서 함수로 값을 넘겨줄 때 값이 아닌 주소를 복사하여 넘겨주는 방식 </a:t>
            </a:r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ko-KR" altLang="en-US" sz="2000" smtClean="0"/>
          </a:p>
          <a:p>
            <a:pPr>
              <a:buNone/>
            </a:pPr>
            <a:endParaRPr lang="en-US" altLang="ko-KR" sz="1800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14414" y="2428868"/>
            <a:ext cx="7286676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mtClean="0"/>
              <a:t>void swapPtr(int &amp;a, int &amp;b)</a:t>
            </a:r>
          </a:p>
          <a:p>
            <a:r>
              <a:rPr lang="fr-FR" smtClean="0"/>
              <a:t>{</a:t>
            </a:r>
          </a:p>
          <a:p>
            <a:r>
              <a:rPr lang="fr-FR" smtClean="0"/>
              <a:t>	int t;</a:t>
            </a:r>
          </a:p>
          <a:p>
            <a:r>
              <a:rPr lang="fr-FR" smtClean="0"/>
              <a:t>	t = a;</a:t>
            </a:r>
          </a:p>
          <a:p>
            <a:r>
              <a:rPr lang="fr-FR" smtClean="0"/>
              <a:t>	a = b;</a:t>
            </a:r>
          </a:p>
          <a:p>
            <a:r>
              <a:rPr lang="fr-FR" smtClean="0"/>
              <a:t>	b = t;</a:t>
            </a:r>
          </a:p>
          <a:p>
            <a:r>
              <a:rPr lang="fr-FR" smtClean="0"/>
              <a:t>}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레퍼런스의 제약점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285860"/>
            <a:ext cx="7772400" cy="5286412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지역 심볼에 대한 레퍼런스 리턴은 불가</a:t>
            </a:r>
          </a:p>
          <a:p>
            <a:r>
              <a:rPr lang="ko-KR" altLang="en-US" sz="2000" smtClean="0"/>
              <a:t>전역 심볼 등 리턴 후에도 존재하는 심볼에 대한 리턴은 가능</a:t>
            </a:r>
          </a:p>
          <a:p>
            <a:r>
              <a:rPr lang="ko-KR" altLang="en-US" sz="2000" smtClean="0"/>
              <a:t>값에 의한 전달을 값으로 리턴 </a:t>
            </a:r>
            <a:r>
              <a:rPr lang="en-US" altLang="ko-KR" sz="2000" smtClean="0"/>
              <a:t>: </a:t>
            </a:r>
            <a:r>
              <a:rPr lang="ko-KR" altLang="en-US" sz="2000" smtClean="0"/>
              <a:t>전형적인 블랙 박스 모델</a:t>
            </a:r>
          </a:p>
          <a:p>
            <a:r>
              <a:rPr lang="ko-KR" altLang="en-US" sz="2000" smtClean="0"/>
              <a:t>레퍼런스에 의한 전달을 레퍼런스로 리턴</a:t>
            </a:r>
          </a:p>
          <a:p>
            <a:r>
              <a:rPr lang="ko-KR" altLang="en-US" sz="2000" smtClean="0"/>
              <a:t>값에 의한 전달을 레퍼런스로 리턴 → 절대 불가</a:t>
            </a:r>
          </a:p>
          <a:p>
            <a:r>
              <a:rPr lang="ko-KR" altLang="en-US" sz="2000" smtClean="0"/>
              <a:t>레퍼런스에 의한 전달을 값으로 리턴 → 상수에 대한 레퍼런스</a:t>
            </a:r>
            <a:r>
              <a:rPr lang="en-US" altLang="ko-KR" sz="2000" smtClean="0"/>
              <a:t>(const T&amp;)</a:t>
            </a:r>
            <a:r>
              <a:rPr lang="ko-KR" altLang="en-US" sz="2000" smtClean="0"/>
              <a:t>를 사용</a:t>
            </a:r>
          </a:p>
          <a:p>
            <a:pPr>
              <a:buNone/>
            </a:pPr>
            <a:endParaRPr lang="en-US" altLang="ko-KR" smtClean="0"/>
          </a:p>
          <a:p>
            <a:pPr>
              <a:buNone/>
            </a:pPr>
            <a:endParaRPr lang="en-US" altLang="ko-KR" sz="1800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857364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>
                <a:solidFill>
                  <a:schemeClr val="bg1"/>
                </a:solidFill>
              </a:rPr>
              <a:t>수고하셨습니다</a:t>
            </a:r>
            <a:endParaRPr lang="ko-KR" altLang="en-US" sz="4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647</TotalTime>
  <Words>198</Words>
  <Application>Microsoft Office PowerPoint</Application>
  <PresentationFormat>화면 슬라이드 쇼(4:3)</PresentationFormat>
  <Paragraphs>91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균형</vt:lpstr>
      <vt:lpstr>슬라이드 1</vt:lpstr>
      <vt:lpstr>목차</vt:lpstr>
      <vt:lpstr>레퍼런스 개념</vt:lpstr>
      <vt:lpstr>레퍼런스와 포인터의 차이점과 유사성</vt:lpstr>
      <vt:lpstr>-  계속 -</vt:lpstr>
      <vt:lpstr>레퍼런스에 의한 함수 호출 방식</vt:lpstr>
      <vt:lpstr>-  계속  -</vt:lpstr>
      <vt:lpstr>레퍼런스의 제약점</vt:lpstr>
      <vt:lpstr>슬라이드 9</vt:lpstr>
    </vt:vector>
  </TitlesOfParts>
  <Company>씨씨박스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cp:lastModifiedBy>현윤섭</cp:lastModifiedBy>
  <cp:revision>72</cp:revision>
  <dcterms:created xsi:type="dcterms:W3CDTF">2009-05-05T00:18:58Z</dcterms:created>
  <dcterms:modified xsi:type="dcterms:W3CDTF">2009-04-06T00:26:38Z</dcterms:modified>
</cp:coreProperties>
</file>