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1" r:id="rId4"/>
    <p:sldId id="282" r:id="rId5"/>
    <p:sldId id="274" r:id="rId6"/>
    <p:sldId id="279" r:id="rId7"/>
    <p:sldId id="275" r:id="rId8"/>
    <p:sldId id="280" r:id="rId9"/>
    <p:sldId id="281" r:id="rId10"/>
    <p:sldId id="28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bg1"/>
                </a:solidFill>
              </a:rPr>
              <a:t> </a:t>
            </a:r>
            <a:r>
              <a:rPr lang="ko-KR" altLang="en-US" sz="4000" b="1" smtClean="0">
                <a:solidFill>
                  <a:schemeClr val="bg1"/>
                </a:solidFill>
              </a:rPr>
              <a:t>클래스 기본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</a:t>
            </a:r>
            <a:r>
              <a:rPr lang="en-US" altLang="ko-KR" sz="4800" smtClean="0"/>
              <a:t>07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클래스 선언과 정의</a:t>
            </a:r>
            <a:endParaRPr lang="en-US" altLang="ko-KR" smtClean="0"/>
          </a:p>
          <a:p>
            <a:r>
              <a:rPr lang="ko-KR" altLang="en-US" smtClean="0"/>
              <a:t>클래스와 생성자</a:t>
            </a:r>
            <a:endParaRPr lang="en-US" altLang="ko-KR" smtClean="0"/>
          </a:p>
          <a:p>
            <a:r>
              <a:rPr lang="ko-KR" altLang="en-US" smtClean="0"/>
              <a:t>구조체</a:t>
            </a:r>
            <a:endParaRPr lang="en-US" altLang="ko-KR" smtClean="0"/>
          </a:p>
          <a:p>
            <a:r>
              <a:rPr lang="ko-KR" altLang="en-US" smtClean="0"/>
              <a:t>공용체</a:t>
            </a:r>
            <a:endParaRPr lang="en-US" altLang="ko-KR" smtClean="0"/>
          </a:p>
          <a:p>
            <a:r>
              <a:rPr lang="ko-KR" altLang="en-US" smtClean="0"/>
              <a:t>열거체</a:t>
            </a:r>
            <a:endParaRPr lang="en-US" altLang="ko-KR" smtClean="0"/>
          </a:p>
          <a:p>
            <a:pPr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클래스 선언과 정의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r>
              <a:rPr lang="ko-KR" altLang="en-US" smtClean="0"/>
              <a:t>클래스 선언 </a:t>
            </a:r>
            <a:endParaRPr lang="en-US" altLang="ko-KR" smtClean="0"/>
          </a:p>
          <a:p>
            <a:pPr>
              <a:buNone/>
            </a:pPr>
            <a:r>
              <a:rPr lang="en-US" altLang="ko-KR" sz="2000" smtClean="0"/>
              <a:t>- </a:t>
            </a:r>
            <a:r>
              <a:rPr lang="ko-KR" altLang="en-US" sz="2000" smtClean="0"/>
              <a:t>클래스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사용자가 정의하는 추상적 데이터 타입</a:t>
            </a:r>
          </a:p>
          <a:p>
            <a:pPr>
              <a:buNone/>
            </a:pPr>
            <a:r>
              <a:rPr lang="en-US" altLang="ko-KR" sz="2000" smtClean="0"/>
              <a:t>- </a:t>
            </a:r>
            <a:r>
              <a:rPr lang="ko-KR" altLang="en-US" sz="2000" smtClean="0"/>
              <a:t>클래스의 구조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데이터 멤버</a:t>
            </a:r>
            <a:r>
              <a:rPr lang="en-US" altLang="ko-KR" sz="2000" smtClean="0"/>
              <a:t>(</a:t>
            </a:r>
            <a:r>
              <a:rPr lang="ko-KR" altLang="en-US" sz="2000" smtClean="0"/>
              <a:t>자료구조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인스턴스 변수</a:t>
            </a:r>
            <a:r>
              <a:rPr lang="en-US" altLang="ko-KR" sz="2000" smtClean="0"/>
              <a:t>) + </a:t>
            </a:r>
            <a:r>
              <a:rPr lang="ko-KR" altLang="en-US" sz="2000" smtClean="0"/>
              <a:t>멤버 함수</a:t>
            </a:r>
            <a:r>
              <a:rPr lang="en-US" altLang="ko-KR" sz="2000" smtClean="0"/>
              <a:t>(</a:t>
            </a:r>
            <a:r>
              <a:rPr lang="ko-KR" altLang="en-US" sz="2000" smtClean="0"/>
              <a:t>연산</a:t>
            </a:r>
            <a:r>
              <a:rPr lang="en-US" altLang="ko-KR" sz="2000" smtClean="0"/>
              <a:t>, </a:t>
            </a:r>
            <a:r>
              <a:rPr lang="ko-KR" altLang="en-US" sz="2000" smtClean="0"/>
              <a:t>메소드</a:t>
            </a:r>
            <a:r>
              <a:rPr lang="en-US" altLang="ko-KR" sz="2000" smtClean="0"/>
              <a:t>)</a:t>
            </a:r>
          </a:p>
          <a:p>
            <a:pPr>
              <a:buNone/>
            </a:pPr>
            <a:r>
              <a:rPr lang="en-US" altLang="ko-KR" sz="2000" smtClean="0"/>
              <a:t>- </a:t>
            </a:r>
            <a:r>
              <a:rPr lang="ko-KR" altLang="en-US" sz="2000" smtClean="0"/>
              <a:t>클래스의 접근 권한 제어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클래스는 기본적으로 비공개</a:t>
            </a:r>
            <a:r>
              <a:rPr lang="en-US" altLang="ko-KR" sz="2000" smtClean="0"/>
              <a:t>(private )</a:t>
            </a:r>
          </a:p>
          <a:p>
            <a:pPr>
              <a:buNone/>
            </a:pPr>
            <a:r>
              <a:rPr lang="en-US" altLang="ko-KR" sz="2000" smtClean="0"/>
              <a:t>- </a:t>
            </a:r>
            <a:r>
              <a:rPr lang="ko-KR" altLang="en-US" sz="2000" smtClean="0"/>
              <a:t>클래스 선언의 예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날짜를 위한 </a:t>
            </a:r>
            <a:r>
              <a:rPr lang="en-US" altLang="ko-KR" sz="2000" smtClean="0"/>
              <a:t>Date </a:t>
            </a:r>
            <a:r>
              <a:rPr lang="ko-KR" altLang="en-US" sz="2000" smtClean="0"/>
              <a:t>클래스</a:t>
            </a:r>
          </a:p>
          <a:p>
            <a:pPr>
              <a:buNone/>
            </a:pPr>
            <a:endParaRPr lang="en-US" altLang="ko-KR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57290" y="3643314"/>
            <a:ext cx="664373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class Date {		//  'class' </a:t>
            </a:r>
            <a:r>
              <a:rPr lang="ko-KR" altLang="en-US" smtClean="0"/>
              <a:t>키워드 타입 이름</a:t>
            </a:r>
          </a:p>
          <a:p>
            <a:r>
              <a:rPr lang="en-US" altLang="ko-KR" smtClean="0"/>
              <a:t>int m_year, m_month, m_day; 	// </a:t>
            </a:r>
            <a:r>
              <a:rPr lang="ko-KR" altLang="en-US" smtClean="0"/>
              <a:t>비공개 데이터 멤버</a:t>
            </a:r>
            <a:r>
              <a:rPr lang="en-US" altLang="ko-KR" smtClean="0"/>
              <a:t>(</a:t>
            </a:r>
            <a:r>
              <a:rPr lang="ko-KR" altLang="en-US" smtClean="0"/>
              <a:t>년</a:t>
            </a:r>
            <a:r>
              <a:rPr lang="en-US" altLang="ko-KR" smtClean="0"/>
              <a:t>- </a:t>
            </a:r>
            <a:r>
              <a:rPr lang="ko-KR" altLang="en-US" smtClean="0"/>
              <a:t>월</a:t>
            </a:r>
            <a:r>
              <a:rPr lang="en-US" altLang="ko-KR" smtClean="0"/>
              <a:t>- </a:t>
            </a:r>
            <a:r>
              <a:rPr lang="ko-KR" altLang="en-US" smtClean="0"/>
              <a:t>일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public : 			// </a:t>
            </a:r>
            <a:r>
              <a:rPr lang="ko-KR" altLang="en-US" smtClean="0"/>
              <a:t>공개 영역임을 표현</a:t>
            </a:r>
          </a:p>
          <a:p>
            <a:r>
              <a:rPr lang="en-US" altLang="ko-KR" smtClean="0"/>
              <a:t>void set Date (int y, int m, int d) ; // </a:t>
            </a:r>
            <a:r>
              <a:rPr lang="ko-KR" altLang="en-US" smtClean="0"/>
              <a:t>날짜 설정 멤버 함수</a:t>
            </a:r>
          </a:p>
          <a:p>
            <a:r>
              <a:rPr lang="en-US" altLang="ko-KR" smtClean="0"/>
              <a:t>int get Year ( ) ; 		// </a:t>
            </a:r>
            <a:r>
              <a:rPr lang="ko-KR" altLang="en-US" smtClean="0"/>
              <a:t>연도 얻기 멤버 함수</a:t>
            </a:r>
          </a:p>
          <a:p>
            <a:r>
              <a:rPr lang="en-US" altLang="ko-KR" smtClean="0"/>
              <a:t>int getMonth( ) ; 		// </a:t>
            </a:r>
            <a:r>
              <a:rPr lang="ko-KR" altLang="en-US" smtClean="0"/>
              <a:t>월 얻기 멤버 함수</a:t>
            </a:r>
          </a:p>
          <a:p>
            <a:r>
              <a:rPr lang="en-US" altLang="ko-KR" smtClean="0"/>
              <a:t>int get Day ( ) ; 		// </a:t>
            </a:r>
            <a:r>
              <a:rPr lang="ko-KR" altLang="en-US" smtClean="0"/>
              <a:t>일 얻기 멤버 함수</a:t>
            </a:r>
          </a:p>
          <a:p>
            <a:r>
              <a:rPr lang="en-US" altLang="ko-KR" smtClean="0"/>
              <a:t>void print ( ) ; 		// </a:t>
            </a:r>
            <a:r>
              <a:rPr lang="ko-KR" altLang="en-US" smtClean="0"/>
              <a:t>날짜 출력 멤버 함수</a:t>
            </a:r>
          </a:p>
          <a:p>
            <a:r>
              <a:rPr lang="en-US" altLang="ko-KR" smtClean="0"/>
              <a:t>}; 			//</a:t>
            </a:r>
            <a:r>
              <a:rPr lang="ko-KR" altLang="en-US" smtClean="0"/>
              <a:t>세미콜론</a:t>
            </a:r>
            <a:r>
              <a:rPr lang="en-US" altLang="ko-KR" smtClean="0"/>
              <a:t>( ; ) </a:t>
            </a:r>
            <a:r>
              <a:rPr lang="ko-KR" altLang="en-US" smtClean="0"/>
              <a:t>에 주의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</a:t>
            </a:r>
            <a:r>
              <a:rPr lang="en-US" altLang="ko-KR" sz="2800" b="1" smtClean="0">
                <a:solidFill>
                  <a:schemeClr val="bg1"/>
                </a:solidFill>
              </a:rPr>
              <a:t>- 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r>
              <a:rPr lang="ko-KR" altLang="en-US" smtClean="0"/>
              <a:t>클래스 정의 </a:t>
            </a:r>
            <a:endParaRPr lang="en-US" altLang="ko-KR" smtClean="0"/>
          </a:p>
          <a:p>
            <a:pPr>
              <a:buNone/>
            </a:pPr>
            <a:r>
              <a:rPr lang="ko-KR" altLang="en-US" sz="2000" smtClean="0"/>
              <a:t>클래스 멤버 함수의 정의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클래스 범위 지정</a:t>
            </a:r>
          </a:p>
          <a:p>
            <a:pPr>
              <a:buNone/>
            </a:pPr>
            <a:endParaRPr lang="ko-KR" altLang="en-US" sz="2000" smtClean="0"/>
          </a:p>
          <a:p>
            <a:pPr>
              <a:buNone/>
            </a:pPr>
            <a:endParaRPr lang="en-US" altLang="ko-KR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38" y="2071678"/>
            <a:ext cx="6929486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void Date : : set Date (int y, int m, int d)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m_year = y; m_month = m; m_day = d;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	int Date : : get Yea r ( ) {return m_yea r ; }</a:t>
            </a:r>
          </a:p>
          <a:p>
            <a:r>
              <a:rPr lang="en-US" smtClean="0"/>
              <a:t>	int Date : : getMont h( ) {return m_mont h; }</a:t>
            </a:r>
          </a:p>
          <a:p>
            <a:r>
              <a:rPr lang="en-US" smtClean="0"/>
              <a:t>	int Date : : get Day ( ) {return m_ day; }</a:t>
            </a:r>
          </a:p>
          <a:p>
            <a:r>
              <a:rPr lang="en-US" smtClean="0"/>
              <a:t>#include &lt;iostream. h&gt; // cout &lt;&lt;</a:t>
            </a:r>
          </a:p>
          <a:p>
            <a:r>
              <a:rPr lang="en-US" smtClean="0"/>
              <a:t>void Date : : print ( 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	cout &lt;&lt; m_yea r &lt;&lt; ' / ' &lt;&lt; m_mont h &lt;&lt; ' / ' &lt;&lt; m_ day;</a:t>
            </a:r>
          </a:p>
          <a:p>
            <a:r>
              <a:rPr lang="en-US" smtClean="0"/>
              <a:t>}</a:t>
            </a:r>
          </a:p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클래스 사용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785786" y="1142984"/>
            <a:ext cx="8143932" cy="5286412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객체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클래스의 인스턴스</a:t>
            </a:r>
            <a:endParaRPr lang="en-US" altLang="ko-KR" sz="2000" smtClean="0"/>
          </a:p>
          <a:p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z="2000" smtClean="0"/>
              <a:t>객체의 멤버에 대한 접근은 오로지 공개 인터페이스를 통해서만 가능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en-US" altLang="ko-KR" smtClean="0"/>
              <a:t>      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5852" y="1643050"/>
            <a:ext cx="600079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Date today;		 // Date </a:t>
            </a:r>
            <a:r>
              <a:rPr lang="ko-KR" altLang="en-US" sz="2000" smtClean="0"/>
              <a:t>타입의 객체 </a:t>
            </a:r>
            <a:r>
              <a:rPr lang="en-US" sz="2000" smtClean="0"/>
              <a:t>today</a:t>
            </a:r>
          </a:p>
          <a:p>
            <a:r>
              <a:rPr lang="en-US" sz="2000" smtClean="0"/>
              <a:t>Date *ptr = &amp;today; 	// Date </a:t>
            </a:r>
            <a:r>
              <a:rPr lang="ko-KR" altLang="en-US" sz="2000" smtClean="0"/>
              <a:t>타입의 포인터 </a:t>
            </a:r>
            <a:r>
              <a:rPr lang="en-US" sz="2000" smtClean="0"/>
              <a:t>ptr</a:t>
            </a:r>
          </a:p>
          <a:p>
            <a:r>
              <a:rPr lang="en-US" sz="2000" smtClean="0"/>
              <a:t>Date &amp;ref = today; 		// Date </a:t>
            </a:r>
            <a:r>
              <a:rPr lang="ko-KR" altLang="en-US" sz="2000" smtClean="0"/>
              <a:t>타입의 레퍼런스 </a:t>
            </a:r>
            <a:r>
              <a:rPr lang="en-US" sz="2000" smtClean="0"/>
              <a:t>ref</a:t>
            </a:r>
            <a:endParaRPr lang="en-US" sz="200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85852" y="3657431"/>
            <a:ext cx="721523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today .m_year = 2009; 		// </a:t>
            </a:r>
            <a:r>
              <a:rPr lang="ko-KR" altLang="en-US" smtClean="0"/>
              <a:t>에러</a:t>
            </a:r>
            <a:r>
              <a:rPr lang="en-US" altLang="ko-KR" smtClean="0"/>
              <a:t>: </a:t>
            </a:r>
            <a:r>
              <a:rPr lang="ko-KR" altLang="en-US" smtClean="0"/>
              <a:t>비공개 데이터 멤버</a:t>
            </a:r>
          </a:p>
          <a:p>
            <a:r>
              <a:rPr lang="en-US" altLang="ko-KR" smtClean="0"/>
              <a:t>today . s et Dat e (2009, 1, 1) ; 		// </a:t>
            </a:r>
            <a:r>
              <a:rPr lang="ko-KR" altLang="en-US" smtClean="0"/>
              <a:t>공개</a:t>
            </a:r>
            <a:r>
              <a:rPr lang="en-US" altLang="ko-KR" smtClean="0"/>
              <a:t>, </a:t>
            </a:r>
            <a:r>
              <a:rPr lang="ko-KR" altLang="en-US" smtClean="0"/>
              <a:t>멤버 선택 연산자</a:t>
            </a:r>
            <a:r>
              <a:rPr lang="en-US" altLang="ko-KR" smtClean="0"/>
              <a:t>( . ) </a:t>
            </a:r>
            <a:r>
              <a:rPr lang="ko-KR" altLang="en-US" smtClean="0"/>
              <a:t>사용</a:t>
            </a:r>
          </a:p>
          <a:p>
            <a:r>
              <a:rPr lang="en-US" altLang="ko-KR" smtClean="0"/>
              <a:t>ptr - &gt;print ( ) ;	 // </a:t>
            </a:r>
            <a:r>
              <a:rPr lang="ko-KR" altLang="en-US" smtClean="0"/>
              <a:t>객체에 대한 포인터를 통해 접근</a:t>
            </a:r>
          </a:p>
          <a:p>
            <a:r>
              <a:rPr lang="en-US" altLang="ko-KR" smtClean="0"/>
              <a:t>ref. print ( ) ; 	// </a:t>
            </a:r>
            <a:r>
              <a:rPr lang="ko-KR" altLang="en-US" smtClean="0"/>
              <a:t>객체에 대한 레퍼런스를 통해 접근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클래스와 생성자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50072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200" smtClean="0"/>
              <a:t>생성자 </a:t>
            </a:r>
            <a:endParaRPr lang="en-US" altLang="ko-KR" sz="2200" smtClean="0"/>
          </a:p>
          <a:p>
            <a:pPr>
              <a:buNone/>
            </a:pPr>
            <a:r>
              <a:rPr lang="en-US" altLang="ko-KR" sz="2200" smtClean="0"/>
              <a:t>      </a:t>
            </a:r>
            <a:r>
              <a:rPr lang="ko-KR" altLang="en-US" sz="2200" smtClean="0"/>
              <a:t>객체 생성시 유효한 데이터 멤버를 초기화하는 특수 멤버 함수</a:t>
            </a:r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r>
              <a:rPr lang="ko-KR" altLang="en-US" sz="2200" smtClean="0"/>
              <a:t>소멸자 </a:t>
            </a:r>
            <a:endParaRPr lang="en-US" altLang="ko-KR" sz="2200" smtClean="0"/>
          </a:p>
          <a:p>
            <a:pPr>
              <a:buNone/>
            </a:pPr>
            <a:r>
              <a:rPr lang="ko-KR" altLang="en-US" sz="2000" smtClean="0"/>
              <a:t>       객체 소멸시 말끔한 정리를 위한 특수 멤버 함수</a:t>
            </a:r>
          </a:p>
          <a:p>
            <a:endParaRPr lang="en-US" altLang="ko-KR" sz="22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en-US" altLang="ko-KR" smtClean="0"/>
              <a:t>  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85852" y="1862728"/>
            <a:ext cx="6143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‣ </a:t>
            </a:r>
            <a:r>
              <a:rPr lang="ko-KR" altLang="en-US" smtClean="0"/>
              <a:t>생성자 함수의 이름은 클래스의 사용자 타입 이름과 동일</a:t>
            </a:r>
          </a:p>
          <a:p>
            <a:r>
              <a:rPr lang="en-US" altLang="ko-KR" smtClean="0"/>
              <a:t>‣ </a:t>
            </a:r>
            <a:r>
              <a:rPr lang="ko-KR" altLang="en-US" smtClean="0"/>
              <a:t>리턴 타입이 없음</a:t>
            </a:r>
          </a:p>
          <a:p>
            <a:r>
              <a:rPr lang="en-US" altLang="ko-KR" smtClean="0"/>
              <a:t>‣ </a:t>
            </a:r>
            <a:r>
              <a:rPr lang="ko-KR" altLang="en-US" smtClean="0"/>
              <a:t>함수 중복</a:t>
            </a:r>
            <a:r>
              <a:rPr lang="en-US" altLang="ko-KR" smtClean="0"/>
              <a:t>, </a:t>
            </a:r>
            <a:r>
              <a:rPr lang="ko-KR" altLang="en-US" smtClean="0"/>
              <a:t>기본 인자 가능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57290" y="4000504"/>
            <a:ext cx="6786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‣ </a:t>
            </a:r>
            <a:r>
              <a:rPr lang="ko-KR" altLang="en-US" smtClean="0"/>
              <a:t>소멸자 함수의 이름은 클래스의 사용자 타입 이름 앞에 </a:t>
            </a:r>
            <a:r>
              <a:rPr lang="en-US" altLang="ko-KR" smtClean="0"/>
              <a:t>~</a:t>
            </a:r>
            <a:r>
              <a:rPr lang="ko-KR" altLang="en-US" smtClean="0"/>
              <a:t>가 붙음</a:t>
            </a:r>
          </a:p>
          <a:p>
            <a:r>
              <a:rPr lang="en-US" altLang="ko-KR" smtClean="0"/>
              <a:t>‣ </a:t>
            </a:r>
            <a:r>
              <a:rPr lang="ko-KR" altLang="en-US" smtClean="0"/>
              <a:t>리턴 타입이 없음</a:t>
            </a:r>
          </a:p>
          <a:p>
            <a:r>
              <a:rPr lang="en-US" altLang="ko-KR" smtClean="0"/>
              <a:t>‣ </a:t>
            </a:r>
            <a:r>
              <a:rPr lang="ko-KR" altLang="en-US" smtClean="0"/>
              <a:t>함수 인자를 취할 수 없음 함수 중복 불가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구조체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286412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사용자 타입 생성기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연산 포함 가능</a:t>
            </a:r>
            <a:r>
              <a:rPr lang="en-US" altLang="ko-KR" sz="2000" smtClean="0"/>
              <a:t>(C</a:t>
            </a:r>
            <a:r>
              <a:rPr lang="ko-KR" altLang="en-US" sz="2000" smtClean="0"/>
              <a:t>의 구조체는 불가</a:t>
            </a:r>
            <a:r>
              <a:rPr lang="en-US" altLang="ko-KR" sz="2000" smtClean="0"/>
              <a:t>)</a:t>
            </a:r>
          </a:p>
          <a:p>
            <a:r>
              <a:rPr lang="ko-KR" altLang="en-US" sz="2000" smtClean="0"/>
              <a:t>구조체의 기본 접근 권한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공개</a:t>
            </a:r>
            <a:r>
              <a:rPr lang="en-US" altLang="ko-KR" sz="2000" smtClean="0"/>
              <a:t>(</a:t>
            </a:r>
            <a:r>
              <a:rPr lang="ko-KR" altLang="en-US" sz="2000" smtClean="0"/>
              <a:t>클래스는 비공개</a:t>
            </a:r>
            <a:r>
              <a:rPr lang="en-US" altLang="ko-KR" sz="2000" smtClean="0"/>
              <a:t>)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타입 이름 자체가 타입으로 작용</a:t>
            </a:r>
            <a:r>
              <a:rPr lang="en-US" altLang="ko-KR" sz="2000" smtClean="0"/>
              <a:t>(C</a:t>
            </a:r>
            <a:r>
              <a:rPr lang="ko-KR" altLang="en-US" sz="2000" smtClean="0"/>
              <a:t>와 달리 </a:t>
            </a:r>
            <a:r>
              <a:rPr lang="en-US" altLang="ko-KR" sz="2000" smtClean="0"/>
              <a:t>'struct' </a:t>
            </a:r>
            <a:r>
              <a:rPr lang="ko-KR" altLang="en-US" sz="2000" smtClean="0"/>
              <a:t>키워드 불필요</a:t>
            </a:r>
            <a:r>
              <a:rPr lang="en-US" altLang="ko-KR" sz="2000" smtClean="0"/>
              <a:t>)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pPr>
              <a:buNone/>
            </a:pPr>
            <a:endParaRPr lang="en-US" altLang="ko-KR" sz="1800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14414" y="2000240"/>
            <a:ext cx="3714776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// </a:t>
            </a:r>
            <a:r>
              <a:rPr lang="ko-KR" altLang="en-US" sz="1600" smtClean="0"/>
              <a:t>클래스</a:t>
            </a:r>
          </a:p>
          <a:p>
            <a:r>
              <a:rPr lang="en-US" smtClean="0"/>
              <a:t>class Date {</a:t>
            </a:r>
          </a:p>
          <a:p>
            <a:r>
              <a:rPr lang="en-US" smtClean="0"/>
              <a:t>	int m_year, m_month, m_ day;</a:t>
            </a:r>
          </a:p>
          <a:p>
            <a:r>
              <a:rPr lang="en-US" smtClean="0"/>
              <a:t>public:</a:t>
            </a:r>
          </a:p>
          <a:p>
            <a:r>
              <a:rPr lang="en-US" smtClean="0"/>
              <a:t>Date(int y, int m, int d);</a:t>
            </a:r>
          </a:p>
          <a:p>
            <a:r>
              <a:rPr lang="en-US" smtClean="0"/>
              <a:t>void print( ) const;</a:t>
            </a:r>
          </a:p>
          <a:p>
            <a:r>
              <a:rPr lang="en-US" smtClean="0"/>
              <a:t>};</a:t>
            </a:r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000628" y="2000240"/>
            <a:ext cx="3714776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// </a:t>
            </a:r>
            <a:r>
              <a:rPr lang="ko-KR" altLang="en-US" sz="1600" smtClean="0"/>
              <a:t>구조체</a:t>
            </a:r>
          </a:p>
          <a:p>
            <a:r>
              <a:rPr lang="en-US" smtClean="0"/>
              <a:t>struct Date{</a:t>
            </a:r>
          </a:p>
          <a:p>
            <a:r>
              <a:rPr lang="en-US" smtClean="0"/>
              <a:t>Date(int y, int m, int d) ;</a:t>
            </a:r>
          </a:p>
          <a:p>
            <a:r>
              <a:rPr lang="en-US" smtClean="0"/>
              <a:t>void print( ) const;</a:t>
            </a:r>
          </a:p>
          <a:p>
            <a:r>
              <a:rPr lang="en-US" smtClean="0"/>
              <a:t>private:</a:t>
            </a:r>
          </a:p>
          <a:p>
            <a:r>
              <a:rPr lang="en-US" smtClean="0"/>
              <a:t>	int m_ year, m_month, m_day;</a:t>
            </a:r>
          </a:p>
          <a:p>
            <a:r>
              <a:rPr lang="en-US" smtClean="0"/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14414" y="4643446"/>
            <a:ext cx="52864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struct Date{ . . . }; // </a:t>
            </a:r>
            <a:r>
              <a:rPr lang="en-US" sz="1600" smtClean="0"/>
              <a:t>C++ </a:t>
            </a:r>
            <a:r>
              <a:rPr lang="ko-KR" altLang="en-US" sz="1600" smtClean="0"/>
              <a:t>구조체</a:t>
            </a:r>
          </a:p>
          <a:p>
            <a:r>
              <a:rPr lang="en-US" smtClean="0"/>
              <a:t>Date today(2009, 1, 31); // </a:t>
            </a:r>
            <a:r>
              <a:rPr lang="en-US" sz="1600" smtClean="0"/>
              <a:t>struct Date</a:t>
            </a:r>
            <a:r>
              <a:rPr lang="ko-KR" altLang="en-US" sz="1600" smtClean="0"/>
              <a:t>라고 할 필요 없음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공용체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286412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멤버 중 가장 큰 멤버만큼 공간이 할당되고 그 공간을 공유</a:t>
            </a:r>
            <a:endParaRPr lang="en-US" altLang="ko-KR" sz="2000" smtClean="0"/>
          </a:p>
          <a:p>
            <a:r>
              <a:rPr lang="ko-KR" altLang="en-US" sz="2000" smtClean="0"/>
              <a:t>공용체도 멤버 함수 정의 가능</a:t>
            </a:r>
            <a:r>
              <a:rPr lang="en-US" altLang="ko-KR" sz="2000" smtClean="0"/>
              <a:t>, </a:t>
            </a:r>
            <a:r>
              <a:rPr lang="ko-KR" altLang="en-US" sz="2000" smtClean="0"/>
              <a:t>기본 접근 권한은 공개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공용체의 제약점</a:t>
            </a:r>
          </a:p>
          <a:p>
            <a:endParaRPr lang="ko-KR" altLang="en-US" sz="2000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14414" y="2049370"/>
            <a:ext cx="728667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union U {</a:t>
            </a:r>
          </a:p>
          <a:p>
            <a:r>
              <a:rPr lang="en-US" altLang="ko-KR" smtClean="0"/>
              <a:t>	char c;	// 1</a:t>
            </a:r>
            <a:r>
              <a:rPr lang="ko-KR" altLang="en-US" smtClean="0"/>
              <a:t>바이트</a:t>
            </a:r>
          </a:p>
          <a:p>
            <a:r>
              <a:rPr lang="en-US" altLang="ko-KR" smtClean="0"/>
              <a:t>	int i ;	// 4</a:t>
            </a:r>
            <a:r>
              <a:rPr lang="ko-KR" altLang="en-US" smtClean="0"/>
              <a:t>바이트</a:t>
            </a:r>
            <a:r>
              <a:rPr lang="en-US" altLang="ko-KR" smtClean="0"/>
              <a:t>(32</a:t>
            </a:r>
            <a:r>
              <a:rPr lang="ko-KR" altLang="en-US" smtClean="0"/>
              <a:t>비트 환경을 가정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	float f ; 	// 4</a:t>
            </a:r>
            <a:r>
              <a:rPr lang="ko-KR" altLang="en-US" smtClean="0"/>
              <a:t>바이트</a:t>
            </a:r>
          </a:p>
          <a:p>
            <a:r>
              <a:rPr lang="en-US" altLang="ko-KR" smtClean="0"/>
              <a:t>	doubled; 	// 8</a:t>
            </a:r>
            <a:r>
              <a:rPr lang="ko-KR" altLang="en-US" smtClean="0"/>
              <a:t>바이트 </a:t>
            </a:r>
            <a:r>
              <a:rPr lang="en-US" altLang="ko-KR" smtClean="0"/>
              <a:t>= sizeof (U)</a:t>
            </a:r>
          </a:p>
          <a:p>
            <a:r>
              <a:rPr lang="en-US" altLang="ko-KR" smtClean="0"/>
              <a:t>U( ) {d=0 . ; } 	// </a:t>
            </a:r>
            <a:r>
              <a:rPr lang="ko-KR" altLang="en-US" smtClean="0"/>
              <a:t>생성자</a:t>
            </a:r>
          </a:p>
          <a:p>
            <a:r>
              <a:rPr lang="en-US" altLang="ko-KR" smtClean="0"/>
              <a:t>void print( ) const ; 	// </a:t>
            </a:r>
            <a:r>
              <a:rPr lang="ko-KR" altLang="en-US" smtClean="0"/>
              <a:t>일반 멤버 함수</a:t>
            </a:r>
          </a:p>
          <a:p>
            <a:r>
              <a:rPr lang="en-US" altLang="ko-KR" smtClean="0"/>
              <a:t>};</a:t>
            </a:r>
            <a:endParaRPr lang="fr-FR"/>
          </a:p>
        </p:txBody>
      </p:sp>
      <p:sp>
        <p:nvSpPr>
          <p:cNvPr id="6" name="직사각형 5"/>
          <p:cNvSpPr/>
          <p:nvPr/>
        </p:nvSpPr>
        <p:spPr>
          <a:xfrm>
            <a:off x="1214414" y="4929198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‣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소멸자</a:t>
            </a:r>
            <a:r>
              <a:rPr lang="en-US" altLang="ko-KR" smtClean="0"/>
              <a:t>, </a:t>
            </a:r>
            <a:r>
              <a:rPr lang="ko-KR" altLang="en-US" smtClean="0"/>
              <a:t>대입 연산자를 갖는 타입의 멤버나 정적 멤버 불가</a:t>
            </a:r>
          </a:p>
          <a:p>
            <a:r>
              <a:rPr lang="en-US" altLang="ko-KR" smtClean="0"/>
              <a:t>‣ </a:t>
            </a:r>
            <a:r>
              <a:rPr lang="ko-KR" altLang="en-US" smtClean="0"/>
              <a:t>상속에 사용될 수 없음</a:t>
            </a:r>
            <a:r>
              <a:rPr lang="en-US" altLang="ko-KR" smtClean="0"/>
              <a:t>(</a:t>
            </a:r>
            <a:r>
              <a:rPr lang="ko-KR" altLang="en-US" smtClean="0"/>
              <a:t>가상 함수 불가</a:t>
            </a:r>
            <a:r>
              <a:rPr lang="en-US" altLang="ko-KR" smtClean="0"/>
              <a:t>)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열거체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285860"/>
            <a:ext cx="7772400" cy="5286412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열거형 타입 생성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열거형 타입은 정수형 타입으로 변환 가능</a:t>
            </a:r>
            <a:endParaRPr lang="en-US" altLang="ko-KR" sz="2000" smtClean="0"/>
          </a:p>
          <a:p>
            <a:r>
              <a:rPr lang="ko-KR" altLang="en-US" sz="2000" smtClean="0"/>
              <a:t>그 역은 성립하지 않음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명시적 타입 캐스팅 필요</a:t>
            </a:r>
            <a:r>
              <a:rPr lang="en-US" altLang="ko-KR" sz="2000" smtClean="0"/>
              <a:t>)</a:t>
            </a:r>
          </a:p>
          <a:p>
            <a:endParaRPr lang="ko-KR" altLang="en-US" sz="2000" smtClean="0"/>
          </a:p>
          <a:p>
            <a:endParaRPr lang="ko-KR" altLang="en-US" sz="2000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4414" y="1785926"/>
            <a:ext cx="635798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enumBool {FALSE=0, false=0, TRUE=1, true=1 }; 	</a:t>
            </a:r>
            <a:r>
              <a:rPr lang="en-US" sz="1600" smtClean="0"/>
              <a:t>// </a:t>
            </a:r>
            <a:r>
              <a:rPr lang="ko-KR" altLang="en-US" sz="1600" smtClean="0"/>
              <a:t>불린 타입</a:t>
            </a:r>
          </a:p>
          <a:p>
            <a:r>
              <a:rPr lang="en-US" smtClean="0"/>
              <a:t>Bool isTrue;	 </a:t>
            </a:r>
            <a:r>
              <a:rPr lang="en-US" sz="1600" smtClean="0"/>
              <a:t>// C</a:t>
            </a:r>
            <a:r>
              <a:rPr lang="ko-KR" altLang="en-US" sz="1600" smtClean="0"/>
              <a:t>의 열거체와 달리 </a:t>
            </a:r>
            <a:r>
              <a:rPr lang="en-US" sz="1600" smtClean="0"/>
              <a:t>enum </a:t>
            </a:r>
            <a:r>
              <a:rPr lang="ko-KR" altLang="en-US" sz="1600" smtClean="0"/>
              <a:t>키워드 불필요</a:t>
            </a:r>
            <a:endParaRPr lang="fr-FR" sz="1600"/>
          </a:p>
        </p:txBody>
      </p:sp>
      <p:sp>
        <p:nvSpPr>
          <p:cNvPr id="7" name="직사각형 6"/>
          <p:cNvSpPr/>
          <p:nvPr/>
        </p:nvSpPr>
        <p:spPr>
          <a:xfrm>
            <a:off x="1214414" y="3643314"/>
            <a:ext cx="635798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char *name [ ] = {"SK", "LG", "SAMSUNG", "LOTTE"};</a:t>
            </a:r>
          </a:p>
          <a:p>
            <a:r>
              <a:rPr lang="en-US" smtClean="0"/>
              <a:t>enumTeam{ SK, LG, SAMSUNG, LOTTE };</a:t>
            </a:r>
          </a:p>
          <a:p>
            <a:r>
              <a:rPr lang="en-US" smtClean="0"/>
              <a:t>TeammyLi ke = LG ;</a:t>
            </a:r>
          </a:p>
          <a:p>
            <a:r>
              <a:rPr lang="en-US" smtClean="0"/>
              <a:t>puts (name [myLi ke] ) ; 	</a:t>
            </a:r>
            <a:r>
              <a:rPr lang="en-US" sz="1600" smtClean="0"/>
              <a:t>/ / </a:t>
            </a:r>
            <a:r>
              <a:rPr lang="ko-KR" altLang="en-US" sz="1600" smtClean="0"/>
              <a:t>가능</a:t>
            </a:r>
            <a:r>
              <a:rPr lang="en-US" altLang="ko-KR" sz="1600" smtClean="0"/>
              <a:t>: </a:t>
            </a:r>
            <a:r>
              <a:rPr lang="en-US" sz="1600" smtClean="0"/>
              <a:t>Team int</a:t>
            </a:r>
          </a:p>
          <a:p>
            <a:r>
              <a:rPr lang="en-US" smtClean="0"/>
              <a:t>Teamyour Like = 1; 		</a:t>
            </a:r>
            <a:r>
              <a:rPr lang="en-US" sz="1600" smtClean="0"/>
              <a:t>/ / </a:t>
            </a:r>
            <a:r>
              <a:rPr lang="ko-KR" altLang="en-US" sz="1600" smtClean="0"/>
              <a:t>에러</a:t>
            </a:r>
            <a:r>
              <a:rPr lang="en-US" altLang="ko-KR" sz="1600" smtClean="0"/>
              <a:t>: </a:t>
            </a:r>
            <a:r>
              <a:rPr lang="en-US" sz="1600" smtClean="0"/>
              <a:t>int Team</a:t>
            </a:r>
          </a:p>
          <a:p>
            <a:r>
              <a:rPr lang="en-US" smtClean="0"/>
              <a:t>Teamyour Like = Team(1) ; 	</a:t>
            </a:r>
            <a:r>
              <a:rPr lang="en-US" sz="1600" smtClean="0"/>
              <a:t>/ / </a:t>
            </a:r>
            <a:r>
              <a:rPr lang="ko-KR" altLang="en-US" sz="1600" smtClean="0"/>
              <a:t>가능</a:t>
            </a:r>
            <a:r>
              <a:rPr lang="en-US" altLang="ko-KR" sz="1600" smtClean="0"/>
              <a:t>: </a:t>
            </a:r>
            <a:r>
              <a:rPr lang="ko-KR" altLang="en-US" sz="1600" smtClean="0"/>
              <a:t>명시적 타입 캐스팅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674</TotalTime>
  <Words>422</Words>
  <Application>Microsoft Office PowerPoint</Application>
  <PresentationFormat>화면 슬라이드 쇼(4:3)</PresentationFormat>
  <Paragraphs>165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균형</vt:lpstr>
      <vt:lpstr>슬라이드 1</vt:lpstr>
      <vt:lpstr>목차</vt:lpstr>
      <vt:lpstr>클래스 선언과 정의</vt:lpstr>
      <vt:lpstr>-  계속 - </vt:lpstr>
      <vt:lpstr>클래스 사용</vt:lpstr>
      <vt:lpstr>클래스와 생성자</vt:lpstr>
      <vt:lpstr>구조체</vt:lpstr>
      <vt:lpstr>공용체</vt:lpstr>
      <vt:lpstr>열거체</vt:lpstr>
      <vt:lpstr>슬라이드 10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76</cp:revision>
  <dcterms:created xsi:type="dcterms:W3CDTF">2009-05-05T00:18:58Z</dcterms:created>
  <dcterms:modified xsi:type="dcterms:W3CDTF">2009-04-06T00:26:40Z</dcterms:modified>
</cp:coreProperties>
</file>