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9" r:id="rId3"/>
    <p:sldId id="261" r:id="rId4"/>
    <p:sldId id="282" r:id="rId5"/>
    <p:sldId id="274" r:id="rId6"/>
    <p:sldId id="279" r:id="rId7"/>
    <p:sldId id="275" r:id="rId8"/>
    <p:sldId id="280" r:id="rId9"/>
    <p:sldId id="281" r:id="rId10"/>
    <p:sldId id="283" r:id="rId11"/>
    <p:sldId id="284" r:id="rId12"/>
    <p:sldId id="285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576" autoAdjust="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12176-070F-4406-9075-72BA94D3468C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64101-ADD0-4950-9AC8-4EA366106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857364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chemeClr val="bg1"/>
                </a:solidFill>
              </a:rPr>
              <a:t> </a:t>
            </a:r>
            <a:r>
              <a:rPr lang="ko-KR" altLang="en-US" sz="4000" b="1" smtClean="0">
                <a:solidFill>
                  <a:schemeClr val="bg1"/>
                </a:solidFill>
              </a:rPr>
              <a:t>함수와 연산자 중복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571480"/>
            <a:ext cx="428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/>
              <a:t>Chapter </a:t>
            </a:r>
            <a:r>
              <a:rPr lang="en-US" altLang="ko-KR" sz="4800" smtClean="0"/>
              <a:t>08</a:t>
            </a:r>
            <a:endParaRPr lang="ko-KR" altLang="en-US" sz="480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함수 호출 연산자의 중복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285860"/>
            <a:ext cx="7772400" cy="1143008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행렬의 색인을 위한 함수 호출 연산자 중복 </a:t>
            </a:r>
            <a:endParaRPr lang="en-US" altLang="ko-KR" sz="2000" smtClean="0"/>
          </a:p>
          <a:p>
            <a:pPr>
              <a:buNone/>
            </a:pPr>
            <a:r>
              <a:rPr lang="en-US" altLang="ko-KR" sz="2000" smtClean="0"/>
              <a:t> A.operator() (1,2); </a:t>
            </a:r>
            <a:r>
              <a:rPr lang="ko-KR" altLang="en-US" sz="2000" smtClean="0"/>
              <a:t> </a:t>
            </a:r>
            <a:endParaRPr lang="en-US" altLang="ko-KR" sz="2000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24"/>
          <p:cNvSpPr txBox="1">
            <a:spLocks/>
          </p:cNvSpPr>
          <p:nvPr/>
        </p:nvSpPr>
        <p:spPr>
          <a:xfrm>
            <a:off x="1071538" y="2143116"/>
            <a:ext cx="7500990" cy="16430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r>
              <a:rPr lang="en-US" sz="2000" smtClean="0"/>
              <a:t>class Matrix{</a:t>
            </a:r>
          </a:p>
          <a:p>
            <a:r>
              <a:rPr lang="en-US" sz="2000" smtClean="0"/>
              <a:t>public:</a:t>
            </a:r>
          </a:p>
          <a:p>
            <a:r>
              <a:rPr lang="en-US" sz="2000" smtClean="0"/>
              <a:t>	double&amp; operator()(int r, int c){return m_mat[r][c];} 	//</a:t>
            </a:r>
            <a:r>
              <a:rPr lang="ko-KR" altLang="en-US" sz="2000" smtClean="0"/>
              <a:t>쓰기</a:t>
            </a:r>
            <a:endParaRPr lang="en-US" sz="2000" smtClean="0"/>
          </a:p>
          <a:p>
            <a:r>
              <a:rPr lang="en-US" sz="2000" smtClean="0"/>
              <a:t>	double operator()(int r, int c)const{return m_mat[r][c];} 	//</a:t>
            </a:r>
            <a:r>
              <a:rPr lang="ko-KR" altLang="en-US" sz="2000" smtClean="0"/>
              <a:t>읽기</a:t>
            </a:r>
            <a:endParaRPr lang="en-US" sz="2000" smtClean="0"/>
          </a:p>
          <a:p>
            <a:r>
              <a:rPr lang="en-US" sz="2000" smtClean="0"/>
              <a:t>};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new</a:t>
            </a:r>
            <a:r>
              <a:rPr lang="ko-KR" altLang="en-US" sz="2800" b="1" smtClean="0">
                <a:solidFill>
                  <a:schemeClr val="bg1"/>
                </a:solidFill>
              </a:rPr>
              <a:t>와 </a:t>
            </a:r>
            <a:r>
              <a:rPr lang="en-US" altLang="ko-KR" sz="2800" b="1" smtClean="0">
                <a:solidFill>
                  <a:schemeClr val="bg1"/>
                </a:solidFill>
              </a:rPr>
              <a:t>delete </a:t>
            </a:r>
            <a:r>
              <a:rPr lang="ko-KR" altLang="en-US" sz="2800" b="1" smtClean="0">
                <a:solidFill>
                  <a:schemeClr val="bg1"/>
                </a:solidFill>
              </a:rPr>
              <a:t>연산자의 중복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285860"/>
            <a:ext cx="7772400" cy="5072098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사용자 메모리 관리</a:t>
            </a:r>
          </a:p>
          <a:p>
            <a:r>
              <a:rPr lang="ko-KR" altLang="en-US" sz="2000" smtClean="0"/>
              <a:t>전역 함수로의 중복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특정 클래스 한정 중복 </a:t>
            </a:r>
            <a:r>
              <a:rPr lang="en-US" altLang="ko-KR" sz="2000" smtClean="0"/>
              <a:t>: </a:t>
            </a:r>
            <a:r>
              <a:rPr lang="ko-KR" altLang="en-US" sz="2000" smtClean="0"/>
              <a:t>정적 멤버 함수</a:t>
            </a:r>
          </a:p>
          <a:p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r>
              <a:rPr lang="en-US" altLang="ko-KR" sz="2000" smtClean="0"/>
              <a:t> </a:t>
            </a:r>
            <a:r>
              <a:rPr lang="ko-KR" altLang="en-US" sz="2000" smtClean="0"/>
              <a:t> </a:t>
            </a: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내용 개체 틀 24"/>
          <p:cNvSpPr txBox="1">
            <a:spLocks/>
          </p:cNvSpPr>
          <p:nvPr/>
        </p:nvSpPr>
        <p:spPr>
          <a:xfrm>
            <a:off x="1285852" y="2143116"/>
            <a:ext cx="4429156" cy="1071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r>
              <a:rPr lang="en-US" sz="2000" smtClean="0"/>
              <a:t>char * l i ne = new( ' _ ' ) char [ 80] ;</a:t>
            </a:r>
          </a:p>
          <a:p>
            <a:r>
              <a:rPr lang="en-US" sz="2000" smtClean="0"/>
              <a:t>void* operator new (size_t size, int c);</a:t>
            </a:r>
          </a:p>
          <a:p>
            <a:r>
              <a:rPr lang="en-US" sz="2000" smtClean="0"/>
              <a:t>void operator delete (void *p);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내용 개체 틀 24"/>
          <p:cNvSpPr txBox="1">
            <a:spLocks/>
          </p:cNvSpPr>
          <p:nvPr/>
        </p:nvSpPr>
        <p:spPr>
          <a:xfrm>
            <a:off x="1285852" y="4071942"/>
            <a:ext cx="5500726" cy="1071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rmAutofit/>
          </a:bodyPr>
          <a:lstStyle/>
          <a:p>
            <a:r>
              <a:rPr lang="en-US" sz="2000" smtClean="0"/>
              <a:t>String *s = new("Hello!") String;</a:t>
            </a:r>
          </a:p>
          <a:p>
            <a:r>
              <a:rPr lang="en-US" sz="2000" smtClean="0"/>
              <a:t>void* String::operator new(size_tsize, const char *s);</a:t>
            </a:r>
          </a:p>
          <a:p>
            <a:r>
              <a:rPr lang="en-US" sz="2000" smtClean="0"/>
              <a:t>void String::operator delete(void *p);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857364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>
                <a:solidFill>
                  <a:schemeClr val="bg1"/>
                </a:solidFill>
              </a:rPr>
              <a:t>수고하셨습니다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28604"/>
            <a:ext cx="7772400" cy="57150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+mn-ea"/>
                <a:ea typeface="+mn-ea"/>
              </a:rPr>
              <a:t>목차</a:t>
            </a:r>
            <a:endParaRPr lang="ko-KR" altLang="en-US" sz="28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10158"/>
          </a:xfrm>
        </p:spPr>
        <p:txBody>
          <a:bodyPr>
            <a:normAutofit lnSpcReduction="10000"/>
          </a:bodyPr>
          <a:lstStyle/>
          <a:p>
            <a:r>
              <a:rPr lang="ko-KR" altLang="en-US" smtClean="0"/>
              <a:t>함수 중복 정의</a:t>
            </a:r>
            <a:endParaRPr lang="en-US" altLang="ko-KR" smtClean="0"/>
          </a:p>
          <a:p>
            <a:r>
              <a:rPr lang="ko-KR" altLang="en-US" smtClean="0"/>
              <a:t>연산자 중복 정의</a:t>
            </a:r>
            <a:endParaRPr lang="en-US" altLang="ko-KR" smtClean="0"/>
          </a:p>
          <a:p>
            <a:r>
              <a:rPr lang="ko-KR" altLang="en-US" smtClean="0"/>
              <a:t>연산자 중복 함수</a:t>
            </a:r>
            <a:endParaRPr lang="en-US" altLang="ko-KR" smtClean="0"/>
          </a:p>
          <a:p>
            <a:r>
              <a:rPr lang="ko-KR" altLang="en-US" smtClean="0"/>
              <a:t>멤버 및 프렌드 함수 중복</a:t>
            </a:r>
            <a:endParaRPr lang="en-US" altLang="ko-KR" smtClean="0"/>
          </a:p>
          <a:p>
            <a:r>
              <a:rPr lang="ko-KR" altLang="en-US" smtClean="0"/>
              <a:t>증가 및 감소 연산자의 중복 </a:t>
            </a:r>
            <a:endParaRPr lang="en-US" altLang="ko-KR" smtClean="0"/>
          </a:p>
          <a:p>
            <a:r>
              <a:rPr lang="ko-KR" altLang="en-US" smtClean="0"/>
              <a:t>단항 및 이항 연산자의 중복 </a:t>
            </a:r>
            <a:endParaRPr lang="en-US" altLang="ko-KR" smtClean="0"/>
          </a:p>
          <a:p>
            <a:r>
              <a:rPr lang="en-US" altLang="ko-KR" smtClean="0"/>
              <a:t>this </a:t>
            </a:r>
            <a:r>
              <a:rPr lang="ko-KR" altLang="en-US" smtClean="0"/>
              <a:t>포인터와 연산자 중복 </a:t>
            </a:r>
            <a:endParaRPr lang="en-US" altLang="ko-KR" smtClean="0"/>
          </a:p>
          <a:p>
            <a:r>
              <a:rPr lang="ko-KR" altLang="en-US" smtClean="0"/>
              <a:t>함수 호출 연산자의 중복 </a:t>
            </a:r>
            <a:endParaRPr lang="en-US" altLang="ko-KR" smtClean="0"/>
          </a:p>
          <a:p>
            <a:r>
              <a:rPr lang="ko-KR" altLang="en-US" smtClean="0"/>
              <a:t>형 변환 연산자의 중복 </a:t>
            </a:r>
            <a:endParaRPr lang="en-US" altLang="ko-KR" smtClean="0"/>
          </a:p>
          <a:p>
            <a:r>
              <a:rPr lang="en-US" altLang="ko-KR" smtClean="0"/>
              <a:t>new/delete </a:t>
            </a:r>
            <a:r>
              <a:rPr lang="ko-KR" altLang="en-US" smtClean="0"/>
              <a:t>연산자의 중복 </a:t>
            </a:r>
            <a:r>
              <a:rPr lang="en-US" altLang="ko-KR" smtClean="0"/>
              <a:t> </a:t>
            </a:r>
          </a:p>
          <a:p>
            <a:pPr>
              <a:buNone/>
            </a:pPr>
            <a:r>
              <a:rPr lang="ko-KR" altLang="en-US" smtClean="0"/>
              <a:t>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연산자 중복 정의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5429288"/>
          </a:xfrm>
        </p:spPr>
        <p:txBody>
          <a:bodyPr>
            <a:normAutofit/>
          </a:bodyPr>
          <a:lstStyle/>
          <a:p>
            <a:r>
              <a:rPr lang="en-US" altLang="ko-KR" smtClean="0"/>
              <a:t>C++ </a:t>
            </a:r>
            <a:r>
              <a:rPr lang="ko-KR" altLang="en-US" smtClean="0"/>
              <a:t>기본 타입과 사용자 타입 정의</a:t>
            </a:r>
            <a:endParaRPr lang="en-US" altLang="ko-KR" smtClean="0"/>
          </a:p>
          <a:p>
            <a:pPr>
              <a:buNone/>
            </a:pPr>
            <a:r>
              <a:rPr lang="en-US" altLang="ko-KR" sz="2000" smtClean="0"/>
              <a:t>    - </a:t>
            </a:r>
            <a:r>
              <a:rPr lang="ko-KR" altLang="en-US" sz="2000" smtClean="0"/>
              <a:t>기본 타입 정의</a:t>
            </a: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r>
              <a:rPr lang="en-US" altLang="ko-KR" sz="2000" smtClean="0"/>
              <a:t>   </a:t>
            </a:r>
          </a:p>
          <a:p>
            <a:pPr>
              <a:buNone/>
            </a:pPr>
            <a:r>
              <a:rPr lang="en-US" altLang="ko-KR" sz="2000" smtClean="0"/>
              <a:t>   - </a:t>
            </a:r>
            <a:r>
              <a:rPr lang="ko-KR" altLang="en-US" sz="2000" smtClean="0"/>
              <a:t>사용자 타입 정의</a:t>
            </a:r>
            <a:endParaRPr lang="en-US" altLang="ko-KR" sz="2000" smtClean="0"/>
          </a:p>
          <a:p>
            <a:pPr>
              <a:buNone/>
            </a:pPr>
            <a:r>
              <a:rPr lang="en-US" altLang="ko-KR" sz="2000" smtClean="0"/>
              <a:t> </a:t>
            </a:r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57290" y="2094548"/>
            <a:ext cx="485778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mtClean="0"/>
              <a:t>int i j;	// </a:t>
            </a:r>
            <a:r>
              <a:rPr lang="ko-KR" altLang="en-US" smtClean="0"/>
              <a:t>기본 타입 변수</a:t>
            </a:r>
          </a:p>
          <a:p>
            <a:r>
              <a:rPr lang="en-US" altLang="ko-KR" smtClean="0"/>
              <a:t>i + j;	// int</a:t>
            </a:r>
            <a:r>
              <a:rPr lang="ko-KR" altLang="en-US" smtClean="0"/>
              <a:t>형 덧셈</a:t>
            </a:r>
          </a:p>
          <a:p>
            <a:r>
              <a:rPr lang="en-US" altLang="ko-KR" smtClean="0"/>
              <a:t>i - j;	// int</a:t>
            </a:r>
            <a:r>
              <a:rPr lang="ko-KR" altLang="en-US" smtClean="0"/>
              <a:t>형 뺄셈</a:t>
            </a:r>
          </a:p>
          <a:p>
            <a:r>
              <a:rPr lang="en-US" altLang="ko-KR" smtClean="0"/>
              <a:t>i * j;	// int</a:t>
            </a:r>
            <a:r>
              <a:rPr lang="ko-KR" altLang="en-US" smtClean="0"/>
              <a:t>형 곱셈</a:t>
            </a:r>
          </a:p>
          <a:p>
            <a:r>
              <a:rPr lang="en-US" altLang="ko-KR" smtClean="0"/>
              <a:t>i / j;	// int</a:t>
            </a:r>
            <a:r>
              <a:rPr lang="ko-KR" altLang="en-US" smtClean="0"/>
              <a:t>형 나눗셈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57290" y="4380564"/>
            <a:ext cx="500066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/>
              <a:t>Complex z, w;// </a:t>
            </a:r>
            <a:r>
              <a:rPr lang="ko-KR" altLang="en-US" smtClean="0"/>
              <a:t>사용자 타입 객체</a:t>
            </a:r>
          </a:p>
          <a:p>
            <a:r>
              <a:rPr lang="en-US" smtClean="0"/>
              <a:t>z + w;	// Complex</a:t>
            </a:r>
            <a:r>
              <a:rPr lang="ko-KR" altLang="en-US" smtClean="0"/>
              <a:t>형 덧셈</a:t>
            </a:r>
          </a:p>
          <a:p>
            <a:r>
              <a:rPr lang="en-US" smtClean="0"/>
              <a:t>z - w;	// Complex</a:t>
            </a:r>
            <a:r>
              <a:rPr lang="ko-KR" altLang="en-US" smtClean="0"/>
              <a:t>형 뺄셈</a:t>
            </a:r>
          </a:p>
          <a:p>
            <a:r>
              <a:rPr lang="en-US" smtClean="0"/>
              <a:t>z * w;	// Complex</a:t>
            </a:r>
            <a:r>
              <a:rPr lang="ko-KR" altLang="en-US" smtClean="0"/>
              <a:t>형 곱셈</a:t>
            </a:r>
          </a:p>
          <a:p>
            <a:r>
              <a:rPr lang="en-US" smtClean="0"/>
              <a:t>z / w;	// Complex</a:t>
            </a:r>
            <a:r>
              <a:rPr lang="ko-KR" altLang="en-US" smtClean="0"/>
              <a:t>형 나눗셈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연산자 중복 함수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5429288"/>
          </a:xfrm>
        </p:spPr>
        <p:txBody>
          <a:bodyPr>
            <a:normAutofit/>
          </a:bodyPr>
          <a:lstStyle/>
          <a:p>
            <a:r>
              <a:rPr lang="ko-KR" altLang="en-US" smtClean="0"/>
              <a:t>연산자 중복이 가능한 연산자와 불가능한 연산자 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r>
              <a:rPr lang="ko-KR" altLang="en-US" b="1" smtClean="0"/>
              <a:t> </a:t>
            </a:r>
            <a:endParaRPr lang="en-US" altLang="ko-KR" b="1" smtClean="0"/>
          </a:p>
          <a:p>
            <a:pPr>
              <a:buNone/>
            </a:pPr>
            <a:endParaRPr lang="ko-KR" altLang="en-US" sz="2000" smtClean="0"/>
          </a:p>
          <a:p>
            <a:pPr>
              <a:buNone/>
            </a:pPr>
            <a:r>
              <a:rPr lang="ko-KR" altLang="en-US" sz="2000" smtClean="0"/>
              <a:t>중복이 가능한 연산자</a:t>
            </a:r>
            <a:r>
              <a:rPr lang="en-US" altLang="ko-KR" sz="2000" smtClean="0"/>
              <a:t>			</a:t>
            </a:r>
            <a:r>
              <a:rPr lang="ko-KR" altLang="en-US" sz="2000" smtClean="0"/>
              <a:t>중복이 불가능한 연산자</a:t>
            </a:r>
            <a:endParaRPr lang="en-US" altLang="ko-KR" sz="2000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000100" y="1752600"/>
          <a:ext cx="4321810" cy="3352800"/>
        </p:xfrm>
        <a:graphic>
          <a:graphicData uri="http://schemas.openxmlformats.org/drawingml/2006/table">
            <a:tbl>
              <a:tblPr/>
              <a:tblGrid>
                <a:gridCol w="1082675"/>
                <a:gridCol w="3239135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바탕"/>
                        </a:rPr>
                        <a:t>종류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바탕"/>
                        </a:rPr>
                        <a:t>내용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구분자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[ ] ( )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단항 연산자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바탕"/>
                        </a:rPr>
                        <a:t>! ~ + - * ++ -- &amp; * new delete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산술 연산자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* </a:t>
                      </a: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/ % + -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시프트 연산자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&lt;&lt; &gt;&gt;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비교 연산자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&lt; &lt;= &gt; &gt;= == !=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비트 연산자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&amp; ^ |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논리 연산자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&amp;&amp; ||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치환 연산자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= += -= *= /= %= ^= &amp;= |=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콤마 연산자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,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5500694" y="1714488"/>
          <a:ext cx="3071834" cy="2857520"/>
        </p:xfrm>
        <a:graphic>
          <a:graphicData uri="http://schemas.openxmlformats.org/drawingml/2006/table">
            <a:tbl>
              <a:tblPr/>
              <a:tblGrid>
                <a:gridCol w="1970638"/>
                <a:gridCol w="1101196"/>
              </a:tblGrid>
              <a:tr h="3571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바탕"/>
                        </a:rPr>
                        <a:t>종류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>
                          <a:solidFill>
                            <a:srgbClr val="000000"/>
                          </a:solidFill>
                          <a:latin typeface="바탕"/>
                        </a:rPr>
                        <a:t>내용</a:t>
                      </a:r>
                      <a:endParaRPr lang="ko-KR" altLang="en-US" sz="1000">
                        <a:solidFill>
                          <a:srgbClr val="000000"/>
                        </a:solidFill>
                        <a:latin typeface="바탕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35719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클래스 멤버 선택 연산자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.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.*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범위 연산자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::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변수의 크기를 구하는 연산자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latin typeface="바탕"/>
                        </a:rPr>
                        <a:t>sizeof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조건 연산자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?: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>
                          <a:solidFill>
                            <a:srgbClr val="000000"/>
                          </a:solidFill>
                          <a:latin typeface="바탕"/>
                        </a:rPr>
                        <a:t>전처리기 기호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#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1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>
                          <a:solidFill>
                            <a:srgbClr val="000000"/>
                          </a:solidFill>
                          <a:latin typeface="바탕"/>
                        </a:rPr>
                        <a:t>##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연산자 중복의 제한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785786" y="1142984"/>
            <a:ext cx="8143932" cy="5286412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연산자 본래 의미가 반영될 수 있도록 연산자 중복 정의</a:t>
            </a:r>
            <a:endParaRPr lang="en-US" altLang="ko-KR" sz="2000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z="2000" smtClean="0"/>
              <a:t>연산자의 우선 순위 변경 불가능</a:t>
            </a:r>
            <a:endParaRPr lang="en-US" altLang="ko-KR" sz="2000" smtClean="0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ko-KR" altLang="en-US" sz="2000" smtClean="0"/>
              <a:t>연산자의 결합 방향 변경 불가능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en-US" altLang="ko-KR" sz="2000" smtClean="0"/>
              <a:t> </a:t>
            </a:r>
            <a:r>
              <a:rPr lang="ko-KR" altLang="en-US" sz="2000" smtClean="0"/>
              <a:t>새 연산자 생성 불가능 </a:t>
            </a:r>
            <a:endParaRPr lang="en-US" altLang="ko-KR" sz="2000" smtClean="0"/>
          </a:p>
          <a:p>
            <a:endParaRPr lang="en-US" altLang="ko-KR" smtClean="0"/>
          </a:p>
          <a:p>
            <a:pPr>
              <a:buNone/>
            </a:pPr>
            <a:r>
              <a:rPr lang="en-US" altLang="ko-KR" smtClean="0"/>
              <a:t>        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14414" y="1571612"/>
            <a:ext cx="6000792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smtClean="0"/>
              <a:t>Strint str1 = "I am a", str2 = "C++ programmer.", str3;</a:t>
            </a:r>
          </a:p>
          <a:p>
            <a:r>
              <a:rPr lang="en-US" sz="2000" smtClean="0"/>
              <a:t>str3 = str1 + str2</a:t>
            </a:r>
            <a:endParaRPr lang="en-US" sz="2000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14414" y="2857496"/>
            <a:ext cx="600079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/>
              <a:t>z + w * u;// ⇔ z + (w * u)</a:t>
            </a:r>
          </a:p>
          <a:p>
            <a:r>
              <a:rPr lang="en-US" smtClean="0"/>
              <a:t>(z + w) * u;// </a:t>
            </a:r>
            <a:r>
              <a:rPr lang="ko-KR" altLang="en-US" sz="1600" smtClean="0"/>
              <a:t>덧셈 먼저 계산</a:t>
            </a:r>
            <a:endParaRPr lang="ko-KR" altLang="en-US" sz="1600"/>
          </a:p>
        </p:txBody>
      </p:sp>
      <p:sp>
        <p:nvSpPr>
          <p:cNvPr id="11" name="직사각형 10"/>
          <p:cNvSpPr/>
          <p:nvPr/>
        </p:nvSpPr>
        <p:spPr>
          <a:xfrm>
            <a:off x="1214414" y="4214818"/>
            <a:ext cx="600079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l-PL" sz="1600" smtClean="0"/>
              <a:t>obj + 1 + 2 + 3 + 4 + 5;</a:t>
            </a:r>
            <a:endParaRPr lang="ko-KR" altLang="en-US" sz="1600"/>
          </a:p>
        </p:txBody>
      </p:sp>
      <p:sp>
        <p:nvSpPr>
          <p:cNvPr id="12" name="직사각형 11"/>
          <p:cNvSpPr/>
          <p:nvPr/>
        </p:nvSpPr>
        <p:spPr>
          <a:xfrm>
            <a:off x="1214414" y="5357826"/>
            <a:ext cx="600079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smtClean="0"/>
              <a:t>x**y; → xy</a:t>
            </a:r>
            <a:r>
              <a:rPr lang="ko-KR" altLang="en-US" sz="1600" smtClean="0"/>
              <a:t>이 아니라 </a:t>
            </a:r>
            <a:r>
              <a:rPr lang="en-US" altLang="ko-KR" sz="1600" smtClean="0"/>
              <a:t>x</a:t>
            </a:r>
            <a:r>
              <a:rPr lang="ko-KR" altLang="en-US" sz="1600" smtClean="0"/>
              <a:t>와 포인터 변수 </a:t>
            </a:r>
            <a:r>
              <a:rPr lang="en-US" altLang="ko-KR" sz="1600" smtClean="0"/>
              <a:t>y</a:t>
            </a:r>
            <a:r>
              <a:rPr lang="ko-KR" altLang="en-US" sz="1600" smtClean="0"/>
              <a:t>의 피참조자 </a:t>
            </a:r>
            <a:r>
              <a:rPr lang="en-US" altLang="ko-KR" sz="1600" smtClean="0"/>
              <a:t>(*y)</a:t>
            </a:r>
            <a:r>
              <a:rPr lang="ko-KR" altLang="en-US" sz="1600" smtClean="0"/>
              <a:t>의 곱셈</a:t>
            </a:r>
            <a:endParaRPr lang="ko-KR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멤버 및 프렌드 함수 중복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357274"/>
            <a:ext cx="7772400" cy="5500726"/>
          </a:xfrm>
        </p:spPr>
        <p:txBody>
          <a:bodyPr>
            <a:normAutofit/>
          </a:bodyPr>
          <a:lstStyle/>
          <a:p>
            <a:r>
              <a:rPr lang="ko-KR" altLang="en-US" sz="2200" smtClean="0"/>
              <a:t>멤버 함수 중복 </a:t>
            </a:r>
            <a:endParaRPr lang="en-US" altLang="ko-KR" sz="2200" smtClean="0"/>
          </a:p>
          <a:p>
            <a:pPr>
              <a:buNone/>
            </a:pPr>
            <a:r>
              <a:rPr lang="en-US" altLang="ko-KR" sz="2200" smtClean="0"/>
              <a:t>      </a:t>
            </a:r>
          </a:p>
          <a:p>
            <a:endParaRPr lang="en-US" altLang="ko-KR" sz="2200" smtClean="0"/>
          </a:p>
          <a:p>
            <a:endParaRPr lang="en-US" altLang="ko-KR" sz="2200" smtClean="0"/>
          </a:p>
          <a:p>
            <a:endParaRPr lang="en-US" altLang="ko-KR" sz="2200" smtClean="0"/>
          </a:p>
          <a:p>
            <a:r>
              <a:rPr lang="ko-KR" altLang="en-US" sz="2200" smtClean="0"/>
              <a:t>프렌드 함수 중복 </a:t>
            </a:r>
            <a:endParaRPr lang="en-US" altLang="ko-KR" sz="2200" smtClean="0"/>
          </a:p>
          <a:p>
            <a:pPr>
              <a:buNone/>
            </a:pPr>
            <a:r>
              <a:rPr lang="ko-KR" altLang="en-US" sz="2000" smtClean="0"/>
              <a:t>       </a:t>
            </a:r>
            <a:endParaRPr lang="en-US" altLang="ko-KR" smtClean="0"/>
          </a:p>
          <a:p>
            <a:pPr>
              <a:buNone/>
            </a:pPr>
            <a:r>
              <a:rPr lang="en-US" altLang="ko-KR" smtClean="0"/>
              <a:t>    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428728" y="1857364"/>
            <a:ext cx="614366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mtClean="0"/>
              <a:t>z + w; z.operator+(w);</a:t>
            </a:r>
          </a:p>
          <a:p>
            <a:r>
              <a:rPr lang="en-US" altLang="ko-KR" smtClean="0"/>
              <a:t>// Complex Complex :: operator+(const Complex&amp;) const;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57290" y="3929066"/>
            <a:ext cx="614366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mtClean="0"/>
              <a:t>z + w; z.operator+(z, w);</a:t>
            </a:r>
          </a:p>
          <a:p>
            <a:r>
              <a:rPr lang="en-US" altLang="ko-KR" smtClean="0"/>
              <a:t>// Complex  operator+(const Complex&amp;, const Complex&amp;);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증가 및 가감 연산자 중복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071546"/>
            <a:ext cx="7772400" cy="5286412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증가 연산자 중복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pPr>
              <a:buNone/>
            </a:pPr>
            <a:r>
              <a:rPr lang="en-US" altLang="ko-KR" sz="1600" smtClean="0"/>
              <a:t>- </a:t>
            </a:r>
            <a:r>
              <a:rPr lang="ko-KR" altLang="en-US" sz="1600" smtClean="0"/>
              <a:t>전위 증가 연산자 정의</a:t>
            </a:r>
            <a:endParaRPr lang="en-US" altLang="ko-KR" sz="1600" smtClean="0"/>
          </a:p>
          <a:p>
            <a:pPr>
              <a:buFontTx/>
              <a:buChar char="-"/>
            </a:pPr>
            <a:endParaRPr lang="en-US" altLang="ko-KR" sz="2000" smtClean="0"/>
          </a:p>
          <a:p>
            <a:pPr>
              <a:buFontTx/>
              <a:buChar char="-"/>
            </a:pPr>
            <a:endParaRPr lang="en-US" altLang="ko-KR" sz="2000" smtClean="0"/>
          </a:p>
          <a:p>
            <a:pPr>
              <a:buFontTx/>
              <a:buChar char="-"/>
            </a:pPr>
            <a:endParaRPr lang="en-US" altLang="ko-KR" sz="2000" smtClean="0"/>
          </a:p>
          <a:p>
            <a:pPr>
              <a:buFontTx/>
              <a:buChar char="-"/>
            </a:pPr>
            <a:endParaRPr lang="en-US" altLang="ko-KR" sz="2000" smtClean="0"/>
          </a:p>
          <a:p>
            <a:pPr>
              <a:buFontTx/>
              <a:buChar char="-"/>
            </a:pPr>
            <a:endParaRPr lang="en-US" altLang="ko-KR" sz="2000" smtClean="0"/>
          </a:p>
          <a:p>
            <a:pPr>
              <a:buNone/>
            </a:pPr>
            <a:r>
              <a:rPr lang="en-US" altLang="ko-KR" sz="1600" smtClean="0"/>
              <a:t>- </a:t>
            </a:r>
            <a:r>
              <a:rPr lang="ko-KR" altLang="en-US" sz="1600" smtClean="0"/>
              <a:t>후위 증가 연산자 정의</a:t>
            </a:r>
            <a:endParaRPr lang="en-US" altLang="ko-KR" sz="1600" smtClean="0"/>
          </a:p>
          <a:p>
            <a:pPr>
              <a:buFontTx/>
              <a:buChar char="-"/>
            </a:pPr>
            <a:endParaRPr lang="en-US" altLang="ko-KR" sz="2000" smtClean="0"/>
          </a:p>
          <a:p>
            <a:pPr>
              <a:buFontTx/>
              <a:buChar char="-"/>
            </a:pP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ko-KR" altLang="en-US" sz="2000" smtClean="0"/>
          </a:p>
          <a:p>
            <a:pPr>
              <a:buNone/>
            </a:pPr>
            <a:endParaRPr lang="en-US" altLang="ko-KR" sz="1800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214414" y="2541812"/>
            <a:ext cx="5857916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smtClean="0"/>
              <a:t>Point&amp;		// </a:t>
            </a:r>
            <a:r>
              <a:rPr lang="ko-KR" altLang="en-US" sz="1600" smtClean="0"/>
              <a:t>레퍼런스에 의한 리턴</a:t>
            </a:r>
          </a:p>
          <a:p>
            <a:r>
              <a:rPr lang="en-US" altLang="ko-KR" sz="1600" smtClean="0"/>
              <a:t>Point::operator++()	// </a:t>
            </a:r>
            <a:r>
              <a:rPr lang="ko-KR" altLang="en-US" sz="1600" smtClean="0"/>
              <a:t>전위 증가 연산자 중복</a:t>
            </a:r>
          </a:p>
          <a:p>
            <a:r>
              <a:rPr lang="en-US" altLang="ko-KR" sz="1600" smtClean="0"/>
              <a:t>{</a:t>
            </a:r>
          </a:p>
          <a:p>
            <a:r>
              <a:rPr lang="en-US" altLang="ko-KR" sz="1600" smtClean="0"/>
              <a:t>	m_x++;		// x </a:t>
            </a:r>
            <a:r>
              <a:rPr lang="ko-KR" altLang="en-US" sz="1600" smtClean="0"/>
              <a:t>좌표 하나 증가</a:t>
            </a:r>
          </a:p>
          <a:p>
            <a:r>
              <a:rPr lang="en-US" altLang="ko-KR" sz="1600" smtClean="0"/>
              <a:t>	m-y++;		// y </a:t>
            </a:r>
            <a:r>
              <a:rPr lang="ko-KR" altLang="en-US" sz="1600" smtClean="0"/>
              <a:t>좌표 하나 증가</a:t>
            </a:r>
          </a:p>
          <a:p>
            <a:r>
              <a:rPr lang="en-US" altLang="ko-KR" sz="1600" smtClean="0"/>
              <a:t>	return *this;	// </a:t>
            </a:r>
            <a:r>
              <a:rPr lang="ko-KR" altLang="en-US" sz="1600" smtClean="0"/>
              <a:t>객체 자체</a:t>
            </a:r>
            <a:r>
              <a:rPr lang="en-US" altLang="ko-KR" sz="1600" smtClean="0"/>
              <a:t>(*this)</a:t>
            </a:r>
            <a:r>
              <a:rPr lang="ko-KR" altLang="en-US" sz="1600" smtClean="0"/>
              <a:t>를 리턴</a:t>
            </a:r>
          </a:p>
          <a:p>
            <a:r>
              <a:rPr lang="en-US" altLang="ko-KR" sz="1600" smtClean="0"/>
              <a:t>}</a:t>
            </a:r>
            <a:endParaRPr lang="en-US" altLang="ko-KR" sz="1600"/>
          </a:p>
        </p:txBody>
      </p:sp>
      <p:sp>
        <p:nvSpPr>
          <p:cNvPr id="7" name="직사각형 6"/>
          <p:cNvSpPr/>
          <p:nvPr/>
        </p:nvSpPr>
        <p:spPr>
          <a:xfrm>
            <a:off x="928662" y="1496785"/>
            <a:ext cx="321471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mtClean="0"/>
              <a:t>++a;	// </a:t>
            </a:r>
            <a:r>
              <a:rPr lang="ko-KR" altLang="en-US" smtClean="0"/>
              <a:t>전위 증가 연산자</a:t>
            </a:r>
          </a:p>
          <a:p>
            <a:r>
              <a:rPr lang="en-US" altLang="ko-KR" smtClean="0"/>
              <a:t>a++;  	// </a:t>
            </a:r>
            <a:r>
              <a:rPr lang="ko-KR" altLang="en-US" smtClean="0"/>
              <a:t>후위 증가 연산자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14810" y="1496785"/>
            <a:ext cx="457203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mtClean="0"/>
              <a:t>T&amp; operator++();	// </a:t>
            </a:r>
            <a:r>
              <a:rPr lang="ko-KR" altLang="en-US" smtClean="0"/>
              <a:t>전위 증가 연산자 중복</a:t>
            </a:r>
          </a:p>
          <a:p>
            <a:r>
              <a:rPr lang="en-US" altLang="ko-KR" smtClean="0"/>
              <a:t>T operator++(int);	// </a:t>
            </a:r>
            <a:r>
              <a:rPr lang="ko-KR" altLang="en-US" smtClean="0"/>
              <a:t>후위 증가 연산자 중복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14414" y="4755261"/>
            <a:ext cx="6715172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mtClean="0"/>
              <a:t>Point			// </a:t>
            </a:r>
            <a:r>
              <a:rPr lang="ko-KR" altLang="en-US" sz="1600" smtClean="0"/>
              <a:t>값에 의한 리턴</a:t>
            </a:r>
          </a:p>
          <a:p>
            <a:r>
              <a:rPr lang="en-US" sz="1600" smtClean="0"/>
              <a:t>Point::operator++(int)	// </a:t>
            </a:r>
            <a:r>
              <a:rPr lang="ko-KR" altLang="en-US" sz="1600" smtClean="0"/>
              <a:t>후위 증가 연산자 중복</a:t>
            </a:r>
            <a:r>
              <a:rPr lang="en-US" altLang="ko-KR" sz="1600" smtClean="0"/>
              <a:t>(</a:t>
            </a:r>
            <a:r>
              <a:rPr lang="ko-KR" altLang="en-US" sz="1600" smtClean="0"/>
              <a:t>모조인자 </a:t>
            </a:r>
            <a:r>
              <a:rPr lang="en-US" sz="1600" smtClean="0"/>
              <a:t>int)</a:t>
            </a:r>
          </a:p>
          <a:p>
            <a:r>
              <a:rPr lang="en-US" sz="1600" smtClean="0"/>
              <a:t>{</a:t>
            </a:r>
          </a:p>
          <a:p>
            <a:r>
              <a:rPr lang="en-US" sz="1600" smtClean="0"/>
              <a:t>Point temp = *this;		// </a:t>
            </a:r>
            <a:r>
              <a:rPr lang="ko-KR" altLang="en-US" sz="1600" smtClean="0"/>
              <a:t>임시 객체 </a:t>
            </a:r>
            <a:r>
              <a:rPr lang="en-US" sz="1600" smtClean="0"/>
              <a:t>temp</a:t>
            </a:r>
            <a:r>
              <a:rPr lang="ko-KR" altLang="en-US" sz="1600" smtClean="0"/>
              <a:t>에 객체의 현재값 복사</a:t>
            </a:r>
          </a:p>
          <a:p>
            <a:r>
              <a:rPr lang="en-US" altLang="ko-KR" sz="1600" smtClean="0"/>
              <a:t>++(*</a:t>
            </a:r>
            <a:r>
              <a:rPr lang="en-US" sz="1600" smtClean="0"/>
              <a:t>this);			// ⇔ this -&gt; operator++(); : </a:t>
            </a:r>
            <a:r>
              <a:rPr lang="ko-KR" altLang="en-US" sz="1600" smtClean="0"/>
              <a:t>객체 증가</a:t>
            </a:r>
          </a:p>
          <a:p>
            <a:r>
              <a:rPr lang="en-US" sz="1600" smtClean="0"/>
              <a:t>return temp;		// </a:t>
            </a:r>
            <a:r>
              <a:rPr lang="ko-KR" altLang="en-US" sz="1600" smtClean="0"/>
              <a:t>임시 객체 리턴</a:t>
            </a:r>
          </a:p>
          <a:p>
            <a:r>
              <a:rPr lang="en-US" altLang="ko-KR" sz="1600" smtClean="0"/>
              <a:t>}</a:t>
            </a:r>
            <a:endParaRPr lang="en-US" altLang="ko-K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단항 및 이항 연산자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5286412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멤버 함수로 제공할 때 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프렌드 함수로 제공할 때  </a:t>
            </a:r>
            <a:endParaRPr lang="en-US" altLang="ko-KR" sz="2000" smtClean="0"/>
          </a:p>
          <a:p>
            <a:endParaRPr lang="en-US" altLang="ko-KR" sz="2000" smtClean="0"/>
          </a:p>
          <a:p>
            <a:endParaRPr lang="en-US" altLang="ko-KR" sz="2000" smtClean="0"/>
          </a:p>
          <a:p>
            <a:endParaRPr lang="ko-KR" altLang="en-US" sz="2000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14414" y="3571876"/>
            <a:ext cx="735811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mtClean="0"/>
              <a:t>+ z; 	// </a:t>
            </a:r>
            <a:r>
              <a:rPr lang="ko-KR" altLang="en-US" smtClean="0"/>
              <a:t>단항 연산자 </a:t>
            </a:r>
            <a:r>
              <a:rPr lang="en-US" altLang="ko-KR" smtClean="0"/>
              <a:t>+ : </a:t>
            </a:r>
            <a:r>
              <a:rPr lang="ko-KR" altLang="en-US" smtClean="0"/>
              <a:t>양의 부호 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z + w	// </a:t>
            </a:r>
            <a:r>
              <a:rPr lang="ko-KR" altLang="en-US" smtClean="0"/>
              <a:t>이항 연산자 </a:t>
            </a:r>
            <a:r>
              <a:rPr lang="en-US" altLang="ko-KR" smtClean="0"/>
              <a:t>+ : </a:t>
            </a:r>
            <a:r>
              <a:rPr lang="ko-KR" altLang="en-US" smtClean="0"/>
              <a:t>덧셈 </a:t>
            </a:r>
            <a:endParaRPr lang="en-US" altLang="ko-KR"/>
          </a:p>
        </p:txBody>
      </p:sp>
      <p:sp>
        <p:nvSpPr>
          <p:cNvPr id="7" name="직사각형 6"/>
          <p:cNvSpPr/>
          <p:nvPr/>
        </p:nvSpPr>
        <p:spPr>
          <a:xfrm>
            <a:off x="1214414" y="1500174"/>
            <a:ext cx="735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‣</a:t>
            </a:r>
            <a:r>
              <a:rPr lang="ko-KR" altLang="en-US" smtClean="0"/>
              <a:t>단항 연산자 </a:t>
            </a:r>
            <a:r>
              <a:rPr lang="en-US" altLang="ko-KR" smtClean="0"/>
              <a:t>: </a:t>
            </a:r>
            <a:r>
              <a:rPr lang="ko-KR" altLang="en-US" smtClean="0"/>
              <a:t>함수의 인자는 없다 </a:t>
            </a:r>
          </a:p>
          <a:p>
            <a:r>
              <a:rPr lang="en-US" altLang="ko-KR" smtClean="0"/>
              <a:t>‣</a:t>
            </a:r>
            <a:r>
              <a:rPr lang="ko-KR" altLang="en-US" smtClean="0"/>
              <a:t>이항 연산자 </a:t>
            </a:r>
            <a:r>
              <a:rPr lang="en-US" altLang="ko-KR" smtClean="0"/>
              <a:t>: </a:t>
            </a:r>
            <a:r>
              <a:rPr lang="ko-KR" altLang="en-US" smtClean="0"/>
              <a:t>함수의 인자는 하나이다</a:t>
            </a:r>
            <a:endParaRPr lang="en-US" altLang="ko-KR"/>
          </a:p>
        </p:txBody>
      </p:sp>
      <p:sp>
        <p:nvSpPr>
          <p:cNvPr id="8" name="직사각형 7"/>
          <p:cNvSpPr/>
          <p:nvPr/>
        </p:nvSpPr>
        <p:spPr>
          <a:xfrm>
            <a:off x="1214414" y="2714620"/>
            <a:ext cx="73581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‣</a:t>
            </a:r>
            <a:r>
              <a:rPr lang="ko-KR" altLang="en-US" smtClean="0"/>
              <a:t>단항 연산자 </a:t>
            </a:r>
            <a:r>
              <a:rPr lang="en-US" altLang="ko-KR" smtClean="0"/>
              <a:t>: </a:t>
            </a:r>
            <a:r>
              <a:rPr lang="ko-KR" altLang="en-US" smtClean="0"/>
              <a:t>함수의 인자는 하나이다</a:t>
            </a:r>
          </a:p>
          <a:p>
            <a:r>
              <a:rPr lang="en-US" altLang="ko-KR" smtClean="0"/>
              <a:t>‣</a:t>
            </a:r>
            <a:r>
              <a:rPr lang="ko-KR" altLang="en-US" smtClean="0"/>
              <a:t>이항 연산자 </a:t>
            </a:r>
            <a:r>
              <a:rPr lang="en-US" altLang="ko-KR" smtClean="0"/>
              <a:t>: </a:t>
            </a:r>
            <a:r>
              <a:rPr lang="ko-KR" altLang="en-US" smtClean="0"/>
              <a:t>함수의 인자는 둘이다</a:t>
            </a:r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this </a:t>
            </a:r>
            <a:r>
              <a:rPr lang="ko-KR" altLang="en-US" sz="2800" b="1" smtClean="0">
                <a:solidFill>
                  <a:schemeClr val="bg1"/>
                </a:solidFill>
              </a:rPr>
              <a:t>포인터와 연산자 중복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285860"/>
            <a:ext cx="7772400" cy="5286412"/>
          </a:xfrm>
        </p:spPr>
        <p:txBody>
          <a:bodyPr>
            <a:normAutofit/>
          </a:bodyPr>
          <a:lstStyle/>
          <a:p>
            <a:r>
              <a:rPr lang="en-US" altLang="ko-KR" sz="2000" smtClean="0"/>
              <a:t>this </a:t>
            </a:r>
            <a:r>
              <a:rPr lang="ko-KR" altLang="en-US" sz="2000" smtClean="0"/>
              <a:t>포인터에 대한 연산자 오버로딩</a:t>
            </a:r>
            <a:endParaRPr lang="en-US" altLang="ko-KR" sz="2000" smtClean="0"/>
          </a:p>
          <a:p>
            <a:endParaRPr lang="en-US" altLang="ko-KR" sz="2000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 descr="PT5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8" y="1785926"/>
            <a:ext cx="2695238" cy="33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784</TotalTime>
  <Words>532</Words>
  <Application>Microsoft Office PowerPoint</Application>
  <PresentationFormat>화면 슬라이드 쇼(4:3)</PresentationFormat>
  <Paragraphs>215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균형</vt:lpstr>
      <vt:lpstr>슬라이드 1</vt:lpstr>
      <vt:lpstr>목차</vt:lpstr>
      <vt:lpstr>연산자 중복 정의</vt:lpstr>
      <vt:lpstr>연산자 중복 함수</vt:lpstr>
      <vt:lpstr>연산자 중복의 제한</vt:lpstr>
      <vt:lpstr>멤버 및 프렌드 함수 중복</vt:lpstr>
      <vt:lpstr>증가 및 가감 연산자 중복</vt:lpstr>
      <vt:lpstr>단항 및 이항 연산자</vt:lpstr>
      <vt:lpstr>this 포인터와 연산자 중복</vt:lpstr>
      <vt:lpstr>함수 호출 연산자의 중복</vt:lpstr>
      <vt:lpstr>new와 delete 연산자의 중복</vt:lpstr>
      <vt:lpstr>슬라이드 12</vt:lpstr>
    </vt:vector>
  </TitlesOfParts>
  <Company>씨씨박스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cp:lastModifiedBy>현윤섭</cp:lastModifiedBy>
  <cp:revision>89</cp:revision>
  <dcterms:created xsi:type="dcterms:W3CDTF">2009-05-05T00:18:58Z</dcterms:created>
  <dcterms:modified xsi:type="dcterms:W3CDTF">2009-04-06T00:26:43Z</dcterms:modified>
</cp:coreProperties>
</file>