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71805" y="756920"/>
            <a:ext cx="2365375" cy="573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7965" y="743585"/>
            <a:ext cx="3190875" cy="146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37965" y="2795905"/>
            <a:ext cx="319151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63485" y="742950"/>
            <a:ext cx="959485" cy="146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62850" y="2794635"/>
            <a:ext cx="1976120" cy="945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71430" y="2794635"/>
            <a:ext cx="1756410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1535" y="374650"/>
            <a:ext cx="1705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栈</a:t>
            </a:r>
            <a:r>
              <a:rPr lang="en-US" altLang="zh-CN"/>
              <a:t>stack(</a:t>
            </a:r>
            <a:r>
              <a:rPr lang="zh-CN" altLang="en-US"/>
              <a:t>线程一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509135" y="321310"/>
            <a:ext cx="1927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堆</a:t>
            </a:r>
            <a:r>
              <a:rPr lang="en-US" altLang="zh-CN"/>
              <a:t>heap(</a:t>
            </a:r>
            <a:r>
              <a:rPr lang="zh-CN" altLang="en-US"/>
              <a:t>线程共享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73270" y="2862580"/>
            <a:ext cx="1960880" cy="798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方法区</a:t>
            </a:r>
            <a:r>
              <a:rPr lang="en-US" altLang="zh-CN"/>
              <a:t>(</a:t>
            </a:r>
            <a:r>
              <a:rPr lang="zh-CN" altLang="en-US"/>
              <a:t>元</a:t>
            </a:r>
            <a:r>
              <a:rPr lang="zh-CN" altLang="en-US"/>
              <a:t>空间</a:t>
            </a:r>
            <a:r>
              <a:rPr lang="en-US" altLang="zh-CN"/>
              <a:t>)</a:t>
            </a:r>
            <a:endParaRPr lang="en-US" altLang="zh-CN"/>
          </a:p>
          <a:p>
            <a:pPr algn="ctr"/>
            <a:r>
              <a:rPr lang="zh-CN" altLang="en-US" sz="1400"/>
              <a:t>存放静态变量、常量、</a:t>
            </a:r>
            <a:endParaRPr lang="zh-CN" altLang="en-US" sz="1400"/>
          </a:p>
          <a:p>
            <a:pPr algn="ctr"/>
            <a:r>
              <a:rPr lang="zh-CN" altLang="en-US" sz="1400"/>
              <a:t>类元信息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7609840" y="1135380"/>
            <a:ext cx="88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栈</a:t>
            </a:r>
            <a:r>
              <a:rPr lang="en-US" altLang="zh-CN"/>
              <a:t>stack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线程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87970" y="30835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212070" y="308356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字节码执行引擎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0" y="6489700"/>
            <a:ext cx="3704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原则：先进先出</a:t>
            </a:r>
            <a:r>
              <a:rPr lang="en-US" altLang="zh-CN"/>
              <a:t>FIFO(first in first out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18515" y="1273175"/>
            <a:ext cx="1682115" cy="22320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8515" y="904875"/>
            <a:ext cx="1742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栈帧</a:t>
            </a:r>
            <a:r>
              <a:rPr lang="en-US" altLang="zh-CN"/>
              <a:t>1(method1)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873490" y="742950"/>
            <a:ext cx="666115" cy="144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771890" y="116649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本地</a:t>
            </a:r>
            <a:endParaRPr lang="zh-CN" altLang="en-US"/>
          </a:p>
          <a:p>
            <a:pPr algn="ctr"/>
            <a:r>
              <a:rPr lang="zh-CN" altLang="en-US"/>
              <a:t>方法栈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26490" y="1473835"/>
            <a:ext cx="1119505" cy="3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6490" y="1956435"/>
            <a:ext cx="1119505" cy="3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26490" y="2432050"/>
            <a:ext cx="1119505" cy="3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26490" y="2961005"/>
            <a:ext cx="1119505" cy="3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49985" y="14827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1212215" y="195643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1238885" y="244094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/>
              <a:t>动态链接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1212215" y="296100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/>
              <a:t>方法出口</a:t>
            </a:r>
            <a:endParaRPr lang="zh-CN" altLang="en-US" sz="1400"/>
          </a:p>
        </p:txBody>
      </p:sp>
      <p:sp>
        <p:nvSpPr>
          <p:cNvPr id="34" name="圆角矩形 33"/>
          <p:cNvSpPr/>
          <p:nvPr/>
        </p:nvSpPr>
        <p:spPr>
          <a:xfrm>
            <a:off x="813435" y="4135120"/>
            <a:ext cx="1682115" cy="22320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121410" y="4818380"/>
            <a:ext cx="1119505" cy="3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21410" y="5293995"/>
            <a:ext cx="1119505" cy="3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121410" y="5822950"/>
            <a:ext cx="1119505" cy="3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207135" y="481838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/>
              <a:t>操作数栈</a:t>
            </a:r>
            <a:endParaRPr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1233805" y="530288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/>
              <a:t>动态链接</a:t>
            </a:r>
            <a:endParaRPr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207135" y="582295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/>
              <a:t>方法出口</a:t>
            </a:r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1120775" y="4293235"/>
            <a:ext cx="1119505" cy="3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118235" y="43021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/>
              <a:t>局部变量表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813435" y="3676650"/>
            <a:ext cx="1742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栈帧</a:t>
            </a:r>
            <a:r>
              <a:rPr lang="en-US" altLang="zh-CN"/>
              <a:t>2</a:t>
            </a:r>
            <a:r>
              <a:rPr lang="en-US" altLang="zh-CN"/>
              <a:t>(method2)</a:t>
            </a:r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5886450" y="817245"/>
            <a:ext cx="1172845" cy="1321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202430" y="1550035"/>
            <a:ext cx="569595" cy="664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202430" y="830580"/>
            <a:ext cx="1461135" cy="556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093970" y="1550035"/>
            <a:ext cx="569595" cy="664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866765" y="1233170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老年代</a:t>
            </a:r>
            <a:r>
              <a:rPr lang="en-US" altLang="zh-CN"/>
              <a:t>Old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283393" y="935355"/>
            <a:ext cx="1252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伊甸园区</a:t>
            </a:r>
            <a:r>
              <a:rPr lang="en-US" altLang="zh-CN" sz="1400"/>
              <a:t>Eden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4202430" y="1558925"/>
            <a:ext cx="64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/>
              <a:t>S1</a:t>
            </a:r>
            <a:endParaRPr lang="en-US" altLang="zh-CN" sz="1400"/>
          </a:p>
          <a:p>
            <a:pPr algn="ctr"/>
            <a:r>
              <a:rPr lang="en-US" altLang="zh-CN" sz="1400"/>
              <a:t>(from)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5093970" y="1558925"/>
            <a:ext cx="4425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/>
              <a:t>S2</a:t>
            </a:r>
            <a:endParaRPr lang="en-US" altLang="zh-CN" sz="1400"/>
          </a:p>
          <a:p>
            <a:pPr algn="ctr"/>
            <a:r>
              <a:rPr lang="en-US" altLang="zh-CN" sz="1400"/>
              <a:t>(to)</a:t>
            </a:r>
            <a:endParaRPr lang="en-US" altLang="zh-CN" sz="1400"/>
          </a:p>
        </p:txBody>
      </p:sp>
      <p:sp>
        <p:nvSpPr>
          <p:cNvPr id="59" name="文本框 58"/>
          <p:cNvSpPr txBox="1"/>
          <p:nvPr/>
        </p:nvSpPr>
        <p:spPr>
          <a:xfrm>
            <a:off x="3783330" y="3881120"/>
            <a:ext cx="8328660" cy="1476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i="1"/>
              <a:t>每个线程都会被分配一块栈空间</a:t>
            </a:r>
            <a:r>
              <a:rPr lang="en-US" altLang="zh-CN" i="1"/>
              <a:t>(</a:t>
            </a:r>
            <a:r>
              <a:rPr lang="zh-CN" altLang="en-US" i="1"/>
              <a:t>线程私有</a:t>
            </a:r>
            <a:r>
              <a:rPr lang="en-US" altLang="zh-CN" i="1"/>
              <a:t>)</a:t>
            </a:r>
            <a:r>
              <a:rPr lang="zh-CN" altLang="en-US" i="1"/>
              <a:t>，每个方法为一个栈帧</a:t>
            </a:r>
            <a:r>
              <a:rPr lang="en-US" altLang="zh-CN" i="1"/>
              <a:t>(FIFO)</a:t>
            </a:r>
            <a:endParaRPr lang="en-US" altLang="zh-CN" i="1"/>
          </a:p>
          <a:p>
            <a:r>
              <a:rPr lang="en-US" altLang="zh-CN"/>
              <a:t>1. </a:t>
            </a:r>
            <a:r>
              <a:rPr lang="zh-CN" altLang="en-US"/>
              <a:t>局部变量表：存放局部变量</a:t>
            </a:r>
            <a:r>
              <a:rPr lang="en-US" altLang="zh-CN"/>
              <a:t>,</a:t>
            </a:r>
            <a:r>
              <a:rPr lang="zh-CN" altLang="en-US"/>
              <a:t>包括基本数据类型、对象引用等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操作数栈：堆局部变量等信息进行操作，比如运算，然后将结果压入操作数栈</a:t>
            </a:r>
            <a:r>
              <a:rPr lang="en-US" altLang="zh-CN"/>
              <a:t>,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动态链接：运行时字节码文件中的符号引用、指针等</a:t>
            </a:r>
            <a:r>
              <a:rPr lang="en-US" altLang="zh-CN"/>
              <a:t>,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方法出口：退出方法的出口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3783330" y="5609590"/>
            <a:ext cx="6950710" cy="6451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r>
              <a:rPr lang="zh-CN" altLang="en-US"/>
              <a:t>本地方法栈：存放</a:t>
            </a:r>
            <a:r>
              <a:rPr lang="en-US" altLang="zh-CN"/>
              <a:t>native</a:t>
            </a:r>
            <a:r>
              <a:rPr lang="zh-CN" altLang="en-US"/>
              <a:t>方法</a:t>
            </a:r>
            <a:r>
              <a:rPr lang="en-US" altLang="zh-CN"/>
              <a:t>(</a:t>
            </a:r>
            <a:r>
              <a:rPr lang="zh-CN" altLang="en-US"/>
              <a:t>开发</a:t>
            </a:r>
            <a:r>
              <a:rPr lang="zh-CN" altLang="en-US"/>
              <a:t>很少用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程序计数器：记录程序运行中字节码文件执行的当前位置</a:t>
            </a:r>
            <a:r>
              <a:rPr lang="en-US" altLang="zh-CN"/>
              <a:t>(</a:t>
            </a:r>
            <a:r>
              <a:rPr lang="zh-CN" altLang="en-US"/>
              <a:t>实时更新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61" name="椭圆 60"/>
          <p:cNvSpPr/>
          <p:nvPr/>
        </p:nvSpPr>
        <p:spPr>
          <a:xfrm>
            <a:off x="2277745" y="1501140"/>
            <a:ext cx="535940" cy="3416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2339340" y="1518285"/>
            <a:ext cx="412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obj</a:t>
            </a:r>
            <a:endParaRPr lang="en-US" altLang="zh-CN" sz="1400"/>
          </a:p>
        </p:txBody>
      </p:sp>
      <p:cxnSp>
        <p:nvCxnSpPr>
          <p:cNvPr id="65" name="曲线连接符 64"/>
          <p:cNvCxnSpPr>
            <a:stCxn id="61" idx="6"/>
            <a:endCxn id="66" idx="2"/>
          </p:cNvCxnSpPr>
          <p:nvPr/>
        </p:nvCxnSpPr>
        <p:spPr>
          <a:xfrm flipV="1">
            <a:off x="2813685" y="843280"/>
            <a:ext cx="1285240" cy="828675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4098925" y="672465"/>
            <a:ext cx="535940" cy="3416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160520" y="689610"/>
            <a:ext cx="412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obj</a:t>
            </a:r>
            <a:endParaRPr lang="en-US" altLang="zh-CN" sz="1400"/>
          </a:p>
        </p:txBody>
      </p:sp>
      <p:sp>
        <p:nvSpPr>
          <p:cNvPr id="68" name="椭圆 67"/>
          <p:cNvSpPr/>
          <p:nvPr/>
        </p:nvSpPr>
        <p:spPr>
          <a:xfrm>
            <a:off x="3906520" y="2730500"/>
            <a:ext cx="864870" cy="3416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3968115" y="2747645"/>
            <a:ext cx="798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obj.class</a:t>
            </a:r>
            <a:endParaRPr lang="en-US" altLang="zh-CN" sz="1400"/>
          </a:p>
        </p:txBody>
      </p:sp>
      <p:cxnSp>
        <p:nvCxnSpPr>
          <p:cNvPr id="70" name="曲线连接符 69"/>
          <p:cNvCxnSpPr/>
          <p:nvPr/>
        </p:nvCxnSpPr>
        <p:spPr>
          <a:xfrm rot="5400000">
            <a:off x="3263900" y="1782445"/>
            <a:ext cx="1742440" cy="80010"/>
          </a:xfrm>
          <a:prstGeom prst="curvedConnector3">
            <a:avLst>
              <a:gd name="adj1" fmla="val 2332"/>
            </a:avLst>
          </a:prstGeom>
          <a:ln w="28575" cmpd="thickThin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箭头 70"/>
          <p:cNvSpPr/>
          <p:nvPr/>
        </p:nvSpPr>
        <p:spPr>
          <a:xfrm>
            <a:off x="4771390" y="1677670"/>
            <a:ext cx="321945" cy="114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>
            <a:off x="4369435" y="1373505"/>
            <a:ext cx="120650" cy="20129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左箭头 72"/>
          <p:cNvSpPr/>
          <p:nvPr/>
        </p:nvSpPr>
        <p:spPr>
          <a:xfrm>
            <a:off x="4752340" y="1984375"/>
            <a:ext cx="340995" cy="15430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" name="曲线连接符 73"/>
          <p:cNvCxnSpPr/>
          <p:nvPr/>
        </p:nvCxnSpPr>
        <p:spPr>
          <a:xfrm rot="16200000">
            <a:off x="5583555" y="1744345"/>
            <a:ext cx="375920" cy="216535"/>
          </a:xfrm>
          <a:prstGeom prst="curvedConnector3">
            <a:avLst>
              <a:gd name="adj1" fmla="val 3826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50" idx="3"/>
          </p:cNvCxnSpPr>
          <p:nvPr/>
        </p:nvCxnSpPr>
        <p:spPr>
          <a:xfrm>
            <a:off x="5663565" y="1109345"/>
            <a:ext cx="203200" cy="465455"/>
          </a:xfrm>
          <a:prstGeom prst="curvedConnector2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233805" y="6182360"/>
            <a:ext cx="581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 ...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WPS 演示</Application>
  <PresentationFormat>宽屏</PresentationFormat>
  <Paragraphs>67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4</cp:revision>
  <dcterms:created xsi:type="dcterms:W3CDTF">2020-06-15T10:48:32Z</dcterms:created>
  <dcterms:modified xsi:type="dcterms:W3CDTF">2020-06-15T12:06:23Z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