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5"/>
  </p:notesMasterIdLst>
  <p:sldIdLst>
    <p:sldId id="256" r:id="rId2"/>
    <p:sldId id="257" r:id="rId3"/>
    <p:sldId id="258" r:id="rId4"/>
    <p:sldId id="272" r:id="rId5"/>
    <p:sldId id="260" r:id="rId6"/>
    <p:sldId id="261" r:id="rId7"/>
    <p:sldId id="266" r:id="rId8"/>
    <p:sldId id="267" r:id="rId9"/>
    <p:sldId id="268" r:id="rId10"/>
    <p:sldId id="271" r:id="rId11"/>
    <p:sldId id="262"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43" autoAdjust="0"/>
  </p:normalViewPr>
  <p:slideViewPr>
    <p:cSldViewPr snapToGrid="0">
      <p:cViewPr>
        <p:scale>
          <a:sx n="50" d="100"/>
          <a:sy n="50" d="100"/>
        </p:scale>
        <p:origin x="1284"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20Revis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20Revis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xiraf\Documents\Thinkful\Capstone%202\Capstone%202%20Workbook%20Final%20Revis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Model!$B$17</c:f>
              <c:strCache>
                <c:ptCount val="1"/>
                <c:pt idx="0">
                  <c:v>Average Sale Price</c:v>
                </c:pt>
              </c:strCache>
            </c:strRef>
          </c:tx>
          <c:spPr>
            <a:gradFill rotWithShape="1">
              <a:gsLst>
                <a:gs pos="0">
                  <a:schemeClr val="dk1">
                    <a:tint val="88500"/>
                    <a:satMod val="103000"/>
                    <a:lumMod val="102000"/>
                    <a:tint val="94000"/>
                  </a:schemeClr>
                </a:gs>
                <a:gs pos="50000">
                  <a:schemeClr val="dk1">
                    <a:tint val="88500"/>
                    <a:satMod val="110000"/>
                    <a:lumMod val="100000"/>
                    <a:shade val="100000"/>
                  </a:schemeClr>
                </a:gs>
                <a:gs pos="100000">
                  <a:schemeClr val="dk1">
                    <a:tint val="885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Model!$A$18:$A$19</c:f>
              <c:strCache>
                <c:ptCount val="2"/>
                <c:pt idx="0">
                  <c:v>Baseline</c:v>
                </c:pt>
                <c:pt idx="1">
                  <c:v>Ideal Home</c:v>
                </c:pt>
              </c:strCache>
            </c:strRef>
          </c:cat>
          <c:val>
            <c:numRef>
              <c:f>Model!$B$18:$B$19</c:f>
              <c:numCache>
                <c:formatCode>"$"#,##0.00</c:formatCode>
                <c:ptCount val="2"/>
                <c:pt idx="0">
                  <c:v>180921.19589041095</c:v>
                </c:pt>
                <c:pt idx="1">
                  <c:v>409850.90909090912</c:v>
                </c:pt>
              </c:numCache>
            </c:numRef>
          </c:val>
          <c:extLst>
            <c:ext xmlns:c16="http://schemas.microsoft.com/office/drawing/2014/chart" uri="{C3380CC4-5D6E-409C-BE32-E72D297353CC}">
              <c16:uniqueId val="{00000000-71DF-494D-9110-5748F49D97CB}"/>
            </c:ext>
          </c:extLst>
        </c:ser>
        <c:dLbls>
          <c:showLegendKey val="0"/>
          <c:showVal val="0"/>
          <c:showCatName val="0"/>
          <c:showSerName val="0"/>
          <c:showPercent val="0"/>
          <c:showBubbleSize val="0"/>
        </c:dLbls>
        <c:gapWidth val="100"/>
        <c:overlap val="-24"/>
        <c:axId val="766088624"/>
        <c:axId val="766096824"/>
      </c:barChart>
      <c:catAx>
        <c:axId val="7660886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US"/>
          </a:p>
        </c:txPr>
        <c:crossAx val="766096824"/>
        <c:crosses val="autoZero"/>
        <c:auto val="1"/>
        <c:lblAlgn val="ctr"/>
        <c:lblOffset val="100"/>
        <c:noMultiLvlLbl val="0"/>
      </c:catAx>
      <c:valAx>
        <c:axId val="7660968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effectLst/>
                <a:latin typeface="+mn-lt"/>
                <a:ea typeface="+mn-ea"/>
                <a:cs typeface="+mn-cs"/>
              </a:defRPr>
            </a:pPr>
            <a:endParaRPr lang="en-US"/>
          </a:p>
        </c:txPr>
        <c:crossAx val="766088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Basement!$L$11:$M$11</c:f>
                <c:numCache>
                  <c:formatCode>General</c:formatCode>
                  <c:ptCount val="2"/>
                  <c:pt idx="0">
                    <c:v>4224.9687292439176</c:v>
                  </c:pt>
                  <c:pt idx="1">
                    <c:v>9663.2791756626448</c:v>
                  </c:pt>
                </c:numCache>
              </c:numRef>
            </c:plus>
            <c:minus>
              <c:numRef>
                <c:f>Basement!$L$12:$M$12</c:f>
                <c:numCache>
                  <c:formatCode>General</c:formatCode>
                  <c:ptCount val="2"/>
                  <c:pt idx="0">
                    <c:v>4224.9687292439176</c:v>
                  </c:pt>
                  <c:pt idx="1">
                    <c:v>9663.2791756626448</c:v>
                  </c:pt>
                </c:numCache>
              </c:numRef>
            </c:minus>
            <c:spPr>
              <a:noFill/>
              <a:ln w="9525" cap="flat" cmpd="sng" algn="ctr">
                <a:solidFill>
                  <a:schemeClr val="tx1">
                    <a:lumMod val="65000"/>
                    <a:lumOff val="35000"/>
                  </a:schemeClr>
                </a:solidFill>
                <a:round/>
              </a:ln>
              <a:effectLst/>
            </c:spPr>
          </c:errBars>
          <c:cat>
            <c:strRef>
              <c:f>Basement!$L$6:$M$6</c:f>
              <c:strCache>
                <c:ptCount val="2"/>
                <c:pt idx="0">
                  <c:v>With Basement</c:v>
                </c:pt>
                <c:pt idx="1">
                  <c:v>No Basement</c:v>
                </c:pt>
              </c:strCache>
            </c:strRef>
          </c:cat>
          <c:val>
            <c:numRef>
              <c:f>Basement!$L$7:$M$7</c:f>
              <c:numCache>
                <c:formatCode>"$"#,##0.00</c:formatCode>
                <c:ptCount val="2"/>
                <c:pt idx="0">
                  <c:v>182878.27758257202</c:v>
                </c:pt>
                <c:pt idx="1">
                  <c:v>105652.89189189189</c:v>
                </c:pt>
              </c:numCache>
            </c:numRef>
          </c:val>
          <c:extLst>
            <c:ext xmlns:c16="http://schemas.microsoft.com/office/drawing/2014/chart" uri="{C3380CC4-5D6E-409C-BE32-E72D297353CC}">
              <c16:uniqueId val="{00000000-4439-4D4B-84F8-194E51CAE82E}"/>
            </c:ext>
          </c:extLst>
        </c:ser>
        <c:dLbls>
          <c:dLblPos val="outEnd"/>
          <c:showLegendKey val="0"/>
          <c:showVal val="1"/>
          <c:showCatName val="0"/>
          <c:showSerName val="0"/>
          <c:showPercent val="0"/>
          <c:showBubbleSize val="0"/>
        </c:dLbls>
        <c:gapWidth val="219"/>
        <c:overlap val="-27"/>
        <c:axId val="554108104"/>
        <c:axId val="554109088"/>
      </c:barChart>
      <c:catAx>
        <c:axId val="554108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US"/>
          </a:p>
        </c:txPr>
        <c:crossAx val="554109088"/>
        <c:crosses val="autoZero"/>
        <c:auto val="1"/>
        <c:lblAlgn val="ctr"/>
        <c:lblOffset val="100"/>
        <c:noMultiLvlLbl val="0"/>
      </c:catAx>
      <c:valAx>
        <c:axId val="5541090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54108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[Capstone 2 Workbook.xlsx]Neighborhood!PivotTable3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Neighborhood!$B$3</c:f>
              <c:strCache>
                <c:ptCount val="1"/>
                <c:pt idx="0">
                  <c:v>Total</c:v>
                </c:pt>
              </c:strCache>
            </c:strRef>
          </c:tx>
          <c:spPr>
            <a:gradFill rotWithShape="1">
              <a:gsLst>
                <a:gs pos="0">
                  <a:schemeClr val="dk1">
                    <a:tint val="88500"/>
                    <a:satMod val="103000"/>
                    <a:lumMod val="102000"/>
                    <a:tint val="94000"/>
                  </a:schemeClr>
                </a:gs>
                <a:gs pos="50000">
                  <a:schemeClr val="dk1">
                    <a:tint val="88500"/>
                    <a:satMod val="110000"/>
                    <a:lumMod val="100000"/>
                    <a:shade val="100000"/>
                  </a:schemeClr>
                </a:gs>
                <a:gs pos="100000">
                  <a:schemeClr val="dk1">
                    <a:tint val="885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Neighborhood!$A$4:$A$13</c:f>
              <c:strCache>
                <c:ptCount val="10"/>
                <c:pt idx="0">
                  <c:v>Northridge</c:v>
                </c:pt>
                <c:pt idx="1">
                  <c:v>Nrdg. Heights</c:v>
                </c:pt>
                <c:pt idx="2">
                  <c:v>Stonebrook</c:v>
                </c:pt>
                <c:pt idx="3">
                  <c:v>Timber</c:v>
                </c:pt>
                <c:pt idx="4">
                  <c:v>Veenker</c:v>
                </c:pt>
                <c:pt idx="5">
                  <c:v>Somerset</c:v>
                </c:pt>
                <c:pt idx="6">
                  <c:v>Clear Creek</c:v>
                </c:pt>
                <c:pt idx="7">
                  <c:v>Crawford</c:v>
                </c:pt>
                <c:pt idx="8">
                  <c:v>College Creek</c:v>
                </c:pt>
                <c:pt idx="9">
                  <c:v>Bloomington</c:v>
                </c:pt>
              </c:strCache>
            </c:strRef>
          </c:cat>
          <c:val>
            <c:numRef>
              <c:f>Neighborhood!$B$4:$B$13</c:f>
              <c:numCache>
                <c:formatCode>"$"#,##0.00</c:formatCode>
                <c:ptCount val="10"/>
                <c:pt idx="0">
                  <c:v>335295.31707317074</c:v>
                </c:pt>
                <c:pt idx="1">
                  <c:v>316270.62337662338</c:v>
                </c:pt>
                <c:pt idx="2">
                  <c:v>310499</c:v>
                </c:pt>
                <c:pt idx="3">
                  <c:v>242247.44736842104</c:v>
                </c:pt>
                <c:pt idx="4">
                  <c:v>238772.72727272726</c:v>
                </c:pt>
                <c:pt idx="5">
                  <c:v>225379.83720930232</c:v>
                </c:pt>
                <c:pt idx="6">
                  <c:v>212565.42857142858</c:v>
                </c:pt>
                <c:pt idx="7">
                  <c:v>210624.72549019608</c:v>
                </c:pt>
                <c:pt idx="8">
                  <c:v>197965.77333333335</c:v>
                </c:pt>
                <c:pt idx="9">
                  <c:v>194870.88235294117</c:v>
                </c:pt>
              </c:numCache>
            </c:numRef>
          </c:val>
          <c:extLst>
            <c:ext xmlns:c16="http://schemas.microsoft.com/office/drawing/2014/chart" uri="{C3380CC4-5D6E-409C-BE32-E72D297353CC}">
              <c16:uniqueId val="{00000000-F12E-4FA5-A677-B77B25C6A04C}"/>
            </c:ext>
          </c:extLst>
        </c:ser>
        <c:dLbls>
          <c:showLegendKey val="0"/>
          <c:showVal val="0"/>
          <c:showCatName val="0"/>
          <c:showSerName val="0"/>
          <c:showPercent val="0"/>
          <c:showBubbleSize val="0"/>
        </c:dLbls>
        <c:gapWidth val="100"/>
        <c:overlap val="-24"/>
        <c:axId val="676121880"/>
        <c:axId val="676117288"/>
      </c:barChart>
      <c:catAx>
        <c:axId val="676121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76117288"/>
        <c:crosses val="autoZero"/>
        <c:auto val="1"/>
        <c:lblAlgn val="ctr"/>
        <c:lblOffset val="100"/>
        <c:noMultiLvlLbl val="0"/>
      </c:catAx>
      <c:valAx>
        <c:axId val="6761172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76121880"/>
        <c:crosses val="autoZero"/>
        <c:crossBetween val="between"/>
        <c:minorUnit val="1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[Capstone 2 Workbook Final.xlsx]Overall Quality!PivotTable9</c:name>
    <c:fmtId val="6"/>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'Overall Quality'!$B$3</c:f>
              <c:strCache>
                <c:ptCount val="1"/>
                <c:pt idx="0">
                  <c:v>Total</c:v>
                </c:pt>
              </c:strCache>
            </c:strRef>
          </c:tx>
          <c:spPr>
            <a:ln w="28575" cap="rnd">
              <a:solidFill>
                <a:schemeClr val="dk1">
                  <a:tint val="88000"/>
                </a:schemeClr>
              </a:solidFill>
              <a:round/>
            </a:ln>
            <a:effectLst/>
          </c:spPr>
          <c:marker>
            <c:symbol val="none"/>
          </c:marker>
          <c:cat>
            <c:strRef>
              <c:f>'Overall Quality'!$A$4:$A$13</c:f>
              <c:strCache>
                <c:ptCount val="10"/>
                <c:pt idx="0">
                  <c:v>1</c:v>
                </c:pt>
                <c:pt idx="1">
                  <c:v>2</c:v>
                </c:pt>
                <c:pt idx="2">
                  <c:v>3</c:v>
                </c:pt>
                <c:pt idx="3">
                  <c:v>4</c:v>
                </c:pt>
                <c:pt idx="4">
                  <c:v>5</c:v>
                </c:pt>
                <c:pt idx="5">
                  <c:v>6</c:v>
                </c:pt>
                <c:pt idx="6">
                  <c:v>7</c:v>
                </c:pt>
                <c:pt idx="7">
                  <c:v>8</c:v>
                </c:pt>
                <c:pt idx="8">
                  <c:v>9</c:v>
                </c:pt>
                <c:pt idx="9">
                  <c:v>10</c:v>
                </c:pt>
              </c:strCache>
            </c:strRef>
          </c:cat>
          <c:val>
            <c:numRef>
              <c:f>'Overall Quality'!$B$4:$B$13</c:f>
              <c:numCache>
                <c:formatCode>"$"#,##0.00</c:formatCode>
                <c:ptCount val="10"/>
                <c:pt idx="0">
                  <c:v>50150</c:v>
                </c:pt>
                <c:pt idx="1">
                  <c:v>51770.333333333336</c:v>
                </c:pt>
                <c:pt idx="2">
                  <c:v>87473.75</c:v>
                </c:pt>
                <c:pt idx="3">
                  <c:v>108420.6551724138</c:v>
                </c:pt>
                <c:pt idx="4">
                  <c:v>133523.34760705288</c:v>
                </c:pt>
                <c:pt idx="5">
                  <c:v>161603.0347593583</c:v>
                </c:pt>
                <c:pt idx="6">
                  <c:v>207716.42319749217</c:v>
                </c:pt>
                <c:pt idx="7">
                  <c:v>274735.53571428574</c:v>
                </c:pt>
                <c:pt idx="8">
                  <c:v>367513.02325581393</c:v>
                </c:pt>
                <c:pt idx="9">
                  <c:v>438588.38888888888</c:v>
                </c:pt>
              </c:numCache>
            </c:numRef>
          </c:val>
          <c:smooth val="0"/>
          <c:extLst>
            <c:ext xmlns:c16="http://schemas.microsoft.com/office/drawing/2014/chart" uri="{C3380CC4-5D6E-409C-BE32-E72D297353CC}">
              <c16:uniqueId val="{00000000-09E6-4675-A7D2-6C2D3EA4A9C1}"/>
            </c:ext>
          </c:extLst>
        </c:ser>
        <c:dLbls>
          <c:showLegendKey val="0"/>
          <c:showVal val="0"/>
          <c:showCatName val="0"/>
          <c:showSerName val="0"/>
          <c:showPercent val="0"/>
          <c:showBubbleSize val="0"/>
        </c:dLbls>
        <c:smooth val="0"/>
        <c:axId val="353305632"/>
        <c:axId val="353299728"/>
      </c:lineChart>
      <c:catAx>
        <c:axId val="35330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3299728"/>
        <c:crosses val="autoZero"/>
        <c:auto val="1"/>
        <c:lblAlgn val="ctr"/>
        <c:lblOffset val="100"/>
        <c:noMultiLvlLbl val="0"/>
      </c:catAx>
      <c:valAx>
        <c:axId val="35329972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3305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[Capstone 2 Workbook Final.xlsx]Kitchen Quality!PivotTable13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'Kitchen Quality'!$B$3</c:f>
              <c:strCache>
                <c:ptCount val="1"/>
                <c:pt idx="0">
                  <c:v>Total</c:v>
                </c:pt>
              </c:strCache>
            </c:strRef>
          </c:tx>
          <c:spPr>
            <a:solidFill>
              <a:schemeClr val="dk1">
                <a:tint val="88000"/>
              </a:schemeClr>
            </a:solidFill>
            <a:ln>
              <a:noFill/>
            </a:ln>
            <a:effectLst/>
          </c:spPr>
          <c:invertIfNegative val="0"/>
          <c:cat>
            <c:strRef>
              <c:f>'Kitchen Quality'!$A$4:$A$7</c:f>
              <c:strCache>
                <c:ptCount val="4"/>
                <c:pt idx="0">
                  <c:v>Fair</c:v>
                </c:pt>
                <c:pt idx="1">
                  <c:v>Typical/Average</c:v>
                </c:pt>
                <c:pt idx="2">
                  <c:v>Good</c:v>
                </c:pt>
                <c:pt idx="3">
                  <c:v>Excellent</c:v>
                </c:pt>
              </c:strCache>
            </c:strRef>
          </c:cat>
          <c:val>
            <c:numRef>
              <c:f>'Kitchen Quality'!$B$4:$B$7</c:f>
              <c:numCache>
                <c:formatCode>"$"#,##0.00</c:formatCode>
                <c:ptCount val="4"/>
                <c:pt idx="0">
                  <c:v>105565.20512820513</c:v>
                </c:pt>
                <c:pt idx="1">
                  <c:v>139962.51156462586</c:v>
                </c:pt>
                <c:pt idx="2">
                  <c:v>212116.02389078497</c:v>
                </c:pt>
                <c:pt idx="3">
                  <c:v>328554.67</c:v>
                </c:pt>
              </c:numCache>
            </c:numRef>
          </c:val>
          <c:extLst>
            <c:ext xmlns:c16="http://schemas.microsoft.com/office/drawing/2014/chart" uri="{C3380CC4-5D6E-409C-BE32-E72D297353CC}">
              <c16:uniqueId val="{00000000-5A9C-4521-8F7B-FE32BC87A3D1}"/>
            </c:ext>
          </c:extLst>
        </c:ser>
        <c:dLbls>
          <c:showLegendKey val="0"/>
          <c:showVal val="0"/>
          <c:showCatName val="0"/>
          <c:showSerName val="0"/>
          <c:showPercent val="0"/>
          <c:showBubbleSize val="0"/>
        </c:dLbls>
        <c:gapWidth val="182"/>
        <c:axId val="584107744"/>
        <c:axId val="584100528"/>
      </c:barChart>
      <c:catAx>
        <c:axId val="58410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84100528"/>
        <c:crosses val="autoZero"/>
        <c:auto val="1"/>
        <c:lblAlgn val="ctr"/>
        <c:lblOffset val="100"/>
        <c:noMultiLvlLbl val="0"/>
      </c:catAx>
      <c:valAx>
        <c:axId val="584100528"/>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84107744"/>
        <c:crosses val="autoZero"/>
        <c:crossBetween val="between"/>
        <c:dispUnits>
          <c:builtInUnit val="thousands"/>
          <c:dispUnitsLbl>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[Capstone 2 Workbook Final.xlsx]Heating QC!PivotTable10</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'Heating QC'!$AJ$3</c:f>
              <c:strCache>
                <c:ptCount val="1"/>
                <c:pt idx="0">
                  <c:v>Total</c:v>
                </c:pt>
              </c:strCache>
            </c:strRef>
          </c:tx>
          <c:spPr>
            <a:solidFill>
              <a:schemeClr val="dk1">
                <a:tint val="88000"/>
              </a:schemeClr>
            </a:solidFill>
            <a:ln>
              <a:noFill/>
            </a:ln>
            <a:effectLst/>
          </c:spPr>
          <c:invertIfNegative val="0"/>
          <c:cat>
            <c:strRef>
              <c:f>'Heating QC'!$AI$4:$AI$8</c:f>
              <c:strCache>
                <c:ptCount val="5"/>
                <c:pt idx="0">
                  <c:v>Poor</c:v>
                </c:pt>
                <c:pt idx="1">
                  <c:v>Fair</c:v>
                </c:pt>
                <c:pt idx="2">
                  <c:v>Typical/Average</c:v>
                </c:pt>
                <c:pt idx="3">
                  <c:v>Good</c:v>
                </c:pt>
                <c:pt idx="4">
                  <c:v>Excellent</c:v>
                </c:pt>
              </c:strCache>
            </c:strRef>
          </c:cat>
          <c:val>
            <c:numRef>
              <c:f>'Heating QC'!$AJ$4:$AJ$8</c:f>
              <c:numCache>
                <c:formatCode>"$"#,##0</c:formatCode>
                <c:ptCount val="5"/>
                <c:pt idx="0">
                  <c:v>87000</c:v>
                </c:pt>
                <c:pt idx="1">
                  <c:v>123919.48979591837</c:v>
                </c:pt>
                <c:pt idx="2">
                  <c:v>142362.87616822429</c:v>
                </c:pt>
                <c:pt idx="3">
                  <c:v>156858.87136929462</c:v>
                </c:pt>
                <c:pt idx="4">
                  <c:v>214914.42914979756</c:v>
                </c:pt>
              </c:numCache>
            </c:numRef>
          </c:val>
          <c:extLst>
            <c:ext xmlns:c16="http://schemas.microsoft.com/office/drawing/2014/chart" uri="{C3380CC4-5D6E-409C-BE32-E72D297353CC}">
              <c16:uniqueId val="{00000000-4084-4315-AF95-86CA3E71446B}"/>
            </c:ext>
          </c:extLst>
        </c:ser>
        <c:dLbls>
          <c:showLegendKey val="0"/>
          <c:showVal val="0"/>
          <c:showCatName val="0"/>
          <c:showSerName val="0"/>
          <c:showPercent val="0"/>
          <c:showBubbleSize val="0"/>
        </c:dLbls>
        <c:gapWidth val="182"/>
        <c:axId val="754236776"/>
        <c:axId val="754238088"/>
      </c:barChart>
      <c:catAx>
        <c:axId val="754236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54238088"/>
        <c:crosses val="autoZero"/>
        <c:auto val="1"/>
        <c:lblAlgn val="ctr"/>
        <c:lblOffset val="100"/>
        <c:noMultiLvlLbl val="0"/>
      </c:catAx>
      <c:valAx>
        <c:axId val="754238088"/>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54236776"/>
        <c:crosses val="autoZero"/>
        <c:crossBetween val="between"/>
        <c:dispUnits>
          <c:builtInUnit val="thousands"/>
          <c:dispUnitsLbl>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[Capstone 2 Workbook Final.xlsx]MS Zoning!PivotTable1</c:name>
    <c:fmtId val="9"/>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'MS Zoning'!$B$1</c:f>
              <c:strCache>
                <c:ptCount val="1"/>
                <c:pt idx="0">
                  <c:v>Total</c:v>
                </c:pt>
              </c:strCache>
            </c:strRef>
          </c:tx>
          <c:spPr>
            <a:ln w="28575" cap="rnd">
              <a:solidFill>
                <a:schemeClr val="dk1">
                  <a:tint val="88000"/>
                </a:schemeClr>
              </a:solidFill>
              <a:round/>
            </a:ln>
            <a:effectLst/>
          </c:spPr>
          <c:marker>
            <c:symbol val="none"/>
          </c:marker>
          <c:cat>
            <c:strRef>
              <c:f>'MS Zoning'!$A$2:$A$6</c:f>
              <c:strCache>
                <c:ptCount val="5"/>
                <c:pt idx="0">
                  <c:v>Floating Village Residential</c:v>
                </c:pt>
                <c:pt idx="1">
                  <c:v>Residential Low Density</c:v>
                </c:pt>
                <c:pt idx="2">
                  <c:v>Residential High Density</c:v>
                </c:pt>
                <c:pt idx="3">
                  <c:v>Residential Medium Density</c:v>
                </c:pt>
                <c:pt idx="4">
                  <c:v>Commercial</c:v>
                </c:pt>
              </c:strCache>
            </c:strRef>
          </c:cat>
          <c:val>
            <c:numRef>
              <c:f>'MS Zoning'!$B$2:$B$6</c:f>
              <c:numCache>
                <c:formatCode>"$"#,##0.00</c:formatCode>
                <c:ptCount val="5"/>
                <c:pt idx="0">
                  <c:v>214014.06153846154</c:v>
                </c:pt>
                <c:pt idx="1">
                  <c:v>191004.99478714162</c:v>
                </c:pt>
                <c:pt idx="2">
                  <c:v>131558.375</c:v>
                </c:pt>
                <c:pt idx="3">
                  <c:v>126316.83027522935</c:v>
                </c:pt>
                <c:pt idx="4">
                  <c:v>74528</c:v>
                </c:pt>
              </c:numCache>
            </c:numRef>
          </c:val>
          <c:smooth val="0"/>
          <c:extLst>
            <c:ext xmlns:c16="http://schemas.microsoft.com/office/drawing/2014/chart" uri="{C3380CC4-5D6E-409C-BE32-E72D297353CC}">
              <c16:uniqueId val="{00000000-763E-4965-B696-5C65A038AA29}"/>
            </c:ext>
          </c:extLst>
        </c:ser>
        <c:dLbls>
          <c:showLegendKey val="0"/>
          <c:showVal val="0"/>
          <c:showCatName val="0"/>
          <c:showSerName val="0"/>
          <c:showPercent val="0"/>
          <c:showBubbleSize val="0"/>
        </c:dLbls>
        <c:smooth val="0"/>
        <c:axId val="572266912"/>
        <c:axId val="572259368"/>
      </c:lineChart>
      <c:catAx>
        <c:axId val="57226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72259368"/>
        <c:crosses val="autoZero"/>
        <c:auto val="1"/>
        <c:lblAlgn val="ctr"/>
        <c:lblOffset val="100"/>
        <c:noMultiLvlLbl val="0"/>
      </c:catAx>
      <c:valAx>
        <c:axId val="5722593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72266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[Capstone 2 Workbook Final.xlsx]Sale Condition!PivotTable22</c:name>
    <c:fmtId val="8"/>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'Sale Condition'!$T$3</c:f>
              <c:strCache>
                <c:ptCount val="1"/>
                <c:pt idx="0">
                  <c:v>Total</c:v>
                </c:pt>
              </c:strCache>
            </c:strRef>
          </c:tx>
          <c:spPr>
            <a:ln w="28575" cap="rnd">
              <a:solidFill>
                <a:schemeClr val="dk1">
                  <a:tint val="88000"/>
                </a:schemeClr>
              </a:solidFill>
              <a:round/>
            </a:ln>
            <a:effectLst/>
          </c:spPr>
          <c:marker>
            <c:symbol val="none"/>
          </c:marker>
          <c:cat>
            <c:strRef>
              <c:f>'Sale Condition'!$S$4:$S$9</c:f>
              <c:strCache>
                <c:ptCount val="6"/>
                <c:pt idx="0">
                  <c:v>Abnormal</c:v>
                </c:pt>
                <c:pt idx="1">
                  <c:v>Adjoining</c:v>
                </c:pt>
                <c:pt idx="2">
                  <c:v>Allocation</c:v>
                </c:pt>
                <c:pt idx="3">
                  <c:v>Family</c:v>
                </c:pt>
                <c:pt idx="4">
                  <c:v>Normal</c:v>
                </c:pt>
                <c:pt idx="5">
                  <c:v>Partial</c:v>
                </c:pt>
              </c:strCache>
            </c:strRef>
          </c:cat>
          <c:val>
            <c:numRef>
              <c:f>'Sale Condition'!$T$4:$T$9</c:f>
              <c:numCache>
                <c:formatCode>"$"#,##0.00</c:formatCode>
                <c:ptCount val="6"/>
                <c:pt idx="0">
                  <c:v>146526.62376237623</c:v>
                </c:pt>
                <c:pt idx="1">
                  <c:v>104125</c:v>
                </c:pt>
                <c:pt idx="2">
                  <c:v>167377.41666666666</c:v>
                </c:pt>
                <c:pt idx="3">
                  <c:v>149600</c:v>
                </c:pt>
                <c:pt idx="4">
                  <c:v>175202.21953255427</c:v>
                </c:pt>
                <c:pt idx="5">
                  <c:v>272291.75199999998</c:v>
                </c:pt>
              </c:numCache>
            </c:numRef>
          </c:val>
          <c:smooth val="0"/>
          <c:extLst>
            <c:ext xmlns:c16="http://schemas.microsoft.com/office/drawing/2014/chart" uri="{C3380CC4-5D6E-409C-BE32-E72D297353CC}">
              <c16:uniqueId val="{00000000-53DB-4FC7-AA1C-EF5921AA6056}"/>
            </c:ext>
          </c:extLst>
        </c:ser>
        <c:dLbls>
          <c:showLegendKey val="0"/>
          <c:showVal val="0"/>
          <c:showCatName val="0"/>
          <c:showSerName val="0"/>
          <c:showPercent val="0"/>
          <c:showBubbleSize val="0"/>
        </c:dLbls>
        <c:smooth val="0"/>
        <c:axId val="680127768"/>
        <c:axId val="639984400"/>
      </c:lineChart>
      <c:catAx>
        <c:axId val="680127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39984400"/>
        <c:crosses val="autoZero"/>
        <c:auto val="1"/>
        <c:lblAlgn val="ctr"/>
        <c:lblOffset val="100"/>
        <c:noMultiLvlLbl val="0"/>
      </c:catAx>
      <c:valAx>
        <c:axId val="6399844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80127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'Central AC'!$Q$11:$R$11</c:f>
                <c:numCache>
                  <c:formatCode>General</c:formatCode>
                  <c:ptCount val="2"/>
                  <c:pt idx="0">
                    <c:v>4214.8140972801366</c:v>
                  </c:pt>
                  <c:pt idx="1">
                    <c:v>8245.4774829573798</c:v>
                  </c:pt>
                </c:numCache>
              </c:numRef>
            </c:plus>
            <c:minus>
              <c:numRef>
                <c:f>'Central AC'!$Q$12:$R$12</c:f>
                <c:numCache>
                  <c:formatCode>General</c:formatCode>
                  <c:ptCount val="2"/>
                  <c:pt idx="0">
                    <c:v>4214.8140972801366</c:v>
                  </c:pt>
                  <c:pt idx="1">
                    <c:v>8245.4774829573798</c:v>
                  </c:pt>
                </c:numCache>
              </c:numRef>
            </c:minus>
            <c:spPr>
              <a:noFill/>
              <a:ln w="9525" cap="flat" cmpd="sng" algn="ctr">
                <a:solidFill>
                  <a:schemeClr val="tx1">
                    <a:lumMod val="65000"/>
                    <a:lumOff val="35000"/>
                  </a:schemeClr>
                </a:solidFill>
                <a:round/>
              </a:ln>
              <a:effectLst/>
            </c:spPr>
          </c:errBars>
          <c:cat>
            <c:strRef>
              <c:f>'Central AC'!$Q$6:$R$6</c:f>
              <c:strCache>
                <c:ptCount val="2"/>
                <c:pt idx="0">
                  <c:v>With Central AC</c:v>
                </c:pt>
                <c:pt idx="1">
                  <c:v>Without Central AC</c:v>
                </c:pt>
              </c:strCache>
            </c:strRef>
          </c:cat>
          <c:val>
            <c:numRef>
              <c:f>'Central AC'!$Q$7:$R$7</c:f>
              <c:numCache>
                <c:formatCode>"$"#,##0.00</c:formatCode>
                <c:ptCount val="2"/>
                <c:pt idx="0">
                  <c:v>186186.70989010989</c:v>
                </c:pt>
                <c:pt idx="1">
                  <c:v>105264.07368421053</c:v>
                </c:pt>
              </c:numCache>
            </c:numRef>
          </c:val>
          <c:extLst>
            <c:ext xmlns:c16="http://schemas.microsoft.com/office/drawing/2014/chart" uri="{C3380CC4-5D6E-409C-BE32-E72D297353CC}">
              <c16:uniqueId val="{00000000-3B26-4DAF-B17E-50B5385A7045}"/>
            </c:ext>
          </c:extLst>
        </c:ser>
        <c:dLbls>
          <c:dLblPos val="outEnd"/>
          <c:showLegendKey val="0"/>
          <c:showVal val="1"/>
          <c:showCatName val="0"/>
          <c:showSerName val="0"/>
          <c:showPercent val="0"/>
          <c:showBubbleSize val="0"/>
        </c:dLbls>
        <c:gapWidth val="219"/>
        <c:overlap val="-27"/>
        <c:axId val="572698992"/>
        <c:axId val="572690464"/>
      </c:barChart>
      <c:catAx>
        <c:axId val="57269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US"/>
          </a:p>
        </c:txPr>
        <c:crossAx val="572690464"/>
        <c:crosses val="autoZero"/>
        <c:auto val="1"/>
        <c:lblAlgn val="ctr"/>
        <c:lblOffset val="100"/>
        <c:noMultiLvlLbl val="0"/>
      </c:catAx>
      <c:valAx>
        <c:axId val="5726904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72698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Garage!$L$11:$M$11</c:f>
                <c:numCache>
                  <c:formatCode>General</c:formatCode>
                  <c:ptCount val="2"/>
                  <c:pt idx="0">
                    <c:v>4206.4460439042377</c:v>
                  </c:pt>
                  <c:pt idx="1">
                    <c:v>7207.24452313653</c:v>
                  </c:pt>
                </c:numCache>
              </c:numRef>
            </c:plus>
            <c:minus>
              <c:numRef>
                <c:f>Garage!$L$12:$M$12</c:f>
                <c:numCache>
                  <c:formatCode>General</c:formatCode>
                  <c:ptCount val="2"/>
                  <c:pt idx="0">
                    <c:v>4206.4460439042377</c:v>
                  </c:pt>
                  <c:pt idx="1">
                    <c:v>7207.24452313653</c:v>
                  </c:pt>
                </c:numCache>
              </c:numRef>
            </c:minus>
            <c:spPr>
              <a:noFill/>
              <a:ln w="9525" cap="flat" cmpd="sng" algn="ctr">
                <a:solidFill>
                  <a:schemeClr val="tx1">
                    <a:lumMod val="65000"/>
                    <a:lumOff val="35000"/>
                  </a:schemeClr>
                </a:solidFill>
                <a:round/>
              </a:ln>
              <a:effectLst/>
            </c:spPr>
          </c:errBars>
          <c:cat>
            <c:strRef>
              <c:f>Garage!$L$6:$M$6</c:f>
              <c:strCache>
                <c:ptCount val="2"/>
                <c:pt idx="0">
                  <c:v>With Garage</c:v>
                </c:pt>
                <c:pt idx="1">
                  <c:v>No Garage</c:v>
                </c:pt>
              </c:strCache>
            </c:strRef>
          </c:cat>
          <c:val>
            <c:numRef>
              <c:f>Garage!$L$7:$M$7</c:f>
              <c:numCache>
                <c:formatCode>"$"#,##0.00</c:formatCode>
                <c:ptCount val="2"/>
                <c:pt idx="0">
                  <c:v>185479.51124002901</c:v>
                </c:pt>
                <c:pt idx="1">
                  <c:v>103317.28395061729</c:v>
                </c:pt>
              </c:numCache>
            </c:numRef>
          </c:val>
          <c:extLst>
            <c:ext xmlns:c16="http://schemas.microsoft.com/office/drawing/2014/chart" uri="{C3380CC4-5D6E-409C-BE32-E72D297353CC}">
              <c16:uniqueId val="{00000000-3A41-425C-820E-35CFA45FBEC3}"/>
            </c:ext>
          </c:extLst>
        </c:ser>
        <c:dLbls>
          <c:showLegendKey val="0"/>
          <c:showVal val="0"/>
          <c:showCatName val="0"/>
          <c:showSerName val="0"/>
          <c:showPercent val="0"/>
          <c:showBubbleSize val="0"/>
        </c:dLbls>
        <c:gapWidth val="219"/>
        <c:overlap val="-27"/>
        <c:axId val="669900440"/>
        <c:axId val="669900768"/>
      </c:barChart>
      <c:catAx>
        <c:axId val="669900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US"/>
          </a:p>
        </c:txPr>
        <c:crossAx val="669900768"/>
        <c:crosses val="autoZero"/>
        <c:auto val="1"/>
        <c:lblAlgn val="ctr"/>
        <c:lblOffset val="100"/>
        <c:noMultiLvlLbl val="0"/>
      </c:catAx>
      <c:valAx>
        <c:axId val="6699007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69900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4.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5.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6.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7.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cdr:x>
      <cdr:y>0.66839</cdr:y>
    </cdr:from>
    <cdr:to>
      <cdr:x>0.5</cdr:x>
      <cdr:y>0.88906</cdr:y>
    </cdr:to>
    <cdr:cxnSp macro="">
      <cdr:nvCxnSpPr>
        <cdr:cNvPr id="4" name="Straight Connector 3">
          <a:extLst xmlns:a="http://schemas.openxmlformats.org/drawingml/2006/main">
            <a:ext uri="{FF2B5EF4-FFF2-40B4-BE49-F238E27FC236}">
              <a16:creationId xmlns:a16="http://schemas.microsoft.com/office/drawing/2014/main" id="{97F83A76-B711-4B0B-8348-B03741B338BF}"/>
            </a:ext>
          </a:extLst>
        </cdr:cNvPr>
        <cdr:cNvCxnSpPr/>
      </cdr:nvCxnSpPr>
      <cdr:spPr>
        <a:xfrm xmlns:a="http://schemas.openxmlformats.org/drawingml/2006/main">
          <a:off x="5516526" y="2800059"/>
          <a:ext cx="0" cy="92441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0.67947</cdr:x>
      <cdr:y>0.5404</cdr:y>
    </cdr:from>
    <cdr:to>
      <cdr:x>0.67947</cdr:x>
      <cdr:y>0.89116</cdr:y>
    </cdr:to>
    <cdr:cxnSp macro="">
      <cdr:nvCxnSpPr>
        <cdr:cNvPr id="8" name="Straight Connector 7">
          <a:extLst xmlns:a="http://schemas.openxmlformats.org/drawingml/2006/main">
            <a:ext uri="{FF2B5EF4-FFF2-40B4-BE49-F238E27FC236}">
              <a16:creationId xmlns:a16="http://schemas.microsoft.com/office/drawing/2014/main" id="{78CD6FFC-9FE1-4CEC-A7CB-F153AC241654}"/>
            </a:ext>
          </a:extLst>
        </cdr:cNvPr>
        <cdr:cNvCxnSpPr/>
      </cdr:nvCxnSpPr>
      <cdr:spPr>
        <a:xfrm xmlns:a="http://schemas.openxmlformats.org/drawingml/2006/main">
          <a:off x="7496646" y="2263841"/>
          <a:ext cx="0" cy="146941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8BDF7-46FD-48B2-AF74-0D88A4A4123E}"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C7460-3750-4E37-812C-4D0BA3456606}" type="slidenum">
              <a:rPr lang="en-US" smtClean="0"/>
              <a:t>‹#›</a:t>
            </a:fld>
            <a:endParaRPr lang="en-US"/>
          </a:p>
        </p:txBody>
      </p:sp>
    </p:spTree>
    <p:extLst>
      <p:ext uri="{BB962C8B-B14F-4D97-AF65-F5344CB8AC3E}">
        <p14:creationId xmlns:p14="http://schemas.microsoft.com/office/powerpoint/2010/main" val="308419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I’m Xira Doctor. Today I will be presenting the factors that are driving housing prices</a:t>
            </a:r>
          </a:p>
        </p:txBody>
      </p:sp>
      <p:sp>
        <p:nvSpPr>
          <p:cNvPr id="4" name="Slide Number Placeholder 3"/>
          <p:cNvSpPr>
            <a:spLocks noGrp="1"/>
          </p:cNvSpPr>
          <p:nvPr>
            <p:ph type="sldNum" sz="quarter" idx="5"/>
          </p:nvPr>
        </p:nvSpPr>
        <p:spPr/>
        <p:txBody>
          <a:bodyPr/>
          <a:lstStyle/>
          <a:p>
            <a:fld id="{AE0C7460-3750-4E37-812C-4D0BA3456606}" type="slidenum">
              <a:rPr lang="en-US" smtClean="0"/>
              <a:t>1</a:t>
            </a:fld>
            <a:endParaRPr lang="en-US"/>
          </a:p>
        </p:txBody>
      </p:sp>
    </p:spTree>
    <p:extLst>
      <p:ext uri="{BB962C8B-B14F-4D97-AF65-F5344CB8AC3E}">
        <p14:creationId xmlns:p14="http://schemas.microsoft.com/office/powerpoint/2010/main" val="893851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some t-tests to compare the average sales price of homes with amenities versus homes without amenities. Significant differences were apparent. Homes with central AC are proven to earn a higher average sales price compared to homes without central AC. Homes with central AC have a mean of $186 thousand whereas homes without have a mean of $105 thousand. That’s a difference of over $80 thousand. All homes in top ten neighborhoods have central AC. </a:t>
            </a:r>
          </a:p>
        </p:txBody>
      </p:sp>
      <p:sp>
        <p:nvSpPr>
          <p:cNvPr id="4" name="Slide Number Placeholder 3"/>
          <p:cNvSpPr>
            <a:spLocks noGrp="1"/>
          </p:cNvSpPr>
          <p:nvPr>
            <p:ph type="sldNum" sz="quarter" idx="5"/>
          </p:nvPr>
        </p:nvSpPr>
        <p:spPr/>
        <p:txBody>
          <a:bodyPr/>
          <a:lstStyle/>
          <a:p>
            <a:fld id="{AE0C7460-3750-4E37-812C-4D0BA3456606}" type="slidenum">
              <a:rPr lang="en-US" smtClean="0"/>
              <a:t>10</a:t>
            </a:fld>
            <a:endParaRPr lang="en-US"/>
          </a:p>
        </p:txBody>
      </p:sp>
    </p:spTree>
    <p:extLst>
      <p:ext uri="{BB962C8B-B14F-4D97-AF65-F5344CB8AC3E}">
        <p14:creationId xmlns:p14="http://schemas.microsoft.com/office/powerpoint/2010/main" val="3083384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Homes with a garage earn a higher average sales price compared to homes without a garage. This is a significant difference. Homes with garages have a mean of $185 thousand whereas homes without a garage have a mean of $103 thousand. The difference in average prices between the two is almost over $80 thousand. All homes in top ten neighborhoods have at least one garage. </a:t>
            </a:r>
          </a:p>
        </p:txBody>
      </p:sp>
      <p:sp>
        <p:nvSpPr>
          <p:cNvPr id="4" name="Slide Number Placeholder 3"/>
          <p:cNvSpPr>
            <a:spLocks noGrp="1"/>
          </p:cNvSpPr>
          <p:nvPr>
            <p:ph type="sldNum" sz="quarter" idx="5"/>
          </p:nvPr>
        </p:nvSpPr>
        <p:spPr/>
        <p:txBody>
          <a:bodyPr/>
          <a:lstStyle/>
          <a:p>
            <a:fld id="{AE0C7460-3750-4E37-812C-4D0BA3456606}" type="slidenum">
              <a:rPr lang="en-US" smtClean="0"/>
              <a:t>11</a:t>
            </a:fld>
            <a:endParaRPr lang="en-US"/>
          </a:p>
        </p:txBody>
      </p:sp>
    </p:spTree>
    <p:extLst>
      <p:ext uri="{BB962C8B-B14F-4D97-AF65-F5344CB8AC3E}">
        <p14:creationId xmlns:p14="http://schemas.microsoft.com/office/powerpoint/2010/main" val="438647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Homes with a basement are proven to earn a much higher average sales price compared to homes without a basement. This is a significant difference. Homes with a basement have a mean of $182 thousand whereas homes without basements have a mean of $105 thousand. That makes a difference of over $75 thousand. All homes in top ten neighborhoods have at least one basement that is in excellent to average quality.</a:t>
            </a:r>
          </a:p>
        </p:txBody>
      </p:sp>
      <p:sp>
        <p:nvSpPr>
          <p:cNvPr id="4" name="Slide Number Placeholder 3"/>
          <p:cNvSpPr>
            <a:spLocks noGrp="1"/>
          </p:cNvSpPr>
          <p:nvPr>
            <p:ph type="sldNum" sz="quarter" idx="5"/>
          </p:nvPr>
        </p:nvSpPr>
        <p:spPr/>
        <p:txBody>
          <a:bodyPr/>
          <a:lstStyle/>
          <a:p>
            <a:fld id="{AE0C7460-3750-4E37-812C-4D0BA3456606}" type="slidenum">
              <a:rPr lang="en-US" smtClean="0"/>
              <a:t>12</a:t>
            </a:fld>
            <a:endParaRPr lang="en-US"/>
          </a:p>
        </p:txBody>
      </p:sp>
    </p:spTree>
    <p:extLst>
      <p:ext uri="{BB962C8B-B14F-4D97-AF65-F5344CB8AC3E}">
        <p14:creationId xmlns:p14="http://schemas.microsoft.com/office/powerpoint/2010/main" val="2875001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T-tests were run for all of these driving factors and significant differences were found for all categories – quality, sales, and amenities. Their mean prices were much greater than the baseline alternatives proving that these are the factors that drive people who are looking to buy a home. It is my recommendation after much analysis and testing that the bank should allocate funds for homes that either have all or a combination of a few of these factors. The best way to find a home that would meet most of these factors, would be to look at the top ten neighborhoods with highest average sales prices. From analyzing this data set, neighborhoods with high average sale prices are much more likely to have homes that meet this criteria.</a:t>
            </a:r>
          </a:p>
        </p:txBody>
      </p:sp>
      <p:sp>
        <p:nvSpPr>
          <p:cNvPr id="4" name="Slide Number Placeholder 3"/>
          <p:cNvSpPr>
            <a:spLocks noGrp="1"/>
          </p:cNvSpPr>
          <p:nvPr>
            <p:ph type="sldNum" sz="quarter" idx="5"/>
          </p:nvPr>
        </p:nvSpPr>
        <p:spPr/>
        <p:txBody>
          <a:bodyPr/>
          <a:lstStyle/>
          <a:p>
            <a:fld id="{AE0C7460-3750-4E37-812C-4D0BA3456606}" type="slidenum">
              <a:rPr lang="en-US" smtClean="0"/>
              <a:t>13</a:t>
            </a:fld>
            <a:endParaRPr lang="en-US"/>
          </a:p>
        </p:txBody>
      </p:sp>
    </p:spTree>
    <p:extLst>
      <p:ext uri="{BB962C8B-B14F-4D97-AF65-F5344CB8AC3E}">
        <p14:creationId xmlns:p14="http://schemas.microsoft.com/office/powerpoint/2010/main" val="298032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business objective is to determine the best indicators of final sale price so that the bank may understand how to allocate investments for mortgage-backed securities. Through my analysis, I’ve found that there are three categories that really impact average housing prices. These three categories are the quality of the home, the amenities included in the home, and sale conditions (like what was the property zoned for and the classification of the type of sale.)</a:t>
            </a:r>
          </a:p>
        </p:txBody>
      </p:sp>
      <p:sp>
        <p:nvSpPr>
          <p:cNvPr id="4" name="Slide Number Placeholder 3"/>
          <p:cNvSpPr>
            <a:spLocks noGrp="1"/>
          </p:cNvSpPr>
          <p:nvPr>
            <p:ph type="sldNum" sz="quarter" idx="5"/>
          </p:nvPr>
        </p:nvSpPr>
        <p:spPr/>
        <p:txBody>
          <a:bodyPr/>
          <a:lstStyle/>
          <a:p>
            <a:fld id="{AE0C7460-3750-4E37-812C-4D0BA3456606}" type="slidenum">
              <a:rPr lang="en-US" smtClean="0"/>
              <a:t>2</a:t>
            </a:fld>
            <a:endParaRPr lang="en-US"/>
          </a:p>
        </p:txBody>
      </p:sp>
    </p:spTree>
    <p:extLst>
      <p:ext uri="{BB962C8B-B14F-4D97-AF65-F5344CB8AC3E}">
        <p14:creationId xmlns:p14="http://schemas.microsoft.com/office/powerpoint/2010/main" val="316594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comparison of a baseline home’s average sale price versus the ideal home’s average sale price. A baseline home would be a home that has no special zoning or sale conditions, may or may not include amenities, has any quality score of home (from tear down homes to newer built homes). This type of baseline home generates an average sale price of $180 thousand. The ideal home is a home that has all these driving factors I’m going to delve into later. Compared to the average sale of a baseline home, an ideal home’s average sale price is dramatically increased by almost $230 thousand.</a:t>
            </a:r>
          </a:p>
        </p:txBody>
      </p:sp>
      <p:sp>
        <p:nvSpPr>
          <p:cNvPr id="4" name="Slide Number Placeholder 3"/>
          <p:cNvSpPr>
            <a:spLocks noGrp="1"/>
          </p:cNvSpPr>
          <p:nvPr>
            <p:ph type="sldNum" sz="quarter" idx="5"/>
          </p:nvPr>
        </p:nvSpPr>
        <p:spPr/>
        <p:txBody>
          <a:bodyPr/>
          <a:lstStyle/>
          <a:p>
            <a:fld id="{AE0C7460-3750-4E37-812C-4D0BA3456606}" type="slidenum">
              <a:rPr lang="en-US" smtClean="0"/>
              <a:t>3</a:t>
            </a:fld>
            <a:endParaRPr lang="en-US"/>
          </a:p>
        </p:txBody>
      </p:sp>
    </p:spTree>
    <p:extLst>
      <p:ext uri="{BB962C8B-B14F-4D97-AF65-F5344CB8AC3E}">
        <p14:creationId xmlns:p14="http://schemas.microsoft.com/office/powerpoint/2010/main" val="341468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 ten neighborhoods in Iowa, based on average sale price. Northridge as you can see generates the highest average sale price among all the other neighborhoods, followed closely by Northridge Heights and Stonebrook. Northridge has the highest average housing sale price but not the highest number of sales. However, if Northridge makes $335 thousand on an average home, a baseline neighborhood may only net half of that. The reason these neighborhoods are top ten in average sales is because most of the homes in these neighborhoods meet the criteria of what an “ideal home” is -- have a combination of the factors that drive housing prices up.</a:t>
            </a:r>
          </a:p>
        </p:txBody>
      </p:sp>
      <p:sp>
        <p:nvSpPr>
          <p:cNvPr id="4" name="Slide Number Placeholder 3"/>
          <p:cNvSpPr>
            <a:spLocks noGrp="1"/>
          </p:cNvSpPr>
          <p:nvPr>
            <p:ph type="sldNum" sz="quarter" idx="5"/>
          </p:nvPr>
        </p:nvSpPr>
        <p:spPr/>
        <p:txBody>
          <a:bodyPr/>
          <a:lstStyle/>
          <a:p>
            <a:fld id="{AE0C7460-3750-4E37-812C-4D0BA3456606}" type="slidenum">
              <a:rPr lang="en-US" smtClean="0"/>
              <a:t>4</a:t>
            </a:fld>
            <a:endParaRPr lang="en-US"/>
          </a:p>
        </p:txBody>
      </p:sp>
    </p:spTree>
    <p:extLst>
      <p:ext uri="{BB962C8B-B14F-4D97-AF65-F5344CB8AC3E}">
        <p14:creationId xmlns:p14="http://schemas.microsoft.com/office/powerpoint/2010/main" val="97165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get into the categories. First up is quality, the overall quality of the home. Overall quality rates the overall material and finish of the house. As the quality of the home increases, its average sale price also increases. In top ten neighborhoods, the average overall quality of a home is 7. In a baseline neighborhood, the overall quality is 5. Just by comparing an overall quality 5 home to a 7 home, the difference in average price is $70 thousand.</a:t>
            </a:r>
          </a:p>
        </p:txBody>
      </p:sp>
      <p:sp>
        <p:nvSpPr>
          <p:cNvPr id="4" name="Slide Number Placeholder 3"/>
          <p:cNvSpPr>
            <a:spLocks noGrp="1"/>
          </p:cNvSpPr>
          <p:nvPr>
            <p:ph type="sldNum" sz="quarter" idx="5"/>
          </p:nvPr>
        </p:nvSpPr>
        <p:spPr/>
        <p:txBody>
          <a:bodyPr/>
          <a:lstStyle/>
          <a:p>
            <a:fld id="{AE0C7460-3750-4E37-812C-4D0BA3456606}" type="slidenum">
              <a:rPr lang="en-US" smtClean="0"/>
              <a:t>5</a:t>
            </a:fld>
            <a:endParaRPr lang="en-US"/>
          </a:p>
        </p:txBody>
      </p:sp>
    </p:spTree>
    <p:extLst>
      <p:ext uri="{BB962C8B-B14F-4D97-AF65-F5344CB8AC3E}">
        <p14:creationId xmlns:p14="http://schemas.microsoft.com/office/powerpoint/2010/main" val="354441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 of the kitchen is another factor that drives up home prices greatly. An excellent quality kitchen will generate the highest average sale price compared to other kinds of quality. Excellent quality kitchens are typically found in top ten neighborhoods. Through testing, I found that excellent quality kitchens average is almost $330 thousand compared to all other kitchen qualities average at $170 thousand. That’s almost doubling the housing price just by kitchen quality alone.</a:t>
            </a:r>
          </a:p>
        </p:txBody>
      </p:sp>
      <p:sp>
        <p:nvSpPr>
          <p:cNvPr id="4" name="Slide Number Placeholder 3"/>
          <p:cNvSpPr>
            <a:spLocks noGrp="1"/>
          </p:cNvSpPr>
          <p:nvPr>
            <p:ph type="sldNum" sz="quarter" idx="5"/>
          </p:nvPr>
        </p:nvSpPr>
        <p:spPr/>
        <p:txBody>
          <a:bodyPr/>
          <a:lstStyle/>
          <a:p>
            <a:fld id="{AE0C7460-3750-4E37-812C-4D0BA3456606}" type="slidenum">
              <a:rPr lang="en-US" smtClean="0"/>
              <a:t>6</a:t>
            </a:fld>
            <a:endParaRPr lang="en-US"/>
          </a:p>
        </p:txBody>
      </p:sp>
    </p:spTree>
    <p:extLst>
      <p:ext uri="{BB962C8B-B14F-4D97-AF65-F5344CB8AC3E}">
        <p14:creationId xmlns:p14="http://schemas.microsoft.com/office/powerpoint/2010/main" val="4220809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Quality of heating is another important driving factor for housing prices. An excellent heating quality generates the highest average sales price. Excellent heating can be found in top ten neighborhoods as well as the rest of the neighborhoods. However, in top ten neighborhoods, over 95% of the homes will have excellent quality heating and never fair or poor. Homes with excellent heating quality on average earn almost $34 thousand more than homes without excellent heat.</a:t>
            </a:r>
          </a:p>
        </p:txBody>
      </p:sp>
      <p:sp>
        <p:nvSpPr>
          <p:cNvPr id="4" name="Slide Number Placeholder 3"/>
          <p:cNvSpPr>
            <a:spLocks noGrp="1"/>
          </p:cNvSpPr>
          <p:nvPr>
            <p:ph type="sldNum" sz="quarter" idx="5"/>
          </p:nvPr>
        </p:nvSpPr>
        <p:spPr/>
        <p:txBody>
          <a:bodyPr/>
          <a:lstStyle/>
          <a:p>
            <a:fld id="{AE0C7460-3750-4E37-812C-4D0BA3456606}" type="slidenum">
              <a:rPr lang="en-US" smtClean="0"/>
              <a:t>7</a:t>
            </a:fld>
            <a:endParaRPr lang="en-US"/>
          </a:p>
        </p:txBody>
      </p:sp>
    </p:spTree>
    <p:extLst>
      <p:ext uri="{BB962C8B-B14F-4D97-AF65-F5344CB8AC3E}">
        <p14:creationId xmlns:p14="http://schemas.microsoft.com/office/powerpoint/2010/main" val="256323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category is property sale. The type of zoning that a home has greatly impacts the sale price. Floating Village Residentials generate the highest average sale price. This is because FVRs are defined as special areas where a village-like community is developed and has the highest average sales price because of how many requirements they must meet to be zoned as such. Commercial generates the lowest average sale price, so it’s advisable to avoid commercial properties if the bank wants to generate a higher return on its investment.</a:t>
            </a:r>
          </a:p>
        </p:txBody>
      </p:sp>
      <p:sp>
        <p:nvSpPr>
          <p:cNvPr id="4" name="Slide Number Placeholder 3"/>
          <p:cNvSpPr>
            <a:spLocks noGrp="1"/>
          </p:cNvSpPr>
          <p:nvPr>
            <p:ph type="sldNum" sz="quarter" idx="5"/>
          </p:nvPr>
        </p:nvSpPr>
        <p:spPr/>
        <p:txBody>
          <a:bodyPr/>
          <a:lstStyle/>
          <a:p>
            <a:fld id="{AE0C7460-3750-4E37-812C-4D0BA3456606}" type="slidenum">
              <a:rPr lang="en-US" smtClean="0"/>
              <a:t>8</a:t>
            </a:fld>
            <a:endParaRPr lang="en-US"/>
          </a:p>
        </p:txBody>
      </p:sp>
    </p:spTree>
    <p:extLst>
      <p:ext uri="{BB962C8B-B14F-4D97-AF65-F5344CB8AC3E}">
        <p14:creationId xmlns:p14="http://schemas.microsoft.com/office/powerpoint/2010/main" val="3132683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 of the sale is another factor that drives housing prices. Partial sales are when the home was not completed when it was last assessed, this is more common with newer built homes. Partial sales have the highest average sales at $272 thousand. Top ten neighborhoods are the only neighborhood with partial sale conditions. Normal sales are the next highest average sale price at $175 thousand, normal sale condition homes can be found in both top ten and average neighborhoods. </a:t>
            </a:r>
          </a:p>
        </p:txBody>
      </p:sp>
      <p:sp>
        <p:nvSpPr>
          <p:cNvPr id="4" name="Slide Number Placeholder 3"/>
          <p:cNvSpPr>
            <a:spLocks noGrp="1"/>
          </p:cNvSpPr>
          <p:nvPr>
            <p:ph type="sldNum" sz="quarter" idx="5"/>
          </p:nvPr>
        </p:nvSpPr>
        <p:spPr/>
        <p:txBody>
          <a:bodyPr/>
          <a:lstStyle/>
          <a:p>
            <a:fld id="{AE0C7460-3750-4E37-812C-4D0BA3456606}" type="slidenum">
              <a:rPr lang="en-US" smtClean="0"/>
              <a:t>9</a:t>
            </a:fld>
            <a:endParaRPr lang="en-US"/>
          </a:p>
        </p:txBody>
      </p:sp>
    </p:spTree>
    <p:extLst>
      <p:ext uri="{BB962C8B-B14F-4D97-AF65-F5344CB8AC3E}">
        <p14:creationId xmlns:p14="http://schemas.microsoft.com/office/powerpoint/2010/main" val="347623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October 25,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2594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October 25,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667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October 25,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201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October 25,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7648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October 25,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4028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October 25,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978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October 25,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169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October 25,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5334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October 25,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01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October 25,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3499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October 25,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3327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October 25,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437134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9" r:id="rId4"/>
    <p:sldLayoutId id="2147483690" r:id="rId5"/>
    <p:sldLayoutId id="2147483695" r:id="rId6"/>
    <p:sldLayoutId id="2147483691" r:id="rId7"/>
    <p:sldLayoutId id="2147483692" r:id="rId8"/>
    <p:sldLayoutId id="2147483693" r:id="rId9"/>
    <p:sldLayoutId id="2147483694" r:id="rId10"/>
    <p:sldLayoutId id="214748369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holding keys">
            <a:extLst>
              <a:ext uri="{FF2B5EF4-FFF2-40B4-BE49-F238E27FC236}">
                <a16:creationId xmlns:a16="http://schemas.microsoft.com/office/drawing/2014/main" id="{90D282AB-DD72-4D0A-BC75-906A6E7BB60D}"/>
              </a:ext>
            </a:extLst>
          </p:cNvPr>
          <p:cNvPicPr>
            <a:picLocks noChangeAspect="1"/>
          </p:cNvPicPr>
          <p:nvPr/>
        </p:nvPicPr>
        <p:blipFill rotWithShape="1">
          <a:blip r:embed="rId3">
            <a:extLst>
              <a:ext uri="{28A0092B-C50C-407E-A947-70E740481C1C}">
                <a14:useLocalDpi xmlns:a14="http://schemas.microsoft.com/office/drawing/2010/main" val="0"/>
              </a:ext>
            </a:extLst>
          </a:blip>
          <a:srcRect t="4525" b="11211"/>
          <a:stretch/>
        </p:blipFill>
        <p:spPr>
          <a:xfrm>
            <a:off x="20" y="-1"/>
            <a:ext cx="12191980" cy="6857571"/>
          </a:xfrm>
          <a:prstGeom prst="rect">
            <a:avLst/>
          </a:prstGeom>
        </p:spPr>
      </p:pic>
      <p:sp>
        <p:nvSpPr>
          <p:cNvPr id="24" name="Rectangle 23">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52792" y="-429"/>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BA151E-4D4D-4AE0-A343-F7818504DD0C}"/>
              </a:ext>
            </a:extLst>
          </p:cNvPr>
          <p:cNvSpPr>
            <a:spLocks noGrp="1"/>
          </p:cNvSpPr>
          <p:nvPr>
            <p:ph type="ctrTitle"/>
          </p:nvPr>
        </p:nvSpPr>
        <p:spPr>
          <a:xfrm>
            <a:off x="6096000" y="1200647"/>
            <a:ext cx="5322073" cy="3482386"/>
          </a:xfrm>
        </p:spPr>
        <p:txBody>
          <a:bodyPr anchor="t">
            <a:normAutofit/>
          </a:bodyPr>
          <a:lstStyle/>
          <a:p>
            <a:pPr algn="r"/>
            <a:r>
              <a:rPr lang="en-US" dirty="0">
                <a:solidFill>
                  <a:schemeClr val="bg1"/>
                </a:solidFill>
              </a:rPr>
              <a:t>Factors driving housing prices</a:t>
            </a:r>
          </a:p>
        </p:txBody>
      </p:sp>
      <p:sp>
        <p:nvSpPr>
          <p:cNvPr id="3" name="Subtitle 2">
            <a:extLst>
              <a:ext uri="{FF2B5EF4-FFF2-40B4-BE49-F238E27FC236}">
                <a16:creationId xmlns:a16="http://schemas.microsoft.com/office/drawing/2014/main" id="{DFF9BAD0-911C-4A21-B2D3-FCF187769658}"/>
              </a:ext>
            </a:extLst>
          </p:cNvPr>
          <p:cNvSpPr>
            <a:spLocks noGrp="1"/>
          </p:cNvSpPr>
          <p:nvPr>
            <p:ph type="subTitle" idx="1"/>
          </p:nvPr>
        </p:nvSpPr>
        <p:spPr>
          <a:xfrm>
            <a:off x="6313335" y="4918166"/>
            <a:ext cx="5104737" cy="1136468"/>
          </a:xfrm>
        </p:spPr>
        <p:txBody>
          <a:bodyPr>
            <a:normAutofit/>
          </a:bodyPr>
          <a:lstStyle/>
          <a:p>
            <a:pPr algn="r"/>
            <a:r>
              <a:rPr lang="en-US" dirty="0">
                <a:solidFill>
                  <a:schemeClr val="bg1"/>
                </a:solidFill>
              </a:rPr>
              <a:t>Xira Doctor</a:t>
            </a:r>
          </a:p>
          <a:p>
            <a:pPr algn="r"/>
            <a:r>
              <a:rPr lang="en-US" dirty="0">
                <a:solidFill>
                  <a:schemeClr val="bg1"/>
                </a:solidFill>
              </a:rPr>
              <a:t>Thinkful Data Analytics</a:t>
            </a:r>
          </a:p>
        </p:txBody>
      </p:sp>
      <p:sp>
        <p:nvSpPr>
          <p:cNvPr id="26" name="Rectangle 25">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3151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22E53-1161-4ECC-8526-A570C6BDD254}"/>
              </a:ext>
            </a:extLst>
          </p:cNvPr>
          <p:cNvSpPr>
            <a:spLocks noGrp="1"/>
          </p:cNvSpPr>
          <p:nvPr>
            <p:ph type="title"/>
          </p:nvPr>
        </p:nvSpPr>
        <p:spPr>
          <a:xfrm>
            <a:off x="835863" y="5652097"/>
            <a:ext cx="10587314" cy="877729"/>
          </a:xfrm>
        </p:spPr>
        <p:txBody>
          <a:bodyPr anchor="ctr">
            <a:normAutofit/>
          </a:bodyPr>
          <a:lstStyle/>
          <a:p>
            <a:r>
              <a:rPr lang="en-US" sz="4000" dirty="0">
                <a:solidFill>
                  <a:schemeClr val="bg1"/>
                </a:solidFill>
              </a:rPr>
              <a:t>Amenities – Central AC</a:t>
            </a:r>
          </a:p>
        </p:txBody>
      </p:sp>
      <p:sp>
        <p:nvSpPr>
          <p:cNvPr id="6" name="TextBox 5">
            <a:extLst>
              <a:ext uri="{FF2B5EF4-FFF2-40B4-BE49-F238E27FC236}">
                <a16:creationId xmlns:a16="http://schemas.microsoft.com/office/drawing/2014/main" id="{5898D914-04D9-499D-AECC-4261DF091752}"/>
              </a:ext>
            </a:extLst>
          </p:cNvPr>
          <p:cNvSpPr txBox="1"/>
          <p:nvPr/>
        </p:nvSpPr>
        <p:spPr>
          <a:xfrm>
            <a:off x="8692206" y="749634"/>
            <a:ext cx="3137549" cy="3785652"/>
          </a:xfrm>
          <a:prstGeom prst="rect">
            <a:avLst/>
          </a:prstGeom>
          <a:noFill/>
        </p:spPr>
        <p:txBody>
          <a:bodyPr wrap="square" rtlCol="0" anchor="ctr">
            <a:spAutoFit/>
          </a:bodyPr>
          <a:lstStyle/>
          <a:p>
            <a:r>
              <a:rPr lang="en-US" sz="2400" dirty="0"/>
              <a:t>Based on the</a:t>
            </a:r>
          </a:p>
          <a:p>
            <a:r>
              <a:rPr lang="en-US" sz="2400" b="1" dirty="0"/>
              <a:t>p-value &lt; 0.05</a:t>
            </a:r>
            <a:r>
              <a:rPr lang="en-US" sz="2400" dirty="0"/>
              <a:t>, the statistical result shows there is significant difference between the mean of homes with central AC versus homes without central AC</a:t>
            </a:r>
          </a:p>
        </p:txBody>
      </p:sp>
      <p:graphicFrame>
        <p:nvGraphicFramePr>
          <p:cNvPr id="13" name="Chart 12">
            <a:extLst>
              <a:ext uri="{FF2B5EF4-FFF2-40B4-BE49-F238E27FC236}">
                <a16:creationId xmlns:a16="http://schemas.microsoft.com/office/drawing/2014/main" id="{8DE054AE-65C5-4A3C-90CE-2F67ACFD5027}"/>
              </a:ext>
            </a:extLst>
          </p:cNvPr>
          <p:cNvGraphicFramePr>
            <a:graphicFrameLocks/>
          </p:cNvGraphicFramePr>
          <p:nvPr>
            <p:extLst>
              <p:ext uri="{D42A27DB-BD31-4B8C-83A1-F6EECF244321}">
                <p14:modId xmlns:p14="http://schemas.microsoft.com/office/powerpoint/2010/main" val="4216653097"/>
              </p:ext>
            </p:extLst>
          </p:nvPr>
        </p:nvGraphicFramePr>
        <p:xfrm>
          <a:off x="304413" y="749634"/>
          <a:ext cx="8025548" cy="4207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71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22E53-1161-4ECC-8526-A570C6BDD254}"/>
              </a:ext>
            </a:extLst>
          </p:cNvPr>
          <p:cNvSpPr>
            <a:spLocks noGrp="1"/>
          </p:cNvSpPr>
          <p:nvPr>
            <p:ph type="title"/>
          </p:nvPr>
        </p:nvSpPr>
        <p:spPr>
          <a:xfrm>
            <a:off x="835863" y="5652097"/>
            <a:ext cx="10587314" cy="877729"/>
          </a:xfrm>
        </p:spPr>
        <p:txBody>
          <a:bodyPr anchor="ctr">
            <a:normAutofit/>
          </a:bodyPr>
          <a:lstStyle/>
          <a:p>
            <a:r>
              <a:rPr lang="en-US" sz="4000" dirty="0">
                <a:solidFill>
                  <a:schemeClr val="bg1"/>
                </a:solidFill>
              </a:rPr>
              <a:t>Amenities - Garage</a:t>
            </a:r>
          </a:p>
        </p:txBody>
      </p:sp>
      <p:graphicFrame>
        <p:nvGraphicFramePr>
          <p:cNvPr id="22" name="Content Placeholder 11">
            <a:extLst>
              <a:ext uri="{FF2B5EF4-FFF2-40B4-BE49-F238E27FC236}">
                <a16:creationId xmlns:a16="http://schemas.microsoft.com/office/drawing/2014/main" id="{5BCD496E-E8AA-45EC-86A9-2525F41FDBB2}"/>
              </a:ext>
            </a:extLst>
          </p:cNvPr>
          <p:cNvGraphicFramePr>
            <a:graphicFrameLocks noGrp="1"/>
          </p:cNvGraphicFramePr>
          <p:nvPr>
            <p:ph idx="1"/>
            <p:extLst>
              <p:ext uri="{D42A27DB-BD31-4B8C-83A1-F6EECF244321}">
                <p14:modId xmlns:p14="http://schemas.microsoft.com/office/powerpoint/2010/main" val="2961504320"/>
              </p:ext>
            </p:extLst>
          </p:nvPr>
        </p:nvGraphicFramePr>
        <p:xfrm>
          <a:off x="504541" y="689923"/>
          <a:ext cx="7959235" cy="420731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898D914-04D9-499D-AECC-4261DF091752}"/>
              </a:ext>
            </a:extLst>
          </p:cNvPr>
          <p:cNvSpPr txBox="1"/>
          <p:nvPr/>
        </p:nvSpPr>
        <p:spPr>
          <a:xfrm>
            <a:off x="8759113" y="749635"/>
            <a:ext cx="3137549" cy="3785652"/>
          </a:xfrm>
          <a:prstGeom prst="rect">
            <a:avLst/>
          </a:prstGeom>
          <a:noFill/>
        </p:spPr>
        <p:txBody>
          <a:bodyPr wrap="square" rtlCol="0" anchor="ctr">
            <a:spAutoFit/>
          </a:bodyPr>
          <a:lstStyle/>
          <a:p>
            <a:r>
              <a:rPr lang="en-US" sz="2400" dirty="0"/>
              <a:t>Based on the</a:t>
            </a:r>
          </a:p>
          <a:p>
            <a:r>
              <a:rPr lang="en-US" sz="2400" b="1" dirty="0"/>
              <a:t>p-value &lt; 0.05</a:t>
            </a:r>
            <a:r>
              <a:rPr lang="en-US" sz="2400" dirty="0"/>
              <a:t>, the statistical result shows there is significant difference between the mean of homes with garages versus homes without garages</a:t>
            </a:r>
          </a:p>
        </p:txBody>
      </p:sp>
    </p:spTree>
    <p:extLst>
      <p:ext uri="{BB962C8B-B14F-4D97-AF65-F5344CB8AC3E}">
        <p14:creationId xmlns:p14="http://schemas.microsoft.com/office/powerpoint/2010/main" val="165522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84922"/>
            <a:ext cx="12203208" cy="1600201"/>
          </a:xfrm>
          <a:prstGeom prst="rect">
            <a:avLst/>
          </a:prstGeom>
          <a:gradFill>
            <a:gsLst>
              <a:gs pos="0">
                <a:schemeClr val="accent5">
                  <a:alpha val="88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5284922"/>
            <a:ext cx="8164608" cy="1594270"/>
          </a:xfrm>
          <a:prstGeom prst="rect">
            <a:avLst/>
          </a:prstGeom>
          <a:gradFill>
            <a:gsLst>
              <a:gs pos="91069">
                <a:schemeClr val="accent2"/>
              </a:gs>
              <a:gs pos="22000">
                <a:schemeClr val="accent2">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5883" y="5284922"/>
            <a:ext cx="7012127" cy="1579412"/>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8597" y="5284922"/>
            <a:ext cx="8164607" cy="1591534"/>
          </a:xfrm>
          <a:prstGeom prst="rect">
            <a:avLst/>
          </a:prstGeom>
          <a:gradFill>
            <a:gsLst>
              <a:gs pos="0">
                <a:schemeClr val="accent5">
                  <a:alpha val="26000"/>
                </a:schemeClr>
              </a:gs>
              <a:gs pos="72000">
                <a:schemeClr val="accent5">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22E53-1161-4ECC-8526-A570C6BDD254}"/>
              </a:ext>
            </a:extLst>
          </p:cNvPr>
          <p:cNvSpPr>
            <a:spLocks noGrp="1"/>
          </p:cNvSpPr>
          <p:nvPr>
            <p:ph type="title"/>
          </p:nvPr>
        </p:nvSpPr>
        <p:spPr>
          <a:xfrm>
            <a:off x="835863" y="5652097"/>
            <a:ext cx="10587314" cy="877729"/>
          </a:xfrm>
        </p:spPr>
        <p:txBody>
          <a:bodyPr anchor="ctr">
            <a:normAutofit/>
          </a:bodyPr>
          <a:lstStyle/>
          <a:p>
            <a:r>
              <a:rPr lang="en-US" sz="4000" dirty="0">
                <a:solidFill>
                  <a:schemeClr val="bg1"/>
                </a:solidFill>
              </a:rPr>
              <a:t>Amenities – Basement</a:t>
            </a:r>
          </a:p>
        </p:txBody>
      </p:sp>
      <p:sp>
        <p:nvSpPr>
          <p:cNvPr id="6" name="TextBox 5">
            <a:extLst>
              <a:ext uri="{FF2B5EF4-FFF2-40B4-BE49-F238E27FC236}">
                <a16:creationId xmlns:a16="http://schemas.microsoft.com/office/drawing/2014/main" id="{5898D914-04D9-499D-AECC-4261DF091752}"/>
              </a:ext>
            </a:extLst>
          </p:cNvPr>
          <p:cNvSpPr txBox="1"/>
          <p:nvPr/>
        </p:nvSpPr>
        <p:spPr>
          <a:xfrm>
            <a:off x="8853898" y="749635"/>
            <a:ext cx="3137549" cy="3785652"/>
          </a:xfrm>
          <a:prstGeom prst="rect">
            <a:avLst/>
          </a:prstGeom>
          <a:noFill/>
        </p:spPr>
        <p:txBody>
          <a:bodyPr wrap="square" rtlCol="0" anchor="ctr">
            <a:spAutoFit/>
          </a:bodyPr>
          <a:lstStyle/>
          <a:p>
            <a:r>
              <a:rPr lang="en-US" sz="2400" dirty="0"/>
              <a:t>Based on the</a:t>
            </a:r>
          </a:p>
          <a:p>
            <a:r>
              <a:rPr lang="en-US" sz="2400" b="1" dirty="0"/>
              <a:t>p-value &lt; 0.05</a:t>
            </a:r>
            <a:r>
              <a:rPr lang="en-US" sz="2400" dirty="0"/>
              <a:t>, the statistical result shows there is significant difference between the mean of homes with basements versus homes without basements</a:t>
            </a:r>
          </a:p>
        </p:txBody>
      </p:sp>
      <p:graphicFrame>
        <p:nvGraphicFramePr>
          <p:cNvPr id="15" name="Chart 14">
            <a:extLst>
              <a:ext uri="{FF2B5EF4-FFF2-40B4-BE49-F238E27FC236}">
                <a16:creationId xmlns:a16="http://schemas.microsoft.com/office/drawing/2014/main" id="{9EC2837D-1B06-4204-AEE3-DC31D17B4E2A}"/>
              </a:ext>
            </a:extLst>
          </p:cNvPr>
          <p:cNvGraphicFramePr>
            <a:graphicFrameLocks/>
          </p:cNvGraphicFramePr>
          <p:nvPr>
            <p:extLst>
              <p:ext uri="{D42A27DB-BD31-4B8C-83A1-F6EECF244321}">
                <p14:modId xmlns:p14="http://schemas.microsoft.com/office/powerpoint/2010/main" val="3625984116"/>
              </p:ext>
            </p:extLst>
          </p:nvPr>
        </p:nvGraphicFramePr>
        <p:xfrm>
          <a:off x="551969" y="448584"/>
          <a:ext cx="8101377" cy="45081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008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85EA-0ECE-4179-AC16-2B17AE0AABD6}"/>
              </a:ext>
            </a:extLst>
          </p:cNvPr>
          <p:cNvSpPr>
            <a:spLocks noGrp="1"/>
          </p:cNvSpPr>
          <p:nvPr>
            <p:ph type="title"/>
          </p:nvPr>
        </p:nvSpPr>
        <p:spPr/>
        <p:txBody>
          <a:bodyPr anchor="t">
            <a:normAutofit/>
          </a:bodyPr>
          <a:lstStyle/>
          <a:p>
            <a:r>
              <a:rPr lang="en-US" sz="4000" dirty="0"/>
              <a:t>Result / recommendation</a:t>
            </a:r>
          </a:p>
        </p:txBody>
      </p:sp>
      <p:sp>
        <p:nvSpPr>
          <p:cNvPr id="3" name="Content Placeholder 2">
            <a:extLst>
              <a:ext uri="{FF2B5EF4-FFF2-40B4-BE49-F238E27FC236}">
                <a16:creationId xmlns:a16="http://schemas.microsoft.com/office/drawing/2014/main" id="{0430FE7E-57B4-4D1E-8727-69E16B136A01}"/>
              </a:ext>
            </a:extLst>
          </p:cNvPr>
          <p:cNvSpPr>
            <a:spLocks noGrp="1"/>
          </p:cNvSpPr>
          <p:nvPr>
            <p:ph idx="1"/>
          </p:nvPr>
        </p:nvSpPr>
        <p:spPr/>
        <p:txBody>
          <a:bodyPr>
            <a:normAutofit/>
          </a:bodyPr>
          <a:lstStyle/>
          <a:p>
            <a:r>
              <a:rPr lang="en-US" sz="2800" dirty="0"/>
              <a:t>Based on the results of the t-test, significant differences are also shown for Overall Quality, Kitchen Quality, Heating Quality, MS Zoning, and Sale Condition</a:t>
            </a:r>
          </a:p>
          <a:p>
            <a:r>
              <a:rPr lang="en-US" sz="2800" dirty="0"/>
              <a:t>The bank should allocate funds for homes that have either all or a few of these factors</a:t>
            </a:r>
          </a:p>
          <a:p>
            <a:r>
              <a:rPr lang="en-US" sz="2800" dirty="0"/>
              <a:t>Top 10 Neighborhoods are much more likely to have homes that meet this criteria</a:t>
            </a:r>
          </a:p>
          <a:p>
            <a:endParaRPr lang="en-US" sz="2800" dirty="0"/>
          </a:p>
        </p:txBody>
      </p:sp>
    </p:spTree>
    <p:extLst>
      <p:ext uri="{BB962C8B-B14F-4D97-AF65-F5344CB8AC3E}">
        <p14:creationId xmlns:p14="http://schemas.microsoft.com/office/powerpoint/2010/main" val="204238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10B5-2615-4934-AFFD-777405DC9459}"/>
              </a:ext>
            </a:extLst>
          </p:cNvPr>
          <p:cNvSpPr>
            <a:spLocks noGrp="1"/>
          </p:cNvSpPr>
          <p:nvPr>
            <p:ph type="title"/>
          </p:nvPr>
        </p:nvSpPr>
        <p:spPr/>
        <p:txBody>
          <a:bodyPr>
            <a:normAutofit/>
          </a:bodyPr>
          <a:lstStyle/>
          <a:p>
            <a:r>
              <a:rPr lang="en-US" sz="4000" dirty="0"/>
              <a:t>BUSINESS OBJECTIVE</a:t>
            </a:r>
          </a:p>
        </p:txBody>
      </p:sp>
      <p:sp>
        <p:nvSpPr>
          <p:cNvPr id="3" name="Content Placeholder 2">
            <a:extLst>
              <a:ext uri="{FF2B5EF4-FFF2-40B4-BE49-F238E27FC236}">
                <a16:creationId xmlns:a16="http://schemas.microsoft.com/office/drawing/2014/main" id="{EEA01097-825F-4B8F-889C-BD85F7F2B9AB}"/>
              </a:ext>
            </a:extLst>
          </p:cNvPr>
          <p:cNvSpPr>
            <a:spLocks noGrp="1"/>
          </p:cNvSpPr>
          <p:nvPr>
            <p:ph idx="1"/>
          </p:nvPr>
        </p:nvSpPr>
        <p:spPr/>
        <p:txBody>
          <a:bodyPr>
            <a:normAutofit/>
          </a:bodyPr>
          <a:lstStyle/>
          <a:p>
            <a:endParaRPr lang="en-US" sz="2400" dirty="0"/>
          </a:p>
          <a:p>
            <a:r>
              <a:rPr lang="en-US" sz="2800" dirty="0"/>
              <a:t>Determine the best indicators of final sale price for understanding how to allocate investments into mortgage-backed securities</a:t>
            </a:r>
          </a:p>
          <a:p>
            <a:pPr marL="0" indent="0">
              <a:buNone/>
            </a:pPr>
            <a:endParaRPr lang="en-US" sz="2400" dirty="0"/>
          </a:p>
        </p:txBody>
      </p:sp>
    </p:spTree>
    <p:extLst>
      <p:ext uri="{BB962C8B-B14F-4D97-AF65-F5344CB8AC3E}">
        <p14:creationId xmlns:p14="http://schemas.microsoft.com/office/powerpoint/2010/main" val="164665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4CB28-CEE8-4EE7-A2DA-7DEC26B9D3B5}"/>
              </a:ext>
            </a:extLst>
          </p:cNvPr>
          <p:cNvSpPr>
            <a:spLocks noGrp="1"/>
          </p:cNvSpPr>
          <p:nvPr>
            <p:ph type="title"/>
          </p:nvPr>
        </p:nvSpPr>
        <p:spPr>
          <a:xfrm>
            <a:off x="866623" y="464211"/>
            <a:ext cx="4911393" cy="1556724"/>
          </a:xfrm>
        </p:spPr>
        <p:txBody>
          <a:bodyPr anchor="b">
            <a:normAutofit/>
          </a:bodyPr>
          <a:lstStyle/>
          <a:p>
            <a:r>
              <a:rPr lang="en-US" sz="4000" dirty="0"/>
              <a:t>Baseline vs Ideal</a:t>
            </a:r>
          </a:p>
        </p:txBody>
      </p:sp>
      <p:sp>
        <p:nvSpPr>
          <p:cNvPr id="3" name="Content Placeholder 2">
            <a:extLst>
              <a:ext uri="{FF2B5EF4-FFF2-40B4-BE49-F238E27FC236}">
                <a16:creationId xmlns:a16="http://schemas.microsoft.com/office/drawing/2014/main" id="{49594688-8228-4099-A924-2E49046D0E4D}"/>
              </a:ext>
            </a:extLst>
          </p:cNvPr>
          <p:cNvSpPr>
            <a:spLocks noGrp="1"/>
          </p:cNvSpPr>
          <p:nvPr>
            <p:ph idx="1"/>
          </p:nvPr>
        </p:nvSpPr>
        <p:spPr>
          <a:xfrm>
            <a:off x="866624" y="2352646"/>
            <a:ext cx="4911392" cy="3583940"/>
          </a:xfrm>
        </p:spPr>
        <p:txBody>
          <a:bodyPr anchor="t">
            <a:normAutofit/>
          </a:bodyPr>
          <a:lstStyle/>
          <a:p>
            <a:r>
              <a:rPr lang="en-US" sz="2800" dirty="0"/>
              <a:t>The average sale price for a baseline home is $180,000</a:t>
            </a:r>
          </a:p>
          <a:p>
            <a:r>
              <a:rPr lang="en-US" sz="2800" dirty="0"/>
              <a:t>An ideal home with all the driving factors could average a sale price of $409,000</a:t>
            </a:r>
          </a:p>
          <a:p>
            <a:endParaRPr lang="en-US" sz="1600" dirty="0"/>
          </a:p>
        </p:txBody>
      </p:sp>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0C1FC6A2-CD4F-4DA2-9595-458AD9081CAE}"/>
              </a:ext>
            </a:extLst>
          </p:cNvPr>
          <p:cNvGraphicFramePr>
            <a:graphicFrameLocks/>
          </p:cNvGraphicFramePr>
          <p:nvPr>
            <p:extLst>
              <p:ext uri="{D42A27DB-BD31-4B8C-83A1-F6EECF244321}">
                <p14:modId xmlns:p14="http://schemas.microsoft.com/office/powerpoint/2010/main" val="3196041508"/>
              </p:ext>
            </p:extLst>
          </p:nvPr>
        </p:nvGraphicFramePr>
        <p:xfrm>
          <a:off x="6413987" y="457200"/>
          <a:ext cx="5320814" cy="54723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402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17">
            <a:extLst>
              <a:ext uri="{FF2B5EF4-FFF2-40B4-BE49-F238E27FC236}">
                <a16:creationId xmlns:a16="http://schemas.microsoft.com/office/drawing/2014/main" id="{ED9D55E2-3879-474D-B9CD-EE7A276DF136}"/>
              </a:ext>
            </a:extLst>
          </p:cNvPr>
          <p:cNvGraphicFramePr>
            <a:graphicFrameLocks noGrp="1"/>
          </p:cNvGraphicFramePr>
          <p:nvPr>
            <p:ph idx="1"/>
            <p:extLst>
              <p:ext uri="{D42A27DB-BD31-4B8C-83A1-F6EECF244321}">
                <p14:modId xmlns:p14="http://schemas.microsoft.com/office/powerpoint/2010/main" val="2961210128"/>
              </p:ext>
            </p:extLst>
          </p:nvPr>
        </p:nvGraphicFramePr>
        <p:xfrm>
          <a:off x="898451" y="1628077"/>
          <a:ext cx="10334847" cy="4627756"/>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le 1">
            <a:extLst>
              <a:ext uri="{FF2B5EF4-FFF2-40B4-BE49-F238E27FC236}">
                <a16:creationId xmlns:a16="http://schemas.microsoft.com/office/drawing/2014/main" id="{B0763784-EF69-4DCE-B58F-47361596E6EC}"/>
              </a:ext>
            </a:extLst>
          </p:cNvPr>
          <p:cNvSpPr>
            <a:spLocks noGrp="1"/>
          </p:cNvSpPr>
          <p:nvPr>
            <p:ph type="title"/>
          </p:nvPr>
        </p:nvSpPr>
        <p:spPr>
          <a:xfrm>
            <a:off x="1371601" y="390294"/>
            <a:ext cx="9549442" cy="1010093"/>
          </a:xfrm>
        </p:spPr>
        <p:txBody>
          <a:bodyPr anchor="ctr">
            <a:normAutofit/>
          </a:bodyPr>
          <a:lstStyle/>
          <a:p>
            <a:pPr algn="ctr"/>
            <a:r>
              <a:rPr lang="en-US" sz="4000" dirty="0"/>
              <a:t>Top ten neighborhoods</a:t>
            </a:r>
          </a:p>
        </p:txBody>
      </p:sp>
    </p:spTree>
    <p:extLst>
      <p:ext uri="{BB962C8B-B14F-4D97-AF65-F5344CB8AC3E}">
        <p14:creationId xmlns:p14="http://schemas.microsoft.com/office/powerpoint/2010/main" val="3282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C2CE1-7BF4-4968-972B-14B6D94DB8E3}"/>
              </a:ext>
            </a:extLst>
          </p:cNvPr>
          <p:cNvSpPr>
            <a:spLocks noGrp="1"/>
          </p:cNvSpPr>
          <p:nvPr>
            <p:ph type="title"/>
          </p:nvPr>
        </p:nvSpPr>
        <p:spPr>
          <a:xfrm>
            <a:off x="1157084" y="374427"/>
            <a:ext cx="10374517" cy="971512"/>
          </a:xfrm>
        </p:spPr>
        <p:txBody>
          <a:bodyPr anchor="ctr">
            <a:normAutofit/>
          </a:bodyPr>
          <a:lstStyle/>
          <a:p>
            <a:r>
              <a:rPr lang="en-US" sz="4000" dirty="0">
                <a:solidFill>
                  <a:schemeClr val="bg1"/>
                </a:solidFill>
              </a:rPr>
              <a:t>Quality – overall</a:t>
            </a:r>
          </a:p>
        </p:txBody>
      </p:sp>
      <p:graphicFrame>
        <p:nvGraphicFramePr>
          <p:cNvPr id="7" name="Content Placeholder 3">
            <a:extLst>
              <a:ext uri="{FF2B5EF4-FFF2-40B4-BE49-F238E27FC236}">
                <a16:creationId xmlns:a16="http://schemas.microsoft.com/office/drawing/2014/main" id="{F787DAEB-BDE0-42A1-9ACA-45B80B19FE61}"/>
              </a:ext>
            </a:extLst>
          </p:cNvPr>
          <p:cNvGraphicFramePr>
            <a:graphicFrameLocks noGrp="1"/>
          </p:cNvGraphicFramePr>
          <p:nvPr>
            <p:ph idx="1"/>
            <p:extLst>
              <p:ext uri="{D42A27DB-BD31-4B8C-83A1-F6EECF244321}">
                <p14:modId xmlns:p14="http://schemas.microsoft.com/office/powerpoint/2010/main" val="724096056"/>
              </p:ext>
            </p:extLst>
          </p:nvPr>
        </p:nvGraphicFramePr>
        <p:xfrm>
          <a:off x="579474" y="2062715"/>
          <a:ext cx="11033029" cy="41892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299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E80B0-5387-481F-9A79-803DCAF2860C}"/>
              </a:ext>
            </a:extLst>
          </p:cNvPr>
          <p:cNvSpPr>
            <a:spLocks noGrp="1"/>
          </p:cNvSpPr>
          <p:nvPr>
            <p:ph type="title"/>
          </p:nvPr>
        </p:nvSpPr>
        <p:spPr>
          <a:xfrm>
            <a:off x="1157084" y="374427"/>
            <a:ext cx="10374517" cy="971512"/>
          </a:xfrm>
        </p:spPr>
        <p:txBody>
          <a:bodyPr anchor="ctr">
            <a:normAutofit/>
          </a:bodyPr>
          <a:lstStyle/>
          <a:p>
            <a:r>
              <a:rPr lang="en-US" sz="4000" dirty="0">
                <a:solidFill>
                  <a:schemeClr val="bg1"/>
                </a:solidFill>
              </a:rPr>
              <a:t>Quality - kitchen</a:t>
            </a:r>
          </a:p>
        </p:txBody>
      </p:sp>
      <p:graphicFrame>
        <p:nvGraphicFramePr>
          <p:cNvPr id="7" name="Content Placeholder 3">
            <a:extLst>
              <a:ext uri="{FF2B5EF4-FFF2-40B4-BE49-F238E27FC236}">
                <a16:creationId xmlns:a16="http://schemas.microsoft.com/office/drawing/2014/main" id="{00CE3360-8E20-4EBA-9C87-24764C285788}"/>
              </a:ext>
            </a:extLst>
          </p:cNvPr>
          <p:cNvGraphicFramePr>
            <a:graphicFrameLocks noGrp="1"/>
          </p:cNvGraphicFramePr>
          <p:nvPr>
            <p:ph idx="1"/>
            <p:extLst>
              <p:ext uri="{D42A27DB-BD31-4B8C-83A1-F6EECF244321}">
                <p14:modId xmlns:p14="http://schemas.microsoft.com/office/powerpoint/2010/main" val="2994154583"/>
              </p:ext>
            </p:extLst>
          </p:nvPr>
        </p:nvGraphicFramePr>
        <p:xfrm>
          <a:off x="579474" y="2074127"/>
          <a:ext cx="11033029" cy="41778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748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025B2-F751-4048-BCDF-41109AD672A6}"/>
              </a:ext>
            </a:extLst>
          </p:cNvPr>
          <p:cNvSpPr>
            <a:spLocks noGrp="1"/>
          </p:cNvSpPr>
          <p:nvPr>
            <p:ph type="title"/>
          </p:nvPr>
        </p:nvSpPr>
        <p:spPr>
          <a:xfrm>
            <a:off x="1157084" y="374427"/>
            <a:ext cx="10374517" cy="971512"/>
          </a:xfrm>
        </p:spPr>
        <p:txBody>
          <a:bodyPr anchor="ctr">
            <a:normAutofit/>
          </a:bodyPr>
          <a:lstStyle/>
          <a:p>
            <a:r>
              <a:rPr lang="en-US" sz="4000" dirty="0">
                <a:solidFill>
                  <a:schemeClr val="bg1"/>
                </a:solidFill>
              </a:rPr>
              <a:t>Quality - heating</a:t>
            </a:r>
          </a:p>
        </p:txBody>
      </p:sp>
      <p:graphicFrame>
        <p:nvGraphicFramePr>
          <p:cNvPr id="7" name="Content Placeholder 3">
            <a:extLst>
              <a:ext uri="{FF2B5EF4-FFF2-40B4-BE49-F238E27FC236}">
                <a16:creationId xmlns:a16="http://schemas.microsoft.com/office/drawing/2014/main" id="{3FDC529A-5754-4739-8CFE-AD1BA939FF86}"/>
              </a:ext>
            </a:extLst>
          </p:cNvPr>
          <p:cNvGraphicFramePr>
            <a:graphicFrameLocks noGrp="1"/>
          </p:cNvGraphicFramePr>
          <p:nvPr>
            <p:ph idx="1"/>
            <p:extLst>
              <p:ext uri="{D42A27DB-BD31-4B8C-83A1-F6EECF244321}">
                <p14:modId xmlns:p14="http://schemas.microsoft.com/office/powerpoint/2010/main" val="1876556853"/>
              </p:ext>
            </p:extLst>
          </p:nvPr>
        </p:nvGraphicFramePr>
        <p:xfrm>
          <a:off x="579474" y="2062715"/>
          <a:ext cx="11033029" cy="41892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78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9AC63-46BF-4EBB-8682-564CFB3C0C95}"/>
              </a:ext>
            </a:extLst>
          </p:cNvPr>
          <p:cNvSpPr>
            <a:spLocks noGrp="1"/>
          </p:cNvSpPr>
          <p:nvPr>
            <p:ph type="title"/>
          </p:nvPr>
        </p:nvSpPr>
        <p:spPr>
          <a:xfrm>
            <a:off x="1371601" y="457200"/>
            <a:ext cx="9549442" cy="1010093"/>
          </a:xfrm>
        </p:spPr>
        <p:txBody>
          <a:bodyPr anchor="b">
            <a:normAutofit/>
          </a:bodyPr>
          <a:lstStyle/>
          <a:p>
            <a:pPr algn="r"/>
            <a:r>
              <a:rPr lang="en-US" sz="4000" dirty="0"/>
              <a:t>Sale – ms zoning</a:t>
            </a:r>
          </a:p>
        </p:txBody>
      </p:sp>
      <p:sp>
        <p:nvSpPr>
          <p:cNvPr id="30" name="Rectangle 29">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3">
            <a:extLst>
              <a:ext uri="{FF2B5EF4-FFF2-40B4-BE49-F238E27FC236}">
                <a16:creationId xmlns:a16="http://schemas.microsoft.com/office/drawing/2014/main" id="{DFF4DE4D-D87D-4EA4-A7C5-CE76D546CDD0}"/>
              </a:ext>
            </a:extLst>
          </p:cNvPr>
          <p:cNvGraphicFramePr>
            <a:graphicFrameLocks noGrp="1"/>
          </p:cNvGraphicFramePr>
          <p:nvPr>
            <p:ph idx="1"/>
            <p:extLst>
              <p:ext uri="{D42A27DB-BD31-4B8C-83A1-F6EECF244321}">
                <p14:modId xmlns:p14="http://schemas.microsoft.com/office/powerpoint/2010/main" val="4244702048"/>
              </p:ext>
            </p:extLst>
          </p:nvPr>
        </p:nvGraphicFramePr>
        <p:xfrm>
          <a:off x="898451" y="1834632"/>
          <a:ext cx="10334847"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22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39DF2-538E-40A7-8308-3BE02C3161A1}"/>
              </a:ext>
            </a:extLst>
          </p:cNvPr>
          <p:cNvSpPr>
            <a:spLocks noGrp="1"/>
          </p:cNvSpPr>
          <p:nvPr>
            <p:ph type="title"/>
          </p:nvPr>
        </p:nvSpPr>
        <p:spPr>
          <a:xfrm>
            <a:off x="1371601" y="457200"/>
            <a:ext cx="9549442" cy="1010093"/>
          </a:xfrm>
        </p:spPr>
        <p:txBody>
          <a:bodyPr anchor="b">
            <a:normAutofit/>
          </a:bodyPr>
          <a:lstStyle/>
          <a:p>
            <a:pPr algn="r"/>
            <a:r>
              <a:rPr lang="en-US" sz="4000" dirty="0"/>
              <a:t>Sale – sale condition</a:t>
            </a:r>
          </a:p>
        </p:txBody>
      </p:sp>
      <p:sp>
        <p:nvSpPr>
          <p:cNvPr id="20" name="Rectangle 19">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163F96EA-11D8-4D05-BBBE-AC668EFD3BC0}"/>
              </a:ext>
            </a:extLst>
          </p:cNvPr>
          <p:cNvGraphicFramePr>
            <a:graphicFrameLocks noGrp="1"/>
          </p:cNvGraphicFramePr>
          <p:nvPr>
            <p:ph idx="1"/>
            <p:extLst>
              <p:ext uri="{D42A27DB-BD31-4B8C-83A1-F6EECF244321}">
                <p14:modId xmlns:p14="http://schemas.microsoft.com/office/powerpoint/2010/main" val="1005629493"/>
              </p:ext>
            </p:extLst>
          </p:nvPr>
        </p:nvGraphicFramePr>
        <p:xfrm>
          <a:off x="898451" y="1834632"/>
          <a:ext cx="10334847"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615940"/>
      </p:ext>
    </p:extLst>
  </p:cSld>
  <p:clrMapOvr>
    <a:masterClrMapping/>
  </p:clrMapOvr>
</p:sld>
</file>

<file path=ppt/theme/theme1.xml><?xml version="1.0" encoding="utf-8"?>
<a:theme xmlns:a="http://schemas.openxmlformats.org/drawingml/2006/main" name="GradientRis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1375</TotalTime>
  <Words>1404</Words>
  <Application>Microsoft Office PowerPoint</Application>
  <PresentationFormat>Widescreen</PresentationFormat>
  <Paragraphs>54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GradientRiseVTI</vt:lpstr>
      <vt:lpstr>Factors driving housing prices</vt:lpstr>
      <vt:lpstr>BUSINESS OBJECTIVE</vt:lpstr>
      <vt:lpstr>Baseline vs Ideal</vt:lpstr>
      <vt:lpstr>Top ten neighborhoods</vt:lpstr>
      <vt:lpstr>Quality – overall</vt:lpstr>
      <vt:lpstr>Quality - kitchen</vt:lpstr>
      <vt:lpstr>Quality - heating</vt:lpstr>
      <vt:lpstr>Sale – ms zoning</vt:lpstr>
      <vt:lpstr>Sale – sale condition</vt:lpstr>
      <vt:lpstr>Amenities – Central AC</vt:lpstr>
      <vt:lpstr>Amenities - Garage</vt:lpstr>
      <vt:lpstr>Amenities – Basement</vt:lpstr>
      <vt:lpstr>Result /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driving factors</dc:title>
  <dc:creator>Xira Doctor</dc:creator>
  <cp:lastModifiedBy>Xira Doctor</cp:lastModifiedBy>
  <cp:revision>51</cp:revision>
  <dcterms:created xsi:type="dcterms:W3CDTF">2021-10-06T21:47:55Z</dcterms:created>
  <dcterms:modified xsi:type="dcterms:W3CDTF">2021-10-26T20:12:00Z</dcterms:modified>
</cp:coreProperties>
</file>