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78" r:id="rId3"/>
    <p:sldId id="261" r:id="rId4"/>
    <p:sldId id="268" r:id="rId5"/>
    <p:sldId id="283" r:id="rId6"/>
    <p:sldId id="271" r:id="rId7"/>
    <p:sldId id="282" r:id="rId8"/>
    <p:sldId id="281" r:id="rId9"/>
    <p:sldId id="284" r:id="rId10"/>
    <p:sldId id="273" r:id="rId11"/>
    <p:sldId id="263" r:id="rId12"/>
  </p:sldIdLst>
  <p:sldSz cx="12192000" cy="6858000"/>
  <p:notesSz cx="6858000" cy="9144000"/>
  <p:embeddedFontLst>
    <p:embeddedFont>
      <p:font typeface="微软雅黑" panose="020B0503020204020204" pitchFamily="34" charset="-122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55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81E0F-44E0-48B4-8523-2015B76B1C18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E2E6A-3A40-4F61-904A-CF112D132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5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与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29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330-99E0-4B4D-9C61-82CFEE5A232F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866-32EA-4EDE-B1EF-E5D366E4A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4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330-99E0-4B4D-9C61-82CFEE5A232F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866-32EA-4EDE-B1EF-E5D366E4A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6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330-99E0-4B4D-9C61-82CFEE5A232F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866-32EA-4EDE-B1EF-E5D366E4A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7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330-99E0-4B4D-9C61-82CFEE5A232F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866-32EA-4EDE-B1EF-E5D366E4A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81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4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6500" y="1628775"/>
              <a:ext cx="2159000" cy="215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263" y="3579813"/>
              <a:ext cx="4943475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615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信息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文本框 11"/>
            <p:cNvSpPr txBox="1">
              <a:spLocks noChangeArrowheads="1"/>
            </p:cNvSpPr>
            <p:nvPr/>
          </p:nvSpPr>
          <p:spPr bwMode="auto">
            <a:xfrm>
              <a:off x="3117974" y="5781164"/>
              <a:ext cx="5956052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只为设计最优质</a:t>
              </a:r>
              <a:r>
                <a:rPr lang="en-US" altLang="zh-CN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关注 灰色的风 更多优秀</a:t>
              </a:r>
              <a:r>
                <a:rPr lang="en-US" altLang="zh-CN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作品 </a:t>
              </a:r>
              <a:r>
                <a:rPr lang="en-US" altLang="zh-CN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 </a:t>
              </a:r>
              <a:r>
                <a:rPr lang="en-US" altLang="zh-CN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图表 </a:t>
              </a:r>
              <a:r>
                <a:rPr lang="en-US" altLang="zh-CN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教程 </a:t>
              </a:r>
              <a:r>
                <a:rPr lang="en-US" altLang="zh-CN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经验分享 </a:t>
              </a:r>
              <a:r>
                <a:rPr lang="en-US" altLang="zh-CN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优秀设计</a:t>
              </a:r>
            </a:p>
          </p:txBody>
        </p:sp>
        <p:pic>
          <p:nvPicPr>
            <p:cNvPr id="5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6725" y="1690688"/>
              <a:ext cx="1976438" cy="197643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8838" y="1690688"/>
              <a:ext cx="1976437" cy="197643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本框 5"/>
            <p:cNvSpPr txBox="1">
              <a:spLocks noChangeArrowheads="1"/>
            </p:cNvSpPr>
            <p:nvPr/>
          </p:nvSpPr>
          <p:spPr bwMode="auto">
            <a:xfrm>
              <a:off x="3398838" y="3786188"/>
              <a:ext cx="19764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2C2C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公众号</a:t>
              </a:r>
              <a:r>
                <a:rPr lang="en-US" altLang="zh-CN" sz="1400">
                  <a:solidFill>
                    <a:srgbClr val="2C2C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hsdf_ppt</a:t>
              </a:r>
              <a:endParaRPr lang="zh-CN" altLang="en-US" sz="1400">
                <a:solidFill>
                  <a:srgbClr val="2C2C2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6"/>
            <p:cNvSpPr txBox="1">
              <a:spLocks noChangeArrowheads="1"/>
            </p:cNvSpPr>
            <p:nvPr/>
          </p:nvSpPr>
          <p:spPr bwMode="auto">
            <a:xfrm>
              <a:off x="6816725" y="3786188"/>
              <a:ext cx="19764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2C2C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微博</a:t>
              </a:r>
              <a:r>
                <a:rPr lang="en-US" altLang="zh-CN" sz="1400">
                  <a:solidFill>
                    <a:srgbClr val="2C2C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@</a:t>
              </a:r>
              <a:r>
                <a:rPr lang="zh-CN" altLang="en-US" sz="1400">
                  <a:solidFill>
                    <a:srgbClr val="2C2C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灰色</a:t>
              </a:r>
              <a:r>
                <a:rPr lang="en-US" altLang="zh-CN" sz="1400">
                  <a:solidFill>
                    <a:srgbClr val="2C2C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zh-CN" altLang="en-US" sz="1400">
                  <a:solidFill>
                    <a:srgbClr val="2C2C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风</a:t>
              </a:r>
            </a:p>
          </p:txBody>
        </p:sp>
        <p:pic>
          <p:nvPicPr>
            <p:cNvPr id="9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7350" y="1196975"/>
              <a:ext cx="750888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图片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6670" y="1306051"/>
              <a:ext cx="560881" cy="457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857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0"/>
            <a:ext cx="12191238" cy="685757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DA330-99E0-4B4D-9C61-82CFEE5A232F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02866-32EA-4EDE-B1EF-E5D366E4A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95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0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59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news.163.com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2037922"/>
            <a:ext cx="12192763" cy="1791128"/>
            <a:chOff x="-1" y="2037922"/>
            <a:chExt cx="12192763" cy="1791128"/>
          </a:xfrm>
        </p:grpSpPr>
        <p:sp>
          <p:nvSpPr>
            <p:cNvPr id="5" name="矩形 4"/>
            <p:cNvSpPr/>
            <p:nvPr/>
          </p:nvSpPr>
          <p:spPr>
            <a:xfrm>
              <a:off x="762" y="2038350"/>
              <a:ext cx="12192000" cy="17907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62" y="2037922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-1" y="3752264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91"/>
          <a:stretch/>
        </p:blipFill>
        <p:spPr>
          <a:xfrm flipH="1">
            <a:off x="9191624" y="0"/>
            <a:ext cx="3000375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7725" y="2429256"/>
            <a:ext cx="8140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800" dirty="0"/>
              <a:t>基于主题的</a:t>
            </a:r>
            <a:r>
              <a:rPr lang="en-US" altLang="zh-CN" sz="4800" dirty="0"/>
              <a:t>WEB</a:t>
            </a:r>
            <a:r>
              <a:rPr lang="zh-CN" altLang="zh-CN" sz="4800" dirty="0"/>
              <a:t>爬虫原型系统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0428" y="52724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答辩人：强佩佩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83727" y="52724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指导教师：陈莉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52" y="256092"/>
            <a:ext cx="1316850" cy="85961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81134" y="53280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西北大学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31277" y="5180856"/>
            <a:ext cx="552450" cy="552450"/>
            <a:chOff x="1031277" y="5180856"/>
            <a:chExt cx="552450" cy="552450"/>
          </a:xfrm>
        </p:grpSpPr>
        <p:sp>
          <p:nvSpPr>
            <p:cNvPr id="11" name="椭圆 10"/>
            <p:cNvSpPr/>
            <p:nvPr/>
          </p:nvSpPr>
          <p:spPr>
            <a:xfrm>
              <a:off x="1031277" y="5180856"/>
              <a:ext cx="552450" cy="5524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 34"/>
            <p:cNvSpPr/>
            <p:nvPr/>
          </p:nvSpPr>
          <p:spPr>
            <a:xfrm flipH="1">
              <a:off x="1130571" y="5313444"/>
              <a:ext cx="328603" cy="249173"/>
            </a:xfrm>
            <a:custGeom>
              <a:avLst/>
              <a:gdLst/>
              <a:ahLst/>
              <a:cxnLst/>
              <a:rect l="l" t="t" r="r" b="b"/>
              <a:pathLst>
                <a:path w="852601" h="862013">
                  <a:moveTo>
                    <a:pt x="339688" y="551599"/>
                  </a:moveTo>
                  <a:cubicBezTo>
                    <a:pt x="336200" y="550660"/>
                    <a:pt x="332712" y="552270"/>
                    <a:pt x="329224" y="555624"/>
                  </a:cubicBezTo>
                  <a:lnTo>
                    <a:pt x="318760" y="571723"/>
                  </a:lnTo>
                  <a:cubicBezTo>
                    <a:pt x="317687" y="576955"/>
                    <a:pt x="320907" y="582723"/>
                    <a:pt x="322785" y="587017"/>
                  </a:cubicBezTo>
                  <a:cubicBezTo>
                    <a:pt x="324663" y="591310"/>
                    <a:pt x="331370" y="593322"/>
                    <a:pt x="330029" y="597481"/>
                  </a:cubicBezTo>
                  <a:cubicBezTo>
                    <a:pt x="328687" y="601641"/>
                    <a:pt x="318894" y="606739"/>
                    <a:pt x="314735" y="611971"/>
                  </a:cubicBezTo>
                  <a:cubicBezTo>
                    <a:pt x="310576" y="617202"/>
                    <a:pt x="308563" y="620288"/>
                    <a:pt x="303465" y="629679"/>
                  </a:cubicBezTo>
                  <a:cubicBezTo>
                    <a:pt x="298368" y="639070"/>
                    <a:pt x="292062" y="654230"/>
                    <a:pt x="284147" y="668317"/>
                  </a:cubicBezTo>
                  <a:cubicBezTo>
                    <a:pt x="276232" y="682403"/>
                    <a:pt x="261340" y="698637"/>
                    <a:pt x="255974" y="714199"/>
                  </a:cubicBezTo>
                  <a:cubicBezTo>
                    <a:pt x="250607" y="729762"/>
                    <a:pt x="252754" y="745727"/>
                    <a:pt x="251949" y="761691"/>
                  </a:cubicBezTo>
                  <a:cubicBezTo>
                    <a:pt x="251144" y="777656"/>
                    <a:pt x="252351" y="796036"/>
                    <a:pt x="251143" y="809989"/>
                  </a:cubicBezTo>
                  <a:cubicBezTo>
                    <a:pt x="249937" y="823941"/>
                    <a:pt x="245778" y="837357"/>
                    <a:pt x="244705" y="845406"/>
                  </a:cubicBezTo>
                  <a:cubicBezTo>
                    <a:pt x="243631" y="853456"/>
                    <a:pt x="243095" y="855603"/>
                    <a:pt x="244705" y="858286"/>
                  </a:cubicBezTo>
                  <a:cubicBezTo>
                    <a:pt x="245509" y="859627"/>
                    <a:pt x="245945" y="860298"/>
                    <a:pt x="247169" y="860701"/>
                  </a:cubicBezTo>
                  <a:lnTo>
                    <a:pt x="254364" y="861506"/>
                  </a:lnTo>
                  <a:cubicBezTo>
                    <a:pt x="262279" y="862042"/>
                    <a:pt x="277305" y="862310"/>
                    <a:pt x="292196" y="861506"/>
                  </a:cubicBezTo>
                  <a:cubicBezTo>
                    <a:pt x="307088" y="860701"/>
                    <a:pt x="333115" y="857749"/>
                    <a:pt x="343713" y="856676"/>
                  </a:cubicBezTo>
                  <a:cubicBezTo>
                    <a:pt x="343747" y="856684"/>
                    <a:pt x="352708" y="858681"/>
                    <a:pt x="355787" y="855066"/>
                  </a:cubicBezTo>
                  <a:cubicBezTo>
                    <a:pt x="358873" y="851443"/>
                    <a:pt x="361288" y="845675"/>
                    <a:pt x="362227" y="834943"/>
                  </a:cubicBezTo>
                  <a:cubicBezTo>
                    <a:pt x="363166" y="824210"/>
                    <a:pt x="363568" y="808110"/>
                    <a:pt x="361422" y="790670"/>
                  </a:cubicBezTo>
                  <a:cubicBezTo>
                    <a:pt x="359275" y="773229"/>
                    <a:pt x="352299" y="754313"/>
                    <a:pt x="349348" y="730298"/>
                  </a:cubicBezTo>
                  <a:cubicBezTo>
                    <a:pt x="346396" y="706284"/>
                    <a:pt x="344786" y="666439"/>
                    <a:pt x="343713" y="646584"/>
                  </a:cubicBezTo>
                  <a:cubicBezTo>
                    <a:pt x="342640" y="626728"/>
                    <a:pt x="342505" y="619886"/>
                    <a:pt x="342908" y="611166"/>
                  </a:cubicBezTo>
                  <a:cubicBezTo>
                    <a:pt x="343310" y="602446"/>
                    <a:pt x="343713" y="600299"/>
                    <a:pt x="346128" y="594262"/>
                  </a:cubicBezTo>
                  <a:cubicBezTo>
                    <a:pt x="348543" y="588224"/>
                    <a:pt x="356727" y="580443"/>
                    <a:pt x="357397" y="574942"/>
                  </a:cubicBezTo>
                  <a:cubicBezTo>
                    <a:pt x="358068" y="569442"/>
                    <a:pt x="353104" y="565149"/>
                    <a:pt x="350153" y="561258"/>
                  </a:cubicBezTo>
                  <a:close/>
                  <a:moveTo>
                    <a:pt x="287206" y="507649"/>
                  </a:moveTo>
                  <a:cubicBezTo>
                    <a:pt x="299226" y="561742"/>
                    <a:pt x="284201" y="574621"/>
                    <a:pt x="274326" y="617123"/>
                  </a:cubicBezTo>
                  <a:cubicBezTo>
                    <a:pt x="272445" y="626330"/>
                    <a:pt x="270907" y="639718"/>
                    <a:pt x="269556" y="655910"/>
                  </a:cubicBezTo>
                  <a:cubicBezTo>
                    <a:pt x="284442" y="632717"/>
                    <a:pt x="299146" y="601494"/>
                    <a:pt x="316184" y="596515"/>
                  </a:cubicBezTo>
                  <a:cubicBezTo>
                    <a:pt x="314038" y="589217"/>
                    <a:pt x="305451" y="583528"/>
                    <a:pt x="306524" y="574621"/>
                  </a:cubicBezTo>
                  <a:cubicBezTo>
                    <a:pt x="307147" y="563679"/>
                    <a:pt x="314405" y="554950"/>
                    <a:pt x="319949" y="545622"/>
                  </a:cubicBezTo>
                  <a:cubicBezTo>
                    <a:pt x="307786" y="539695"/>
                    <a:pt x="298568" y="525281"/>
                    <a:pt x="287206" y="507649"/>
                  </a:cubicBezTo>
                  <a:close/>
                  <a:moveTo>
                    <a:pt x="264023" y="488330"/>
                  </a:moveTo>
                  <a:cubicBezTo>
                    <a:pt x="251143" y="497345"/>
                    <a:pt x="249856" y="517952"/>
                    <a:pt x="240841" y="523104"/>
                  </a:cubicBezTo>
                  <a:cubicBezTo>
                    <a:pt x="177304" y="542852"/>
                    <a:pt x="103463" y="578055"/>
                    <a:pt x="46365" y="613259"/>
                  </a:cubicBezTo>
                  <a:cubicBezTo>
                    <a:pt x="17601" y="630002"/>
                    <a:pt x="12021" y="649320"/>
                    <a:pt x="6440" y="682806"/>
                  </a:cubicBezTo>
                  <a:lnTo>
                    <a:pt x="0" y="793568"/>
                  </a:lnTo>
                  <a:cubicBezTo>
                    <a:pt x="60532" y="849807"/>
                    <a:pt x="154551" y="840362"/>
                    <a:pt x="230537" y="859252"/>
                  </a:cubicBezTo>
                  <a:cubicBezTo>
                    <a:pt x="242128" y="755359"/>
                    <a:pt x="233113" y="597374"/>
                    <a:pt x="265311" y="542422"/>
                  </a:cubicBezTo>
                  <a:close/>
                  <a:moveTo>
                    <a:pt x="473953" y="438101"/>
                  </a:moveTo>
                  <a:cubicBezTo>
                    <a:pt x="449999" y="476765"/>
                    <a:pt x="395188" y="525303"/>
                    <a:pt x="351750" y="542487"/>
                  </a:cubicBezTo>
                  <a:cubicBezTo>
                    <a:pt x="364570" y="553524"/>
                    <a:pt x="369815" y="566569"/>
                    <a:pt x="371564" y="577519"/>
                  </a:cubicBezTo>
                  <a:cubicBezTo>
                    <a:pt x="371510" y="588305"/>
                    <a:pt x="363407" y="591042"/>
                    <a:pt x="359329" y="597803"/>
                  </a:cubicBezTo>
                  <a:cubicBezTo>
                    <a:pt x="364928" y="652187"/>
                    <a:pt x="355161" y="701683"/>
                    <a:pt x="373271" y="759858"/>
                  </a:cubicBezTo>
                  <a:cubicBezTo>
                    <a:pt x="382583" y="726860"/>
                    <a:pt x="394118" y="694072"/>
                    <a:pt x="406981" y="659624"/>
                  </a:cubicBezTo>
                  <a:cubicBezTo>
                    <a:pt x="434458" y="598661"/>
                    <a:pt x="476100" y="510653"/>
                    <a:pt x="473953" y="438101"/>
                  </a:cubicBezTo>
                  <a:close/>
                  <a:moveTo>
                    <a:pt x="444331" y="425221"/>
                  </a:moveTo>
                  <a:cubicBezTo>
                    <a:pt x="417365" y="457420"/>
                    <a:pt x="365446" y="490423"/>
                    <a:pt x="342908" y="490423"/>
                  </a:cubicBezTo>
                  <a:cubicBezTo>
                    <a:pt x="312722" y="489752"/>
                    <a:pt x="309100" y="473787"/>
                    <a:pt x="292196" y="465469"/>
                  </a:cubicBezTo>
                  <a:cubicBezTo>
                    <a:pt x="308026" y="468152"/>
                    <a:pt x="323455" y="474056"/>
                    <a:pt x="339687" y="473519"/>
                  </a:cubicBezTo>
                  <a:cubicBezTo>
                    <a:pt x="376180" y="473116"/>
                    <a:pt x="416695" y="446955"/>
                    <a:pt x="444331" y="425221"/>
                  </a:cubicBezTo>
                  <a:close/>
                  <a:moveTo>
                    <a:pt x="488121" y="409767"/>
                  </a:moveTo>
                  <a:cubicBezTo>
                    <a:pt x="533198" y="465576"/>
                    <a:pt x="410846" y="692681"/>
                    <a:pt x="376072" y="855388"/>
                  </a:cubicBezTo>
                  <a:cubicBezTo>
                    <a:pt x="489409" y="838216"/>
                    <a:pt x="600169" y="850665"/>
                    <a:pt x="716082" y="803871"/>
                  </a:cubicBezTo>
                  <a:cubicBezTo>
                    <a:pt x="761588" y="800437"/>
                    <a:pt x="808382" y="816321"/>
                    <a:pt x="852601" y="793568"/>
                  </a:cubicBezTo>
                  <a:cubicBezTo>
                    <a:pt x="845303" y="743338"/>
                    <a:pt x="867627" y="646745"/>
                    <a:pt x="772750" y="588788"/>
                  </a:cubicBezTo>
                  <a:cubicBezTo>
                    <a:pt x="729391" y="552726"/>
                    <a:pt x="648681" y="519241"/>
                    <a:pt x="565395" y="492193"/>
                  </a:cubicBezTo>
                  <a:cubicBezTo>
                    <a:pt x="534486" y="468582"/>
                    <a:pt x="515167" y="433379"/>
                    <a:pt x="488121" y="409767"/>
                  </a:cubicBezTo>
                  <a:close/>
                  <a:moveTo>
                    <a:pt x="314467" y="207"/>
                  </a:moveTo>
                  <a:cubicBezTo>
                    <a:pt x="302302" y="922"/>
                    <a:pt x="297652" y="4142"/>
                    <a:pt x="285488" y="8794"/>
                  </a:cubicBezTo>
                  <a:cubicBezTo>
                    <a:pt x="273325" y="13444"/>
                    <a:pt x="253826" y="20241"/>
                    <a:pt x="241485" y="28112"/>
                  </a:cubicBezTo>
                  <a:cubicBezTo>
                    <a:pt x="229142" y="35983"/>
                    <a:pt x="220377" y="43853"/>
                    <a:pt x="211433" y="56017"/>
                  </a:cubicBezTo>
                  <a:cubicBezTo>
                    <a:pt x="202489" y="68180"/>
                    <a:pt x="193724" y="87320"/>
                    <a:pt x="187821" y="101095"/>
                  </a:cubicBezTo>
                  <a:cubicBezTo>
                    <a:pt x="181919" y="114868"/>
                    <a:pt x="176194" y="121665"/>
                    <a:pt x="176015" y="138658"/>
                  </a:cubicBezTo>
                  <a:cubicBezTo>
                    <a:pt x="175837" y="155652"/>
                    <a:pt x="182813" y="191249"/>
                    <a:pt x="186748" y="203055"/>
                  </a:cubicBezTo>
                  <a:lnTo>
                    <a:pt x="187520" y="204007"/>
                  </a:lnTo>
                  <a:lnTo>
                    <a:pt x="191027" y="223887"/>
                  </a:lnTo>
                  <a:cubicBezTo>
                    <a:pt x="185407" y="222374"/>
                    <a:pt x="182724" y="232570"/>
                    <a:pt x="184333" y="241693"/>
                  </a:cubicBezTo>
                  <a:cubicBezTo>
                    <a:pt x="185943" y="250815"/>
                    <a:pt x="196139" y="265841"/>
                    <a:pt x="198822" y="277111"/>
                  </a:cubicBezTo>
                  <a:cubicBezTo>
                    <a:pt x="201505" y="288380"/>
                    <a:pt x="200298" y="299113"/>
                    <a:pt x="200432" y="309308"/>
                  </a:cubicBezTo>
                  <a:cubicBezTo>
                    <a:pt x="200566" y="319505"/>
                    <a:pt x="198285" y="331579"/>
                    <a:pt x="199627" y="338286"/>
                  </a:cubicBezTo>
                  <a:cubicBezTo>
                    <a:pt x="200969" y="344995"/>
                    <a:pt x="205128" y="346739"/>
                    <a:pt x="208482" y="349556"/>
                  </a:cubicBezTo>
                  <a:cubicBezTo>
                    <a:pt x="211836" y="352373"/>
                    <a:pt x="218275" y="343385"/>
                    <a:pt x="219751" y="355191"/>
                  </a:cubicBezTo>
                  <a:cubicBezTo>
                    <a:pt x="221227" y="366997"/>
                    <a:pt x="229008" y="395036"/>
                    <a:pt x="236655" y="410733"/>
                  </a:cubicBezTo>
                  <a:cubicBezTo>
                    <a:pt x="244301" y="426429"/>
                    <a:pt x="259999" y="439845"/>
                    <a:pt x="265633" y="449370"/>
                  </a:cubicBezTo>
                  <a:cubicBezTo>
                    <a:pt x="271268" y="458895"/>
                    <a:pt x="266438" y="460372"/>
                    <a:pt x="270463" y="467884"/>
                  </a:cubicBezTo>
                  <a:cubicBezTo>
                    <a:pt x="274487" y="475397"/>
                    <a:pt x="281330" y="484118"/>
                    <a:pt x="289781" y="494447"/>
                  </a:cubicBezTo>
                  <a:cubicBezTo>
                    <a:pt x="298233" y="504778"/>
                    <a:pt x="311246" y="524097"/>
                    <a:pt x="321175" y="529866"/>
                  </a:cubicBezTo>
                  <a:cubicBezTo>
                    <a:pt x="331102" y="535634"/>
                    <a:pt x="333383" y="536305"/>
                    <a:pt x="349348" y="529061"/>
                  </a:cubicBezTo>
                  <a:cubicBezTo>
                    <a:pt x="365312" y="521816"/>
                    <a:pt x="399657" y="499680"/>
                    <a:pt x="416963" y="486398"/>
                  </a:cubicBezTo>
                  <a:cubicBezTo>
                    <a:pt x="434270" y="473116"/>
                    <a:pt x="444331" y="459298"/>
                    <a:pt x="453186" y="449370"/>
                  </a:cubicBezTo>
                  <a:cubicBezTo>
                    <a:pt x="462041" y="439443"/>
                    <a:pt x="466601" y="434746"/>
                    <a:pt x="470089" y="426831"/>
                  </a:cubicBezTo>
                  <a:cubicBezTo>
                    <a:pt x="473577" y="418917"/>
                    <a:pt x="471968" y="409526"/>
                    <a:pt x="474115" y="401878"/>
                  </a:cubicBezTo>
                  <a:cubicBezTo>
                    <a:pt x="476261" y="394231"/>
                    <a:pt x="480688" y="390341"/>
                    <a:pt x="482969" y="380949"/>
                  </a:cubicBezTo>
                  <a:cubicBezTo>
                    <a:pt x="485249" y="371558"/>
                    <a:pt x="484847" y="352373"/>
                    <a:pt x="487799" y="345532"/>
                  </a:cubicBezTo>
                  <a:cubicBezTo>
                    <a:pt x="490750" y="338689"/>
                    <a:pt x="496788" y="343787"/>
                    <a:pt x="500678" y="339897"/>
                  </a:cubicBezTo>
                  <a:cubicBezTo>
                    <a:pt x="504569" y="336006"/>
                    <a:pt x="508996" y="331177"/>
                    <a:pt x="511142" y="322188"/>
                  </a:cubicBezTo>
                  <a:cubicBezTo>
                    <a:pt x="513289" y="313199"/>
                    <a:pt x="511947" y="299515"/>
                    <a:pt x="513557" y="285965"/>
                  </a:cubicBezTo>
                  <a:cubicBezTo>
                    <a:pt x="515167" y="272415"/>
                    <a:pt x="520131" y="252425"/>
                    <a:pt x="520801" y="240888"/>
                  </a:cubicBezTo>
                  <a:cubicBezTo>
                    <a:pt x="521473" y="229350"/>
                    <a:pt x="520131" y="222508"/>
                    <a:pt x="517582" y="216739"/>
                  </a:cubicBezTo>
                  <a:lnTo>
                    <a:pt x="505508" y="206274"/>
                  </a:lnTo>
                  <a:cubicBezTo>
                    <a:pt x="501482" y="205872"/>
                    <a:pt x="496788" y="209897"/>
                    <a:pt x="493433" y="214324"/>
                  </a:cubicBezTo>
                  <a:cubicBezTo>
                    <a:pt x="490893" y="217677"/>
                    <a:pt x="489661" y="229032"/>
                    <a:pt x="487525" y="232413"/>
                  </a:cubicBezTo>
                  <a:lnTo>
                    <a:pt x="486770" y="223363"/>
                  </a:lnTo>
                  <a:lnTo>
                    <a:pt x="488165" y="195462"/>
                  </a:lnTo>
                  <a:lnTo>
                    <a:pt x="490482" y="198762"/>
                  </a:lnTo>
                  <a:cubicBezTo>
                    <a:pt x="492986" y="200550"/>
                    <a:pt x="494238" y="195185"/>
                    <a:pt x="496921" y="194469"/>
                  </a:cubicBezTo>
                  <a:cubicBezTo>
                    <a:pt x="499604" y="193754"/>
                    <a:pt x="503002" y="193217"/>
                    <a:pt x="506581" y="194469"/>
                  </a:cubicBezTo>
                  <a:cubicBezTo>
                    <a:pt x="510158" y="195721"/>
                    <a:pt x="516419" y="202876"/>
                    <a:pt x="518386" y="201981"/>
                  </a:cubicBezTo>
                  <a:cubicBezTo>
                    <a:pt x="519370" y="201534"/>
                    <a:pt x="519370" y="200774"/>
                    <a:pt x="519124" y="198896"/>
                  </a:cubicBezTo>
                  <a:lnTo>
                    <a:pt x="518386" y="189102"/>
                  </a:lnTo>
                  <a:cubicBezTo>
                    <a:pt x="518391" y="189053"/>
                    <a:pt x="521603" y="159753"/>
                    <a:pt x="518386" y="142952"/>
                  </a:cubicBezTo>
                  <a:cubicBezTo>
                    <a:pt x="515167" y="126137"/>
                    <a:pt x="506760" y="103778"/>
                    <a:pt x="499068" y="88215"/>
                  </a:cubicBezTo>
                  <a:cubicBezTo>
                    <a:pt x="491376" y="72652"/>
                    <a:pt x="479213" y="57627"/>
                    <a:pt x="472236" y="49577"/>
                  </a:cubicBezTo>
                  <a:cubicBezTo>
                    <a:pt x="465260" y="41528"/>
                    <a:pt x="466154" y="44211"/>
                    <a:pt x="457210" y="39918"/>
                  </a:cubicBezTo>
                  <a:cubicBezTo>
                    <a:pt x="448266" y="35625"/>
                    <a:pt x="435030" y="29722"/>
                    <a:pt x="418572" y="23818"/>
                  </a:cubicBezTo>
                  <a:cubicBezTo>
                    <a:pt x="402117" y="17916"/>
                    <a:pt x="375821" y="8435"/>
                    <a:pt x="358470" y="4500"/>
                  </a:cubicBezTo>
                  <a:cubicBezTo>
                    <a:pt x="341118" y="564"/>
                    <a:pt x="326630" y="-509"/>
                    <a:pt x="314467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6" tIns="34294" rIns="68586" bIns="34294" rtlCol="0" anchor="ctr"/>
            <a:lstStyle/>
            <a:p>
              <a:pPr algn="ctr" defTabSz="685862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37978" y="5180856"/>
            <a:ext cx="552450" cy="552450"/>
            <a:chOff x="3937978" y="5180856"/>
            <a:chExt cx="552450" cy="552450"/>
          </a:xfrm>
        </p:grpSpPr>
        <p:sp>
          <p:nvSpPr>
            <p:cNvPr id="12" name="椭圆 11"/>
            <p:cNvSpPr/>
            <p:nvPr/>
          </p:nvSpPr>
          <p:spPr>
            <a:xfrm>
              <a:off x="3937978" y="5180856"/>
              <a:ext cx="552450" cy="5524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Group 38"/>
            <p:cNvGrpSpPr/>
            <p:nvPr/>
          </p:nvGrpSpPr>
          <p:grpSpPr>
            <a:xfrm>
              <a:off x="4022991" y="5324161"/>
              <a:ext cx="348415" cy="247981"/>
              <a:chOff x="5326857" y="2779521"/>
              <a:chExt cx="2283619" cy="2167129"/>
            </a:xfrm>
            <a:solidFill>
              <a:schemeClr val="bg1"/>
            </a:solidFill>
          </p:grpSpPr>
          <p:sp>
            <p:nvSpPr>
              <p:cNvPr id="18" name="Freeform 45"/>
              <p:cNvSpPr/>
              <p:nvPr/>
            </p:nvSpPr>
            <p:spPr>
              <a:xfrm>
                <a:off x="5326857" y="3228975"/>
                <a:ext cx="1147085" cy="1083469"/>
              </a:xfrm>
              <a:custGeom>
                <a:avLst/>
                <a:gdLst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990798 h 1083469"/>
                  <a:gd name="connsiteX6" fmla="*/ 186985 w 1147085"/>
                  <a:gd name="connsiteY6" fmla="*/ 1011445 h 1083469"/>
                  <a:gd name="connsiteX7" fmla="*/ 977729 w 1147085"/>
                  <a:gd name="connsiteY7" fmla="*/ 857154 h 1083469"/>
                  <a:gd name="connsiteX8" fmla="*/ 977729 w 1147085"/>
                  <a:gd name="connsiteY8" fmla="*/ 916854 h 1083469"/>
                  <a:gd name="connsiteX9" fmla="*/ 123825 w 1147085"/>
                  <a:gd name="connsiteY9" fmla="*/ 1083469 h 1083469"/>
                  <a:gd name="connsiteX10" fmla="*/ 0 w 1147085"/>
                  <a:gd name="connsiteY10" fmla="*/ 114300 h 1083469"/>
                  <a:gd name="connsiteX11" fmla="*/ 1090612 w 1147085"/>
                  <a:gd name="connsiteY11" fmla="*/ 0 h 1083469"/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1011445 h 1083469"/>
                  <a:gd name="connsiteX6" fmla="*/ 977729 w 1147085"/>
                  <a:gd name="connsiteY6" fmla="*/ 857154 h 1083469"/>
                  <a:gd name="connsiteX7" fmla="*/ 977729 w 1147085"/>
                  <a:gd name="connsiteY7" fmla="*/ 916854 h 1083469"/>
                  <a:gd name="connsiteX8" fmla="*/ 123825 w 1147085"/>
                  <a:gd name="connsiteY8" fmla="*/ 1083469 h 1083469"/>
                  <a:gd name="connsiteX9" fmla="*/ 0 w 1147085"/>
                  <a:gd name="connsiteY9" fmla="*/ 114300 h 1083469"/>
                  <a:gd name="connsiteX10" fmla="*/ 1090612 w 1147085"/>
                  <a:gd name="connsiteY10" fmla="*/ 0 h 108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7085" h="1083469">
                    <a:moveTo>
                      <a:pt x="1090612" y="0"/>
                    </a:moveTo>
                    <a:lnTo>
                      <a:pt x="1147085" y="460567"/>
                    </a:lnTo>
                    <a:cubicBezTo>
                      <a:pt x="1121629" y="471368"/>
                      <a:pt x="1098257" y="486098"/>
                      <a:pt x="1078295" y="504743"/>
                    </a:cubicBezTo>
                    <a:lnTo>
                      <a:pt x="1025237" y="72025"/>
                    </a:lnTo>
                    <a:lnTo>
                      <a:pt x="79622" y="171129"/>
                    </a:lnTo>
                    <a:lnTo>
                      <a:pt x="186985" y="1011445"/>
                    </a:lnTo>
                    <a:lnTo>
                      <a:pt x="977729" y="857154"/>
                    </a:lnTo>
                    <a:lnTo>
                      <a:pt x="977729" y="916854"/>
                    </a:lnTo>
                    <a:lnTo>
                      <a:pt x="123825" y="1083469"/>
                    </a:lnTo>
                    <a:lnTo>
                      <a:pt x="0" y="114300"/>
                    </a:lnTo>
                    <a:lnTo>
                      <a:pt x="1090612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3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9" name="Oval 23"/>
              <p:cNvSpPr/>
              <p:nvPr/>
            </p:nvSpPr>
            <p:spPr bwMode="auto">
              <a:xfrm>
                <a:off x="5472973" y="4217016"/>
                <a:ext cx="831613" cy="515322"/>
              </a:xfrm>
              <a:custGeom>
                <a:avLst/>
                <a:gdLst/>
                <a:ahLst/>
                <a:cxnLst/>
                <a:rect l="l" t="t" r="r" b="b"/>
                <a:pathLst>
                  <a:path w="831613" h="515322">
                    <a:moveTo>
                      <a:pt x="656506" y="0"/>
                    </a:moveTo>
                    <a:cubicBezTo>
                      <a:pt x="722980" y="12459"/>
                      <a:pt x="782484" y="33487"/>
                      <a:pt x="831613" y="60220"/>
                    </a:cubicBezTo>
                    <a:lnTo>
                      <a:pt x="831613" y="156807"/>
                    </a:lnTo>
                    <a:lnTo>
                      <a:pt x="790343" y="156807"/>
                    </a:lnTo>
                    <a:cubicBezTo>
                      <a:pt x="689578" y="156807"/>
                      <a:pt x="607892" y="247187"/>
                      <a:pt x="607892" y="358678"/>
                    </a:cubicBezTo>
                    <a:cubicBezTo>
                      <a:pt x="607892" y="412735"/>
                      <a:pt x="627095" y="461830"/>
                      <a:pt x="658968" y="497546"/>
                    </a:cubicBezTo>
                    <a:cubicBezTo>
                      <a:pt x="605816" y="509342"/>
                      <a:pt x="548050" y="515322"/>
                      <a:pt x="487726" y="515322"/>
                    </a:cubicBezTo>
                    <a:cubicBezTo>
                      <a:pt x="218362" y="515322"/>
                      <a:pt x="0" y="396081"/>
                      <a:pt x="0" y="248990"/>
                    </a:cubicBezTo>
                    <a:cubicBezTo>
                      <a:pt x="0" y="198934"/>
                      <a:pt x="25288" y="152104"/>
                      <a:pt x="70263" y="113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3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0" name="Rounded Rectangle 13"/>
              <p:cNvSpPr/>
              <p:nvPr/>
            </p:nvSpPr>
            <p:spPr bwMode="auto">
              <a:xfrm>
                <a:off x="6127748" y="3705225"/>
                <a:ext cx="1375518" cy="1241425"/>
              </a:xfrm>
              <a:custGeom>
                <a:avLst/>
                <a:gdLst/>
                <a:ahLst/>
                <a:cxnLst/>
                <a:rect l="l" t="t" r="r" b="b"/>
                <a:pathLst>
                  <a:path w="1375518" h="1241425">
                    <a:moveTo>
                      <a:pt x="880211" y="0"/>
                    </a:moveTo>
                    <a:lnTo>
                      <a:pt x="1125002" y="0"/>
                    </a:lnTo>
                    <a:cubicBezTo>
                      <a:pt x="1202113" y="0"/>
                      <a:pt x="1271265" y="34077"/>
                      <a:pt x="1317403" y="88704"/>
                    </a:cubicBezTo>
                    <a:cubicBezTo>
                      <a:pt x="1244331" y="103169"/>
                      <a:pt x="1190628" y="168346"/>
                      <a:pt x="1190628" y="246066"/>
                    </a:cubicBezTo>
                    <a:lnTo>
                      <a:pt x="1190628" y="708029"/>
                    </a:lnTo>
                    <a:lnTo>
                      <a:pt x="929175" y="708029"/>
                    </a:lnTo>
                    <a:lnTo>
                      <a:pt x="803618" y="172438"/>
                    </a:lnTo>
                    <a:close/>
                    <a:moveTo>
                      <a:pt x="481554" y="0"/>
                    </a:moveTo>
                    <a:lnTo>
                      <a:pt x="726347" y="0"/>
                    </a:lnTo>
                    <a:lnTo>
                      <a:pt x="802940" y="172436"/>
                    </a:lnTo>
                    <a:lnTo>
                      <a:pt x="674361" y="720915"/>
                    </a:lnTo>
                    <a:cubicBezTo>
                      <a:pt x="614856" y="745801"/>
                      <a:pt x="573090" y="804586"/>
                      <a:pt x="573090" y="873128"/>
                    </a:cubicBezTo>
                    <a:cubicBezTo>
                      <a:pt x="573090" y="964310"/>
                      <a:pt x="647007" y="1038227"/>
                      <a:pt x="738189" y="1038227"/>
                    </a:cubicBezTo>
                    <a:lnTo>
                      <a:pt x="1375518" y="1038227"/>
                    </a:lnTo>
                    <a:cubicBezTo>
                      <a:pt x="1351252" y="1154299"/>
                      <a:pt x="1248302" y="1241425"/>
                      <a:pt x="1125002" y="1241425"/>
                    </a:cubicBezTo>
                    <a:lnTo>
                      <a:pt x="481554" y="1241425"/>
                    </a:lnTo>
                    <a:cubicBezTo>
                      <a:pt x="358254" y="1241425"/>
                      <a:pt x="255302" y="1154298"/>
                      <a:pt x="231037" y="1038224"/>
                    </a:cubicBezTo>
                    <a:lnTo>
                      <a:pt x="165099" y="1038224"/>
                    </a:lnTo>
                    <a:cubicBezTo>
                      <a:pt x="73917" y="1038224"/>
                      <a:pt x="0" y="964307"/>
                      <a:pt x="0" y="873125"/>
                    </a:cubicBezTo>
                    <a:cubicBezTo>
                      <a:pt x="0" y="781943"/>
                      <a:pt x="73917" y="708026"/>
                      <a:pt x="165099" y="708026"/>
                    </a:cubicBezTo>
                    <a:lnTo>
                      <a:pt x="225428" y="708026"/>
                    </a:lnTo>
                    <a:lnTo>
                      <a:pt x="225428" y="256126"/>
                    </a:lnTo>
                    <a:cubicBezTo>
                      <a:pt x="225428" y="114672"/>
                      <a:pt x="340100" y="0"/>
                      <a:pt x="481554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3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1" name="Oval 57"/>
              <p:cNvSpPr/>
              <p:nvPr/>
            </p:nvSpPr>
            <p:spPr bwMode="auto">
              <a:xfrm>
                <a:off x="6524624" y="2779521"/>
                <a:ext cx="835025" cy="83502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3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2" name="Rounded Rectangle 14"/>
              <p:cNvSpPr/>
              <p:nvPr/>
            </p:nvSpPr>
            <p:spPr bwMode="auto">
              <a:xfrm>
                <a:off x="6740522" y="3829050"/>
                <a:ext cx="869954" cy="874713"/>
              </a:xfrm>
              <a:custGeom>
                <a:avLst/>
                <a:gdLst>
                  <a:gd name="connsiteX0" fmla="*/ 744540 w 869954"/>
                  <a:gd name="connsiteY0" fmla="*/ 0 h 874713"/>
                  <a:gd name="connsiteX1" fmla="*/ 869954 w 869954"/>
                  <a:gd name="connsiteY1" fmla="*/ 125414 h 874713"/>
                  <a:gd name="connsiteX2" fmla="*/ 869953 w 869954"/>
                  <a:gd name="connsiteY2" fmla="*/ 706437 h 874713"/>
                  <a:gd name="connsiteX3" fmla="*/ 869952 w 869954"/>
                  <a:gd name="connsiteY3" fmla="*/ 749299 h 874713"/>
                  <a:gd name="connsiteX4" fmla="*/ 744538 w 869954"/>
                  <a:gd name="connsiteY4" fmla="*/ 874713 h 874713"/>
                  <a:gd name="connsiteX5" fmla="*/ 125414 w 869954"/>
                  <a:gd name="connsiteY5" fmla="*/ 874712 h 874713"/>
                  <a:gd name="connsiteX6" fmla="*/ 0 w 869954"/>
                  <a:gd name="connsiteY6" fmla="*/ 749298 h 874713"/>
                  <a:gd name="connsiteX7" fmla="*/ 1 w 869954"/>
                  <a:gd name="connsiteY7" fmla="*/ 749299 h 874713"/>
                  <a:gd name="connsiteX8" fmla="*/ 125415 w 869954"/>
                  <a:gd name="connsiteY8" fmla="*/ 623885 h 874713"/>
                  <a:gd name="connsiteX9" fmla="*/ 619126 w 869954"/>
                  <a:gd name="connsiteY9" fmla="*/ 623885 h 874713"/>
                  <a:gd name="connsiteX10" fmla="*/ 619126 w 869954"/>
                  <a:gd name="connsiteY10" fmla="*/ 125414 h 874713"/>
                  <a:gd name="connsiteX11" fmla="*/ 744540 w 869954"/>
                  <a:gd name="connsiteY11" fmla="*/ 0 h 8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954" h="874713">
                    <a:moveTo>
                      <a:pt x="744540" y="0"/>
                    </a:moveTo>
                    <a:cubicBezTo>
                      <a:pt x="813804" y="0"/>
                      <a:pt x="869954" y="56150"/>
                      <a:pt x="869954" y="125414"/>
                    </a:cubicBezTo>
                    <a:cubicBezTo>
                      <a:pt x="869954" y="319088"/>
                      <a:pt x="869953" y="512763"/>
                      <a:pt x="869953" y="706437"/>
                    </a:cubicBezTo>
                    <a:cubicBezTo>
                      <a:pt x="869953" y="720724"/>
                      <a:pt x="869952" y="735012"/>
                      <a:pt x="869952" y="749299"/>
                    </a:cubicBezTo>
                    <a:cubicBezTo>
                      <a:pt x="869952" y="818563"/>
                      <a:pt x="813802" y="874713"/>
                      <a:pt x="744538" y="874713"/>
                    </a:cubicBezTo>
                    <a:lnTo>
                      <a:pt x="125414" y="874712"/>
                    </a:lnTo>
                    <a:cubicBezTo>
                      <a:pt x="56150" y="874712"/>
                      <a:pt x="0" y="818562"/>
                      <a:pt x="0" y="749298"/>
                    </a:cubicBezTo>
                    <a:lnTo>
                      <a:pt x="1" y="749299"/>
                    </a:lnTo>
                    <a:cubicBezTo>
                      <a:pt x="1" y="680035"/>
                      <a:pt x="56151" y="623885"/>
                      <a:pt x="125415" y="623885"/>
                    </a:cubicBezTo>
                    <a:lnTo>
                      <a:pt x="619126" y="623885"/>
                    </a:lnTo>
                    <a:lnTo>
                      <a:pt x="619126" y="125414"/>
                    </a:lnTo>
                    <a:cubicBezTo>
                      <a:pt x="619126" y="56150"/>
                      <a:pt x="675276" y="0"/>
                      <a:pt x="744540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3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57" y="225107"/>
            <a:ext cx="3666435" cy="99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1" y="2037922"/>
            <a:ext cx="12192763" cy="1791128"/>
            <a:chOff x="-1" y="2037922"/>
            <a:chExt cx="12192763" cy="1791128"/>
          </a:xfrm>
        </p:grpSpPr>
        <p:sp>
          <p:nvSpPr>
            <p:cNvPr id="5" name="矩形 4"/>
            <p:cNvSpPr/>
            <p:nvPr/>
          </p:nvSpPr>
          <p:spPr>
            <a:xfrm>
              <a:off x="762" y="2038350"/>
              <a:ext cx="12192000" cy="17907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62" y="2037922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-1" y="3752264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91"/>
          <a:stretch/>
        </p:blipFill>
        <p:spPr>
          <a:xfrm flipH="1">
            <a:off x="9191624" y="0"/>
            <a:ext cx="3000375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71600" y="2328817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spc="600" dirty="0">
                <a:solidFill>
                  <a:schemeClr val="bg1"/>
                </a:solidFill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319319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12192000" cy="13808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35521" y="-114033"/>
            <a:ext cx="510909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CONTENTS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022580" y="215859"/>
            <a:ext cx="3730770" cy="781050"/>
            <a:chOff x="3725790" y="847725"/>
            <a:chExt cx="3730770" cy="781050"/>
          </a:xfrm>
        </p:grpSpPr>
        <p:grpSp>
          <p:nvGrpSpPr>
            <p:cNvPr id="10" name="组合 9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直角三角形 8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直角三角形 12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359125" y="30223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  录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471590" y="1874681"/>
            <a:ext cx="720000" cy="720000"/>
            <a:chOff x="1581150" y="2181225"/>
            <a:chExt cx="720000" cy="720000"/>
          </a:xfrm>
        </p:grpSpPr>
        <p:sp>
          <p:nvSpPr>
            <p:cNvPr id="16" name="矩形 15"/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33401" y="2218059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191590" y="2003847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研究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背景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及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471590" y="3196448"/>
            <a:ext cx="720000" cy="720000"/>
            <a:chOff x="1581150" y="2181225"/>
            <a:chExt cx="720000" cy="720000"/>
          </a:xfrm>
        </p:grpSpPr>
        <p:sp>
          <p:nvSpPr>
            <p:cNvPr id="21" name="矩形 20"/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32599" y="2218059"/>
              <a:ext cx="417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471590" y="4472346"/>
            <a:ext cx="720000" cy="720000"/>
            <a:chOff x="1581150" y="2181225"/>
            <a:chExt cx="720000" cy="720000"/>
          </a:xfrm>
        </p:grpSpPr>
        <p:sp>
          <p:nvSpPr>
            <p:cNvPr id="25" name="矩形 24"/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726187" y="2218059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91590" y="3325615"/>
            <a:ext cx="264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系统工作原理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91590" y="4601513"/>
            <a:ext cx="2875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系统实现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45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471298" y="323947"/>
            <a:ext cx="2936182" cy="523220"/>
            <a:chOff x="493006" y="316630"/>
            <a:chExt cx="2936182" cy="523220"/>
          </a:xfrm>
        </p:grpSpPr>
        <p:sp>
          <p:nvSpPr>
            <p:cNvPr id="21" name="文本框 20"/>
            <p:cNvSpPr txBox="1"/>
            <p:nvPr/>
          </p:nvSpPr>
          <p:spPr>
            <a:xfrm>
              <a:off x="731013" y="316630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研究背景和内容</a:t>
              </a:r>
              <a:endParaRPr lang="zh-CN" altLang="en-US" sz="2800" b="1" dirty="0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95400" y="1143000"/>
            <a:ext cx="9775125" cy="247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大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数据时代，在互联网中有巨量的资源。现有的大型搜索引擎都是综合性的。例如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Google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、百度、雅虎等都是通用搜索引擎，为所有的用户服务，注重爬取搜索覆盖率，但是却有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75%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信息是通用引擎搜索不出来的。所以垂直搜索引擎是顺应时代的必然产物，主题爬虫技术是垂直搜索引擎的最核心部分，只针对某一个主题领域进行信息检索、遍历特定主题的网页，能使用户更快，更准确地检索到更多的需要的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4089400"/>
            <a:ext cx="9775125" cy="180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研究内容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本文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旨在实现一个基于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的主题爬虫原型系统。本主题爬虫原型系统采用深度爬取策略爬取新闻类网页，经过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XPath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页面解析，运用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近邻分类算法按照不同的主题将爬取的网页分类，例如体育、财经和娱乐等。然后在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页面上按不同的主题展示爬取的网页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链接和新闻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摘要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77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471298" y="323947"/>
            <a:ext cx="6889571" cy="523220"/>
            <a:chOff x="493006" y="316630"/>
            <a:chExt cx="6889571" cy="523220"/>
          </a:xfrm>
        </p:grpSpPr>
        <p:sp>
          <p:nvSpPr>
            <p:cNvPr id="21" name="文本框 20"/>
            <p:cNvSpPr txBox="1"/>
            <p:nvPr/>
          </p:nvSpPr>
          <p:spPr>
            <a:xfrm>
              <a:off x="731013" y="316630"/>
              <a:ext cx="66515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基于</a:t>
              </a:r>
              <a:r>
                <a:rPr lang="en-US" altLang="zh-CN" sz="2800" b="1" dirty="0" smtClean="0"/>
                <a:t>web</a:t>
              </a:r>
              <a:r>
                <a:rPr lang="zh-CN" altLang="en-US" sz="2800" b="1" dirty="0" smtClean="0"/>
                <a:t>的主题爬虫原型系统</a:t>
              </a:r>
              <a:r>
                <a:rPr lang="en-US" altLang="zh-CN" sz="2800" b="1" dirty="0" smtClean="0"/>
                <a:t>----</a:t>
              </a:r>
              <a:r>
                <a:rPr lang="zh-CN" altLang="en-US" sz="2800" b="1" dirty="0" smtClean="0"/>
                <a:t>工作原理</a:t>
              </a:r>
              <a:endParaRPr lang="en-US" altLang="zh-CN" sz="2800" b="1" dirty="0" smtClean="0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95647" y="1235034"/>
            <a:ext cx="294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主题爬虫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WebMagic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框架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4" y="2095500"/>
            <a:ext cx="6138553" cy="42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93637" y="1828800"/>
            <a:ext cx="506730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scheduler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管理部分，在不断的发现新的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，放到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队列之前进行去重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ct val="120000"/>
              </a:lnSpc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Download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组件是页面下载，也是非常重要的一个组件，在此框架里采用深度优先策略爬取，设置爬取深度为两层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ct val="12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Pageprocessor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组件是爬虫的核心，它的功能是进行链接提取和页面分析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ct val="120000"/>
              </a:lnSpc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Pileline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组件是离线分析和数据持久化，本系统在此部分加入了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近邻分类算法，分析主题相关度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60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471298" y="323947"/>
            <a:ext cx="7188821" cy="523220"/>
            <a:chOff x="493006" y="316630"/>
            <a:chExt cx="7188821" cy="523220"/>
          </a:xfrm>
        </p:grpSpPr>
        <p:sp>
          <p:nvSpPr>
            <p:cNvPr id="21" name="文本框 20"/>
            <p:cNvSpPr txBox="1"/>
            <p:nvPr/>
          </p:nvSpPr>
          <p:spPr>
            <a:xfrm>
              <a:off x="731013" y="316630"/>
              <a:ext cx="6950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latin typeface="+mj-ea"/>
                  <a:ea typeface="+mj-ea"/>
                </a:rPr>
                <a:t>基于</a:t>
              </a:r>
              <a:r>
                <a:rPr lang="en-US" altLang="zh-CN" sz="2800" b="1" dirty="0" smtClean="0">
                  <a:latin typeface="+mj-ea"/>
                  <a:ea typeface="+mj-ea"/>
                </a:rPr>
                <a:t>web</a:t>
              </a:r>
              <a:r>
                <a:rPr lang="zh-CN" altLang="en-US" sz="2800" b="1" dirty="0" smtClean="0">
                  <a:latin typeface="+mj-ea"/>
                  <a:ea typeface="+mj-ea"/>
                </a:rPr>
                <a:t>的主题爬虫原型系统</a:t>
              </a:r>
              <a:r>
                <a:rPr lang="en-US" altLang="zh-CN" sz="2800" b="1" dirty="0" smtClean="0">
                  <a:latin typeface="+mj-ea"/>
                  <a:ea typeface="+mj-ea"/>
                </a:rPr>
                <a:t>----</a:t>
              </a:r>
              <a:r>
                <a:rPr lang="zh-CN" altLang="en-US" sz="2800" b="1" dirty="0" smtClean="0">
                  <a:latin typeface="+mj-ea"/>
                  <a:ea typeface="+mj-ea"/>
                </a:rPr>
                <a:t>工作原理</a:t>
              </a:r>
              <a:endParaRPr lang="en-US" altLang="zh-CN" sz="2800" b="1" dirty="0" smtClean="0">
                <a:latin typeface="+mj-ea"/>
                <a:ea typeface="+mj-ea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09305" y="1377538"/>
            <a:ext cx="31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主题爬虫模块的流程图：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2634" y="2342634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将种子放入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待爬取队列中，从队列中取出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页面抓取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4099" y="3105834"/>
            <a:ext cx="6421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网页抓取成功，抽取页面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，并对页面进行主题判别；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不成功判断是否满足结束条件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7179" y="4254500"/>
            <a:ext cx="568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爬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取的页面与预设的主题相关，存储页面链接到数据库；不相关丢弃页面，判断是否满足结束条件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7179" y="5397499"/>
            <a:ext cx="585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从下载页面抽取的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抓取过，放入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待访问队列；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已经抓取过丢弃，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判断是否满足结束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条件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025" y="0"/>
            <a:ext cx="2772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471298" y="323947"/>
            <a:ext cx="6889571" cy="523220"/>
            <a:chOff x="493006" y="316630"/>
            <a:chExt cx="6889571" cy="523220"/>
          </a:xfrm>
        </p:grpSpPr>
        <p:sp>
          <p:nvSpPr>
            <p:cNvPr id="21" name="文本框 20"/>
            <p:cNvSpPr txBox="1"/>
            <p:nvPr/>
          </p:nvSpPr>
          <p:spPr>
            <a:xfrm>
              <a:off x="731013" y="316630"/>
              <a:ext cx="66515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基于</a:t>
              </a:r>
              <a:r>
                <a:rPr lang="en-US" altLang="zh-CN" sz="2800" b="1" dirty="0" smtClean="0"/>
                <a:t>web</a:t>
              </a:r>
              <a:r>
                <a:rPr lang="zh-CN" altLang="en-US" sz="2800" b="1" dirty="0" smtClean="0"/>
                <a:t>的主题爬虫原型系统</a:t>
              </a:r>
              <a:r>
                <a:rPr lang="en-US" altLang="zh-CN" sz="2800" b="1" dirty="0" smtClean="0"/>
                <a:t>----</a:t>
              </a:r>
              <a:r>
                <a:rPr lang="zh-CN" altLang="en-US" sz="2800" b="1" dirty="0" smtClean="0"/>
                <a:t>工作原理</a:t>
              </a:r>
              <a:endParaRPr lang="en-US" altLang="zh-CN" sz="2800" b="1" dirty="0" smtClean="0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41912" y="1920508"/>
            <a:ext cx="65213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指导思想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“近朱者赤近墨者黑”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，根据自己的邻居来判定自己的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分类。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基本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方法是：给定一个已经分类的训练集，并且用特征值表示，将要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测试的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对象也用特征值表示，然后根据测试测试集和各个训练集的特征值之间的距离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进行分类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与测试集实例距离最近的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个训练集的实例如果是同一个分类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462" y="1819724"/>
            <a:ext cx="22002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41912" y="1227503"/>
            <a:ext cx="126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KNN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9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471298" y="323947"/>
            <a:ext cx="7031726" cy="523220"/>
            <a:chOff x="493006" y="316630"/>
            <a:chExt cx="7031726" cy="523220"/>
          </a:xfrm>
        </p:grpSpPr>
        <p:sp>
          <p:nvSpPr>
            <p:cNvPr id="21" name="文本框 20"/>
            <p:cNvSpPr txBox="1"/>
            <p:nvPr/>
          </p:nvSpPr>
          <p:spPr>
            <a:xfrm>
              <a:off x="731013" y="316630"/>
              <a:ext cx="6793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latin typeface="+mj-ea"/>
                  <a:ea typeface="+mj-ea"/>
                </a:rPr>
                <a:t>基于</a:t>
              </a:r>
              <a:r>
                <a:rPr lang="en-US" altLang="zh-CN" sz="2800" b="1" dirty="0">
                  <a:latin typeface="+mj-ea"/>
                  <a:ea typeface="+mj-ea"/>
                </a:rPr>
                <a:t>web</a:t>
              </a:r>
              <a:r>
                <a:rPr lang="zh-CN" altLang="en-US" sz="2800" b="1" dirty="0">
                  <a:latin typeface="+mj-ea"/>
                  <a:ea typeface="+mj-ea"/>
                </a:rPr>
                <a:t>的主题爬虫原型</a:t>
              </a:r>
              <a:r>
                <a:rPr lang="zh-CN" altLang="en-US" sz="2800" b="1" dirty="0" smtClean="0">
                  <a:latin typeface="+mj-ea"/>
                  <a:ea typeface="+mj-ea"/>
                </a:rPr>
                <a:t>系统</a:t>
              </a:r>
              <a:r>
                <a:rPr lang="en-US" altLang="zh-CN" sz="2800" b="1" dirty="0" smtClean="0">
                  <a:latin typeface="+mj-ea"/>
                  <a:ea typeface="+mj-ea"/>
                </a:rPr>
                <a:t>---</a:t>
              </a:r>
              <a:r>
                <a:rPr lang="zh-CN" altLang="en-US" sz="2800" b="1" dirty="0" smtClean="0">
                  <a:latin typeface="+mj-ea"/>
                  <a:ea typeface="+mj-ea"/>
                </a:rPr>
                <a:t>系统实现</a:t>
              </a:r>
              <a:endParaRPr lang="zh-CN" altLang="en-US" sz="2800" dirty="0">
                <a:latin typeface="+mj-ea"/>
                <a:ea typeface="+mj-ea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01" y="1762575"/>
            <a:ext cx="3252470" cy="3609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98275" y="1252164"/>
            <a:ext cx="535577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Spider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类是爬虫模块的调动程序，它向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Httpclientdownloader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类传递爬取任务的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URL List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数组，爬取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页面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8275" y="2294884"/>
            <a:ext cx="529639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Httpclientdownloader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类通过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协议发送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Requst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请求爬取页面响应，并且把爬取数据保存到实体类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8275" y="3367029"/>
            <a:ext cx="517764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PageProcesser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接口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类有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三个部分：爬虫配置、页面元素提取、发现链接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8275" y="4283961"/>
            <a:ext cx="5177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Pipeline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接口类，用于数据离线处理和持久化，其中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FilePipeline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实现类用来对数据的本地文件保存以供分类器模块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ClassiFierUtil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类对爬取数据分类，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MySqlPipeline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实现类将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ClassiFierUtil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分类完成的内容持久化到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数据库中。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20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298" y="323947"/>
            <a:ext cx="6778965" cy="523220"/>
            <a:chOff x="493006" y="316630"/>
            <a:chExt cx="6778965" cy="523220"/>
          </a:xfrm>
        </p:grpSpPr>
        <p:sp>
          <p:nvSpPr>
            <p:cNvPr id="3" name="文本框 20"/>
            <p:cNvSpPr txBox="1"/>
            <p:nvPr/>
          </p:nvSpPr>
          <p:spPr>
            <a:xfrm>
              <a:off x="731013" y="316630"/>
              <a:ext cx="65409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基于</a:t>
              </a:r>
              <a:r>
                <a:rPr lang="en-US" altLang="zh-CN" sz="2800" b="1" dirty="0"/>
                <a:t>web</a:t>
              </a:r>
              <a:r>
                <a:rPr lang="zh-CN" altLang="en-US" sz="2800" b="1" dirty="0"/>
                <a:t>的主题爬虫原型</a:t>
              </a:r>
              <a:r>
                <a:rPr lang="zh-CN" altLang="en-US" sz="2800" b="1" dirty="0" smtClean="0"/>
                <a:t>系统</a:t>
              </a:r>
              <a:r>
                <a:rPr lang="en-US" altLang="zh-CN" sz="2800" b="1" dirty="0" smtClean="0"/>
                <a:t>---</a:t>
              </a:r>
              <a:r>
                <a:rPr lang="zh-CN" altLang="en-US" sz="2800" b="1" dirty="0" smtClean="0"/>
                <a:t>系统实现</a:t>
              </a:r>
              <a:endParaRPr lang="zh-CN" altLang="en-US" sz="2800" dirty="0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1423449" y="1417905"/>
            <a:ext cx="7161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本系统的种子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URL是：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http: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//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news.163.com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爬取网易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新闻页面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3449" y="1917700"/>
            <a:ext cx="92456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将下载的页面应用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Xpath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进行解析，进行主题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分类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提取分好类的页面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title&gt;&lt;/title&gt;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部分的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标题以及页面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链接，存在数据库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里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将数据库存储的数据按照主题展示在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界面上。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76068"/>
              </p:ext>
            </p:extLst>
          </p:nvPr>
        </p:nvGraphicFramePr>
        <p:xfrm>
          <a:off x="1752600" y="3627966"/>
          <a:ext cx="6578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000"/>
                <a:gridCol w="340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页面链接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摘要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&lt;title&gt;&lt;/title&gt;</a:t>
                      </a:r>
                      <a:r>
                        <a:rPr lang="zh-CN" altLang="en-US" dirty="0" smtClean="0"/>
                        <a:t>标题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Theme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主题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0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471298" y="323947"/>
            <a:ext cx="6778965" cy="523220"/>
            <a:chOff x="493006" y="316630"/>
            <a:chExt cx="6778965" cy="523220"/>
          </a:xfrm>
        </p:grpSpPr>
        <p:sp>
          <p:nvSpPr>
            <p:cNvPr id="21" name="文本框 20"/>
            <p:cNvSpPr txBox="1"/>
            <p:nvPr/>
          </p:nvSpPr>
          <p:spPr>
            <a:xfrm>
              <a:off x="731013" y="316630"/>
              <a:ext cx="65409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基于</a:t>
              </a:r>
              <a:r>
                <a:rPr lang="en-US" altLang="zh-CN" sz="2800" b="1" dirty="0"/>
                <a:t>web</a:t>
              </a:r>
              <a:r>
                <a:rPr lang="zh-CN" altLang="en-US" sz="2800" b="1" dirty="0"/>
                <a:t>的主题爬虫原型</a:t>
              </a:r>
              <a:r>
                <a:rPr lang="zh-CN" altLang="en-US" sz="2800" b="1" dirty="0" smtClean="0"/>
                <a:t>系统</a:t>
              </a:r>
              <a:r>
                <a:rPr lang="en-US" altLang="zh-CN" sz="2800" b="1" dirty="0" smtClean="0"/>
                <a:t>---</a:t>
              </a:r>
              <a:r>
                <a:rPr lang="zh-CN" altLang="en-US" sz="2800" b="1" dirty="0" smtClean="0"/>
                <a:t>系统实现</a:t>
              </a:r>
              <a:endParaRPr lang="zh-CN" altLang="en-US" sz="2800" dirty="0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00" y="1959855"/>
            <a:ext cx="10058400" cy="48981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9305" y="1140031"/>
            <a:ext cx="3375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原型系统界面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00" y="1739139"/>
            <a:ext cx="10058400" cy="511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2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版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字体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版权信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777</Words>
  <Application>Microsoft Office PowerPoint</Application>
  <PresentationFormat>自定义</PresentationFormat>
  <Paragraphs>61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宋体</vt:lpstr>
      <vt:lpstr>微软雅黑</vt:lpstr>
      <vt:lpstr>Calibri</vt:lpstr>
      <vt:lpstr>版式</vt:lpstr>
      <vt:lpstr>版权信息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maimaiPC</cp:lastModifiedBy>
  <cp:revision>63</cp:revision>
  <dcterms:created xsi:type="dcterms:W3CDTF">2014-12-24T03:19:07Z</dcterms:created>
  <dcterms:modified xsi:type="dcterms:W3CDTF">2017-05-22T08:01:48Z</dcterms:modified>
</cp:coreProperties>
</file>