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8"/>
  </p:notesMasterIdLst>
  <p:sldIdLst>
    <p:sldId id="259" r:id="rId5"/>
    <p:sldId id="260" r:id="rId6"/>
    <p:sldId id="261" r:id="rId7"/>
    <p:sldId id="262" r:id="rId8"/>
    <p:sldId id="274" r:id="rId9"/>
    <p:sldId id="272" r:id="rId10"/>
    <p:sldId id="276" r:id="rId11"/>
    <p:sldId id="265" r:id="rId12"/>
    <p:sldId id="275" r:id="rId13"/>
    <p:sldId id="266" r:id="rId14"/>
    <p:sldId id="267" r:id="rId15"/>
    <p:sldId id="269" r:id="rId16"/>
    <p:sldId id="264" r:id="rId17"/>
  </p:sldIdLst>
  <p:sldSz cx="18288000" cy="10287000"/>
  <p:notesSz cx="6858000" cy="9144000"/>
  <p:embeddedFontLst>
    <p:embeddedFont>
      <p:font typeface="Bahnschrift SemiCondensed" panose="020B0502040204020203" pitchFamily="34" charset="0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Dubai" panose="020B0503030403030204" pitchFamily="34" charset="-78"/>
      <p:regular r:id="rId25"/>
      <p:bold r:id="rId26"/>
    </p:embeddedFont>
    <p:embeddedFont>
      <p:font typeface="Dubai Medium" panose="020B0603030403030204" pitchFamily="34" charset="-78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4" d="100"/>
          <a:sy n="64" d="100"/>
        </p:scale>
        <p:origin x="8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2031E-CC76-4CD4-B9E1-CA1DF7176803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88A43-E6D0-42D1-8646-D1BD1132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0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7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2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azure.microsoft.com/en-in/topic/what-is-kubernet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lagueHO/CosmosDB" TargetMode="External"/><Relationship Id="rId5" Type="http://schemas.openxmlformats.org/officeDocument/2006/relationships/hyperlink" Target="https://github.com/PowerShell/Polaris" TargetMode="External"/><Relationship Id="rId4" Type="http://schemas.openxmlformats.org/officeDocument/2006/relationships/hyperlink" Target="http://pulumi.io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share.io/python" TargetMode="External"/><Relationship Id="rId7" Type="http://schemas.openxmlformats.org/officeDocument/2006/relationships/hyperlink" Target="https://stackshare.io/powershel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share.io/javascript" TargetMode="External"/><Relationship Id="rId5" Type="http://schemas.openxmlformats.org/officeDocument/2006/relationships/hyperlink" Target="https://stackshare.io/nodejs" TargetMode="External"/><Relationship Id="rId4" Type="http://schemas.openxmlformats.org/officeDocument/2006/relationships/hyperlink" Target="https://stackshare.io/ph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ixelrobots.co.uk/2018/10/creating-an-azure-kubernetes-service-aks-cluster-part-1/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hyperlink" Target="https://xebialabs.com/the-ultimate-devops-tool-chest/deployment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hnpapa.net/angular-cosmosdb-4/" TargetMode="External"/><Relationship Id="rId11" Type="http://schemas.openxmlformats.org/officeDocument/2006/relationships/image" Target="../media/image16.jpg"/><Relationship Id="rId5" Type="http://schemas.openxmlformats.org/officeDocument/2006/relationships/image" Target="../media/image13.png"/><Relationship Id="rId10" Type="http://schemas.openxmlformats.org/officeDocument/2006/relationships/hyperlink" Target="https://www.zdnet.com/article/microsoft-delivers-powershell-core-for-windows-linux-macos/" TargetMode="External"/><Relationship Id="rId4" Type="http://schemas.openxmlformats.org/officeDocument/2006/relationships/hyperlink" Target="http://www.shadowandy.net/2015/05/docker-a-highly-portable-and-lightweight-software-container.htm" TargetMode="External"/><Relationship Id="rId9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07137-5EA9-4A26-9AEE-D947CFE284D0}"/>
              </a:ext>
            </a:extLst>
          </p:cNvPr>
          <p:cNvSpPr txBox="1"/>
          <p:nvPr/>
        </p:nvSpPr>
        <p:spPr>
          <a:xfrm>
            <a:off x="3200400" y="1943100"/>
            <a:ext cx="11887200" cy="15388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400" dirty="0">
                <a:latin typeface="Dubai Medium"/>
                <a:cs typeface="Dubai Medium"/>
              </a:rPr>
              <a:t>PowerShell based API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4E560D-5201-4258-A16C-54FA205073F4}"/>
              </a:ext>
            </a:extLst>
          </p:cNvPr>
          <p:cNvSpPr txBox="1"/>
          <p:nvPr/>
        </p:nvSpPr>
        <p:spPr>
          <a:xfrm>
            <a:off x="2171700" y="3481983"/>
            <a:ext cx="139446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Dubai Medium"/>
                <a:cs typeface="Dubai Medium"/>
              </a:rPr>
              <a:t>On </a:t>
            </a:r>
            <a:r>
              <a:rPr lang="en-US" sz="4400" dirty="0" err="1">
                <a:solidFill>
                  <a:schemeClr val="bg1">
                    <a:lumMod val="50000"/>
                  </a:schemeClr>
                </a:solidFill>
                <a:latin typeface="Dubai Medium"/>
                <a:cs typeface="Dubai Medium"/>
              </a:rPr>
              <a:t>kubernetes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Dubai Medium"/>
                <a:cs typeface="Dubai Medium"/>
              </a:rPr>
              <a:t>?!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D8BAC-A2F5-4F32-8943-DF53A9201993}"/>
              </a:ext>
            </a:extLst>
          </p:cNvPr>
          <p:cNvSpPr txBox="1"/>
          <p:nvPr/>
        </p:nvSpPr>
        <p:spPr>
          <a:xfrm>
            <a:off x="3713018" y="6035577"/>
            <a:ext cx="10861964" cy="1554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dirty="0">
                <a:latin typeface="Bahnschrift SemiCondensed"/>
                <a:cs typeface="Dubai Medium"/>
              </a:rPr>
              <a:t>David O'Brien</a:t>
            </a:r>
            <a:br>
              <a:rPr lang="en-US" sz="6000" dirty="0">
                <a:latin typeface="Bahnschrift SemiCondensed" panose="020B0502040204020203" pitchFamily="34" charset="0"/>
                <a:cs typeface="Dubai Medium" panose="020B0604020202020204" pitchFamily="34" charset="-78"/>
              </a:rPr>
            </a:br>
            <a:r>
              <a:rPr lang="en-US" sz="3500" dirty="0">
                <a:solidFill>
                  <a:schemeClr val="bg1">
                    <a:lumMod val="50000"/>
                  </a:schemeClr>
                </a:solidFill>
                <a:latin typeface="Bahnschrift SemiCondensed"/>
                <a:cs typeface="Dubai Medium"/>
              </a:rPr>
              <a:t>Cloud Architect, XIRUS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Condensed"/>
              <a:cs typeface="Dubai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8922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A74896-428A-4A35-8514-99C15E4033AA}"/>
              </a:ext>
            </a:extLst>
          </p:cNvPr>
          <p:cNvSpPr txBox="1"/>
          <p:nvPr/>
        </p:nvSpPr>
        <p:spPr>
          <a:xfrm>
            <a:off x="1066800" y="1257300"/>
            <a:ext cx="1432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Dubai Medium" panose="020B0603030403030204" pitchFamily="34" charset="-78"/>
                <a:cs typeface="Dubai Medium" panose="020B0603030403030204" pitchFamily="34" charset="-78"/>
              </a:rPr>
              <a:t>What are the tools?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879263-5330-4B6B-8DDB-3FE702830BC0}"/>
              </a:ext>
            </a:extLst>
          </p:cNvPr>
          <p:cNvSpPr txBox="1"/>
          <p:nvPr/>
        </p:nvSpPr>
        <p:spPr>
          <a:xfrm>
            <a:off x="1066800" y="2552700"/>
            <a:ext cx="1584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Pulumi</a:t>
            </a:r>
            <a:endParaRPr lang="en-US" sz="3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	</a:t>
            </a: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  <a:hlinkClick r:id="rId4"/>
              </a:rPr>
              <a:t>http://pulumi.io</a:t>
            </a: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</a:p>
          <a:p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Polaris</a:t>
            </a:r>
          </a:p>
          <a:p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	</a:t>
            </a: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  <a:hlinkClick r:id="rId5"/>
              </a:rPr>
              <a:t>https://github.com/PowerShell/Polaris</a:t>
            </a: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</a:p>
          <a:p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Cosmos DB</a:t>
            </a:r>
          </a:p>
          <a:p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	</a:t>
            </a: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  <a:hlinkClick r:id="rId6"/>
              </a:rPr>
              <a:t>https://github.com/PlagueHO/CosmosDB</a:t>
            </a: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</a:p>
          <a:p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Azure </a:t>
            </a:r>
            <a:r>
              <a:rPr lang="en-US" sz="36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kubernetes</a:t>
            </a: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 services</a:t>
            </a:r>
          </a:p>
          <a:p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	</a:t>
            </a: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  <a:hlinkClick r:id="rId7"/>
              </a:rPr>
              <a:t>https://azure.microsoft.com/en-in/topic/what-is-kubernetes/</a:t>
            </a: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</a:p>
          <a:p>
            <a:endParaRPr lang="en-US" sz="3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3321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A74896-428A-4A35-8514-99C15E4033AA}"/>
              </a:ext>
            </a:extLst>
          </p:cNvPr>
          <p:cNvSpPr txBox="1"/>
          <p:nvPr/>
        </p:nvSpPr>
        <p:spPr>
          <a:xfrm>
            <a:off x="838200" y="1562100"/>
            <a:ext cx="14325600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dirty="0">
                <a:latin typeface="Dubai Medium"/>
                <a:cs typeface="Dubai Medium"/>
              </a:rPr>
              <a:t>Conclusion</a:t>
            </a:r>
            <a:endParaRPr lang="en-US" sz="48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endParaRPr lang="en-US" sz="3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It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Not super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Can run on modern platforms (i.e. AKS)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It’s very familiar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Actively developed</a:t>
            </a:r>
          </a:p>
          <a:p>
            <a:endParaRPr lang="en-US" sz="3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9999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A74896-428A-4A35-8514-99C15E4033AA}"/>
              </a:ext>
            </a:extLst>
          </p:cNvPr>
          <p:cNvSpPr txBox="1"/>
          <p:nvPr/>
        </p:nvSpPr>
        <p:spPr>
          <a:xfrm>
            <a:off x="1219200" y="1638300"/>
            <a:ext cx="1432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Dubai Medium" panose="020B0603030403030204" pitchFamily="34" charset="-78"/>
                <a:cs typeface="Dubai Medium" panose="020B0603030403030204" pitchFamily="34" charset="-78"/>
              </a:rPr>
              <a:t>CALL TO ACTION</a:t>
            </a:r>
          </a:p>
          <a:p>
            <a:endParaRPr lang="en-US" sz="48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endParaRPr lang="en-US" sz="48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endParaRPr lang="en-US" sz="48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en-US" sz="48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Please rate session on </a:t>
            </a:r>
            <a:r>
              <a:rPr lang="en-US" sz="4800" b="1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EventRAFT</a:t>
            </a:r>
            <a:r>
              <a:rPr lang="en-US" sz="48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 app!</a:t>
            </a:r>
          </a:p>
        </p:txBody>
      </p:sp>
    </p:spTree>
    <p:extLst>
      <p:ext uri="{BB962C8B-B14F-4D97-AF65-F5344CB8AC3E}">
        <p14:creationId xmlns:p14="http://schemas.microsoft.com/office/powerpoint/2010/main" val="1855466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8B86D7-F5E9-4426-8F00-6433C8F4A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171700"/>
            <a:ext cx="8277105" cy="622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0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AD6E1-728A-4BB7-A872-9A5D73129CEE}"/>
              </a:ext>
            </a:extLst>
          </p:cNvPr>
          <p:cNvSpPr txBox="1"/>
          <p:nvPr/>
        </p:nvSpPr>
        <p:spPr>
          <a:xfrm>
            <a:off x="1447800" y="3543300"/>
            <a:ext cx="14173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>
                <a:latin typeface="Dubai" panose="020B0503030403030204" pitchFamily="34" charset="-78"/>
                <a:cs typeface="Dubai" panose="020B0503030403030204" pitchFamily="34" charset="-78"/>
              </a:rPr>
              <a:t>Why PowerShell?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>
                <a:latin typeface="Dubai" panose="020B0503030403030204" pitchFamily="34" charset="-78"/>
                <a:cs typeface="Dubai" panose="020B0503030403030204" pitchFamily="34" charset="-78"/>
              </a:rPr>
              <a:t>Why NOT PowerShell?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>
                <a:latin typeface="Dubai" panose="020B0503030403030204" pitchFamily="34" charset="-78"/>
                <a:cs typeface="Dubai" panose="020B0503030403030204" pitchFamily="34" charset="-78"/>
              </a:rPr>
              <a:t>What are we building?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>
                <a:latin typeface="Dubai" panose="020B0503030403030204" pitchFamily="34" charset="-78"/>
                <a:cs typeface="Dubai" panose="020B0503030403030204" pitchFamily="34" charset="-78"/>
              </a:rPr>
              <a:t>What are the tools?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>
                <a:latin typeface="Dubai" panose="020B0503030403030204" pitchFamily="34" charset="-78"/>
                <a:cs typeface="Dubai" panose="020B0503030403030204" pitchFamily="34" charset="-78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4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203683-77C8-47A9-80FF-E8313CEB6C2B}"/>
              </a:ext>
            </a:extLst>
          </p:cNvPr>
          <p:cNvSpPr txBox="1"/>
          <p:nvPr/>
        </p:nvSpPr>
        <p:spPr>
          <a:xfrm>
            <a:off x="1447800" y="1181100"/>
            <a:ext cx="640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AGENDA</a:t>
            </a:r>
            <a:endParaRPr lang="en-US" sz="72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8643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EFD06E-470F-4852-83EB-20DC1F7AB8E1}"/>
              </a:ext>
            </a:extLst>
          </p:cNvPr>
          <p:cNvSpPr/>
          <p:nvPr/>
        </p:nvSpPr>
        <p:spPr>
          <a:xfrm>
            <a:off x="1319213" y="3153996"/>
            <a:ext cx="9144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Dubai Medium" panose="020B0603030403030204" pitchFamily="34" charset="-78"/>
                <a:cs typeface="Dubai Medium" panose="020B0603030403030204" pitchFamily="34" charset="-78"/>
              </a:rPr>
              <a:t>Microsoft MVP for Microsoft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Dubai Medium" panose="020B0603030403030204" pitchFamily="34" charset="-78"/>
                <a:cs typeface="Dubai Medium" panose="020B0603030403030204" pitchFamily="34" charset="-78"/>
              </a:rPr>
              <a:t>Director of XIRUS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Dubai Medium" panose="020B0603030403030204" pitchFamily="34" charset="-78"/>
                <a:cs typeface="Dubai Medium" panose="020B0603030403030204" pitchFamily="34" charset="-78"/>
              </a:rPr>
              <a:t>Cloud // Automation // DevOps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Dubai Medium" panose="020B0603030403030204" pitchFamily="34" charset="-78"/>
                <a:cs typeface="Dubai Medium" panose="020B0603030403030204" pitchFamily="34" charset="-78"/>
              </a:rPr>
              <a:t>From Melbourne / Australia</a:t>
            </a:r>
          </a:p>
          <a:p>
            <a:endParaRPr lang="en-US" sz="28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en-US" sz="2800" dirty="0">
                <a:latin typeface="Dubai Medium" panose="020B0603030403030204" pitchFamily="34" charset="-78"/>
                <a:cs typeface="Dubai Medium" panose="020B0603030403030204" pitchFamily="34" charset="-78"/>
              </a:rPr>
              <a:t>           @</a:t>
            </a:r>
            <a:r>
              <a:rPr lang="en-US" sz="28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david_obrien</a:t>
            </a:r>
            <a:r>
              <a:rPr lang="en-US" sz="2800" dirty="0">
                <a:latin typeface="Dubai Medium" panose="020B0603030403030204" pitchFamily="34" charset="-78"/>
                <a:cs typeface="Dubai Medium" panose="020B0603030403030204" pitchFamily="34" charset="-78"/>
              </a:rPr>
              <a:t>			</a:t>
            </a:r>
          </a:p>
          <a:p>
            <a:r>
              <a:rPr lang="en-US" sz="2800" dirty="0">
                <a:latin typeface="Dubai Medium" panose="020B0603030403030204" pitchFamily="34" charset="-78"/>
                <a:cs typeface="Dubai Medium" panose="020B0603030403030204" pitchFamily="34" charset="-78"/>
              </a:rPr>
              <a:t>	</a:t>
            </a:r>
          </a:p>
          <a:p>
            <a:r>
              <a:rPr lang="en-US" sz="2800" dirty="0">
                <a:latin typeface="Dubai Medium" panose="020B0603030403030204" pitchFamily="34" charset="-78"/>
                <a:cs typeface="Dubai Medium" panose="020B0603030403030204" pitchFamily="34" charset="-78"/>
              </a:rPr>
              <a:t>	https://david-obrien.net 	</a:t>
            </a:r>
          </a:p>
          <a:p>
            <a:endParaRPr lang="en-US" sz="28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en-US" sz="2800" dirty="0">
                <a:latin typeface="Dubai Medium" panose="020B0603030403030204" pitchFamily="34" charset="-78"/>
                <a:cs typeface="Dubai Medium" panose="020B0603030403030204" pitchFamily="34" charset="-78"/>
              </a:rPr>
              <a:t>	</a:t>
            </a:r>
          </a:p>
          <a:p>
            <a:r>
              <a:rPr lang="en-US" sz="2800" dirty="0">
                <a:latin typeface="Dubai Medium" panose="020B0603030403030204" pitchFamily="34" charset="-78"/>
                <a:cs typeface="Dubai Medium" panose="020B0603030403030204" pitchFamily="34" charset="-78"/>
              </a:rPr>
              <a:t>	https://xirus.com.au</a:t>
            </a:r>
          </a:p>
        </p:txBody>
      </p:sp>
      <p:pic>
        <p:nvPicPr>
          <p:cNvPr id="4" name="Picture 2" descr="http://mvp-training.net/wp-content/uploads/2012/02/MVP_Horizontal_FullColor.png">
            <a:extLst>
              <a:ext uri="{FF2B5EF4-FFF2-40B4-BE49-F238E27FC236}">
                <a16:creationId xmlns:a16="http://schemas.microsoft.com/office/drawing/2014/main" id="{E8AA9836-E18D-4429-AA1A-F7AF674DC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059" y="2976384"/>
            <a:ext cx="2015402" cy="82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76D0E0-440D-4BE8-A12F-746753251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661" y="7051117"/>
            <a:ext cx="1905000" cy="19586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63EC17-705F-486E-87F3-F30DA7938540}"/>
              </a:ext>
            </a:extLst>
          </p:cNvPr>
          <p:cNvSpPr txBox="1"/>
          <p:nvPr/>
        </p:nvSpPr>
        <p:spPr>
          <a:xfrm>
            <a:off x="1066800" y="17145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Get-</a:t>
            </a:r>
            <a:r>
              <a:rPr lang="en-US" sz="3600" b="1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ItemProperty</a:t>
            </a:r>
            <a:r>
              <a:rPr lang="en-US" sz="36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 -Name David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DFD910-EBF8-41E9-BE4D-C437F121FA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93" y="5699978"/>
            <a:ext cx="509170" cy="351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F5463A-6DD8-484E-950C-F01FD2829D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94" y="6597294"/>
            <a:ext cx="467272" cy="4672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57B4E0-8A6D-4A05-B70D-629D85C9A63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93" y="7870222"/>
            <a:ext cx="467273" cy="467271"/>
          </a:xfrm>
          <a:prstGeom prst="rect">
            <a:avLst/>
          </a:prstGeom>
        </p:spPr>
      </p:pic>
      <p:pic>
        <p:nvPicPr>
          <p:cNvPr id="15" name="Picture 14" descr="A view of a city&#10;&#10;Description automatically generated">
            <a:extLst>
              <a:ext uri="{FF2B5EF4-FFF2-40B4-BE49-F238E27FC236}">
                <a16:creationId xmlns:a16="http://schemas.microsoft.com/office/drawing/2014/main" id="{76E13C26-8FA2-476D-B5A7-DAE42D2E6F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0" y="6085856"/>
            <a:ext cx="3803706" cy="2852779"/>
          </a:xfrm>
          <a:prstGeom prst="rect">
            <a:avLst/>
          </a:prstGeom>
        </p:spPr>
      </p:pic>
      <p:pic>
        <p:nvPicPr>
          <p:cNvPr id="7" name="Picture 6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DB562911-49F1-46C9-A373-E855141265F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24720" y="3148395"/>
            <a:ext cx="3009901" cy="2257426"/>
          </a:xfrm>
          <a:prstGeom prst="rect">
            <a:avLst/>
          </a:prstGeom>
        </p:spPr>
      </p:pic>
      <p:pic>
        <p:nvPicPr>
          <p:cNvPr id="13" name="Picture 12" descr="A person and a dog posing for the camera&#10;&#10;Description automatically generated">
            <a:extLst>
              <a:ext uri="{FF2B5EF4-FFF2-40B4-BE49-F238E27FC236}">
                <a16:creationId xmlns:a16="http://schemas.microsoft.com/office/drawing/2014/main" id="{34146AB9-CE9F-4126-8F0B-900A8896B71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512" y="2364543"/>
            <a:ext cx="2630031" cy="351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4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A74896-428A-4A35-8514-99C15E4033AA}"/>
              </a:ext>
            </a:extLst>
          </p:cNvPr>
          <p:cNvSpPr txBox="1"/>
          <p:nvPr/>
        </p:nvSpPr>
        <p:spPr>
          <a:xfrm>
            <a:off x="838200" y="1562100"/>
            <a:ext cx="16230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8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algn="ctr"/>
            <a:r>
              <a:rPr lang="en-US" sz="4800" dirty="0">
                <a:latin typeface="Dubai Medium" panose="020B0603030403030204" pitchFamily="34" charset="-78"/>
                <a:cs typeface="Dubai Medium" panose="020B0603030403030204" pitchFamily="34" charset="-78"/>
              </a:rPr>
              <a:t>In non-technical terms it can be understood as a 'contract' that says to software developers that if you send a request from a 'client' computer […] to a 'server’ […] in the specified format you will always get a response in a specified format or initiate a defined action.</a:t>
            </a:r>
          </a:p>
          <a:p>
            <a:pPr algn="ctr"/>
            <a:endParaRPr lang="en-US" sz="48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algn="ctr"/>
            <a:r>
              <a:rPr lang="en-US" sz="4800" dirty="0">
                <a:latin typeface="Dubai Medium" panose="020B0603030403030204" pitchFamily="34" charset="-78"/>
                <a:cs typeface="Dubai Medium" panose="020B0603030403030204" pitchFamily="34" charset="-78"/>
              </a:rPr>
              <a:t>https://books.google.com/books?id=tJdmDwAAQBAJ&amp;pg=PA9</a:t>
            </a:r>
          </a:p>
        </p:txBody>
      </p:sp>
    </p:spTree>
    <p:extLst>
      <p:ext uri="{BB962C8B-B14F-4D97-AF65-F5344CB8AC3E}">
        <p14:creationId xmlns:p14="http://schemas.microsoft.com/office/powerpoint/2010/main" val="172118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A74896-428A-4A35-8514-99C15E4033AA}"/>
              </a:ext>
            </a:extLst>
          </p:cNvPr>
          <p:cNvSpPr txBox="1"/>
          <p:nvPr/>
        </p:nvSpPr>
        <p:spPr>
          <a:xfrm>
            <a:off x="838200" y="1562100"/>
            <a:ext cx="1432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Dubai Medium" panose="020B0603030403030204" pitchFamily="34" charset="-78"/>
                <a:cs typeface="Dubai Medium" panose="020B0603030403030204" pitchFamily="34" charset="-78"/>
              </a:rPr>
              <a:t>Why PowerShell?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Familiarity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“good enough”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Does everything we need it to 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Active community</a:t>
            </a:r>
          </a:p>
        </p:txBody>
      </p:sp>
    </p:spTree>
    <p:extLst>
      <p:ext uri="{BB962C8B-B14F-4D97-AF65-F5344CB8AC3E}">
        <p14:creationId xmlns:p14="http://schemas.microsoft.com/office/powerpoint/2010/main" val="287946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A74896-428A-4A35-8514-99C15E4033AA}"/>
              </a:ext>
            </a:extLst>
          </p:cNvPr>
          <p:cNvSpPr txBox="1"/>
          <p:nvPr/>
        </p:nvSpPr>
        <p:spPr>
          <a:xfrm>
            <a:off x="838200" y="1333500"/>
            <a:ext cx="14325600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Dubai Medium" panose="020B0603030403030204" pitchFamily="34" charset="-78"/>
                <a:cs typeface="Dubai Medium" panose="020B0603030403030204" pitchFamily="34" charset="-78"/>
              </a:rPr>
              <a:t>Why NOT PowerShell?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It is fairly slow for web workloads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Not necessarily the first language that comes to mind when one says “API”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Python – 5853 companies (</a:t>
            </a: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  <a:hlinkClick r:id="rId3"/>
              </a:rPr>
              <a:t>https://stackshare.io/python</a:t>
            </a: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Uber, Netflix, Instagram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PHP – 42285 companies (</a:t>
            </a: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  <a:hlinkClick r:id="rId4"/>
              </a:rPr>
              <a:t>https://stackshare.io/php</a:t>
            </a: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Facebook, Slack, Lyft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NodeJS – 5359 companies (</a:t>
            </a: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  <a:hlinkClick r:id="rId5"/>
              </a:rPr>
              <a:t>https://stackshare.io/nodejs</a:t>
            </a: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Uber, Netflix, Twitter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Javascript</a:t>
            </a: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 – 10127 companies (</a:t>
            </a: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  <a:hlinkClick r:id="rId6"/>
              </a:rPr>
              <a:t>https://stackshare.io/javascript</a:t>
            </a: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AirBnB</a:t>
            </a: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, Instagram, reddit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PowerShell – 308 companies (</a:t>
            </a: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  <a:hlinkClick r:id="rId7"/>
              </a:rPr>
              <a:t>https://stackshare.io/powershell</a:t>
            </a: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US" sz="3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038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A74896-428A-4A35-8514-99C15E4033AA}"/>
              </a:ext>
            </a:extLst>
          </p:cNvPr>
          <p:cNvSpPr txBox="1"/>
          <p:nvPr/>
        </p:nvSpPr>
        <p:spPr>
          <a:xfrm>
            <a:off x="838200" y="1333500"/>
            <a:ext cx="14325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Dubai Medium" panose="020B0603030403030204" pitchFamily="34" charset="-78"/>
                <a:cs typeface="Dubai Medium" panose="020B0603030403030204" pitchFamily="34" charset="-78"/>
              </a:rPr>
              <a:t>Why NOT PowerShell?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Really though, there’s no reason why not ;-)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80255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A74896-428A-4A35-8514-99C15E4033AA}"/>
              </a:ext>
            </a:extLst>
          </p:cNvPr>
          <p:cNvSpPr txBox="1"/>
          <p:nvPr/>
        </p:nvSpPr>
        <p:spPr>
          <a:xfrm>
            <a:off x="1295400" y="1333500"/>
            <a:ext cx="1432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Dubai Medium" panose="020B0603030403030204" pitchFamily="34" charset="-78"/>
                <a:cs typeface="Dubai Medium" panose="020B0603030403030204" pitchFamily="34" charset="-78"/>
              </a:rPr>
              <a:t>What are we building?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CCD60EA-13DE-4BB1-B8BD-8B0D7E31E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76790" y="4772559"/>
            <a:ext cx="2930916" cy="2614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152F4-3827-4C4E-8599-DE4F0FB932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573000" y="4898036"/>
            <a:ext cx="2857500" cy="1504950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8181DA1-15B2-46FA-B81A-A663F03AEC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827679" y="2753642"/>
            <a:ext cx="2629139" cy="1752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867D37-97CC-42BB-BBCE-CE084DF9BB6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917758" y="7649224"/>
            <a:ext cx="2448980" cy="1838325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65133AFC-1CAF-4112-936A-FAC86A15F2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2758767" y="1909768"/>
            <a:ext cx="2930916" cy="284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A74896-428A-4A35-8514-99C15E4033AA}"/>
              </a:ext>
            </a:extLst>
          </p:cNvPr>
          <p:cNvSpPr txBox="1"/>
          <p:nvPr/>
        </p:nvSpPr>
        <p:spPr>
          <a:xfrm>
            <a:off x="7620000" y="4728001"/>
            <a:ext cx="1432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Dubai Medium" panose="020B0603030403030204" pitchFamily="34" charset="-78"/>
                <a:cs typeface="Dubai Medium" panose="020B0603030403030204" pitchFamily="34" charset="-78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88903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03828C60BA60478B3CC8BCBBD8A4C4" ma:contentTypeVersion="10" ma:contentTypeDescription="Create a new document." ma:contentTypeScope="" ma:versionID="ed90da00eecb2de6eb029abee142cefd">
  <xsd:schema xmlns:xsd="http://www.w3.org/2001/XMLSchema" xmlns:xs="http://www.w3.org/2001/XMLSchema" xmlns:p="http://schemas.microsoft.com/office/2006/metadata/properties" xmlns:ns2="242e4a23-1668-4ccd-aae0-87f1524a5b3f" xmlns:ns3="dbcbec33-00b4-40b9-be2c-f592a5f82cc0" targetNamespace="http://schemas.microsoft.com/office/2006/metadata/properties" ma:root="true" ma:fieldsID="2950d2a647cd4f195883ab12c1a0f2f4" ns2:_="" ns3:_="">
    <xsd:import namespace="242e4a23-1668-4ccd-aae0-87f1524a5b3f"/>
    <xsd:import namespace="dbcbec33-00b4-40b9-be2c-f592a5f82c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e4a23-1668-4ccd-aae0-87f1524a5b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cbec33-00b4-40b9-be2c-f592a5f82cc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25E4CC-9AB7-4C3C-9788-BD7A3FB1EE1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dfbc8e3-decf-4bcb-be4e-5fa3e420187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57E6046-030E-4937-A542-E59BF96897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8E3560-14E9-496B-BEB8-19E4D4ABDF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2e4a23-1668-4ccd-aae0-87f1524a5b3f"/>
    <ds:schemaRef ds:uri="dbcbec33-00b4-40b9-be2c-f592a5f82c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312</Words>
  <Application>Microsoft Office PowerPoint</Application>
  <PresentationFormat>Custom</PresentationFormat>
  <Paragraphs>76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Dubai Medium</vt:lpstr>
      <vt:lpstr>Arial</vt:lpstr>
      <vt:lpstr>Calibri</vt:lpstr>
      <vt:lpstr>Dubai</vt:lpstr>
      <vt:lpstr>Bahnschrift SemiCondensed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conference asia</dc:title>
  <dc:creator>Prateek Singh</dc:creator>
  <cp:lastModifiedBy>David O'Brien</cp:lastModifiedBy>
  <cp:revision>48</cp:revision>
  <dcterms:created xsi:type="dcterms:W3CDTF">2006-08-16T00:00:00Z</dcterms:created>
  <dcterms:modified xsi:type="dcterms:W3CDTF">2019-09-21T07:35:55Z</dcterms:modified>
  <dc:identifier>DADhJp9RznA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0x0101004603828C60BA60478B3CC8BCBBD8A4C4</vt:lpwstr>
  </property>
</Properties>
</file>