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0" r:id="rId3"/>
    <p:sldId id="572" r:id="rId4"/>
    <p:sldId id="573" r:id="rId5"/>
    <p:sldId id="437" r:id="rId6"/>
    <p:sldId id="574" r:id="rId7"/>
    <p:sldId id="515" r:id="rId8"/>
    <p:sldId id="501" r:id="rId9"/>
    <p:sldId id="514" r:id="rId10"/>
    <p:sldId id="533" r:id="rId11"/>
    <p:sldId id="534" r:id="rId12"/>
    <p:sldId id="535" r:id="rId13"/>
    <p:sldId id="531" r:id="rId14"/>
    <p:sldId id="528" r:id="rId15"/>
    <p:sldId id="529" r:id="rId16"/>
    <p:sldId id="530" r:id="rId17"/>
    <p:sldId id="268" r:id="rId18"/>
  </p:sldIdLst>
  <p:sldSz cx="1219517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DBDBDB"/>
    <a:srgbClr val="D3D3D3"/>
    <a:srgbClr val="88A705"/>
    <a:srgbClr val="FFFFFF"/>
    <a:srgbClr val="E20000"/>
    <a:srgbClr val="E6E6E5"/>
    <a:srgbClr val="EA1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0" autoAdjust="0"/>
    <p:restoredTop sz="94660"/>
  </p:normalViewPr>
  <p:slideViewPr>
    <p:cSldViewPr>
      <p:cViewPr>
        <p:scale>
          <a:sx n="75" d="100"/>
          <a:sy n="75" d="100"/>
        </p:scale>
        <p:origin x="1840" y="98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2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3F16D5-409A-49D5-A834-C0F4692632BD}" type="datetimeFigureOut">
              <a:rPr lang="en-US"/>
              <a:pPr>
                <a:defRPr/>
              </a:pPr>
              <a:t>8/25/19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B526A7-9C16-4105-A152-C9E645F87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302740-5150-4F07-8A0B-6CA60747D09A}" type="datetimeFigureOut">
              <a:rPr lang="en-US"/>
              <a:pPr>
                <a:defRPr/>
              </a:pPr>
              <a:t>8/25/19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4451B6-7814-4181-A3F6-B7028B95B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 noChangeAspect="1"/>
          </p:cNvGrpSpPr>
          <p:nvPr userDrawn="1"/>
        </p:nvGrpSpPr>
        <p:grpSpPr bwMode="auto">
          <a:xfrm>
            <a:off x="0" y="0"/>
            <a:ext cx="12195175" cy="4930775"/>
            <a:chOff x="1602" y="283"/>
            <a:chExt cx="5028" cy="2711"/>
          </a:xfrm>
        </p:grpSpPr>
        <p:sp>
          <p:nvSpPr>
            <p:cNvPr id="3" name="Freeform 107"/>
            <p:cNvSpPr>
              <a:spLocks/>
            </p:cNvSpPr>
            <p:nvPr/>
          </p:nvSpPr>
          <p:spPr bwMode="auto">
            <a:xfrm>
              <a:off x="1602" y="426"/>
              <a:ext cx="5028" cy="2568"/>
            </a:xfrm>
            <a:custGeom>
              <a:avLst/>
              <a:gdLst/>
              <a:ahLst/>
              <a:cxnLst>
                <a:cxn ang="0">
                  <a:pos x="2129" y="670"/>
                </a:cxn>
                <a:cxn ang="0">
                  <a:pos x="2129" y="640"/>
                </a:cxn>
                <a:cxn ang="0">
                  <a:pos x="0" y="0"/>
                </a:cxn>
                <a:cxn ang="0">
                  <a:pos x="0" y="688"/>
                </a:cxn>
                <a:cxn ang="0">
                  <a:pos x="1053" y="1054"/>
                </a:cxn>
                <a:cxn ang="0">
                  <a:pos x="2129" y="670"/>
                </a:cxn>
              </a:cxnLst>
              <a:rect l="0" t="0" r="r" b="b"/>
              <a:pathLst>
                <a:path w="2129" h="1054">
                  <a:moveTo>
                    <a:pt x="2129" y="670"/>
                  </a:moveTo>
                  <a:cubicBezTo>
                    <a:pt x="2129" y="640"/>
                    <a:pt x="2129" y="640"/>
                    <a:pt x="2129" y="640"/>
                  </a:cubicBezTo>
                  <a:cubicBezTo>
                    <a:pt x="1070" y="830"/>
                    <a:pt x="360" y="617"/>
                    <a:pt x="0" y="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310" y="932"/>
                    <a:pt x="661" y="1054"/>
                    <a:pt x="1053" y="1054"/>
                  </a:cubicBezTo>
                  <a:cubicBezTo>
                    <a:pt x="1454" y="1054"/>
                    <a:pt x="1813" y="926"/>
                    <a:pt x="2129" y="6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B9BD3"/>
                </a:gs>
                <a:gs pos="31000">
                  <a:srgbClr val="21D6E0"/>
                </a:gs>
                <a:gs pos="77000">
                  <a:srgbClr val="0087E6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108"/>
            <p:cNvSpPr>
              <a:spLocks/>
            </p:cNvSpPr>
            <p:nvPr/>
          </p:nvSpPr>
          <p:spPr bwMode="auto">
            <a:xfrm>
              <a:off x="1602" y="283"/>
              <a:ext cx="5028" cy="2200"/>
            </a:xfrm>
            <a:custGeom>
              <a:avLst/>
              <a:gdLst/>
              <a:ahLst/>
              <a:cxnLst>
                <a:cxn ang="0">
                  <a:pos x="2129" y="697"/>
                </a:cxn>
                <a:cxn ang="0">
                  <a:pos x="2129" y="623"/>
                </a:cxn>
                <a:cxn ang="0">
                  <a:pos x="1181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2129" y="697"/>
                </a:cxn>
              </a:cxnLst>
              <a:rect l="0" t="0" r="r" b="b"/>
              <a:pathLst>
                <a:path w="2129" h="887">
                  <a:moveTo>
                    <a:pt x="2129" y="697"/>
                  </a:moveTo>
                  <a:cubicBezTo>
                    <a:pt x="2129" y="623"/>
                    <a:pt x="2129" y="623"/>
                    <a:pt x="2129" y="623"/>
                  </a:cubicBezTo>
                  <a:cubicBezTo>
                    <a:pt x="1448" y="642"/>
                    <a:pt x="1132" y="434"/>
                    <a:pt x="11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60" y="674"/>
                    <a:pt x="1070" y="887"/>
                    <a:pt x="2129" y="697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rgbClr val="0D7AB9"/>
                </a:gs>
                <a:gs pos="17000">
                  <a:srgbClr val="21D6E0"/>
                </a:gs>
                <a:gs pos="75000">
                  <a:srgbClr val="0087E6"/>
                </a:gs>
              </a:gsLst>
              <a:lin ang="72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09"/>
            <p:cNvSpPr>
              <a:spLocks/>
            </p:cNvSpPr>
            <p:nvPr/>
          </p:nvSpPr>
          <p:spPr bwMode="auto">
            <a:xfrm>
              <a:off x="4255" y="283"/>
              <a:ext cx="2375" cy="1650"/>
            </a:xfrm>
            <a:custGeom>
              <a:avLst/>
              <a:gdLst/>
              <a:ahLst/>
              <a:cxnLst>
                <a:cxn ang="0">
                  <a:pos x="997" y="623"/>
                </a:cxn>
                <a:cxn ang="0">
                  <a:pos x="997" y="0"/>
                </a:cxn>
                <a:cxn ang="0">
                  <a:pos x="49" y="0"/>
                </a:cxn>
                <a:cxn ang="0">
                  <a:pos x="997" y="623"/>
                </a:cxn>
              </a:cxnLst>
              <a:rect l="0" t="0" r="r" b="b"/>
              <a:pathLst>
                <a:path w="997" h="642">
                  <a:moveTo>
                    <a:pt x="997" y="623"/>
                  </a:moveTo>
                  <a:cubicBezTo>
                    <a:pt x="997" y="0"/>
                    <a:pt x="997" y="0"/>
                    <a:pt x="997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34"/>
                    <a:pt x="316" y="642"/>
                    <a:pt x="997" y="623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rgbClr val="4ABEEE"/>
                </a:gs>
                <a:gs pos="75000">
                  <a:srgbClr val="0D7AB9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" name="Freeform 26"/>
          <p:cNvSpPr>
            <a:spLocks/>
          </p:cNvSpPr>
          <p:nvPr userDrawn="1"/>
        </p:nvSpPr>
        <p:spPr bwMode="auto">
          <a:xfrm>
            <a:off x="-1" y="3968739"/>
            <a:ext cx="12195175" cy="2889261"/>
          </a:xfrm>
          <a:custGeom>
            <a:avLst/>
            <a:gdLst/>
            <a:ahLst/>
            <a:cxnLst>
              <a:cxn ang="0">
                <a:pos x="2861" y="904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904"/>
              </a:cxn>
              <a:cxn ang="0">
                <a:pos x="2861" y="904"/>
              </a:cxn>
            </a:cxnLst>
            <a:rect l="0" t="0" r="r" b="b"/>
            <a:pathLst>
              <a:path w="2861" h="904">
                <a:moveTo>
                  <a:pt x="2861" y="904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904"/>
                  <a:pt x="0" y="904"/>
                  <a:pt x="0" y="904"/>
                </a:cubicBezTo>
                <a:cubicBezTo>
                  <a:pt x="2861" y="904"/>
                  <a:pt x="2861" y="904"/>
                  <a:pt x="2861" y="90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59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27"/>
          <p:cNvSpPr>
            <a:spLocks/>
          </p:cNvSpPr>
          <p:nvPr/>
        </p:nvSpPr>
        <p:spPr bwMode="auto">
          <a:xfrm>
            <a:off x="0" y="3149600"/>
            <a:ext cx="12195175" cy="1779588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28"/>
          <p:cNvSpPr>
            <a:spLocks/>
          </p:cNvSpPr>
          <p:nvPr/>
        </p:nvSpPr>
        <p:spPr bwMode="auto">
          <a:xfrm>
            <a:off x="0" y="3840163"/>
            <a:ext cx="12195175" cy="1189037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solidFill>
            <a:srgbClr val="97BD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9" name="图片 3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988" y="2852738"/>
            <a:ext cx="6446837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bg>
      <p:bgPr>
        <a:gradFill>
          <a:gsLst>
            <a:gs pos="0">
              <a:srgbClr val="7C7C7C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最后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14525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704850"/>
            <a:ext cx="10795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CONTENTS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 PAGE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bg>
      <p:bgPr>
        <a:blipFill dpi="0" rotWithShape="1">
          <a:blip r:embed="rId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2447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7"/>
          <p:cNvSpPr/>
          <p:nvPr userDrawn="1"/>
        </p:nvSpPr>
        <p:spPr>
          <a:xfrm>
            <a:off x="4513263" y="692150"/>
            <a:ext cx="2520950" cy="3698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2.1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公司年目标分解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 </a:t>
            </a:r>
            <a:endParaRPr lang="en-US" altLang="zh-CN" sz="140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bg>
      <p:bgPr>
        <a:blipFill dpi="0" rotWithShape="1">
          <a:blip r:embed="rId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24479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8"/>
          <p:cNvSpPr/>
          <p:nvPr userDrawn="1"/>
        </p:nvSpPr>
        <p:spPr>
          <a:xfrm>
            <a:off x="4513263" y="692150"/>
            <a:ext cx="3889375" cy="3698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2.2</a:t>
            </a:r>
            <a:r>
              <a:rPr lang="en-US" altLang="zh-CN">
                <a:solidFill>
                  <a:schemeClr val="bg1"/>
                </a:solidFill>
                <a:ea typeface="微软雅黑"/>
                <a:cs typeface="Arial Unicode MS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/>
                <a:cs typeface="Arial Unicode MS" pitchFamily="34" charset="-122"/>
              </a:rPr>
              <a:t>所在部门或单位的中长短计划</a:t>
            </a:r>
            <a:r>
              <a:rPr lang="en-US" altLang="zh-CN">
                <a:solidFill>
                  <a:schemeClr val="bg1"/>
                </a:solidFill>
                <a:ea typeface="微软雅黑"/>
                <a:cs typeface="Arial Unicode MS" pitchFamily="34" charset="-122"/>
              </a:rPr>
              <a:t>  </a:t>
            </a:r>
            <a:endParaRPr lang="en-US" altLang="zh-CN" sz="1400">
              <a:solidFill>
                <a:schemeClr val="bg1"/>
              </a:solidFill>
              <a:ea typeface="微软雅黑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bg>
      <p:bgPr>
        <a:blipFill dpi="0" rotWithShape="1">
          <a:blip r:embed="rId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316865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个人的</a:t>
            </a:r>
            <a:r>
              <a:rPr lang="en-US" altLang="zh-CN">
                <a:solidFill>
                  <a:srgbClr val="262626"/>
                </a:solidFill>
              </a:rPr>
              <a:t>KPI</a:t>
            </a:r>
            <a:r>
              <a:rPr lang="zh-CN" altLang="en-US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来源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第二章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513263" y="692150"/>
            <a:ext cx="2879725" cy="3698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</a:t>
            </a:r>
            <a:r>
              <a:rPr lang="zh-CN" altLang="en-US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３ </a:t>
            </a:r>
            <a:r>
              <a:rPr lang="zh-CN" altLang="en-US">
                <a:solidFill>
                  <a:schemeClr val="bg1"/>
                </a:solidFill>
                <a:ea typeface="微软雅黑"/>
                <a:cs typeface="Arial Unicode MS" pitchFamily="34" charset="-122"/>
              </a:rPr>
              <a:t> 岗位职责及工作标准</a:t>
            </a:r>
            <a:r>
              <a:rPr lang="en-US" altLang="zh-CN">
                <a:solidFill>
                  <a:schemeClr val="bg1"/>
                </a:solidFill>
                <a:ea typeface="微软雅黑"/>
                <a:cs typeface="Arial Unicode MS" pitchFamily="34" charset="-122"/>
              </a:rPr>
              <a:t>  </a:t>
            </a:r>
            <a:endParaRPr lang="en-US" altLang="zh-CN" sz="1400">
              <a:solidFill>
                <a:schemeClr val="bg1"/>
              </a:solidFill>
              <a:ea typeface="微软雅黑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31686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第一章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6"/>
          <p:cNvSpPr/>
          <p:nvPr userDrawn="1"/>
        </p:nvSpPr>
        <p:spPr>
          <a:xfrm>
            <a:off x="5089525" y="692150"/>
            <a:ext cx="2268538" cy="3698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1.1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关键业绩指标</a:t>
            </a:r>
            <a:endParaRPr lang="en-US" altLang="zh-CN" sz="140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316865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ＫＰＩ编制原则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bg1"/>
                </a:solidFill>
                <a:latin typeface="Calibri" pitchFamily="34" charset="0"/>
                <a:ea typeface="微软雅黑"/>
                <a:cs typeface="Arial Unicode MS" pitchFamily="34" charset="-122"/>
              </a:rPr>
              <a:t>第四章</a:t>
            </a:r>
            <a:endParaRPr lang="en-US" altLang="zh-CN" b="1">
              <a:solidFill>
                <a:schemeClr val="bg1"/>
              </a:solidFill>
              <a:latin typeface="Calibri" pitchFamily="34" charset="0"/>
              <a:ea typeface="微软雅黑"/>
              <a:cs typeface="Arial Unicode MS" pitchFamily="34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bg1"/>
                </a:solidFill>
                <a:latin typeface="Calibri" pitchFamily="34" charset="0"/>
                <a:ea typeface="微软雅黑"/>
                <a:cs typeface="Arial Unicode MS" pitchFamily="34" charset="-122"/>
              </a:rPr>
              <a:t>正文</a:t>
            </a:r>
            <a:endParaRPr lang="en-US" altLang="zh-CN" sz="1400">
              <a:solidFill>
                <a:schemeClr val="bg1"/>
              </a:solidFill>
              <a:latin typeface="Calibri" pitchFamily="34" charset="0"/>
              <a:ea typeface="微软雅黑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bg>
      <p:bgPr>
        <a:blipFill dpi="0" rotWithShape="1">
          <a:blip r:embed="rId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3384550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262626"/>
                </a:solidFill>
                <a:latin typeface="微软雅黑"/>
                <a:ea typeface="微软雅黑"/>
                <a:cs typeface="微软雅黑"/>
              </a:rPr>
              <a:t>ＫＰＩ的种类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第三章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bg>
      <p:bgPr>
        <a:blipFill dpi="0" rotWithShape="1">
          <a:blip r:embed="rId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 userDrawn="1"/>
        </p:nvSpPr>
        <p:spPr>
          <a:xfrm>
            <a:off x="2281238" y="692150"/>
            <a:ext cx="21605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的概念和作用</a:t>
            </a:r>
          </a:p>
        </p:txBody>
      </p:sp>
      <p:sp>
        <p:nvSpPr>
          <p:cNvPr id="3" name="矩形 24"/>
          <p:cNvSpPr>
            <a:spLocks noChangeArrowheads="1"/>
          </p:cNvSpPr>
          <p:nvPr userDrawn="1"/>
        </p:nvSpPr>
        <p:spPr bwMode="auto">
          <a:xfrm>
            <a:off x="1057275" y="565150"/>
            <a:ext cx="10795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第一章</a:t>
            </a:r>
            <a:endParaRPr lang="en-US" altLang="zh-CN" b="1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微软雅黑" pitchFamily="34" charset="-122"/>
                <a:cs typeface="Arial Unicode MS" pitchFamily="34" charset="-122"/>
              </a:rPr>
              <a:t>正文</a:t>
            </a:r>
            <a:endParaRPr lang="en-US" altLang="zh-CN" sz="1400" dirty="0">
              <a:solidFill>
                <a:schemeClr val="bg1"/>
              </a:solidFill>
              <a:latin typeface="+mn-lt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矩形 6"/>
          <p:cNvSpPr/>
          <p:nvPr userDrawn="1"/>
        </p:nvSpPr>
        <p:spPr>
          <a:xfrm>
            <a:off x="4873625" y="692150"/>
            <a:ext cx="2663825" cy="3698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1.2 </a:t>
            </a:r>
            <a:r>
              <a:rPr lang="en-US" altLang="zh-CN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 KPI</a:t>
            </a: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  <a:cs typeface="Arial Unicode MS" pitchFamily="34" charset="-122"/>
              </a:rPr>
              <a:t>的作用</a:t>
            </a:r>
            <a:endParaRPr lang="en-US" altLang="zh-CN" sz="1400" dirty="0">
              <a:solidFill>
                <a:schemeClr val="bg1"/>
              </a:solidFill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rot="5400000">
            <a:off x="1226344" y="502444"/>
            <a:ext cx="741362" cy="10795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057275" y="0"/>
            <a:ext cx="1079500" cy="671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265363" y="692150"/>
            <a:ext cx="0" cy="36036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/>
          <p:cNvSpPr txBox="1">
            <a:spLocks noChangeArrowheads="1"/>
          </p:cNvSpPr>
          <p:nvPr userDrawn="1"/>
        </p:nvSpPr>
        <p:spPr bwMode="auto">
          <a:xfrm>
            <a:off x="10396538" y="6221413"/>
            <a:ext cx="903287" cy="5207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dirty="0" smtClean="0">
                <a:solidFill>
                  <a:srgbClr val="00B0F0"/>
                </a:solidFill>
                <a:latin typeface="Impact" pitchFamily="34" charset="0"/>
              </a:rPr>
              <a:t>LOGO</a:t>
            </a:r>
            <a:endParaRPr lang="zh-CN" altLang="en-US" sz="2700" dirty="0" smtClean="0">
              <a:solidFill>
                <a:srgbClr val="00B0F0"/>
              </a:solidFill>
              <a:latin typeface="Impact" pitchFamily="34" charset="0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0" y="6265863"/>
            <a:ext cx="10201275" cy="431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11522075" y="6265863"/>
            <a:ext cx="673100" cy="431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TextBox 15"/>
          <p:cNvSpPr txBox="1"/>
          <p:nvPr userDrawn="1"/>
        </p:nvSpPr>
        <p:spPr>
          <a:xfrm>
            <a:off x="11649075" y="6311900"/>
            <a:ext cx="4222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DAE49C1-88EF-4598-A296-2CD6CF6D0382}" type="slidenum">
              <a:rPr lang="zh-CN" altLang="en-US" sz="1600">
                <a:solidFill>
                  <a:schemeClr val="bg1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60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1704975" y="1196975"/>
            <a:ext cx="46656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如何做</a:t>
            </a:r>
            <a:r>
              <a:rPr lang="en-US" altLang="zh-CN" sz="7200" b="1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endParaRPr lang="zh-CN" altLang="en-US" sz="7200" b="1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696913" y="620713"/>
            <a:ext cx="203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人力资源部内训之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96913" y="1135063"/>
            <a:ext cx="57340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6913" y="2471738"/>
            <a:ext cx="573405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557"/>
          <p:cNvSpPr>
            <a:spLocks noChangeShapeType="1"/>
          </p:cNvSpPr>
          <p:nvPr/>
        </p:nvSpPr>
        <p:spPr bwMode="auto">
          <a:xfrm>
            <a:off x="3278188" y="592931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2" name="Line 1558"/>
          <p:cNvSpPr>
            <a:spLocks noChangeShapeType="1"/>
          </p:cNvSpPr>
          <p:nvPr/>
        </p:nvSpPr>
        <p:spPr bwMode="auto">
          <a:xfrm>
            <a:off x="3278188" y="592931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3" name="Line 1561"/>
          <p:cNvSpPr>
            <a:spLocks noChangeShapeType="1"/>
          </p:cNvSpPr>
          <p:nvPr/>
        </p:nvSpPr>
        <p:spPr bwMode="auto">
          <a:xfrm>
            <a:off x="3065463" y="609123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Line 1562"/>
          <p:cNvSpPr>
            <a:spLocks noChangeShapeType="1"/>
          </p:cNvSpPr>
          <p:nvPr/>
        </p:nvSpPr>
        <p:spPr bwMode="auto">
          <a:xfrm>
            <a:off x="3065463" y="609123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1574"/>
          <p:cNvSpPr>
            <a:spLocks noChangeShapeType="1"/>
          </p:cNvSpPr>
          <p:nvPr/>
        </p:nvSpPr>
        <p:spPr bwMode="auto">
          <a:xfrm>
            <a:off x="3052763" y="59451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1575"/>
          <p:cNvSpPr>
            <a:spLocks noChangeShapeType="1"/>
          </p:cNvSpPr>
          <p:nvPr/>
        </p:nvSpPr>
        <p:spPr bwMode="auto">
          <a:xfrm>
            <a:off x="3052763" y="59451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AutoShape 3030"/>
          <p:cNvSpPr>
            <a:spLocks noChangeArrowheads="1"/>
          </p:cNvSpPr>
          <p:nvPr/>
        </p:nvSpPr>
        <p:spPr bwMode="auto">
          <a:xfrm>
            <a:off x="2233613" y="4608513"/>
            <a:ext cx="1800225" cy="1277937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5608" name="Group 3073"/>
          <p:cNvGrpSpPr>
            <a:grpSpLocks/>
          </p:cNvGrpSpPr>
          <p:nvPr/>
        </p:nvGrpSpPr>
        <p:grpSpPr bwMode="auto">
          <a:xfrm>
            <a:off x="2378075" y="3124200"/>
            <a:ext cx="1511300" cy="1755775"/>
            <a:chOff x="656" y="1998"/>
            <a:chExt cx="952" cy="1106"/>
          </a:xfrm>
        </p:grpSpPr>
        <p:sp>
          <p:nvSpPr>
            <p:cNvPr id="25613" name="Oval 3055"/>
            <p:cNvSpPr>
              <a:spLocks noChangeArrowheads="1"/>
            </p:cNvSpPr>
            <p:nvPr/>
          </p:nvSpPr>
          <p:spPr bwMode="auto">
            <a:xfrm rot="-2771362">
              <a:off x="656" y="1998"/>
              <a:ext cx="952" cy="952"/>
            </a:xfrm>
            <a:prstGeom prst="ellipse">
              <a:avLst/>
            </a:pr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5614" name="Group 3056"/>
            <p:cNvGrpSpPr>
              <a:grpSpLocks/>
            </p:cNvGrpSpPr>
            <p:nvPr/>
          </p:nvGrpSpPr>
          <p:grpSpPr bwMode="auto">
            <a:xfrm>
              <a:off x="930" y="2977"/>
              <a:ext cx="403" cy="127"/>
              <a:chOff x="3839" y="1842"/>
              <a:chExt cx="576" cy="181"/>
            </a:xfrm>
          </p:grpSpPr>
          <p:sp>
            <p:nvSpPr>
              <p:cNvPr id="25615" name="Oval 3057"/>
              <p:cNvSpPr>
                <a:spLocks noChangeArrowheads="1"/>
              </p:cNvSpPr>
              <p:nvPr/>
            </p:nvSpPr>
            <p:spPr bwMode="auto">
              <a:xfrm>
                <a:off x="3839" y="1842"/>
                <a:ext cx="576" cy="181"/>
              </a:xfrm>
              <a:prstGeom prst="ellipse">
                <a:avLst/>
              </a:prstGeom>
              <a:solidFill>
                <a:schemeClr val="bg2">
                  <a:alpha val="65097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5616" name="Oval 3058"/>
              <p:cNvSpPr>
                <a:spLocks noChangeArrowheads="1"/>
              </p:cNvSpPr>
              <p:nvPr/>
            </p:nvSpPr>
            <p:spPr bwMode="auto">
              <a:xfrm>
                <a:off x="3944" y="1875"/>
                <a:ext cx="366" cy="115"/>
              </a:xfrm>
              <a:prstGeom prst="ellipse">
                <a:avLst/>
              </a:prstGeom>
              <a:solidFill>
                <a:schemeClr val="bg2">
                  <a:alpha val="65097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86" name="Text Box 3096"/>
          <p:cNvSpPr txBox="1">
            <a:spLocks noChangeArrowheads="1"/>
          </p:cNvSpPr>
          <p:nvPr/>
        </p:nvSpPr>
        <p:spPr bwMode="auto">
          <a:xfrm>
            <a:off x="2874963" y="3554413"/>
            <a:ext cx="501650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610" name="TextBox 25"/>
          <p:cNvSpPr txBox="1">
            <a:spLocks noChangeArrowheads="1"/>
          </p:cNvSpPr>
          <p:nvPr/>
        </p:nvSpPr>
        <p:spPr bwMode="auto">
          <a:xfrm>
            <a:off x="2209800" y="5257800"/>
            <a:ext cx="1430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否决性指标</a:t>
            </a:r>
          </a:p>
        </p:txBody>
      </p:sp>
      <p:sp>
        <p:nvSpPr>
          <p:cNvPr id="90" name="TextBox 3"/>
          <p:cNvSpPr txBox="1">
            <a:spLocks noChangeArrowheads="1"/>
          </p:cNvSpPr>
          <p:nvPr/>
        </p:nvSpPr>
        <p:spPr bwMode="auto">
          <a:xfrm>
            <a:off x="4225925" y="2565400"/>
            <a:ext cx="33115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/>
              <a:t>　　对影响企业或部门的重大事件的考核，例如重大安全事故、违法乱纪、债权管理、公司重大损失等。</a:t>
            </a:r>
          </a:p>
          <a:p>
            <a:pPr indent="457200"/>
            <a:r>
              <a:rPr lang="zh-CN" altLang="en-US"/>
              <a:t>　　</a:t>
            </a:r>
          </a:p>
          <a:p>
            <a:pPr indent="457200"/>
            <a:r>
              <a:rPr lang="zh-CN" altLang="en-US"/>
              <a:t>◆一票否决，不占权重分数。别的工作项目做得再好也没用。 </a:t>
            </a:r>
          </a:p>
        </p:txBody>
      </p:sp>
      <p:pic>
        <p:nvPicPr>
          <p:cNvPr id="11" name="Picture 2" descr="E:\ppt资料\执行技能\人力资源概论ppt用图\金字塔1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7676629" y="411783"/>
            <a:ext cx="4495704" cy="331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557"/>
          <p:cNvSpPr>
            <a:spLocks noChangeShapeType="1"/>
          </p:cNvSpPr>
          <p:nvPr/>
        </p:nvSpPr>
        <p:spPr bwMode="auto">
          <a:xfrm>
            <a:off x="3278188" y="592931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6" name="Line 1558"/>
          <p:cNvSpPr>
            <a:spLocks noChangeShapeType="1"/>
          </p:cNvSpPr>
          <p:nvPr/>
        </p:nvSpPr>
        <p:spPr bwMode="auto">
          <a:xfrm>
            <a:off x="3278188" y="592931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7" name="Line 1561"/>
          <p:cNvSpPr>
            <a:spLocks noChangeShapeType="1"/>
          </p:cNvSpPr>
          <p:nvPr/>
        </p:nvSpPr>
        <p:spPr bwMode="auto">
          <a:xfrm>
            <a:off x="3065463" y="609123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Line 1562"/>
          <p:cNvSpPr>
            <a:spLocks noChangeShapeType="1"/>
          </p:cNvSpPr>
          <p:nvPr/>
        </p:nvSpPr>
        <p:spPr bwMode="auto">
          <a:xfrm>
            <a:off x="3065463" y="609123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1574"/>
          <p:cNvSpPr>
            <a:spLocks noChangeShapeType="1"/>
          </p:cNvSpPr>
          <p:nvPr/>
        </p:nvSpPr>
        <p:spPr bwMode="auto">
          <a:xfrm>
            <a:off x="3052763" y="59451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1575"/>
          <p:cNvSpPr>
            <a:spLocks noChangeShapeType="1"/>
          </p:cNvSpPr>
          <p:nvPr/>
        </p:nvSpPr>
        <p:spPr bwMode="auto">
          <a:xfrm>
            <a:off x="3052763" y="59451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AutoShape 3030"/>
          <p:cNvSpPr>
            <a:spLocks noChangeArrowheads="1"/>
          </p:cNvSpPr>
          <p:nvPr/>
        </p:nvSpPr>
        <p:spPr bwMode="auto">
          <a:xfrm>
            <a:off x="2233613" y="4608513"/>
            <a:ext cx="1800225" cy="1277937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6632" name="Group 3073"/>
          <p:cNvGrpSpPr>
            <a:grpSpLocks/>
          </p:cNvGrpSpPr>
          <p:nvPr/>
        </p:nvGrpSpPr>
        <p:grpSpPr bwMode="auto">
          <a:xfrm>
            <a:off x="2378075" y="3124200"/>
            <a:ext cx="1511300" cy="1755775"/>
            <a:chOff x="656" y="1998"/>
            <a:chExt cx="952" cy="1106"/>
          </a:xfrm>
        </p:grpSpPr>
        <p:sp>
          <p:nvSpPr>
            <p:cNvPr id="26638" name="Oval 3055"/>
            <p:cNvSpPr>
              <a:spLocks noChangeArrowheads="1"/>
            </p:cNvSpPr>
            <p:nvPr/>
          </p:nvSpPr>
          <p:spPr bwMode="auto">
            <a:xfrm rot="-2771362">
              <a:off x="656" y="1998"/>
              <a:ext cx="952" cy="952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grpSp>
          <p:nvGrpSpPr>
            <p:cNvPr id="26639" name="Group 3056"/>
            <p:cNvGrpSpPr>
              <a:grpSpLocks/>
            </p:cNvGrpSpPr>
            <p:nvPr/>
          </p:nvGrpSpPr>
          <p:grpSpPr bwMode="auto">
            <a:xfrm>
              <a:off x="930" y="2977"/>
              <a:ext cx="403" cy="127"/>
              <a:chOff x="3839" y="1842"/>
              <a:chExt cx="576" cy="181"/>
            </a:xfrm>
          </p:grpSpPr>
          <p:sp>
            <p:nvSpPr>
              <p:cNvPr id="26640" name="Oval 3057"/>
              <p:cNvSpPr>
                <a:spLocks noChangeArrowheads="1"/>
              </p:cNvSpPr>
              <p:nvPr/>
            </p:nvSpPr>
            <p:spPr bwMode="auto">
              <a:xfrm>
                <a:off x="3839" y="1842"/>
                <a:ext cx="576" cy="181"/>
              </a:xfrm>
              <a:prstGeom prst="ellipse">
                <a:avLst/>
              </a:prstGeom>
              <a:solidFill>
                <a:schemeClr val="bg2">
                  <a:alpha val="65097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6641" name="Oval 3058"/>
              <p:cNvSpPr>
                <a:spLocks noChangeArrowheads="1"/>
              </p:cNvSpPr>
              <p:nvPr/>
            </p:nvSpPr>
            <p:spPr bwMode="auto">
              <a:xfrm>
                <a:off x="3944" y="1875"/>
                <a:ext cx="366" cy="115"/>
              </a:xfrm>
              <a:prstGeom prst="ellipse">
                <a:avLst/>
              </a:prstGeom>
              <a:solidFill>
                <a:schemeClr val="bg2">
                  <a:alpha val="65097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86" name="Text Box 3096"/>
          <p:cNvSpPr txBox="1">
            <a:spLocks noChangeArrowheads="1"/>
          </p:cNvSpPr>
          <p:nvPr/>
        </p:nvSpPr>
        <p:spPr bwMode="auto">
          <a:xfrm>
            <a:off x="2874963" y="3554413"/>
            <a:ext cx="501650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6634" name="TextBox 25"/>
          <p:cNvSpPr txBox="1">
            <a:spLocks noChangeArrowheads="1"/>
          </p:cNvSpPr>
          <p:nvPr/>
        </p:nvSpPr>
        <p:spPr bwMode="auto">
          <a:xfrm>
            <a:off x="2209800" y="5300663"/>
            <a:ext cx="1408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/>
                <a:ea typeface="微软雅黑"/>
                <a:cs typeface="微软雅黑"/>
              </a:rPr>
              <a:t>权重类指标</a:t>
            </a: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4584700" y="2636838"/>
            <a:ext cx="7127875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38138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/>
              <a:t>定量指标</a:t>
            </a:r>
            <a:endParaRPr lang="zh-CN" altLang="en-US"/>
          </a:p>
          <a:p>
            <a:pPr indent="338138"/>
            <a:r>
              <a:rPr lang="zh-CN" altLang="en-US"/>
              <a:t>指直接体现为数量或通过公式可进行数量化的指标，如销售台量、销售额，回款额，完成率、 费用控制率，满意度得分，几号前完成等。</a:t>
            </a:r>
            <a:endParaRPr lang="zh-CN" altLang="en-US" b="1"/>
          </a:p>
          <a:p>
            <a:pPr indent="338138"/>
            <a:r>
              <a:rPr lang="zh-CN" altLang="en-US" b="1"/>
              <a:t>能量化的尽量量化</a:t>
            </a:r>
            <a:r>
              <a:rPr lang="zh-CN" altLang="en-US"/>
              <a:t>。年度指标，尽量量化。</a:t>
            </a:r>
            <a:br>
              <a:rPr lang="zh-CN" altLang="en-US"/>
            </a:br>
            <a:endParaRPr lang="zh-CN" altLang="en-US"/>
          </a:p>
          <a:p>
            <a:pPr indent="338138"/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）定性指标</a:t>
            </a:r>
            <a:endParaRPr lang="zh-CN" altLang="en-US"/>
          </a:p>
          <a:p>
            <a:pPr indent="338138"/>
            <a:r>
              <a:rPr lang="zh-CN" altLang="en-US"/>
              <a:t>指难以直接量化、计算，而需要经过考核者主观判断、综合评价的指标，如“制度流程完善”、“客户关系管理体系的建设”等指标。也要有评价的标准，优、中、良、差的细化标准。</a:t>
            </a:r>
            <a:endParaRPr lang="zh-CN" altLang="en-US" b="1"/>
          </a:p>
          <a:p>
            <a:pPr indent="338138"/>
            <a:r>
              <a:rPr lang="zh-CN" altLang="en-US" b="1"/>
              <a:t>不能量化的就细化。定性指标，尽量放月度考核，时间跨度短，好细化描述、好评价。</a:t>
            </a:r>
            <a:r>
              <a:rPr lang="zh-CN" altLang="en-US"/>
              <a:t> </a:t>
            </a:r>
          </a:p>
        </p:txBody>
      </p:sp>
      <p:sp>
        <p:nvSpPr>
          <p:cNvPr id="42" name="燕尾形 41"/>
          <p:cNvSpPr/>
          <p:nvPr/>
        </p:nvSpPr>
        <p:spPr>
          <a:xfrm>
            <a:off x="4441825" y="1484313"/>
            <a:ext cx="7343775" cy="792162"/>
          </a:xfrm>
          <a:prstGeom prst="chevron">
            <a:avLst>
              <a:gd name="adj" fmla="val 38088"/>
            </a:avLst>
          </a:prstGeom>
          <a:solidFill>
            <a:srgbClr val="345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/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>
            <a:off x="4802188" y="1700213"/>
            <a:ext cx="6481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权重类指标体现业绩导向，分为定量指标和定性指标。占分值。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Line 1557"/>
          <p:cNvSpPr>
            <a:spLocks noChangeShapeType="1"/>
          </p:cNvSpPr>
          <p:nvPr/>
        </p:nvSpPr>
        <p:spPr bwMode="auto">
          <a:xfrm>
            <a:off x="3278188" y="592931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0" name="Line 1558"/>
          <p:cNvSpPr>
            <a:spLocks noChangeShapeType="1"/>
          </p:cNvSpPr>
          <p:nvPr/>
        </p:nvSpPr>
        <p:spPr bwMode="auto">
          <a:xfrm>
            <a:off x="3278188" y="5929313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1" name="Line 1561"/>
          <p:cNvSpPr>
            <a:spLocks noChangeShapeType="1"/>
          </p:cNvSpPr>
          <p:nvPr/>
        </p:nvSpPr>
        <p:spPr bwMode="auto">
          <a:xfrm>
            <a:off x="3065463" y="609123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1562"/>
          <p:cNvSpPr>
            <a:spLocks noChangeShapeType="1"/>
          </p:cNvSpPr>
          <p:nvPr/>
        </p:nvSpPr>
        <p:spPr bwMode="auto">
          <a:xfrm>
            <a:off x="3065463" y="609123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1574"/>
          <p:cNvSpPr>
            <a:spLocks noChangeShapeType="1"/>
          </p:cNvSpPr>
          <p:nvPr/>
        </p:nvSpPr>
        <p:spPr bwMode="auto">
          <a:xfrm>
            <a:off x="3052763" y="59451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1575"/>
          <p:cNvSpPr>
            <a:spLocks noChangeShapeType="1"/>
          </p:cNvSpPr>
          <p:nvPr/>
        </p:nvSpPr>
        <p:spPr bwMode="auto">
          <a:xfrm>
            <a:off x="3052763" y="5945188"/>
            <a:ext cx="1587" cy="158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5" name="AutoShape 3030"/>
          <p:cNvSpPr>
            <a:spLocks noChangeArrowheads="1"/>
          </p:cNvSpPr>
          <p:nvPr/>
        </p:nvSpPr>
        <p:spPr bwMode="auto">
          <a:xfrm>
            <a:off x="2233613" y="4608513"/>
            <a:ext cx="1800225" cy="1277937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7656" name="Group 3073"/>
          <p:cNvGrpSpPr>
            <a:grpSpLocks/>
          </p:cNvGrpSpPr>
          <p:nvPr/>
        </p:nvGrpSpPr>
        <p:grpSpPr bwMode="auto">
          <a:xfrm>
            <a:off x="2378075" y="3124200"/>
            <a:ext cx="1511300" cy="1755775"/>
            <a:chOff x="656" y="1998"/>
            <a:chExt cx="952" cy="1106"/>
          </a:xfrm>
        </p:grpSpPr>
        <p:sp>
          <p:nvSpPr>
            <p:cNvPr id="81" name="Oval 3055"/>
            <p:cNvSpPr>
              <a:spLocks noChangeArrowheads="1"/>
            </p:cNvSpPr>
            <p:nvPr/>
          </p:nvSpPr>
          <p:spPr bwMode="auto">
            <a:xfrm rot="-2771362">
              <a:off x="656" y="1998"/>
              <a:ext cx="952" cy="95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27663" name="Group 3056"/>
            <p:cNvGrpSpPr>
              <a:grpSpLocks/>
            </p:cNvGrpSpPr>
            <p:nvPr/>
          </p:nvGrpSpPr>
          <p:grpSpPr bwMode="auto">
            <a:xfrm>
              <a:off x="930" y="2977"/>
              <a:ext cx="403" cy="127"/>
              <a:chOff x="3839" y="1842"/>
              <a:chExt cx="576" cy="181"/>
            </a:xfrm>
          </p:grpSpPr>
          <p:sp>
            <p:nvSpPr>
              <p:cNvPr id="27664" name="Oval 3057"/>
              <p:cNvSpPr>
                <a:spLocks noChangeArrowheads="1"/>
              </p:cNvSpPr>
              <p:nvPr/>
            </p:nvSpPr>
            <p:spPr bwMode="auto">
              <a:xfrm>
                <a:off x="3839" y="1842"/>
                <a:ext cx="576" cy="181"/>
              </a:xfrm>
              <a:prstGeom prst="ellipse">
                <a:avLst/>
              </a:prstGeom>
              <a:solidFill>
                <a:schemeClr val="bg2">
                  <a:alpha val="65097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sp>
            <p:nvSpPr>
              <p:cNvPr id="27665" name="Oval 3058"/>
              <p:cNvSpPr>
                <a:spLocks noChangeArrowheads="1"/>
              </p:cNvSpPr>
              <p:nvPr/>
            </p:nvSpPr>
            <p:spPr bwMode="auto">
              <a:xfrm>
                <a:off x="3944" y="1875"/>
                <a:ext cx="366" cy="115"/>
              </a:xfrm>
              <a:prstGeom prst="ellipse">
                <a:avLst/>
              </a:prstGeom>
              <a:solidFill>
                <a:schemeClr val="bg2">
                  <a:alpha val="65097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</p:grpSp>
      </p:grpSp>
      <p:sp>
        <p:nvSpPr>
          <p:cNvPr id="86" name="Text Box 3096"/>
          <p:cNvSpPr txBox="1">
            <a:spLocks noChangeArrowheads="1"/>
          </p:cNvSpPr>
          <p:nvPr/>
        </p:nvSpPr>
        <p:spPr bwMode="auto">
          <a:xfrm>
            <a:off x="2874963" y="3554413"/>
            <a:ext cx="501650" cy="708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658" name="TextBox 25"/>
          <p:cNvSpPr txBox="1">
            <a:spLocks noChangeArrowheads="1"/>
          </p:cNvSpPr>
          <p:nvPr/>
        </p:nvSpPr>
        <p:spPr bwMode="auto">
          <a:xfrm>
            <a:off x="2352675" y="5157788"/>
            <a:ext cx="126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/>
                <a:ea typeface="微软雅黑"/>
                <a:cs typeface="微软雅黑"/>
              </a:rPr>
              <a:t>非权重类指标</a:t>
            </a: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4275138" y="4873625"/>
            <a:ext cx="75104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 dirty="0" smtClean="0"/>
              <a:t>是</a:t>
            </a:r>
            <a:r>
              <a:rPr lang="zh-CN" altLang="en-US" dirty="0"/>
              <a:t>基础性工作，不是核心工作，便也要做好。只有罚没有奖，做好是应有之义。不占用有限的分数资源，扣分不多。</a:t>
            </a:r>
          </a:p>
          <a:p>
            <a:pPr indent="457200"/>
            <a:r>
              <a:rPr lang="zh-CN" altLang="en-US" dirty="0"/>
              <a:t>　　</a:t>
            </a:r>
          </a:p>
          <a:p>
            <a:pPr indent="457200"/>
            <a:r>
              <a:rPr lang="zh-CN" altLang="en-US" dirty="0" smtClean="0"/>
              <a:t>临时性</a:t>
            </a:r>
            <a:r>
              <a:rPr lang="zh-CN" altLang="en-US" dirty="0"/>
              <a:t>工作目标，可列入此类指标。 </a:t>
            </a: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4368800" y="1268413"/>
            <a:ext cx="1584325" cy="327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</a:pPr>
            <a:r>
              <a:rPr lang="zh-CN" altLang="en-US" b="1"/>
              <a:t>非权重类指标</a:t>
            </a:r>
            <a:r>
              <a:rPr lang="zh-CN" altLang="en-US"/>
              <a:t>作为达标项没有设置考核分值（不设权重），但是如果这些管理指标没有达标则相应扣减分数。 </a:t>
            </a:r>
          </a:p>
        </p:txBody>
      </p:sp>
      <p:pic>
        <p:nvPicPr>
          <p:cNvPr id="27661" name="Picture 23" descr="u=1226807820,1739432784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9025" y="1412875"/>
            <a:ext cx="5113338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39"/>
          <p:cNvSpPr>
            <a:spLocks noChangeShapeType="1"/>
          </p:cNvSpPr>
          <p:nvPr/>
        </p:nvSpPr>
        <p:spPr bwMode="auto">
          <a:xfrm rot="5400000" flipH="1" flipV="1">
            <a:off x="6384925" y="5229226"/>
            <a:ext cx="1584325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Line 39"/>
          <p:cNvSpPr>
            <a:spLocks noChangeShapeType="1"/>
          </p:cNvSpPr>
          <p:nvPr/>
        </p:nvSpPr>
        <p:spPr bwMode="auto">
          <a:xfrm rot="5400000" flipH="1" flipV="1">
            <a:off x="8405019" y="2848769"/>
            <a:ext cx="1584325" cy="7937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39"/>
          <p:cNvSpPr>
            <a:spLocks noChangeShapeType="1"/>
          </p:cNvSpPr>
          <p:nvPr/>
        </p:nvSpPr>
        <p:spPr bwMode="auto">
          <a:xfrm rot="5400000" flipH="1" flipV="1">
            <a:off x="1168400" y="2813050"/>
            <a:ext cx="1512888" cy="793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32"/>
          <p:cNvSpPr>
            <a:spLocks noChangeShapeType="1"/>
          </p:cNvSpPr>
          <p:nvPr/>
        </p:nvSpPr>
        <p:spPr bwMode="auto">
          <a:xfrm flipH="1">
            <a:off x="7610475" y="4076700"/>
            <a:ext cx="125888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31"/>
          <p:cNvSpPr>
            <a:spLocks noChangeShapeType="1"/>
          </p:cNvSpPr>
          <p:nvPr/>
        </p:nvSpPr>
        <p:spPr bwMode="auto">
          <a:xfrm flipH="1">
            <a:off x="5592763" y="4076700"/>
            <a:ext cx="13017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30"/>
          <p:cNvSpPr>
            <a:spLocks noChangeShapeType="1"/>
          </p:cNvSpPr>
          <p:nvPr/>
        </p:nvSpPr>
        <p:spPr bwMode="auto">
          <a:xfrm flipH="1">
            <a:off x="4010025" y="4076700"/>
            <a:ext cx="90328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30"/>
          <p:cNvSpPr>
            <a:spLocks noChangeShapeType="1"/>
          </p:cNvSpPr>
          <p:nvPr/>
        </p:nvSpPr>
        <p:spPr bwMode="auto">
          <a:xfrm flipH="1">
            <a:off x="2352675" y="4076700"/>
            <a:ext cx="9366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gray">
          <a:xfrm>
            <a:off x="3217863" y="3644900"/>
            <a:ext cx="777875" cy="7588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8575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vert="eaVert"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681" name="Oval 6"/>
          <p:cNvSpPr>
            <a:spLocks noChangeArrowheads="1"/>
          </p:cNvSpPr>
          <p:nvPr/>
        </p:nvSpPr>
        <p:spPr bwMode="gray">
          <a:xfrm>
            <a:off x="8834438" y="3644900"/>
            <a:ext cx="777875" cy="758825"/>
          </a:xfrm>
          <a:prstGeom prst="ellipse">
            <a:avLst/>
          </a:prstGeom>
          <a:solidFill>
            <a:srgbClr val="006699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28682" name="Oval 11"/>
          <p:cNvSpPr>
            <a:spLocks noChangeArrowheads="1"/>
          </p:cNvSpPr>
          <p:nvPr/>
        </p:nvSpPr>
        <p:spPr bwMode="gray">
          <a:xfrm>
            <a:off x="6818313" y="3644900"/>
            <a:ext cx="777875" cy="758825"/>
          </a:xfrm>
          <a:prstGeom prst="ellipse">
            <a:avLst/>
          </a:prstGeom>
          <a:solidFill>
            <a:srgbClr val="00B0F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28683" name="Oval 16"/>
          <p:cNvSpPr>
            <a:spLocks noChangeArrowheads="1"/>
          </p:cNvSpPr>
          <p:nvPr/>
        </p:nvSpPr>
        <p:spPr bwMode="gray">
          <a:xfrm>
            <a:off x="4873625" y="3644900"/>
            <a:ext cx="777875" cy="758825"/>
          </a:xfrm>
          <a:prstGeom prst="ellipse">
            <a:avLst/>
          </a:prstGeom>
          <a:solidFill>
            <a:srgbClr val="0070C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28684" name="Oval 21"/>
          <p:cNvSpPr>
            <a:spLocks noChangeArrowheads="1"/>
          </p:cNvSpPr>
          <p:nvPr/>
        </p:nvSpPr>
        <p:spPr bwMode="gray">
          <a:xfrm>
            <a:off x="1560513" y="3644900"/>
            <a:ext cx="777875" cy="758825"/>
          </a:xfrm>
          <a:prstGeom prst="ellipse">
            <a:avLst/>
          </a:prstGeom>
          <a:solidFill>
            <a:srgbClr val="00206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solidFill>
                <a:srgbClr val="000000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28685" name="WordArt 33"/>
          <p:cNvSpPr>
            <a:spLocks noChangeArrowheads="1" noChangeShapeType="1" noTextEdit="1"/>
          </p:cNvSpPr>
          <p:nvPr/>
        </p:nvSpPr>
        <p:spPr bwMode="auto">
          <a:xfrm>
            <a:off x="5089525" y="3789363"/>
            <a:ext cx="381000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3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28686" name="WordArt 34"/>
          <p:cNvSpPr>
            <a:spLocks noChangeArrowheads="1" noChangeShapeType="1" noTextEdit="1"/>
          </p:cNvSpPr>
          <p:nvPr/>
        </p:nvSpPr>
        <p:spPr bwMode="auto">
          <a:xfrm>
            <a:off x="7034213" y="3860800"/>
            <a:ext cx="381000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4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28687" name="WordArt 35"/>
          <p:cNvSpPr>
            <a:spLocks noChangeArrowheads="1" noChangeShapeType="1" noTextEdit="1"/>
          </p:cNvSpPr>
          <p:nvPr/>
        </p:nvSpPr>
        <p:spPr bwMode="auto">
          <a:xfrm>
            <a:off x="9050338" y="3789363"/>
            <a:ext cx="381000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5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28688" name="WordArt 36"/>
          <p:cNvSpPr>
            <a:spLocks noChangeArrowheads="1" noChangeShapeType="1" noTextEdit="1"/>
          </p:cNvSpPr>
          <p:nvPr/>
        </p:nvSpPr>
        <p:spPr bwMode="auto">
          <a:xfrm>
            <a:off x="3433763" y="3789363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2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28689" name="WordArt 36"/>
          <p:cNvSpPr>
            <a:spLocks noChangeArrowheads="1" noChangeShapeType="1" noTextEdit="1"/>
          </p:cNvSpPr>
          <p:nvPr/>
        </p:nvSpPr>
        <p:spPr bwMode="auto">
          <a:xfrm>
            <a:off x="1849438" y="3789363"/>
            <a:ext cx="244475" cy="425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黑体"/>
                <a:ea typeface="黑体"/>
              </a:rPr>
              <a:t>1</a:t>
            </a:r>
            <a:endParaRPr lang="zh-CN" altLang="en-US" sz="2400" kern="10">
              <a:ln w="952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EAEAEA"/>
                  </a:gs>
                  <a:gs pos="100000">
                    <a:srgbClr val="B2B2B2"/>
                  </a:gs>
                </a:gsLst>
                <a:lin ang="5400000" scaled="1"/>
              </a:gradFill>
              <a:latin typeface="黑体"/>
              <a:ea typeface="黑体"/>
            </a:endParaRPr>
          </a:p>
        </p:txBody>
      </p:sp>
      <p:sp>
        <p:nvSpPr>
          <p:cNvPr id="28690" name="Line 39"/>
          <p:cNvSpPr>
            <a:spLocks noChangeShapeType="1"/>
          </p:cNvSpPr>
          <p:nvPr/>
        </p:nvSpPr>
        <p:spPr bwMode="auto">
          <a:xfrm rot="5400000" flipH="1" flipV="1">
            <a:off x="2790031" y="5152232"/>
            <a:ext cx="1573213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39"/>
          <p:cNvSpPr>
            <a:spLocks noChangeShapeType="1"/>
          </p:cNvSpPr>
          <p:nvPr/>
        </p:nvSpPr>
        <p:spPr bwMode="auto">
          <a:xfrm rot="5400000" flipH="1" flipV="1">
            <a:off x="4502944" y="2905919"/>
            <a:ext cx="1544638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993900" y="2060575"/>
            <a:ext cx="23034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600" b="1"/>
              <a:t>具体的 </a:t>
            </a:r>
            <a:r>
              <a:rPr lang="en-US" altLang="zh-CN" sz="1600" b="1"/>
              <a:t>(Specific)</a:t>
            </a:r>
            <a:r>
              <a:rPr lang="zh-CN" altLang="en-US" sz="1600"/>
              <a:t>：</a:t>
            </a:r>
            <a:r>
              <a:rPr lang="en-US" altLang="zh-CN" sz="1600"/>
              <a:t>KPI</a:t>
            </a:r>
            <a:r>
              <a:rPr lang="zh-CN" altLang="en-US" sz="1600"/>
              <a:t>应该具体、清晰。切中特定的工作指标，不能笼统，不用模糊的表述。</a:t>
            </a:r>
            <a:r>
              <a:rPr lang="zh-CN" altLang="en-US"/>
              <a:t> </a:t>
            </a:r>
          </a:p>
        </p:txBody>
      </p:sp>
      <p:sp>
        <p:nvSpPr>
          <p:cNvPr id="33" name="TextBox 61"/>
          <p:cNvSpPr txBox="1">
            <a:spLocks noChangeArrowheads="1"/>
          </p:cNvSpPr>
          <p:nvPr/>
        </p:nvSpPr>
        <p:spPr bwMode="auto">
          <a:xfrm>
            <a:off x="3721100" y="4508500"/>
            <a:ext cx="32400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600" b="1"/>
              <a:t>可衡量的 </a:t>
            </a:r>
            <a:r>
              <a:rPr lang="en-US" altLang="zh-CN" sz="1600" b="1"/>
              <a:t>(Measurable)</a:t>
            </a:r>
            <a:r>
              <a:rPr lang="zh-CN" altLang="en-US" sz="1600"/>
              <a:t>：</a:t>
            </a:r>
          </a:p>
          <a:p>
            <a:pPr marL="285750" indent="-285750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600"/>
              <a:t>　　</a:t>
            </a:r>
            <a:r>
              <a:rPr lang="en-US" altLang="zh-CN" sz="1600"/>
              <a:t>KPI</a:t>
            </a:r>
            <a:r>
              <a:rPr lang="zh-CN" altLang="en-US" sz="1600"/>
              <a:t>应该可以被衡量和考核，数量化或者行为化（定性）的，验证这些绩效指标的数据或者信息是可以获得的。否则，不要放进</a:t>
            </a:r>
            <a:r>
              <a:rPr lang="en-US" altLang="zh-CN" sz="1600"/>
              <a:t>KPI</a:t>
            </a:r>
            <a:r>
              <a:rPr lang="zh-CN" altLang="en-US" sz="1600"/>
              <a:t>中。</a:t>
            </a:r>
            <a:r>
              <a:rPr lang="zh-CN" altLang="en-US"/>
              <a:t> </a:t>
            </a:r>
          </a:p>
        </p:txBody>
      </p:sp>
      <p:sp>
        <p:nvSpPr>
          <p:cNvPr id="34" name="TextBox 62"/>
          <p:cNvSpPr txBox="1">
            <a:spLocks noChangeArrowheads="1"/>
          </p:cNvSpPr>
          <p:nvPr/>
        </p:nvSpPr>
        <p:spPr bwMode="auto">
          <a:xfrm>
            <a:off x="5233988" y="2133600"/>
            <a:ext cx="3240087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600" b="1"/>
              <a:t>可达到的 </a:t>
            </a:r>
            <a:r>
              <a:rPr lang="en-US" altLang="zh-CN" sz="1600" b="1"/>
              <a:t>(Attainable)</a:t>
            </a:r>
            <a:r>
              <a:rPr lang="zh-CN" altLang="en-US" sz="1600" b="1"/>
              <a:t>：</a:t>
            </a:r>
          </a:p>
          <a:p>
            <a:pPr marL="285750" indent="-285750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600"/>
              <a:t>　　</a:t>
            </a:r>
            <a:r>
              <a:rPr lang="en-US" altLang="zh-CN" sz="1600"/>
              <a:t>KPI</a:t>
            </a:r>
            <a:r>
              <a:rPr lang="zh-CN" altLang="en-US" sz="1600" b="1"/>
              <a:t>指标值</a:t>
            </a:r>
            <a:r>
              <a:rPr lang="zh-CN" altLang="en-US" sz="1600"/>
              <a:t>经过努力应该能够达成。跳一跳，摸得着。太低，没挑战性；太高，如何努力也达不到，就会放弃。</a:t>
            </a:r>
            <a:r>
              <a:rPr lang="zh-CN" altLang="en-US"/>
              <a:t> </a:t>
            </a:r>
          </a:p>
        </p:txBody>
      </p:sp>
      <p:sp>
        <p:nvSpPr>
          <p:cNvPr id="35" name="TextBox 29695"/>
          <p:cNvSpPr txBox="1">
            <a:spLocks noChangeArrowheads="1"/>
          </p:cNvSpPr>
          <p:nvPr/>
        </p:nvSpPr>
        <p:spPr bwMode="auto">
          <a:xfrm>
            <a:off x="7250113" y="4508500"/>
            <a:ext cx="29511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600" b="1"/>
              <a:t>相关的 </a:t>
            </a:r>
            <a:r>
              <a:rPr lang="en-US" altLang="zh-CN" sz="1600" b="1"/>
              <a:t>(Relevant)</a:t>
            </a:r>
            <a:r>
              <a:rPr lang="zh-CN" altLang="en-US" sz="1600" b="1"/>
              <a:t>：</a:t>
            </a:r>
          </a:p>
          <a:p>
            <a:pPr marL="285750" indent="-285750">
              <a:lnSpc>
                <a:spcPts val="2000"/>
              </a:lnSpc>
              <a:buFont typeface="Wingdings" pitchFamily="2" charset="2"/>
              <a:buNone/>
            </a:pPr>
            <a:r>
              <a:rPr lang="zh-CN" altLang="en-US" sz="1600"/>
              <a:t>　　</a:t>
            </a:r>
            <a:r>
              <a:rPr lang="en-US" altLang="zh-CN" sz="1600"/>
              <a:t>KPI</a:t>
            </a:r>
            <a:r>
              <a:rPr lang="zh-CN" altLang="en-US" sz="1600"/>
              <a:t>与工作内容应该紧密相关。跨部门的指标就不能作为基层员工的考核指标，而应作为部门主管或更高层主管的考核指标。</a:t>
            </a:r>
            <a:r>
              <a:rPr lang="zh-CN" altLang="en-US"/>
              <a:t> </a:t>
            </a:r>
          </a:p>
        </p:txBody>
      </p:sp>
      <p:sp>
        <p:nvSpPr>
          <p:cNvPr id="36" name="TextBox 65"/>
          <p:cNvSpPr txBox="1">
            <a:spLocks noChangeArrowheads="1"/>
          </p:cNvSpPr>
          <p:nvPr/>
        </p:nvSpPr>
        <p:spPr bwMode="auto">
          <a:xfrm>
            <a:off x="9266238" y="2060575"/>
            <a:ext cx="26257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600" b="1"/>
              <a:t>基于时间的 </a:t>
            </a:r>
            <a:r>
              <a:rPr lang="en-US" altLang="zh-CN" sz="1600" b="1"/>
              <a:t>(Time-based)</a:t>
            </a:r>
            <a:r>
              <a:rPr lang="zh-CN" altLang="en-US" sz="1600" b="1"/>
              <a:t>：</a:t>
            </a:r>
            <a:r>
              <a:rPr lang="en-US" altLang="zh-CN" sz="1600"/>
              <a:t>KPI</a:t>
            </a:r>
            <a:r>
              <a:rPr lang="zh-CN" altLang="en-US" sz="1600"/>
              <a:t>应该有明确的时间节点要求。不要都写某月的</a:t>
            </a:r>
            <a:r>
              <a:rPr lang="en-US" altLang="zh-CN" sz="1600"/>
              <a:t>31</a:t>
            </a:r>
            <a:r>
              <a:rPr lang="zh-CN" altLang="en-US" sz="1600"/>
              <a:t>日，能快不慢，能紧不松，留下缓冲的时间。</a:t>
            </a:r>
            <a:r>
              <a:rPr lang="zh-CN" altLang="en-US"/>
              <a:t> 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gray">
          <a:xfrm>
            <a:off x="2568575" y="1268413"/>
            <a:ext cx="9217025" cy="547687"/>
          </a:xfrm>
          <a:prstGeom prst="rect">
            <a:avLst/>
          </a:prstGeom>
          <a:solidFill>
            <a:srgbClr val="FF6600"/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endParaRPr lang="zh-CN" altLang="en-US" sz="1400" b="1">
              <a:solidFill>
                <a:schemeClr val="bg1"/>
              </a:solidFill>
              <a:latin typeface="微软雅黑"/>
              <a:ea typeface="微软雅黑"/>
              <a:cs typeface="Times New Roman" pitchFamily="18" charset="0"/>
            </a:endParaRPr>
          </a:p>
        </p:txBody>
      </p:sp>
      <p:sp>
        <p:nvSpPr>
          <p:cNvPr id="28698" name="Text Box 34"/>
          <p:cNvSpPr txBox="1">
            <a:spLocks noChangeArrowheads="1"/>
          </p:cNvSpPr>
          <p:nvPr/>
        </p:nvSpPr>
        <p:spPr bwMode="auto">
          <a:xfrm>
            <a:off x="2713038" y="1341438"/>
            <a:ext cx="864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为了便于考核，检查对考核过程和结果的争议，</a:t>
            </a:r>
            <a:r>
              <a:rPr lang="en-US" altLang="zh-CN"/>
              <a:t>KPI</a:t>
            </a:r>
            <a:r>
              <a:rPr lang="zh-CN" altLang="en-US"/>
              <a:t>在编制时应遵循“</a:t>
            </a:r>
            <a:r>
              <a:rPr lang="en-US" altLang="zh-CN"/>
              <a:t>SMART”</a:t>
            </a:r>
            <a:r>
              <a:rPr lang="zh-CN" altLang="en-US"/>
              <a:t>原则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4225925" y="1268413"/>
            <a:ext cx="365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/>
              <a:t>制订</a:t>
            </a:r>
            <a:r>
              <a:rPr lang="en-US" altLang="zh-CN" sz="2000" b="1"/>
              <a:t>KPI</a:t>
            </a:r>
            <a:r>
              <a:rPr lang="zh-CN" altLang="en-US" sz="2000" b="1"/>
              <a:t>的“二八”法则</a:t>
            </a:r>
            <a:r>
              <a:rPr lang="zh-CN" altLang="en-US" sz="2000"/>
              <a:t> </a:t>
            </a:r>
          </a:p>
        </p:txBody>
      </p:sp>
      <p:sp>
        <p:nvSpPr>
          <p:cNvPr id="49" name="TextBox 2"/>
          <p:cNvSpPr txBox="1">
            <a:spLocks noChangeArrowheads="1"/>
          </p:cNvSpPr>
          <p:nvPr/>
        </p:nvSpPr>
        <p:spPr bwMode="auto">
          <a:xfrm>
            <a:off x="1128713" y="2276475"/>
            <a:ext cx="46799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80%</a:t>
            </a:r>
            <a:r>
              <a:rPr lang="zh-CN" altLang="en-US"/>
              <a:t>的工作任务是靠</a:t>
            </a:r>
            <a:r>
              <a:rPr lang="en-US" altLang="zh-CN"/>
              <a:t>20%</a:t>
            </a:r>
            <a:r>
              <a:rPr lang="zh-CN" altLang="en-US"/>
              <a:t>的关键行为来完成。 要做到抓大放小，少被考核者的</a:t>
            </a:r>
            <a:r>
              <a:rPr lang="en-US" altLang="zh-CN"/>
              <a:t>KPI</a:t>
            </a:r>
            <a:r>
              <a:rPr lang="zh-CN" altLang="en-US"/>
              <a:t>指标最好保持在</a:t>
            </a:r>
            <a:r>
              <a:rPr lang="en-US" altLang="zh-CN"/>
              <a:t>5-8</a:t>
            </a:r>
            <a:r>
              <a:rPr lang="zh-CN" altLang="en-US"/>
              <a:t>个。贪大求全，</a:t>
            </a:r>
            <a:r>
              <a:rPr lang="en-US" altLang="zh-CN"/>
              <a:t>KPI</a:t>
            </a:r>
            <a:r>
              <a:rPr lang="zh-CN" altLang="en-US"/>
              <a:t>指标面面俱到，什么都想要，过于烦杂，结果突出不了重点、要点，花多眼乱，次要工作做足做好的，最核心的两、三项没做。　</a:t>
            </a: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865563" y="1844675"/>
            <a:ext cx="3240087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9700" name="Text Box 13"/>
          <p:cNvSpPr txBox="1">
            <a:spLocks noChangeArrowheads="1"/>
          </p:cNvSpPr>
          <p:nvPr/>
        </p:nvSpPr>
        <p:spPr bwMode="auto">
          <a:xfrm>
            <a:off x="6313488" y="4292600"/>
            <a:ext cx="5400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　　尤其是中、高层管理人员，职责范围大，要抓住关键性项目。日常的、零碎的工作，不要放进去，如：组织月度例会。不上档次，也不好看。</a:t>
            </a:r>
          </a:p>
          <a:p>
            <a:endParaRPr lang="zh-CN" altLang="en-US"/>
          </a:p>
          <a:p>
            <a:r>
              <a:rPr lang="zh-CN" altLang="en-US"/>
              <a:t>　　考核项目也不能太少。如：只有</a:t>
            </a:r>
            <a:r>
              <a:rPr lang="en-US" altLang="zh-CN"/>
              <a:t>2-3</a:t>
            </a:r>
            <a:r>
              <a:rPr lang="zh-CN" altLang="en-US"/>
              <a:t>个项目，一个占了</a:t>
            </a:r>
            <a:r>
              <a:rPr lang="en-US" altLang="zh-CN"/>
              <a:t>30</a:t>
            </a:r>
            <a:r>
              <a:rPr lang="zh-CN" altLang="en-US"/>
              <a:t>分。</a:t>
            </a:r>
          </a:p>
        </p:txBody>
      </p:sp>
      <p:pic>
        <p:nvPicPr>
          <p:cNvPr id="29701" name="Picture 14" descr="u=3063534750,1948527592&amp;fm=21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9388" y="2060575"/>
            <a:ext cx="4752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15" descr="u=4157991090,3183892240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175" y="4076700"/>
            <a:ext cx="4248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297387" y="1268760"/>
            <a:ext cx="359965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/>
              <a:t>“终端结果”导向法则</a:t>
            </a:r>
            <a:r>
              <a:rPr lang="zh-CN" altLang="en-US" dirty="0"/>
              <a:t> </a:t>
            </a:r>
          </a:p>
        </p:txBody>
      </p:sp>
      <p:pic>
        <p:nvPicPr>
          <p:cNvPr id="30722" name="Picture 5" descr="C:\Documents and Settings\鱼不愚\桌面\biz_icon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205038"/>
            <a:ext cx="69183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081463" y="2636838"/>
            <a:ext cx="4338637" cy="219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ts val="3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u"/>
            </a:pPr>
            <a:r>
              <a:rPr lang="zh-CN" altLang="zh-CN"/>
              <a:t>“工作目标”的描述，要直奔终端结果，不要停留在过程。</a:t>
            </a:r>
            <a:endParaRPr lang="en-US" altLang="zh-CN" sz="160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ts val="3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u"/>
            </a:pPr>
            <a:r>
              <a:rPr lang="zh-CN" altLang="en-US"/>
              <a:t>“去百色出差”，是过程，“服务培训”才是结果。 </a:t>
            </a:r>
            <a:endParaRPr lang="en-US" altLang="zh-CN" sz="1600">
              <a:latin typeface="微软雅黑"/>
              <a:ea typeface="微软雅黑"/>
              <a:cs typeface="微软雅黑"/>
            </a:endParaRPr>
          </a:p>
          <a:p>
            <a:pPr marL="285750" indent="-285750"/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"/>
          <p:cNvSpPr>
            <a:spLocks noChangeArrowheads="1"/>
          </p:cNvSpPr>
          <p:nvPr/>
        </p:nvSpPr>
        <p:spPr bwMode="gray">
          <a:xfrm>
            <a:off x="696913" y="2781300"/>
            <a:ext cx="3529012" cy="1771650"/>
          </a:xfrm>
          <a:prstGeom prst="rightArrow">
            <a:avLst>
              <a:gd name="adj1" fmla="val 62787"/>
              <a:gd name="adj2" fmla="val 41259"/>
            </a:avLst>
          </a:prstGeom>
          <a:solidFill>
            <a:srgbClr val="0070C0">
              <a:alpha val="75000"/>
            </a:srgbClr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zh-CN" altLang="zh-CN" sz="20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746" name="Text Box 10"/>
          <p:cNvSpPr txBox="1">
            <a:spLocks noChangeArrowheads="1"/>
          </p:cNvSpPr>
          <p:nvPr/>
        </p:nvSpPr>
        <p:spPr bwMode="auto">
          <a:xfrm>
            <a:off x="625475" y="3500438"/>
            <a:ext cx="3529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分数权重要有最高、最低分制约 </a:t>
            </a:r>
          </a:p>
        </p:txBody>
      </p:sp>
      <p:sp>
        <p:nvSpPr>
          <p:cNvPr id="2" name="矩形 1"/>
          <p:cNvSpPr/>
          <p:nvPr/>
        </p:nvSpPr>
        <p:spPr>
          <a:xfrm>
            <a:off x="4729163" y="836613"/>
            <a:ext cx="5761037" cy="2663825"/>
          </a:xfrm>
          <a:prstGeom prst="rect">
            <a:avLst/>
          </a:prstGeom>
          <a:solidFill>
            <a:srgbClr val="E46C0A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4584700" y="1052513"/>
            <a:ext cx="56165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 b="1" dirty="0">
                <a:solidFill>
                  <a:srgbClr val="7030A0"/>
                </a:solidFill>
              </a:rPr>
              <a:t>★最高分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指标的达成有主、客观因素。单项   </a:t>
            </a:r>
          </a:p>
          <a:p>
            <a:pPr indent="457200"/>
            <a:r>
              <a:rPr lang="zh-CN" altLang="en-US" dirty="0">
                <a:solidFill>
                  <a:schemeClr val="bg1"/>
                </a:solidFill>
              </a:rPr>
              <a:t>    指标得分过高，总分也会高，后果：别的工  </a:t>
            </a:r>
          </a:p>
          <a:p>
            <a:pPr indent="457200"/>
            <a:r>
              <a:rPr lang="zh-CN" altLang="en-US" dirty="0">
                <a:solidFill>
                  <a:schemeClr val="bg1"/>
                </a:solidFill>
              </a:rPr>
              <a:t>    作项目就会不做、不努力做。</a:t>
            </a:r>
          </a:p>
          <a:p>
            <a:pPr indent="457200"/>
            <a:r>
              <a:rPr lang="zh-CN" altLang="en-US" dirty="0">
                <a:solidFill>
                  <a:srgbClr val="7030A0"/>
                </a:solidFill>
              </a:rPr>
              <a:t>★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1.2</a:t>
            </a:r>
            <a:r>
              <a:rPr lang="zh-CN" altLang="en-US" b="1" dirty="0">
                <a:solidFill>
                  <a:srgbClr val="7030A0"/>
                </a:solidFill>
              </a:rPr>
              <a:t>或</a:t>
            </a:r>
            <a:r>
              <a:rPr lang="en-US" altLang="zh-CN" b="1" dirty="0">
                <a:solidFill>
                  <a:srgbClr val="7030A0"/>
                </a:solidFill>
              </a:rPr>
              <a:t>1.3</a:t>
            </a:r>
            <a:r>
              <a:rPr lang="zh-CN" altLang="en-US" b="1" dirty="0">
                <a:solidFill>
                  <a:srgbClr val="7030A0"/>
                </a:solidFill>
              </a:rPr>
              <a:t>倍封顶</a:t>
            </a:r>
            <a:r>
              <a:rPr lang="zh-CN" altLang="en-US" dirty="0">
                <a:solidFill>
                  <a:schemeClr val="bg1"/>
                </a:solidFill>
              </a:rPr>
              <a:t>。次要项目的最高得分就是</a:t>
            </a:r>
          </a:p>
          <a:p>
            <a:pPr indent="457200"/>
            <a:r>
              <a:rPr lang="zh-CN" altLang="en-US" dirty="0">
                <a:solidFill>
                  <a:schemeClr val="bg1"/>
                </a:solidFill>
              </a:rPr>
              <a:t>     权重分，不加分，以免主要项目做得差，总</a:t>
            </a:r>
          </a:p>
          <a:p>
            <a:pPr indent="457200"/>
            <a:r>
              <a:rPr lang="zh-CN" altLang="en-US" dirty="0">
                <a:solidFill>
                  <a:schemeClr val="bg1"/>
                </a:solidFill>
              </a:rPr>
              <a:t>     分也高，确保主要精力在主要项目上。</a:t>
            </a:r>
          </a:p>
          <a:p>
            <a:pPr indent="457200"/>
            <a:r>
              <a:rPr lang="zh-CN" altLang="en-US" b="1" dirty="0">
                <a:solidFill>
                  <a:srgbClr val="7030A0"/>
                </a:solidFill>
              </a:rPr>
              <a:t>★加分项目</a:t>
            </a:r>
            <a:r>
              <a:rPr lang="zh-CN" altLang="en-US" dirty="0">
                <a:solidFill>
                  <a:schemeClr val="bg1"/>
                </a:solidFill>
              </a:rPr>
              <a:t>，尽量不要有，如有，不要超过总</a:t>
            </a:r>
          </a:p>
          <a:p>
            <a:pPr indent="457200"/>
            <a:r>
              <a:rPr lang="zh-CN" altLang="en-US" dirty="0">
                <a:solidFill>
                  <a:schemeClr val="bg1"/>
                </a:solidFill>
              </a:rPr>
              <a:t>    分的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en-US" dirty="0">
                <a:solidFill>
                  <a:schemeClr val="bg1"/>
                </a:solidFill>
              </a:rPr>
              <a:t>。 </a:t>
            </a:r>
          </a:p>
        </p:txBody>
      </p:sp>
      <p:sp>
        <p:nvSpPr>
          <p:cNvPr id="13" name="矩形 12"/>
          <p:cNvSpPr/>
          <p:nvPr/>
        </p:nvSpPr>
        <p:spPr>
          <a:xfrm>
            <a:off x="4729163" y="3860800"/>
            <a:ext cx="5761037" cy="2305050"/>
          </a:xfrm>
          <a:prstGeom prst="rect">
            <a:avLst/>
          </a:prstGeom>
          <a:solidFill>
            <a:srgbClr val="88A705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50" name="Text Box 14"/>
          <p:cNvSpPr txBox="1">
            <a:spLocks noChangeArrowheads="1"/>
          </p:cNvSpPr>
          <p:nvPr/>
        </p:nvSpPr>
        <p:spPr bwMode="auto">
          <a:xfrm>
            <a:off x="5018088" y="4076700"/>
            <a:ext cx="5472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★</a:t>
            </a:r>
            <a:r>
              <a:rPr lang="zh-CN" altLang="en-US" b="1">
                <a:solidFill>
                  <a:schemeClr val="hlink"/>
                </a:solidFill>
              </a:rPr>
              <a:t>最低分</a:t>
            </a:r>
            <a:r>
              <a:rPr lang="zh-CN" altLang="en-US">
                <a:solidFill>
                  <a:schemeClr val="hlink"/>
                </a:solidFill>
              </a:rPr>
              <a:t>，单项扣分太多，后果：别的工作项目，做</a:t>
            </a:r>
          </a:p>
          <a:p>
            <a:r>
              <a:rPr lang="zh-CN" altLang="en-US">
                <a:solidFill>
                  <a:schemeClr val="hlink"/>
                </a:solidFill>
              </a:rPr>
              <a:t>　得再出色，得分再多，也填补不了扣分，也会放弃</a:t>
            </a:r>
          </a:p>
          <a:p>
            <a:r>
              <a:rPr lang="zh-CN" altLang="en-US">
                <a:solidFill>
                  <a:schemeClr val="hlink"/>
                </a:solidFill>
              </a:rPr>
              <a:t>　不做。</a:t>
            </a:r>
            <a:endParaRPr lang="zh-CN" altLang="en-US" b="1">
              <a:solidFill>
                <a:schemeClr val="hlink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★</a:t>
            </a:r>
            <a:r>
              <a:rPr lang="zh-CN" altLang="en-US" b="1">
                <a:solidFill>
                  <a:schemeClr val="hlink"/>
                </a:solidFill>
              </a:rPr>
              <a:t>扣完单个项目的权重分为止。</a:t>
            </a:r>
          </a:p>
          <a:p>
            <a:r>
              <a:rPr lang="zh-CN" altLang="en-US" b="1">
                <a:solidFill>
                  <a:schemeClr val="bg1"/>
                </a:solidFill>
              </a:rPr>
              <a:t>★</a:t>
            </a:r>
            <a:r>
              <a:rPr lang="zh-CN" altLang="en-US" b="1">
                <a:solidFill>
                  <a:schemeClr val="hlink"/>
                </a:solidFill>
              </a:rPr>
              <a:t>不要设置单项或总的保底分。</a:t>
            </a:r>
            <a:r>
              <a:rPr lang="zh-CN" altLang="en-US">
                <a:solidFill>
                  <a:schemeClr val="hlink"/>
                </a:solidFill>
              </a:rPr>
              <a:t>如：权重分</a:t>
            </a:r>
            <a:r>
              <a:rPr lang="en-US" altLang="zh-CN">
                <a:solidFill>
                  <a:schemeClr val="hlink"/>
                </a:solidFill>
              </a:rPr>
              <a:t>30</a:t>
            </a:r>
            <a:r>
              <a:rPr lang="zh-CN" altLang="en-US">
                <a:solidFill>
                  <a:schemeClr val="hlink"/>
                </a:solidFill>
              </a:rPr>
              <a:t>分，</a:t>
            </a:r>
          </a:p>
          <a:p>
            <a:r>
              <a:rPr lang="zh-CN" altLang="en-US">
                <a:solidFill>
                  <a:schemeClr val="hlink"/>
                </a:solidFill>
              </a:rPr>
              <a:t>　保底得分</a:t>
            </a:r>
            <a:r>
              <a:rPr lang="en-US" altLang="zh-CN">
                <a:solidFill>
                  <a:schemeClr val="hlink"/>
                </a:solidFill>
              </a:rPr>
              <a:t>15</a:t>
            </a:r>
            <a:r>
              <a:rPr lang="zh-CN" altLang="en-US">
                <a:solidFill>
                  <a:schemeClr val="hlink"/>
                </a:solidFill>
              </a:rPr>
              <a:t>分，或总分最低得分为</a:t>
            </a:r>
            <a:r>
              <a:rPr lang="en-US" altLang="zh-CN">
                <a:solidFill>
                  <a:schemeClr val="hlink"/>
                </a:solidFill>
              </a:rPr>
              <a:t>60</a:t>
            </a:r>
            <a:r>
              <a:rPr lang="zh-CN" altLang="en-US">
                <a:solidFill>
                  <a:schemeClr val="hlink"/>
                </a:solidFill>
              </a:rPr>
              <a:t>分，保护懒</a:t>
            </a:r>
          </a:p>
          <a:p>
            <a:r>
              <a:rPr lang="zh-CN" altLang="en-US">
                <a:solidFill>
                  <a:schemeClr val="hlink"/>
                </a:solidFill>
              </a:rPr>
              <a:t>　人、保护弱者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6" descr="D:\Teliss_Tong\Copy\定期备份\工作备份\！PPT图片及版面资源\06-PPT精选插图\10-综合\脚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0"/>
            <a:ext cx="12199938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593531" y="2996952"/>
            <a:ext cx="63963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i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zh-CN" altLang="en-US" sz="9600" b="1" i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4"/>
          <p:cNvGrpSpPr>
            <a:grpSpLocks/>
          </p:cNvGrpSpPr>
          <p:nvPr/>
        </p:nvGrpSpPr>
        <p:grpSpPr bwMode="auto">
          <a:xfrm>
            <a:off x="3506788" y="1706563"/>
            <a:ext cx="6911975" cy="1092200"/>
            <a:chOff x="0" y="0"/>
            <a:chExt cx="4354" cy="688"/>
          </a:xfrm>
        </p:grpSpPr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2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73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</p:grpSp>
      <p:grpSp>
        <p:nvGrpSpPr>
          <p:cNvPr id="74" name="Group 11"/>
          <p:cNvGrpSpPr>
            <a:grpSpLocks/>
          </p:cNvGrpSpPr>
          <p:nvPr/>
        </p:nvGrpSpPr>
        <p:grpSpPr bwMode="auto">
          <a:xfrm>
            <a:off x="3506788" y="2771775"/>
            <a:ext cx="6911975" cy="1092200"/>
            <a:chOff x="0" y="0"/>
            <a:chExt cx="4354" cy="688"/>
          </a:xfrm>
        </p:grpSpPr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77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78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</p:grpSp>
      <p:grpSp>
        <p:nvGrpSpPr>
          <p:cNvPr id="79" name="Group 18"/>
          <p:cNvGrpSpPr>
            <a:grpSpLocks/>
          </p:cNvGrpSpPr>
          <p:nvPr/>
        </p:nvGrpSpPr>
        <p:grpSpPr bwMode="auto">
          <a:xfrm>
            <a:off x="3506788" y="3810000"/>
            <a:ext cx="6911975" cy="1092200"/>
            <a:chOff x="0" y="0"/>
            <a:chExt cx="4354" cy="688"/>
          </a:xfrm>
        </p:grpSpPr>
        <p:sp>
          <p:nvSpPr>
            <p:cNvPr id="80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1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2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83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</p:grpSp>
      <p:grpSp>
        <p:nvGrpSpPr>
          <p:cNvPr id="84" name="Group 25"/>
          <p:cNvGrpSpPr>
            <a:grpSpLocks/>
          </p:cNvGrpSpPr>
          <p:nvPr/>
        </p:nvGrpSpPr>
        <p:grpSpPr bwMode="auto">
          <a:xfrm>
            <a:off x="3506788" y="4875213"/>
            <a:ext cx="6911975" cy="1092200"/>
            <a:chOff x="0" y="0"/>
            <a:chExt cx="4354" cy="688"/>
          </a:xfrm>
        </p:grpSpPr>
        <p:sp>
          <p:nvSpPr>
            <p:cNvPr id="85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6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27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i="1" kern="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7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88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>
                    <a:alpha val="5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ea typeface="+mn-ea"/>
              </a:endParaRPr>
            </a:p>
          </p:txBody>
        </p:sp>
      </p:grpSp>
      <p:sp>
        <p:nvSpPr>
          <p:cNvPr id="89" name="TextBox 1"/>
          <p:cNvSpPr txBox="1"/>
          <p:nvPr/>
        </p:nvSpPr>
        <p:spPr>
          <a:xfrm>
            <a:off x="4197350" y="1700213"/>
            <a:ext cx="17287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第一章</a:t>
            </a:r>
          </a:p>
        </p:txBody>
      </p:sp>
      <p:sp>
        <p:nvSpPr>
          <p:cNvPr id="90" name="TextBox 65"/>
          <p:cNvSpPr txBox="1"/>
          <p:nvPr/>
        </p:nvSpPr>
        <p:spPr>
          <a:xfrm>
            <a:off x="4206875" y="2770188"/>
            <a:ext cx="17287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第二章</a:t>
            </a:r>
          </a:p>
        </p:txBody>
      </p:sp>
      <p:sp>
        <p:nvSpPr>
          <p:cNvPr id="91" name="TextBox 66"/>
          <p:cNvSpPr txBox="1"/>
          <p:nvPr/>
        </p:nvSpPr>
        <p:spPr>
          <a:xfrm>
            <a:off x="4206875" y="3817938"/>
            <a:ext cx="172878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第三章</a:t>
            </a:r>
          </a:p>
        </p:txBody>
      </p:sp>
      <p:sp>
        <p:nvSpPr>
          <p:cNvPr id="92" name="TextBox 67"/>
          <p:cNvSpPr txBox="1"/>
          <p:nvPr/>
        </p:nvSpPr>
        <p:spPr>
          <a:xfrm>
            <a:off x="4206875" y="4878388"/>
            <a:ext cx="172878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第四章</a:t>
            </a:r>
          </a:p>
        </p:txBody>
      </p:sp>
      <p:sp>
        <p:nvSpPr>
          <p:cNvPr id="93" name="TextBox 64"/>
          <p:cNvSpPr txBox="1">
            <a:spLocks noChangeArrowheads="1"/>
          </p:cNvSpPr>
          <p:nvPr/>
        </p:nvSpPr>
        <p:spPr bwMode="auto">
          <a:xfrm>
            <a:off x="6650038" y="1924050"/>
            <a:ext cx="3457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/>
                <a:ea typeface="微软雅黑"/>
                <a:cs typeface="微软雅黑"/>
              </a:rPr>
              <a:t>KPI</a:t>
            </a:r>
            <a:r>
              <a:rPr lang="zh-CN" altLang="en-US" sz="2000" b="1">
                <a:latin typeface="微软雅黑"/>
                <a:ea typeface="微软雅黑"/>
                <a:cs typeface="微软雅黑"/>
              </a:rPr>
              <a:t>的概念和作用</a:t>
            </a:r>
          </a:p>
        </p:txBody>
      </p:sp>
      <p:sp>
        <p:nvSpPr>
          <p:cNvPr id="94" name="TextBox 69"/>
          <p:cNvSpPr txBox="1">
            <a:spLocks noChangeArrowheads="1"/>
          </p:cNvSpPr>
          <p:nvPr/>
        </p:nvSpPr>
        <p:spPr bwMode="auto">
          <a:xfrm>
            <a:off x="6664325" y="2989263"/>
            <a:ext cx="3457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微软雅黑"/>
                <a:ea typeface="微软雅黑"/>
                <a:cs typeface="微软雅黑"/>
              </a:rPr>
              <a:t>个人的</a:t>
            </a:r>
            <a:r>
              <a:rPr lang="en-US" altLang="zh-CN" sz="2000" b="1">
                <a:latin typeface="微软雅黑"/>
                <a:ea typeface="微软雅黑"/>
                <a:cs typeface="微软雅黑"/>
              </a:rPr>
              <a:t>KPI</a:t>
            </a:r>
            <a:r>
              <a:rPr lang="zh-CN" altLang="en-US" sz="2000" b="1">
                <a:latin typeface="微软雅黑"/>
                <a:ea typeface="微软雅黑"/>
                <a:cs typeface="微软雅黑"/>
              </a:rPr>
              <a:t>来源</a:t>
            </a:r>
          </a:p>
        </p:txBody>
      </p:sp>
      <p:sp>
        <p:nvSpPr>
          <p:cNvPr id="95" name="TextBox 70"/>
          <p:cNvSpPr txBox="1">
            <a:spLocks noChangeArrowheads="1"/>
          </p:cNvSpPr>
          <p:nvPr/>
        </p:nvSpPr>
        <p:spPr bwMode="auto">
          <a:xfrm>
            <a:off x="6664325" y="4056063"/>
            <a:ext cx="3744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/>
                <a:ea typeface="微软雅黑"/>
                <a:cs typeface="微软雅黑"/>
              </a:rPr>
              <a:t>KPI</a:t>
            </a:r>
            <a:r>
              <a:rPr lang="zh-CN" altLang="en-US" sz="2000" b="1">
                <a:latin typeface="微软雅黑"/>
                <a:ea typeface="微软雅黑"/>
                <a:cs typeface="微软雅黑"/>
              </a:rPr>
              <a:t>的种类</a:t>
            </a:r>
          </a:p>
        </p:txBody>
      </p:sp>
      <p:sp>
        <p:nvSpPr>
          <p:cNvPr id="96" name="TextBox 71"/>
          <p:cNvSpPr txBox="1">
            <a:spLocks noChangeArrowheads="1"/>
          </p:cNvSpPr>
          <p:nvPr/>
        </p:nvSpPr>
        <p:spPr bwMode="auto">
          <a:xfrm>
            <a:off x="6664325" y="5103813"/>
            <a:ext cx="3455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/>
                <a:ea typeface="微软雅黑"/>
                <a:cs typeface="微软雅黑"/>
              </a:rPr>
              <a:t>KPI</a:t>
            </a:r>
            <a:r>
              <a:rPr lang="zh-CN" altLang="en-US" sz="2000" b="1">
                <a:latin typeface="微软雅黑"/>
                <a:ea typeface="微软雅黑"/>
                <a:cs typeface="微软雅黑"/>
              </a:rPr>
              <a:t>编制原则</a:t>
            </a:r>
          </a:p>
        </p:txBody>
      </p:sp>
      <p:sp>
        <p:nvSpPr>
          <p:cNvPr id="97" name="TextBox 68"/>
          <p:cNvSpPr txBox="1"/>
          <p:nvPr/>
        </p:nvSpPr>
        <p:spPr>
          <a:xfrm>
            <a:off x="2236788" y="2671763"/>
            <a:ext cx="923925" cy="297338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sz="4800" b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学习大纲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2"/>
          <p:cNvSpPr txBox="1">
            <a:spLocks noChangeArrowheads="1"/>
          </p:cNvSpPr>
          <p:nvPr/>
        </p:nvSpPr>
        <p:spPr bwMode="auto">
          <a:xfrm>
            <a:off x="3649663" y="2060575"/>
            <a:ext cx="68405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>
              <a:lnSpc>
                <a:spcPts val="3000"/>
              </a:lnSpc>
            </a:pPr>
            <a:r>
              <a:rPr lang="zh-CN" altLang="zh-CN" sz="2200">
                <a:latin typeface="微软雅黑"/>
                <a:ea typeface="微软雅黑"/>
                <a:cs typeface="微软雅黑"/>
              </a:rPr>
              <a:t>关键业绩指标（</a:t>
            </a:r>
            <a:r>
              <a:rPr lang="en-US" altLang="zh-CN" sz="2200">
                <a:latin typeface="微软雅黑"/>
                <a:ea typeface="微软雅黑"/>
                <a:cs typeface="微软雅黑"/>
              </a:rPr>
              <a:t> Key Performance Indicators</a:t>
            </a:r>
            <a:r>
              <a:rPr lang="zh-CN" altLang="zh-CN" sz="2200">
                <a:latin typeface="微软雅黑"/>
                <a:ea typeface="微软雅黑"/>
                <a:cs typeface="微软雅黑"/>
              </a:rPr>
              <a:t>，简称</a:t>
            </a:r>
            <a:r>
              <a:rPr lang="en-US" altLang="zh-CN" sz="2200">
                <a:latin typeface="微软雅黑"/>
                <a:ea typeface="微软雅黑"/>
                <a:cs typeface="微软雅黑"/>
              </a:rPr>
              <a:t>KPI</a:t>
            </a:r>
            <a:r>
              <a:rPr lang="zh-CN" altLang="zh-CN" sz="2200">
                <a:latin typeface="微软雅黑"/>
                <a:ea typeface="微软雅黑"/>
                <a:cs typeface="微软雅黑"/>
              </a:rPr>
              <a:t>）</a:t>
            </a:r>
            <a:endParaRPr lang="zh-CN" altLang="en-US" sz="22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箭头"/>
          <p:cNvSpPr>
            <a:spLocks noChangeArrowheads="1"/>
          </p:cNvSpPr>
          <p:nvPr/>
        </p:nvSpPr>
        <p:spPr bwMode="gray">
          <a:xfrm>
            <a:off x="2352675" y="3386138"/>
            <a:ext cx="1244600" cy="1771650"/>
          </a:xfrm>
          <a:prstGeom prst="rightArrow">
            <a:avLst>
              <a:gd name="adj1" fmla="val 62787"/>
              <a:gd name="adj2" fmla="val 41259"/>
            </a:avLst>
          </a:prstGeom>
          <a:solidFill>
            <a:srgbClr val="0070C0">
              <a:alpha val="75000"/>
            </a:srgbClr>
          </a:solidFill>
          <a:ln w="317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zh-CN" sz="20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35" name="圆角矩形2"/>
          <p:cNvGrpSpPr>
            <a:grpSpLocks/>
          </p:cNvGrpSpPr>
          <p:nvPr/>
        </p:nvGrpSpPr>
        <p:grpSpPr bwMode="auto">
          <a:xfrm>
            <a:off x="3825875" y="3386138"/>
            <a:ext cx="6232525" cy="1771650"/>
            <a:chOff x="3505200" y="3190875"/>
            <a:chExt cx="4924425" cy="1228725"/>
          </a:xfrm>
        </p:grpSpPr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552864" y="3190875"/>
              <a:ext cx="4876761" cy="1228725"/>
            </a:xfrm>
            <a:prstGeom prst="roundRect">
              <a:avLst>
                <a:gd name="adj" fmla="val 10889"/>
              </a:avLst>
            </a:prstGeom>
            <a:solidFill>
              <a:srgbClr val="0070C0">
                <a:alpha val="75000"/>
              </a:srgbClr>
            </a:solidFill>
            <a:ln w="25400" cap="flat" cmpd="sng" algn="ctr">
              <a:noFill/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endParaRPr lang="zh-CN" altLang="en-US" sz="1200" b="1" kern="0" dirty="0">
                <a:solidFill>
                  <a:sysClr val="window" lastClr="FFFFFF"/>
                </a:solidFill>
                <a:ea typeface="微软雅黑" pitchFamily="34" charset="-122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gray">
            <a:xfrm>
              <a:off x="3505200" y="3614763"/>
              <a:ext cx="533083" cy="38094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436" name="矩形 9"/>
          <p:cNvSpPr>
            <a:spLocks noChangeArrowheads="1"/>
          </p:cNvSpPr>
          <p:nvPr/>
        </p:nvSpPr>
        <p:spPr bwMode="auto">
          <a:xfrm>
            <a:off x="4489450" y="3441700"/>
            <a:ext cx="54895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>
                <a:solidFill>
                  <a:schemeClr val="bg1"/>
                </a:solidFill>
                <a:latin typeface="Calibri" pitchFamily="34" charset="0"/>
              </a:rPr>
              <a:t>反映被考核者关键工作成果完成情况的指标，体现了被考核者对企业的贡献及贡献的程度，通过选取</a:t>
            </a:r>
            <a:r>
              <a:rPr lang="zh-CN" altLang="zh-CN" sz="2400" b="1">
                <a:solidFill>
                  <a:srgbClr val="FFFF00"/>
                </a:solidFill>
                <a:latin typeface="Calibri" pitchFamily="34" charset="0"/>
              </a:rPr>
              <a:t>有限的指标</a:t>
            </a:r>
            <a:r>
              <a:rPr lang="zh-CN" altLang="zh-CN" sz="2000">
                <a:solidFill>
                  <a:schemeClr val="bg1"/>
                </a:solidFill>
                <a:latin typeface="Calibri" pitchFamily="34" charset="0"/>
              </a:rPr>
              <a:t>来反映最有意义的工作成果和过程。</a:t>
            </a:r>
            <a:endParaRPr lang="zh-CN" altLang="en-US" sz="20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684588" y="4767263"/>
            <a:ext cx="7797800" cy="857250"/>
          </a:xfrm>
          <a:prstGeom prst="roundRect">
            <a:avLst/>
          </a:prstGeom>
          <a:noFill/>
          <a:ln w="60325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36863" y="3460750"/>
            <a:ext cx="7685087" cy="857250"/>
          </a:xfrm>
          <a:prstGeom prst="roundRect">
            <a:avLst/>
          </a:prstGeom>
          <a:noFill/>
          <a:ln w="603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84588" y="2127250"/>
            <a:ext cx="7797800" cy="857250"/>
          </a:xfrm>
          <a:prstGeom prst="roundRect">
            <a:avLst/>
          </a:prstGeom>
          <a:noFill/>
          <a:ln w="60325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36863" y="1874838"/>
            <a:ext cx="1238250" cy="1236662"/>
            <a:chOff x="802" y="845"/>
            <a:chExt cx="827" cy="826"/>
          </a:xfrm>
        </p:grpSpPr>
        <p:sp>
          <p:nvSpPr>
            <p:cNvPr id="19475" name="Oval 6"/>
            <p:cNvSpPr>
              <a:spLocks noChangeArrowheads="1"/>
            </p:cNvSpPr>
            <p:nvPr/>
          </p:nvSpPr>
          <p:spPr bwMode="lt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6" name="Oval 7"/>
            <p:cNvSpPr>
              <a:spLocks noChangeArrowheads="1"/>
            </p:cNvSpPr>
            <p:nvPr/>
          </p:nvSpPr>
          <p:spPr bwMode="lt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7" name="Oval 8"/>
            <p:cNvSpPr>
              <a:spLocks noChangeArrowheads="1"/>
            </p:cNvSpPr>
            <p:nvPr/>
          </p:nvSpPr>
          <p:spPr bwMode="lt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183813" y="3228975"/>
            <a:ext cx="1238250" cy="1236663"/>
            <a:chOff x="802" y="845"/>
            <a:chExt cx="827" cy="826"/>
          </a:xfrm>
        </p:grpSpPr>
        <p:sp>
          <p:nvSpPr>
            <p:cNvPr id="19472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3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4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827338" y="4606925"/>
            <a:ext cx="1238250" cy="1236663"/>
            <a:chOff x="802" y="845"/>
            <a:chExt cx="827" cy="826"/>
          </a:xfrm>
        </p:grpSpPr>
        <p:sp>
          <p:nvSpPr>
            <p:cNvPr id="19469" name="Oval 20"/>
            <p:cNvSpPr>
              <a:spLocks noChangeArrowheads="1"/>
            </p:cNvSpPr>
            <p:nvPr/>
          </p:nvSpPr>
          <p:spPr bwMode="lt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0" name="Oval 21"/>
            <p:cNvSpPr>
              <a:spLocks noChangeArrowheads="1"/>
            </p:cNvSpPr>
            <p:nvPr/>
          </p:nvSpPr>
          <p:spPr bwMode="lt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1" name="Oval 22"/>
            <p:cNvSpPr>
              <a:spLocks noChangeArrowheads="1"/>
            </p:cNvSpPr>
            <p:nvPr/>
          </p:nvSpPr>
          <p:spPr bwMode="lt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6" name="TextBox 69"/>
          <p:cNvSpPr txBox="1">
            <a:spLocks noChangeArrowheads="1"/>
          </p:cNvSpPr>
          <p:nvPr/>
        </p:nvSpPr>
        <p:spPr bwMode="auto">
          <a:xfrm>
            <a:off x="2849563" y="2293938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微软雅黑"/>
                <a:ea typeface="微软雅黑"/>
                <a:cs typeface="微软雅黑"/>
              </a:rPr>
              <a:t>其一</a:t>
            </a:r>
          </a:p>
        </p:txBody>
      </p:sp>
      <p:sp>
        <p:nvSpPr>
          <p:cNvPr id="27" name="TextBox 70"/>
          <p:cNvSpPr txBox="1">
            <a:spLocks noChangeArrowheads="1"/>
          </p:cNvSpPr>
          <p:nvPr/>
        </p:nvSpPr>
        <p:spPr bwMode="auto">
          <a:xfrm>
            <a:off x="10418763" y="3683000"/>
            <a:ext cx="1000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3333FF"/>
                </a:solidFill>
                <a:latin typeface="微软雅黑"/>
                <a:ea typeface="微软雅黑"/>
                <a:cs typeface="微软雅黑"/>
              </a:rPr>
              <a:t>其二</a:t>
            </a:r>
          </a:p>
        </p:txBody>
      </p:sp>
      <p:sp>
        <p:nvSpPr>
          <p:cNvPr id="28" name="TextBox 71"/>
          <p:cNvSpPr txBox="1">
            <a:spLocks noChangeArrowheads="1"/>
          </p:cNvSpPr>
          <p:nvPr/>
        </p:nvSpPr>
        <p:spPr bwMode="auto">
          <a:xfrm>
            <a:off x="3081338" y="5053013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99FF"/>
                </a:solidFill>
                <a:latin typeface="微软雅黑"/>
                <a:ea typeface="微软雅黑"/>
                <a:cs typeface="微软雅黑"/>
              </a:rPr>
              <a:t>其三</a:t>
            </a:r>
          </a:p>
        </p:txBody>
      </p:sp>
      <p:sp>
        <p:nvSpPr>
          <p:cNvPr id="29" name="TextBox 73"/>
          <p:cNvSpPr txBox="1"/>
          <p:nvPr/>
        </p:nvSpPr>
        <p:spPr>
          <a:xfrm>
            <a:off x="4194175" y="2298700"/>
            <a:ext cx="71485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dirty="0">
                <a:latin typeface="+mn-lt"/>
                <a:ea typeface="+mn-ea"/>
              </a:rPr>
              <a:t>KPI</a:t>
            </a:r>
            <a:r>
              <a:rPr lang="zh-CN" altLang="zh-CN" dirty="0">
                <a:latin typeface="+mn-lt"/>
                <a:ea typeface="+mn-ea"/>
              </a:rPr>
              <a:t>能引导员工行为与公司的整体战略目标保持一致，确保公司目标的实现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74"/>
          <p:cNvSpPr txBox="1"/>
          <p:nvPr/>
        </p:nvSpPr>
        <p:spPr>
          <a:xfrm>
            <a:off x="3001963" y="3716338"/>
            <a:ext cx="71707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dirty="0">
                <a:latin typeface="+mn-lt"/>
                <a:ea typeface="+mn-ea"/>
              </a:rPr>
              <a:t>KPI</a:t>
            </a:r>
            <a:r>
              <a:rPr lang="zh-CN" altLang="zh-CN" dirty="0">
                <a:latin typeface="+mn-lt"/>
                <a:ea typeface="+mn-ea"/>
              </a:rPr>
              <a:t>使员工明确工作的标准和要求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75"/>
          <p:cNvSpPr txBox="1">
            <a:spLocks noChangeArrowheads="1"/>
          </p:cNvSpPr>
          <p:nvPr/>
        </p:nvSpPr>
        <p:spPr bwMode="auto">
          <a:xfrm>
            <a:off x="4081463" y="4797425"/>
            <a:ext cx="72263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sz="1700"/>
              <a:t>KPI</a:t>
            </a:r>
            <a:r>
              <a:rPr lang="zh-CN" altLang="zh-CN" sz="1700"/>
              <a:t>为绩效管理和上下级的交流沟通提供了一个平台、工具，评介员工能力、贡献的依据。如果你能衡量</a:t>
            </a:r>
            <a:r>
              <a:rPr lang="en-US" altLang="zh-CN" sz="1700"/>
              <a:t>TA</a:t>
            </a:r>
            <a:r>
              <a:rPr lang="zh-CN" altLang="zh-CN" sz="1700"/>
              <a:t>，你就能管理</a:t>
            </a:r>
            <a:r>
              <a:rPr lang="en-US" altLang="zh-CN" sz="1700"/>
              <a:t>TA</a:t>
            </a:r>
            <a:r>
              <a:rPr lang="zh-CN" altLang="zh-CN" sz="1700"/>
              <a:t>、改进</a:t>
            </a:r>
            <a:r>
              <a:rPr lang="en-US" altLang="zh-CN" sz="1700"/>
              <a:t>TA</a:t>
            </a:r>
            <a:r>
              <a:rPr lang="zh-CN" altLang="zh-CN" sz="1700"/>
              <a:t>！衡量是管理的基础</a:t>
            </a:r>
            <a:r>
              <a:rPr lang="zh-CN" altLang="zh-CN"/>
              <a:t>。</a:t>
            </a:r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89075" y="2276475"/>
            <a:ext cx="9469438" cy="3873500"/>
            <a:chOff x="613" y="-512"/>
            <a:chExt cx="10247" cy="3306"/>
          </a:xfrm>
        </p:grpSpPr>
        <p:sp>
          <p:nvSpPr>
            <p:cNvPr id="7" name="AutoShape 29"/>
            <p:cNvSpPr>
              <a:spLocks noChangeAspect="1" noChangeArrowheads="1" noTextEdit="1"/>
            </p:cNvSpPr>
            <p:nvPr/>
          </p:nvSpPr>
          <p:spPr bwMode="gray">
            <a:xfrm>
              <a:off x="613" y="-512"/>
              <a:ext cx="10247" cy="33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+mn-ea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gray">
            <a:xfrm>
              <a:off x="769" y="1199"/>
              <a:ext cx="1091" cy="779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公司年度目标</a:t>
              </a:r>
              <a:endParaRPr 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gray">
            <a:xfrm>
              <a:off x="3841" y="617"/>
              <a:ext cx="1259" cy="469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分管领导（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）年度目标</a:t>
              </a:r>
              <a:endParaRPr 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gray">
            <a:xfrm>
              <a:off x="3841" y="2178"/>
              <a:ext cx="1259" cy="467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分管领导（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）年度目标</a:t>
              </a:r>
              <a:endParaRPr lang="zh-CN" altLang="zh-CN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493" name="Line 25"/>
            <p:cNvSpPr>
              <a:spLocks noChangeShapeType="1"/>
            </p:cNvSpPr>
            <p:nvPr/>
          </p:nvSpPr>
          <p:spPr bwMode="auto">
            <a:xfrm flipH="1">
              <a:off x="5288" y="226"/>
              <a:ext cx="0" cy="1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gray">
            <a:xfrm>
              <a:off x="5677" y="646"/>
              <a:ext cx="2161" cy="469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部门（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gray">
            <a:xfrm>
              <a:off x="5677" y="1332"/>
              <a:ext cx="2161" cy="440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部门（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）</a:t>
              </a:r>
              <a:endParaRPr lang="zh-CN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496" name="Line 22"/>
            <p:cNvSpPr>
              <a:spLocks noChangeShapeType="1"/>
            </p:cNvSpPr>
            <p:nvPr/>
          </p:nvSpPr>
          <p:spPr bwMode="auto">
            <a:xfrm>
              <a:off x="5133" y="831"/>
              <a:ext cx="4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1"/>
            <p:cNvSpPr>
              <a:spLocks noChangeShapeType="1"/>
            </p:cNvSpPr>
            <p:nvPr/>
          </p:nvSpPr>
          <p:spPr bwMode="auto">
            <a:xfrm>
              <a:off x="5288" y="1569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20"/>
            <p:cNvSpPr>
              <a:spLocks noChangeShapeType="1"/>
            </p:cNvSpPr>
            <p:nvPr/>
          </p:nvSpPr>
          <p:spPr bwMode="auto">
            <a:xfrm flipH="1">
              <a:off x="8171" y="-275"/>
              <a:ext cx="1" cy="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gray">
            <a:xfrm>
              <a:off x="8562" y="-389"/>
              <a:ext cx="1324" cy="306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员工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A</a:t>
              </a:r>
              <a:endParaRPr 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0500" name="Line 17"/>
            <p:cNvSpPr>
              <a:spLocks noChangeShapeType="1"/>
            </p:cNvSpPr>
            <p:nvPr/>
          </p:nvSpPr>
          <p:spPr bwMode="auto">
            <a:xfrm>
              <a:off x="8171" y="226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6"/>
            <p:cNvSpPr>
              <a:spLocks noChangeShapeType="1"/>
            </p:cNvSpPr>
            <p:nvPr/>
          </p:nvSpPr>
          <p:spPr bwMode="auto">
            <a:xfrm>
              <a:off x="8171" y="656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5"/>
            <p:cNvSpPr>
              <a:spLocks noChangeShapeType="1"/>
            </p:cNvSpPr>
            <p:nvPr/>
          </p:nvSpPr>
          <p:spPr bwMode="auto">
            <a:xfrm>
              <a:off x="3480" y="929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4"/>
            <p:cNvSpPr>
              <a:spLocks noChangeShapeType="1"/>
            </p:cNvSpPr>
            <p:nvPr/>
          </p:nvSpPr>
          <p:spPr bwMode="auto">
            <a:xfrm>
              <a:off x="3480" y="233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3"/>
            <p:cNvSpPr>
              <a:spLocks noChangeShapeType="1"/>
            </p:cNvSpPr>
            <p:nvPr/>
          </p:nvSpPr>
          <p:spPr bwMode="auto">
            <a:xfrm>
              <a:off x="3263" y="1630"/>
              <a:ext cx="1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>
              <a:off x="3480" y="929"/>
              <a:ext cx="1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0"/>
            <p:cNvSpPr>
              <a:spLocks noChangeShapeType="1"/>
            </p:cNvSpPr>
            <p:nvPr/>
          </p:nvSpPr>
          <p:spPr bwMode="auto">
            <a:xfrm>
              <a:off x="7860" y="226"/>
              <a:ext cx="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"/>
            <p:cNvSpPr>
              <a:spLocks noChangeArrowheads="1"/>
            </p:cNvSpPr>
            <p:nvPr/>
          </p:nvSpPr>
          <p:spPr bwMode="gray">
            <a:xfrm>
              <a:off x="2173" y="1201"/>
              <a:ext cx="1091" cy="798"/>
            </a:xfrm>
            <a:prstGeom prst="rect">
              <a:avLst/>
            </a:prstGeom>
            <a:solidFill>
              <a:srgbClr val="3455FA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总经理年度目标</a:t>
              </a:r>
            </a:p>
          </p:txBody>
        </p:sp>
      </p:grpSp>
      <p:sp>
        <p:nvSpPr>
          <p:cNvPr id="20482" name="Line 15"/>
          <p:cNvSpPr>
            <a:spLocks noChangeShapeType="1"/>
          </p:cNvSpPr>
          <p:nvPr/>
        </p:nvSpPr>
        <p:spPr bwMode="auto">
          <a:xfrm>
            <a:off x="2641600" y="4724400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Line 22"/>
          <p:cNvSpPr>
            <a:spLocks noChangeShapeType="1"/>
          </p:cNvSpPr>
          <p:nvPr/>
        </p:nvSpPr>
        <p:spPr bwMode="auto">
          <a:xfrm>
            <a:off x="5810250" y="3141663"/>
            <a:ext cx="331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gray">
          <a:xfrm>
            <a:off x="6169025" y="2852738"/>
            <a:ext cx="1997075" cy="547687"/>
          </a:xfrm>
          <a:prstGeom prst="rect">
            <a:avLst/>
          </a:prstGeom>
          <a:solidFill>
            <a:srgbClr val="3455FA"/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部门（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485" name="Line 16"/>
          <p:cNvSpPr>
            <a:spLocks noChangeShapeType="1"/>
          </p:cNvSpPr>
          <p:nvPr/>
        </p:nvSpPr>
        <p:spPr bwMode="auto">
          <a:xfrm>
            <a:off x="8474075" y="2565400"/>
            <a:ext cx="331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gray">
          <a:xfrm>
            <a:off x="8834438" y="2924175"/>
            <a:ext cx="1223962" cy="360363"/>
          </a:xfrm>
          <a:prstGeom prst="rect">
            <a:avLst/>
          </a:prstGeom>
          <a:solidFill>
            <a:srgbClr val="3455FA"/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员工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</a:t>
            </a:r>
            <a:endParaRPr 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gray">
          <a:xfrm>
            <a:off x="8834438" y="3429000"/>
            <a:ext cx="1223962" cy="360363"/>
          </a:xfrm>
          <a:prstGeom prst="rect">
            <a:avLst/>
          </a:prstGeom>
          <a:solidFill>
            <a:srgbClr val="3455FA"/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员工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</a:t>
            </a:r>
            <a:endParaRPr 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488" name="TextBox 40"/>
          <p:cNvSpPr txBox="1">
            <a:spLocks noChangeArrowheads="1"/>
          </p:cNvSpPr>
          <p:nvPr/>
        </p:nvSpPr>
        <p:spPr bwMode="auto">
          <a:xfrm>
            <a:off x="1849438" y="1628775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zh-CN">
                <a:solidFill>
                  <a:srgbClr val="E46C0A"/>
                </a:solidFill>
                <a:latin typeface="Calibri" pitchFamily="34" charset="0"/>
              </a:rPr>
              <a:t>个人的</a:t>
            </a:r>
            <a:r>
              <a:rPr lang="en-US" altLang="zh-CN">
                <a:solidFill>
                  <a:srgbClr val="E46C0A"/>
                </a:solidFill>
                <a:latin typeface="Calibri" pitchFamily="34" charset="0"/>
              </a:rPr>
              <a:t>KPI</a:t>
            </a:r>
            <a:r>
              <a:rPr lang="zh-CN" altLang="zh-CN">
                <a:solidFill>
                  <a:srgbClr val="E46C0A"/>
                </a:solidFill>
                <a:latin typeface="Calibri" pitchFamily="34" charset="0"/>
              </a:rPr>
              <a:t>可以通过公司年目标分解，岗位年、月工作计划，从岗位职责中得到。</a:t>
            </a:r>
            <a:endParaRPr lang="zh-CN" altLang="en-US">
              <a:solidFill>
                <a:srgbClr val="E46C0A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136775" y="2349500"/>
            <a:ext cx="9385300" cy="3311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Picture 4" descr="D: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085726" y="2280816"/>
            <a:ext cx="2785121" cy="340896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9" name="直接连接符 8"/>
          <p:cNvCxnSpPr/>
          <p:nvPr/>
        </p:nvCxnSpPr>
        <p:spPr>
          <a:xfrm>
            <a:off x="7897813" y="1268413"/>
            <a:ext cx="3384550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8"/>
          <p:cNvCxnSpPr/>
          <p:nvPr/>
        </p:nvCxnSpPr>
        <p:spPr>
          <a:xfrm>
            <a:off x="7897813" y="1916113"/>
            <a:ext cx="3384550" cy="0"/>
          </a:xfrm>
          <a:prstGeom prst="line">
            <a:avLst/>
          </a:prstGeom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Text Box 34"/>
          <p:cNvSpPr txBox="1">
            <a:spLocks noChangeArrowheads="1"/>
          </p:cNvSpPr>
          <p:nvPr/>
        </p:nvSpPr>
        <p:spPr bwMode="auto">
          <a:xfrm>
            <a:off x="8042275" y="1412875"/>
            <a:ext cx="344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b="1">
                <a:solidFill>
                  <a:srgbClr val="E46C0A"/>
                </a:solidFill>
              </a:rPr>
              <a:t>目标</a:t>
            </a:r>
            <a:r>
              <a:rPr lang="en-US" altLang="zh-CN" sz="2000" b="1">
                <a:solidFill>
                  <a:srgbClr val="E46C0A"/>
                </a:solidFill>
              </a:rPr>
              <a:t>=</a:t>
            </a:r>
            <a:r>
              <a:rPr lang="zh-CN" altLang="zh-CN" sz="2000" b="1">
                <a:solidFill>
                  <a:srgbClr val="E46C0A"/>
                </a:solidFill>
              </a:rPr>
              <a:t>指标簇</a:t>
            </a:r>
            <a:r>
              <a:rPr lang="en-US" altLang="zh-CN" sz="2000" b="1">
                <a:solidFill>
                  <a:srgbClr val="E46C0A"/>
                </a:solidFill>
              </a:rPr>
              <a:t>+</a:t>
            </a:r>
            <a:r>
              <a:rPr lang="zh-CN" altLang="zh-CN" sz="2000" b="1">
                <a:solidFill>
                  <a:srgbClr val="E46C0A"/>
                </a:solidFill>
              </a:rPr>
              <a:t>目标值</a:t>
            </a:r>
            <a:r>
              <a:rPr lang="en-US" altLang="zh-CN" sz="2000" b="1">
                <a:solidFill>
                  <a:srgbClr val="E46C0A"/>
                </a:solidFill>
              </a:rPr>
              <a:t>+</a:t>
            </a:r>
            <a:r>
              <a:rPr lang="zh-CN" altLang="zh-CN" sz="2000" b="1">
                <a:solidFill>
                  <a:srgbClr val="E46C0A"/>
                </a:solidFill>
              </a:rPr>
              <a:t>时间</a:t>
            </a:r>
            <a:endParaRPr lang="zh-CN" altLang="en-US" sz="2000" b="1">
              <a:solidFill>
                <a:srgbClr val="E46C0A"/>
              </a:solidFill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089525" y="2636838"/>
            <a:ext cx="6121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chemeClr val="bg1"/>
                </a:solidFill>
                <a:latin typeface="Calibri" pitchFamily="34" charset="0"/>
              </a:rPr>
              <a:t>主要适用：</a:t>
            </a:r>
          </a:p>
          <a:p>
            <a:r>
              <a:rPr lang="en-US" altLang="zh-CN" sz="2400">
                <a:solidFill>
                  <a:schemeClr val="bg1"/>
                </a:solidFill>
                <a:latin typeface="Calibri" pitchFamily="34" charset="0"/>
              </a:rPr>
              <a:t>        1</a:t>
            </a:r>
            <a:r>
              <a:rPr lang="zh-CN" altLang="en-US" sz="2400">
                <a:solidFill>
                  <a:schemeClr val="bg1"/>
                </a:solidFill>
                <a:latin typeface="Calibri" pitchFamily="34" charset="0"/>
              </a:rPr>
              <a:t>、</a:t>
            </a:r>
            <a:r>
              <a:rPr lang="zh-CN" altLang="zh-CN" sz="2400">
                <a:solidFill>
                  <a:schemeClr val="bg1"/>
                </a:solidFill>
                <a:latin typeface="Calibri" pitchFamily="34" charset="0"/>
              </a:rPr>
              <a:t>中、高层管理人员</a:t>
            </a:r>
          </a:p>
          <a:p>
            <a:r>
              <a:rPr lang="en-US" altLang="zh-CN" sz="2400">
                <a:solidFill>
                  <a:schemeClr val="bg1"/>
                </a:solidFill>
                <a:latin typeface="Calibri" pitchFamily="34" charset="0"/>
              </a:rPr>
              <a:t>        2</a:t>
            </a:r>
            <a:r>
              <a:rPr lang="zh-CN" altLang="en-US" sz="2400">
                <a:solidFill>
                  <a:schemeClr val="bg1"/>
                </a:solidFill>
                <a:latin typeface="Calibri" pitchFamily="34" charset="0"/>
              </a:rPr>
              <a:t>、</a:t>
            </a:r>
            <a:r>
              <a:rPr lang="zh-CN" altLang="zh-CN" sz="2400">
                <a:solidFill>
                  <a:schemeClr val="bg1"/>
                </a:solidFill>
                <a:latin typeface="Calibri" pitchFamily="34" charset="0"/>
              </a:rPr>
              <a:t>一线业务岗位</a:t>
            </a:r>
          </a:p>
          <a:p>
            <a:endParaRPr lang="en-US" altLang="zh-CN" sz="24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zh-CN" sz="2400">
                <a:solidFill>
                  <a:schemeClr val="bg1"/>
                </a:solidFill>
                <a:latin typeface="Calibri" pitchFamily="34" charset="0"/>
              </a:rPr>
              <a:t>这两类岗位年度、月度</a:t>
            </a:r>
            <a:r>
              <a:rPr lang="en-US" altLang="zh-CN" sz="2400">
                <a:solidFill>
                  <a:schemeClr val="bg1"/>
                </a:solidFill>
                <a:latin typeface="Calibri" pitchFamily="34" charset="0"/>
              </a:rPr>
              <a:t>KPI</a:t>
            </a:r>
            <a:r>
              <a:rPr lang="zh-CN" altLang="zh-CN" sz="2400">
                <a:solidFill>
                  <a:schemeClr val="bg1"/>
                </a:solidFill>
                <a:latin typeface="Calibri" pitchFamily="34" charset="0"/>
              </a:rPr>
              <a:t>项目的主要来源</a:t>
            </a:r>
          </a:p>
          <a:p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►►►</a:t>
            </a:r>
            <a:r>
              <a:rPr lang="zh-CN" altLang="zh-CN" sz="2400">
                <a:solidFill>
                  <a:schemeClr val="bg1"/>
                </a:solidFill>
                <a:latin typeface="Calibri" pitchFamily="34" charset="0"/>
              </a:rPr>
              <a:t>年目标―――年</a:t>
            </a:r>
            <a:r>
              <a:rPr lang="en-US" altLang="zh-CN" sz="2400">
                <a:solidFill>
                  <a:schemeClr val="bg1"/>
                </a:solidFill>
                <a:latin typeface="Calibri" pitchFamily="34" charset="0"/>
              </a:rPr>
              <a:t>KPI</a:t>
            </a:r>
            <a:endParaRPr lang="zh-CN" altLang="zh-CN" sz="240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►►►</a:t>
            </a:r>
            <a:r>
              <a:rPr lang="zh-CN" altLang="zh-CN" sz="2400">
                <a:solidFill>
                  <a:schemeClr val="bg1"/>
                </a:solidFill>
                <a:latin typeface="Calibri" pitchFamily="34" charset="0"/>
              </a:rPr>
              <a:t>年目标分解到月度指标―――月</a:t>
            </a:r>
            <a:r>
              <a:rPr lang="en-US" altLang="zh-CN" sz="2400">
                <a:solidFill>
                  <a:schemeClr val="bg1"/>
                </a:solidFill>
                <a:latin typeface="Calibri" pitchFamily="34" charset="0"/>
              </a:rPr>
              <a:t>KPI</a:t>
            </a:r>
            <a:endParaRPr lang="zh-CN" altLang="en-US" sz="2400" b="1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8"/>
          <p:cNvSpPr txBox="1">
            <a:spLocks noChangeArrowheads="1"/>
          </p:cNvSpPr>
          <p:nvPr/>
        </p:nvSpPr>
        <p:spPr bwMode="auto">
          <a:xfrm>
            <a:off x="1344613" y="1844675"/>
            <a:ext cx="496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年度、月度计划中提取月</a:t>
            </a:r>
            <a:r>
              <a:rPr lang="en-US" altLang="zh-CN" b="1"/>
              <a:t>KPI</a:t>
            </a:r>
            <a:endParaRPr lang="zh-CN" altLang="en-US" b="1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）年目标分解到月度的指标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）年初不可预见、当月临时性增加的重要的工作要求</a:t>
            </a:r>
            <a:r>
              <a:rPr lang="en-US" altLang="zh-CN"/>
              <a:t>/</a:t>
            </a:r>
            <a:r>
              <a:rPr lang="zh-CN" altLang="en-US"/>
              <a:t>改善性工作项目 </a:t>
            </a:r>
          </a:p>
        </p:txBody>
      </p:sp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4441825" y="4221163"/>
            <a:ext cx="50419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　　想要什么就考核什么，考核什么就做什么。</a:t>
            </a:r>
            <a:r>
              <a:rPr lang="en-US" altLang="zh-CN" b="1"/>
              <a:t>KPI</a:t>
            </a:r>
            <a:r>
              <a:rPr lang="zh-CN" altLang="en-US" b="1"/>
              <a:t>是行为的导向。</a:t>
            </a:r>
          </a:p>
          <a:p>
            <a:r>
              <a:rPr lang="zh-CN" altLang="en-US" b="1"/>
              <a:t>　　不要年头到年尾，每月的考核项目都不变，不同阶段的工作重点会有区别。考核项目、分数权重，可以调整。</a:t>
            </a:r>
            <a:r>
              <a:rPr lang="zh-CN" altLang="en-US"/>
              <a:t> </a:t>
            </a:r>
          </a:p>
        </p:txBody>
      </p:sp>
      <p:sp>
        <p:nvSpPr>
          <p:cNvPr id="42" name="燕尾形 41"/>
          <p:cNvSpPr/>
          <p:nvPr/>
        </p:nvSpPr>
        <p:spPr>
          <a:xfrm>
            <a:off x="984250" y="3429000"/>
            <a:ext cx="3241675" cy="503238"/>
          </a:xfrm>
          <a:prstGeom prst="chevron">
            <a:avLst>
              <a:gd name="adj" fmla="val 38088"/>
            </a:avLst>
          </a:prstGeom>
          <a:solidFill>
            <a:srgbClr val="345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/>
          </a:p>
        </p:txBody>
      </p:sp>
      <p:sp>
        <p:nvSpPr>
          <p:cNvPr id="45" name="燕尾形 44"/>
          <p:cNvSpPr/>
          <p:nvPr/>
        </p:nvSpPr>
        <p:spPr>
          <a:xfrm>
            <a:off x="4081463" y="3429000"/>
            <a:ext cx="2952750" cy="503238"/>
          </a:xfrm>
          <a:prstGeom prst="chevron">
            <a:avLst>
              <a:gd name="adj" fmla="val 38088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/>
          </a:p>
        </p:txBody>
      </p:sp>
      <p:cxnSp>
        <p:nvCxnSpPr>
          <p:cNvPr id="43" name="直接箭头​​连接符 11"/>
          <p:cNvCxnSpPr/>
          <p:nvPr/>
        </p:nvCxnSpPr>
        <p:spPr>
          <a:xfrm>
            <a:off x="4081463" y="3933825"/>
            <a:ext cx="0" cy="1793875"/>
          </a:xfrm>
          <a:prstGeom prst="straightConnector1">
            <a:avLst/>
          </a:prstGeom>
          <a:ln w="25400">
            <a:solidFill>
              <a:srgbClr val="0099FF">
                <a:alpha val="61000"/>
              </a:srgb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​​连接符 12"/>
          <p:cNvCxnSpPr/>
          <p:nvPr/>
        </p:nvCxnSpPr>
        <p:spPr>
          <a:xfrm flipV="1">
            <a:off x="984250" y="1628775"/>
            <a:ext cx="0" cy="1798638"/>
          </a:xfrm>
          <a:prstGeom prst="straightConnector1">
            <a:avLst/>
          </a:prstGeom>
          <a:ln w="25400">
            <a:solidFill>
              <a:srgbClr val="3455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Text Box 14"/>
          <p:cNvSpPr txBox="1">
            <a:spLocks noChangeArrowheads="1"/>
          </p:cNvSpPr>
          <p:nvPr/>
        </p:nvSpPr>
        <p:spPr bwMode="auto">
          <a:xfrm>
            <a:off x="5233988" y="3500438"/>
            <a:ext cx="719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要点</a:t>
            </a:r>
          </a:p>
        </p:txBody>
      </p:sp>
      <p:sp>
        <p:nvSpPr>
          <p:cNvPr id="22536" name="Text Box 15"/>
          <p:cNvSpPr txBox="1">
            <a:spLocks noChangeArrowheads="1"/>
          </p:cNvSpPr>
          <p:nvPr/>
        </p:nvSpPr>
        <p:spPr bwMode="auto">
          <a:xfrm>
            <a:off x="7105650" y="1773238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主要适用：</a:t>
            </a:r>
            <a:r>
              <a:rPr lang="zh-CN" altLang="en-US"/>
              <a:t>部门负责人以上管理人员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）业务性岗位人员，小部分</a:t>
            </a:r>
            <a:r>
              <a:rPr lang="en-US" altLang="zh-CN"/>
              <a:t>KPI</a:t>
            </a:r>
            <a:r>
              <a:rPr lang="zh-CN" altLang="en-US"/>
              <a:t>项目来源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）非业务性岗位人员，大部分</a:t>
            </a:r>
            <a:r>
              <a:rPr lang="en-US" altLang="zh-CN"/>
              <a:t>KPI</a:t>
            </a:r>
            <a:r>
              <a:rPr lang="zh-CN" altLang="en-US"/>
              <a:t>项目来源 </a:t>
            </a:r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1057275" y="3500438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年度、月度计划中提取月</a:t>
            </a:r>
            <a:r>
              <a:rPr lang="en-US" altLang="zh-CN"/>
              <a:t>KPI</a:t>
            </a:r>
            <a:endParaRPr lang="zh-CN" altLang="en-US"/>
          </a:p>
        </p:txBody>
      </p:sp>
      <p:sp>
        <p:nvSpPr>
          <p:cNvPr id="2" name="燕尾形 41"/>
          <p:cNvSpPr/>
          <p:nvPr/>
        </p:nvSpPr>
        <p:spPr>
          <a:xfrm>
            <a:off x="6818313" y="3429000"/>
            <a:ext cx="4464050" cy="503238"/>
          </a:xfrm>
          <a:prstGeom prst="chevron">
            <a:avLst>
              <a:gd name="adj" fmla="val 38088"/>
            </a:avLst>
          </a:prstGeom>
          <a:solidFill>
            <a:srgbClr val="345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/>
          </a:p>
        </p:txBody>
      </p:sp>
      <p:sp>
        <p:nvSpPr>
          <p:cNvPr id="22539" name="Text Box 18"/>
          <p:cNvSpPr txBox="1">
            <a:spLocks noChangeArrowheads="1"/>
          </p:cNvSpPr>
          <p:nvPr/>
        </p:nvSpPr>
        <p:spPr bwMode="auto">
          <a:xfrm>
            <a:off x="8329613" y="3500438"/>
            <a:ext cx="1439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主要适用</a:t>
            </a:r>
          </a:p>
        </p:txBody>
      </p:sp>
      <p:cxnSp>
        <p:nvCxnSpPr>
          <p:cNvPr id="3" name="直接箭头​​连接符 12"/>
          <p:cNvCxnSpPr/>
          <p:nvPr/>
        </p:nvCxnSpPr>
        <p:spPr>
          <a:xfrm flipV="1">
            <a:off x="6818313" y="1628775"/>
            <a:ext cx="0" cy="1798638"/>
          </a:xfrm>
          <a:prstGeom prst="straightConnector1">
            <a:avLst/>
          </a:prstGeom>
          <a:ln w="25400">
            <a:solidFill>
              <a:srgbClr val="3455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136775" y="5084763"/>
            <a:ext cx="9505950" cy="44608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</a:pPr>
            <a:r>
              <a:rPr lang="en-US" altLang="zh-CN" b="1"/>
              <a:t>KPI</a:t>
            </a:r>
            <a:r>
              <a:rPr lang="zh-CN" altLang="en-US" b="1"/>
              <a:t>考核表，要能反映出主要的岗位职责，看得出你是做什么、管什么的。</a:t>
            </a:r>
            <a:r>
              <a:rPr lang="zh-CN" altLang="en-US"/>
              <a:t> </a:t>
            </a: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3360738" y="1989138"/>
            <a:ext cx="4032250" cy="11906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/>
            <a:r>
              <a:rPr lang="zh-CN" altLang="en-US"/>
              <a:t>　　</a:t>
            </a:r>
            <a:r>
              <a:rPr lang="zh-CN" altLang="en-US" b="1"/>
              <a:t>岗位说明书</a:t>
            </a:r>
            <a:r>
              <a:rPr lang="zh-CN" altLang="en-US"/>
              <a:t>包括了岗位基本信息、上下级汇报关系、任职资格、岗位职责及对应的工作标准等内容。</a:t>
            </a:r>
            <a:endParaRPr lang="zh-CN" altLang="en-US" b="1"/>
          </a:p>
          <a:p>
            <a:pPr indent="457200"/>
            <a:endParaRPr lang="zh-CN" altLang="en-US" b="1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549525" y="4083050"/>
            <a:ext cx="2035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3556" name="Picture 7" descr="32fa828ba61ea8d3c1ed35b3950a304e241f58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75" y="549275"/>
            <a:ext cx="38100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矩形 11"/>
          <p:cNvSpPr>
            <a:spLocks noChangeArrowheads="1"/>
          </p:cNvSpPr>
          <p:nvPr/>
        </p:nvSpPr>
        <p:spPr bwMode="auto">
          <a:xfrm>
            <a:off x="1057275" y="3284538"/>
            <a:ext cx="4248150" cy="1150937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1489075" y="3357563"/>
            <a:ext cx="36718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主要适用：</a:t>
            </a:r>
            <a:endParaRPr lang="zh-CN" altLang="en-US"/>
          </a:p>
          <a:p>
            <a:r>
              <a:rPr lang="zh-CN" altLang="en-US"/>
              <a:t>后勤管理体系基层人员</a:t>
            </a:r>
          </a:p>
          <a:p>
            <a:r>
              <a:rPr lang="zh-CN" altLang="en-US"/>
              <a:t>日常性、事务性、重复性工作为主 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557"/>
          <p:cNvSpPr>
            <a:spLocks noChangeShapeType="1"/>
          </p:cNvSpPr>
          <p:nvPr/>
        </p:nvSpPr>
        <p:spPr bwMode="auto">
          <a:xfrm>
            <a:off x="5211763" y="5899150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8" name="Line 1558"/>
          <p:cNvSpPr>
            <a:spLocks noChangeShapeType="1"/>
          </p:cNvSpPr>
          <p:nvPr/>
        </p:nvSpPr>
        <p:spPr bwMode="auto">
          <a:xfrm>
            <a:off x="5211763" y="5899150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9" name="Line 1561"/>
          <p:cNvSpPr>
            <a:spLocks noChangeShapeType="1"/>
          </p:cNvSpPr>
          <p:nvPr/>
        </p:nvSpPr>
        <p:spPr bwMode="auto">
          <a:xfrm>
            <a:off x="4999038" y="6061075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1562"/>
          <p:cNvSpPr>
            <a:spLocks noChangeShapeType="1"/>
          </p:cNvSpPr>
          <p:nvPr/>
        </p:nvSpPr>
        <p:spPr bwMode="auto">
          <a:xfrm>
            <a:off x="4999038" y="6061075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1574"/>
          <p:cNvSpPr>
            <a:spLocks noChangeShapeType="1"/>
          </p:cNvSpPr>
          <p:nvPr/>
        </p:nvSpPr>
        <p:spPr bwMode="auto">
          <a:xfrm>
            <a:off x="4986338" y="5915025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1575"/>
          <p:cNvSpPr>
            <a:spLocks noChangeShapeType="1"/>
          </p:cNvSpPr>
          <p:nvPr/>
        </p:nvSpPr>
        <p:spPr bwMode="auto">
          <a:xfrm>
            <a:off x="4986338" y="5915025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598"/>
          <p:cNvSpPr>
            <a:spLocks noChangeShapeType="1"/>
          </p:cNvSpPr>
          <p:nvPr/>
        </p:nvSpPr>
        <p:spPr bwMode="auto">
          <a:xfrm>
            <a:off x="8167688" y="6134100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599"/>
          <p:cNvSpPr>
            <a:spLocks noChangeShapeType="1"/>
          </p:cNvSpPr>
          <p:nvPr/>
        </p:nvSpPr>
        <p:spPr bwMode="auto">
          <a:xfrm>
            <a:off x="8167688" y="6134100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1602"/>
          <p:cNvSpPr>
            <a:spLocks noChangeShapeType="1"/>
          </p:cNvSpPr>
          <p:nvPr/>
        </p:nvSpPr>
        <p:spPr bwMode="auto">
          <a:xfrm>
            <a:off x="8142288" y="5981700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603"/>
          <p:cNvSpPr>
            <a:spLocks noChangeShapeType="1"/>
          </p:cNvSpPr>
          <p:nvPr/>
        </p:nvSpPr>
        <p:spPr bwMode="auto">
          <a:xfrm>
            <a:off x="8142288" y="5981700"/>
            <a:ext cx="1587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AutoShape 3030"/>
          <p:cNvSpPr>
            <a:spLocks noChangeArrowheads="1"/>
          </p:cNvSpPr>
          <p:nvPr/>
        </p:nvSpPr>
        <p:spPr bwMode="auto">
          <a:xfrm>
            <a:off x="2713038" y="4581525"/>
            <a:ext cx="2868612" cy="1277938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4588" name="AutoShape 3031"/>
          <p:cNvSpPr>
            <a:spLocks noChangeArrowheads="1"/>
          </p:cNvSpPr>
          <p:nvPr/>
        </p:nvSpPr>
        <p:spPr bwMode="auto">
          <a:xfrm>
            <a:off x="5449888" y="4581525"/>
            <a:ext cx="2868612" cy="1290638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4589" name="AutoShape 3032"/>
          <p:cNvSpPr>
            <a:spLocks noChangeArrowheads="1"/>
          </p:cNvSpPr>
          <p:nvPr/>
        </p:nvSpPr>
        <p:spPr bwMode="auto">
          <a:xfrm>
            <a:off x="8258175" y="4508500"/>
            <a:ext cx="3340100" cy="1368425"/>
          </a:xfrm>
          <a:prstGeom prst="cube">
            <a:avLst>
              <a:gd name="adj" fmla="val 32713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217863" y="3141663"/>
            <a:ext cx="1511300" cy="1755775"/>
            <a:chOff x="4311551" y="3094038"/>
            <a:chExt cx="1511300" cy="1755775"/>
          </a:xfrm>
        </p:grpSpPr>
        <p:grpSp>
          <p:nvGrpSpPr>
            <p:cNvPr id="24611" name="Group 3073"/>
            <p:cNvGrpSpPr>
              <a:grpSpLocks/>
            </p:cNvGrpSpPr>
            <p:nvPr/>
          </p:nvGrpSpPr>
          <p:grpSpPr bwMode="auto">
            <a:xfrm>
              <a:off x="4311551" y="3094038"/>
              <a:ext cx="1511300" cy="1755775"/>
              <a:chOff x="656" y="1998"/>
              <a:chExt cx="952" cy="1106"/>
            </a:xfrm>
          </p:grpSpPr>
          <p:sp>
            <p:nvSpPr>
              <p:cNvPr id="24614" name="Oval 3055"/>
              <p:cNvSpPr>
                <a:spLocks noChangeArrowheads="1"/>
              </p:cNvSpPr>
              <p:nvPr/>
            </p:nvSpPr>
            <p:spPr bwMode="auto">
              <a:xfrm rot="-2771362">
                <a:off x="656" y="1998"/>
                <a:ext cx="952" cy="952"/>
              </a:xfrm>
              <a:prstGeom prst="ellipse">
                <a:avLst/>
              </a:pr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4615" name="Group 3056"/>
              <p:cNvGrpSpPr>
                <a:grpSpLocks/>
              </p:cNvGrpSpPr>
              <p:nvPr/>
            </p:nvGrpSpPr>
            <p:grpSpPr bwMode="auto">
              <a:xfrm>
                <a:off x="930" y="2977"/>
                <a:ext cx="403" cy="127"/>
                <a:chOff x="3839" y="1842"/>
                <a:chExt cx="576" cy="181"/>
              </a:xfrm>
            </p:grpSpPr>
            <p:sp>
              <p:nvSpPr>
                <p:cNvPr id="24616" name="Oval 3057"/>
                <p:cNvSpPr>
                  <a:spLocks noChangeArrowheads="1"/>
                </p:cNvSpPr>
                <p:nvPr/>
              </p:nvSpPr>
              <p:spPr bwMode="auto">
                <a:xfrm>
                  <a:off x="3839" y="1842"/>
                  <a:ext cx="576" cy="181"/>
                </a:xfrm>
                <a:prstGeom prst="ellipse">
                  <a:avLst/>
                </a:prstGeom>
                <a:solidFill>
                  <a:schemeClr val="bg2">
                    <a:alpha val="65097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4617" name="Oval 3058"/>
                <p:cNvSpPr>
                  <a:spLocks noChangeArrowheads="1"/>
                </p:cNvSpPr>
                <p:nvPr/>
              </p:nvSpPr>
              <p:spPr bwMode="auto">
                <a:xfrm>
                  <a:off x="3944" y="1875"/>
                  <a:ext cx="366" cy="115"/>
                </a:xfrm>
                <a:prstGeom prst="ellipse">
                  <a:avLst/>
                </a:prstGeom>
                <a:solidFill>
                  <a:schemeClr val="bg2">
                    <a:alpha val="65097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24612" name="Rectangle 3077"/>
            <p:cNvSpPr>
              <a:spLocks noChangeArrowheads="1"/>
            </p:cNvSpPr>
            <p:nvPr/>
          </p:nvSpPr>
          <p:spPr bwMode="auto">
            <a:xfrm>
              <a:off x="4468714" y="3221038"/>
              <a:ext cx="1841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ko-KR" sz="1200" b="1">
                <a:solidFill>
                  <a:schemeClr val="bg1"/>
                </a:solidFill>
                <a:latin typeface="Dotum" pitchFamily="34" charset="-127"/>
                <a:ea typeface="Dotum" pitchFamily="34" charset="-127"/>
              </a:endParaRPr>
            </a:p>
          </p:txBody>
        </p:sp>
        <p:sp>
          <p:nvSpPr>
            <p:cNvPr id="53" name="Text Box 3096"/>
            <p:cNvSpPr txBox="1">
              <a:spLocks noChangeArrowheads="1"/>
            </p:cNvSpPr>
            <p:nvPr/>
          </p:nvSpPr>
          <p:spPr bwMode="auto">
            <a:xfrm>
              <a:off x="4810026" y="3524250"/>
              <a:ext cx="439737" cy="7016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169025" y="3068638"/>
            <a:ext cx="1511300" cy="1755775"/>
            <a:chOff x="6007001" y="2517775"/>
            <a:chExt cx="1511300" cy="1755775"/>
          </a:xfrm>
        </p:grpSpPr>
        <p:grpSp>
          <p:nvGrpSpPr>
            <p:cNvPr id="24604" name="Group 3074"/>
            <p:cNvGrpSpPr>
              <a:grpSpLocks/>
            </p:cNvGrpSpPr>
            <p:nvPr/>
          </p:nvGrpSpPr>
          <p:grpSpPr bwMode="auto">
            <a:xfrm>
              <a:off x="6007001" y="2517775"/>
              <a:ext cx="1511300" cy="1755775"/>
              <a:chOff x="1724" y="1635"/>
              <a:chExt cx="952" cy="1106"/>
            </a:xfrm>
          </p:grpSpPr>
          <p:sp>
            <p:nvSpPr>
              <p:cNvPr id="24607" name="Oval 3050"/>
              <p:cNvSpPr>
                <a:spLocks noChangeArrowheads="1"/>
              </p:cNvSpPr>
              <p:nvPr/>
            </p:nvSpPr>
            <p:spPr bwMode="auto">
              <a:xfrm rot="-2771362">
                <a:off x="1724" y="1635"/>
                <a:ext cx="952" cy="952"/>
              </a:xfrm>
              <a:prstGeom prst="ellipse">
                <a:avLst/>
              </a:pr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4608" name="Group 3064"/>
              <p:cNvGrpSpPr>
                <a:grpSpLocks/>
              </p:cNvGrpSpPr>
              <p:nvPr/>
            </p:nvGrpSpPr>
            <p:grpSpPr bwMode="auto">
              <a:xfrm>
                <a:off x="1998" y="2614"/>
                <a:ext cx="403" cy="127"/>
                <a:chOff x="3839" y="1842"/>
                <a:chExt cx="576" cy="181"/>
              </a:xfrm>
            </p:grpSpPr>
            <p:sp>
              <p:nvSpPr>
                <p:cNvPr id="24609" name="Oval 3065"/>
                <p:cNvSpPr>
                  <a:spLocks noChangeArrowheads="1"/>
                </p:cNvSpPr>
                <p:nvPr/>
              </p:nvSpPr>
              <p:spPr bwMode="auto">
                <a:xfrm>
                  <a:off x="3839" y="1842"/>
                  <a:ext cx="576" cy="181"/>
                </a:xfrm>
                <a:prstGeom prst="ellipse">
                  <a:avLst/>
                </a:prstGeom>
                <a:solidFill>
                  <a:schemeClr val="bg2">
                    <a:alpha val="65097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4610" name="Oval 3066"/>
                <p:cNvSpPr>
                  <a:spLocks noChangeArrowheads="1"/>
                </p:cNvSpPr>
                <p:nvPr/>
              </p:nvSpPr>
              <p:spPr bwMode="auto">
                <a:xfrm>
                  <a:off x="3944" y="1875"/>
                  <a:ext cx="366" cy="115"/>
                </a:xfrm>
                <a:prstGeom prst="ellipse">
                  <a:avLst/>
                </a:prstGeom>
                <a:solidFill>
                  <a:schemeClr val="bg2">
                    <a:alpha val="65097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24605" name="Rectangle 3078"/>
            <p:cNvSpPr>
              <a:spLocks noChangeArrowheads="1"/>
            </p:cNvSpPr>
            <p:nvPr/>
          </p:nvSpPr>
          <p:spPr bwMode="auto">
            <a:xfrm>
              <a:off x="6203851" y="2601913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ko-KR" sz="1200" b="1">
                <a:solidFill>
                  <a:schemeClr val="bg1"/>
                </a:solidFill>
                <a:latin typeface="Dotum" pitchFamily="34" charset="-127"/>
                <a:ea typeface="Dotum" pitchFamily="34" charset="-127"/>
                <a:cs typeface="Arial" charset="0"/>
              </a:endParaRPr>
            </a:p>
          </p:txBody>
        </p:sp>
        <p:sp>
          <p:nvSpPr>
            <p:cNvPr id="64" name="Text Box 3096"/>
            <p:cNvSpPr txBox="1">
              <a:spLocks noChangeArrowheads="1"/>
            </p:cNvSpPr>
            <p:nvPr/>
          </p:nvSpPr>
          <p:spPr bwMode="auto">
            <a:xfrm>
              <a:off x="6508651" y="2905125"/>
              <a:ext cx="439738" cy="7016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9410700" y="3141663"/>
            <a:ext cx="1511300" cy="1755775"/>
            <a:chOff x="7704038" y="1941513"/>
            <a:chExt cx="1511300" cy="1755775"/>
          </a:xfrm>
        </p:grpSpPr>
        <p:grpSp>
          <p:nvGrpSpPr>
            <p:cNvPr id="24597" name="Group 3075"/>
            <p:cNvGrpSpPr>
              <a:grpSpLocks/>
            </p:cNvGrpSpPr>
            <p:nvPr/>
          </p:nvGrpSpPr>
          <p:grpSpPr bwMode="auto">
            <a:xfrm>
              <a:off x="7704038" y="1941513"/>
              <a:ext cx="1511300" cy="1755775"/>
              <a:chOff x="2793" y="1272"/>
              <a:chExt cx="952" cy="1106"/>
            </a:xfrm>
          </p:grpSpPr>
          <p:sp>
            <p:nvSpPr>
              <p:cNvPr id="24600" name="Oval 3043"/>
              <p:cNvSpPr>
                <a:spLocks noChangeArrowheads="1"/>
              </p:cNvSpPr>
              <p:nvPr/>
            </p:nvSpPr>
            <p:spPr bwMode="auto">
              <a:xfrm rot="-2771362">
                <a:off x="2793" y="1272"/>
                <a:ext cx="952" cy="95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>
                  <a:latin typeface="Calibri" pitchFamily="34" charset="0"/>
                </a:endParaRPr>
              </a:p>
            </p:txBody>
          </p:sp>
          <p:grpSp>
            <p:nvGrpSpPr>
              <p:cNvPr id="24601" name="Group 3067"/>
              <p:cNvGrpSpPr>
                <a:grpSpLocks/>
              </p:cNvGrpSpPr>
              <p:nvPr/>
            </p:nvGrpSpPr>
            <p:grpSpPr bwMode="auto">
              <a:xfrm>
                <a:off x="3067" y="2251"/>
                <a:ext cx="403" cy="127"/>
                <a:chOff x="3839" y="1842"/>
                <a:chExt cx="576" cy="181"/>
              </a:xfrm>
            </p:grpSpPr>
            <p:sp>
              <p:nvSpPr>
                <p:cNvPr id="24602" name="Oval 3068"/>
                <p:cNvSpPr>
                  <a:spLocks noChangeArrowheads="1"/>
                </p:cNvSpPr>
                <p:nvPr/>
              </p:nvSpPr>
              <p:spPr bwMode="auto">
                <a:xfrm>
                  <a:off x="3839" y="1842"/>
                  <a:ext cx="576" cy="181"/>
                </a:xfrm>
                <a:prstGeom prst="ellipse">
                  <a:avLst/>
                </a:prstGeom>
                <a:solidFill>
                  <a:schemeClr val="bg2">
                    <a:alpha val="65097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  <p:sp>
              <p:nvSpPr>
                <p:cNvPr id="24603" name="Oval 3069"/>
                <p:cNvSpPr>
                  <a:spLocks noChangeArrowheads="1"/>
                </p:cNvSpPr>
                <p:nvPr/>
              </p:nvSpPr>
              <p:spPr bwMode="auto">
                <a:xfrm>
                  <a:off x="3944" y="1875"/>
                  <a:ext cx="366" cy="115"/>
                </a:xfrm>
                <a:prstGeom prst="ellipse">
                  <a:avLst/>
                </a:prstGeom>
                <a:solidFill>
                  <a:schemeClr val="bg2">
                    <a:alpha val="65097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24598" name="Rectangle 3080"/>
            <p:cNvSpPr>
              <a:spLocks noChangeArrowheads="1"/>
            </p:cNvSpPr>
            <p:nvPr/>
          </p:nvSpPr>
          <p:spPr bwMode="auto">
            <a:xfrm>
              <a:off x="7965976" y="1984376"/>
              <a:ext cx="18415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ko-KR" sz="1200" b="1">
                <a:solidFill>
                  <a:schemeClr val="bg1"/>
                </a:solidFill>
                <a:latin typeface="Dotum" pitchFamily="34" charset="-127"/>
                <a:ea typeface="Dotum" pitchFamily="34" charset="-127"/>
                <a:cs typeface="Arial" charset="0"/>
              </a:endParaRPr>
            </a:p>
          </p:txBody>
        </p:sp>
        <p:sp>
          <p:nvSpPr>
            <p:cNvPr id="65" name="Text Box 3096"/>
            <p:cNvSpPr txBox="1">
              <a:spLocks noChangeArrowheads="1"/>
            </p:cNvSpPr>
            <p:nvPr/>
          </p:nvSpPr>
          <p:spPr bwMode="auto">
            <a:xfrm>
              <a:off x="8210451" y="2335213"/>
              <a:ext cx="439737" cy="7016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24593" name="TextBox 1"/>
          <p:cNvSpPr txBox="1">
            <a:spLocks noChangeArrowheads="1"/>
          </p:cNvSpPr>
          <p:nvPr/>
        </p:nvSpPr>
        <p:spPr bwMode="auto">
          <a:xfrm>
            <a:off x="3217863" y="5229225"/>
            <a:ext cx="169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微软雅黑"/>
                <a:ea typeface="微软雅黑"/>
                <a:cs typeface="微软雅黑"/>
              </a:rPr>
              <a:t>否决性指标</a:t>
            </a:r>
          </a:p>
        </p:txBody>
      </p:sp>
      <p:sp>
        <p:nvSpPr>
          <p:cNvPr id="24594" name="TextBox 79"/>
          <p:cNvSpPr txBox="1">
            <a:spLocks noChangeArrowheads="1"/>
          </p:cNvSpPr>
          <p:nvPr/>
        </p:nvSpPr>
        <p:spPr bwMode="auto">
          <a:xfrm>
            <a:off x="6026150" y="5229225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/>
                <a:ea typeface="微软雅黑"/>
                <a:cs typeface="微软雅黑"/>
              </a:rPr>
              <a:t>权重类指标</a:t>
            </a:r>
          </a:p>
        </p:txBody>
      </p:sp>
      <p:sp>
        <p:nvSpPr>
          <p:cNvPr id="24595" name="TextBox 80"/>
          <p:cNvSpPr txBox="1">
            <a:spLocks noChangeArrowheads="1"/>
          </p:cNvSpPr>
          <p:nvPr/>
        </p:nvSpPr>
        <p:spPr bwMode="auto">
          <a:xfrm>
            <a:off x="8761413" y="5157788"/>
            <a:ext cx="1608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/>
                <a:ea typeface="微软雅黑"/>
                <a:cs typeface="微软雅黑"/>
              </a:rPr>
              <a:t>非权重类指标</a:t>
            </a:r>
          </a:p>
        </p:txBody>
      </p:sp>
      <p:sp>
        <p:nvSpPr>
          <p:cNvPr id="24596" name="TextBox 3"/>
          <p:cNvSpPr txBox="1">
            <a:spLocks noChangeArrowheads="1"/>
          </p:cNvSpPr>
          <p:nvPr/>
        </p:nvSpPr>
        <p:spPr bwMode="auto">
          <a:xfrm>
            <a:off x="2857500" y="1484313"/>
            <a:ext cx="5154613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>
              <a:lnSpc>
                <a:spcPct val="129000"/>
              </a:lnSpc>
              <a:spcAft>
                <a:spcPts val="600"/>
              </a:spcAft>
            </a:pPr>
            <a:r>
              <a:rPr lang="en-US" altLang="zh-CN" sz="2000">
                <a:solidFill>
                  <a:srgbClr val="E46C0A"/>
                </a:solidFill>
              </a:rPr>
              <a:t>KPI</a:t>
            </a:r>
            <a:r>
              <a:rPr lang="zh-CN" altLang="en-US" sz="2000">
                <a:solidFill>
                  <a:srgbClr val="E46C0A"/>
                </a:solidFill>
              </a:rPr>
              <a:t>分为权重类指标、非权重类指标、否决性指标和临时性工作指标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13307</TotalTime>
  <Words>835</Words>
  <Application>Microsoft Macintosh PowerPoint</Application>
  <PresentationFormat>自定义</PresentationFormat>
  <Paragraphs>122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Arial Unicode MS</vt:lpstr>
      <vt:lpstr>Calibri</vt:lpstr>
      <vt:lpstr>Dotum</vt:lpstr>
      <vt:lpstr>Impact</vt:lpstr>
      <vt:lpstr>Times New Roman</vt:lpstr>
      <vt:lpstr>Wingdings</vt:lpstr>
      <vt:lpstr>黑体</vt:lpstr>
      <vt:lpstr>华文细黑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用户</cp:lastModifiedBy>
  <cp:revision>3029</cp:revision>
  <dcterms:created xsi:type="dcterms:W3CDTF">2012-10-07T00:28:30Z</dcterms:created>
  <dcterms:modified xsi:type="dcterms:W3CDTF">2019-08-25T14:45:03Z</dcterms:modified>
</cp:coreProperties>
</file>