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3" r:id="rId9"/>
    <p:sldId id="264" r:id="rId10"/>
    <p:sldId id="266" r:id="rId11"/>
    <p:sldId id="267" r:id="rId12"/>
    <p:sldId id="270" r:id="rId13"/>
    <p:sldId id="268" r:id="rId14"/>
    <p:sldId id="271" r:id="rId15"/>
    <p:sldId id="272" r:id="rId16"/>
    <p:sldId id="274" r:id="rId17"/>
    <p:sldId id="273" r:id="rId18"/>
    <p:sldId id="276" r:id="rId19"/>
    <p:sldId id="277" r:id="rId20"/>
    <p:sldId id="279" r:id="rId21"/>
    <p:sldId id="283" r:id="rId22"/>
  </p:sldIdLst>
  <p:sldSz cx="12192000" cy="6858000"/>
  <p:notesSz cx="6858000" cy="9144000"/>
  <p:embeddedFontLst>
    <p:embeddedFont>
      <p:font typeface="汉仪粗简黑简" panose="02010600030101010101" charset="-122"/>
      <p:regular r:id="rId25"/>
    </p:embeddedFont>
    <p:embeddedFont>
      <p:font typeface="汉仪魏碑简" panose="02010600030101010101" charset="-128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EB8"/>
    <a:srgbClr val="D1D4DC"/>
    <a:srgbClr val="44546A"/>
    <a:srgbClr val="7E93AD"/>
    <a:srgbClr val="4A4B82"/>
    <a:srgbClr val="9B9CC6"/>
    <a:srgbClr val="7A7BB3"/>
    <a:srgbClr val="A7C5C9"/>
    <a:srgbClr val="7DA9AF"/>
    <a:srgbClr val="25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汉仪粗简黑简" panose="00020600040101010101" charset="-122"/>
              </a:rPr>
              <a:t>2023/4/3</a:t>
            </a:fld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汉仪粗简黑简" panose="00020600040101010101" charset="-122"/>
              </a:rPr>
              <a:t>‹#›</a:t>
            </a:fld>
            <a:endParaRPr lang="zh-CN" altLang="en-US">
              <a:cs typeface="汉仪粗简黑简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粗简黑简" panose="00020600040101010101" charset="-122"/>
        <a:ea typeface="汉仪粗简黑简" panose="00020600040101010101" charset="-122"/>
        <a:cs typeface="汉仪粗简黑简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粗简黑简" panose="00020600040101010101" charset="-122"/>
        <a:ea typeface="汉仪粗简黑简" panose="00020600040101010101" charset="-122"/>
        <a:cs typeface="汉仪粗简黑简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粗简黑简" panose="00020600040101010101" charset="-122"/>
        <a:ea typeface="汉仪粗简黑简" panose="00020600040101010101" charset="-122"/>
        <a:cs typeface="汉仪粗简黑简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粗简黑简" panose="00020600040101010101" charset="-122"/>
        <a:ea typeface="汉仪粗简黑简" panose="00020600040101010101" charset="-122"/>
        <a:cs typeface="汉仪粗简黑简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粗简黑简" panose="00020600040101010101" charset="-122"/>
        <a:ea typeface="汉仪粗简黑简" panose="00020600040101010101" charset="-122"/>
        <a:cs typeface="汉仪粗简黑简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7785" y="293370"/>
            <a:ext cx="10515600" cy="920115"/>
          </a:xfrm>
        </p:spPr>
        <p:txBody>
          <a:bodyPr/>
          <a:lstStyle>
            <a:lvl1pPr>
              <a:defRPr sz="3600">
                <a:latin typeface="汉仪粗简黑简" panose="00020600040101010101" charset="-122"/>
                <a:ea typeface="汉仪粗简黑简" panose="000206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050" y="1392555"/>
            <a:ext cx="10515600" cy="80137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2800">
                <a:latin typeface="汉仪粗简黑简" panose="00020600040101010101" charset="-122"/>
                <a:ea typeface="汉仪粗简黑简" panose="00020600040101010101" charset="-122"/>
              </a:defRPr>
            </a:lvl1pPr>
            <a:lvl2pPr marL="457200" indent="0">
              <a:lnSpc>
                <a:spcPct val="120000"/>
              </a:lnSpc>
              <a:spcAft>
                <a:spcPts val="0"/>
              </a:spcAft>
              <a:buNone/>
              <a:defRPr sz="2800">
                <a:latin typeface="汉仪粗简黑简" panose="00020600040101010101" charset="-122"/>
                <a:ea typeface="汉仪粗简黑简" panose="00020600040101010101" charset="-122"/>
              </a:defRPr>
            </a:lvl2pPr>
            <a:lvl3pPr>
              <a:lnSpc>
                <a:spcPct val="120000"/>
              </a:lnSpc>
              <a:spcAft>
                <a:spcPts val="0"/>
              </a:spcAft>
              <a:defRPr sz="2800">
                <a:latin typeface="汉仪粗简黑简" panose="00020600040101010101" charset="-122"/>
                <a:ea typeface="汉仪粗简黑简" panose="00020600040101010101" charset="-122"/>
              </a:defRPr>
            </a:lvl3pPr>
            <a:lvl4pPr>
              <a:lnSpc>
                <a:spcPct val="120000"/>
              </a:lnSpc>
              <a:spcAft>
                <a:spcPts val="0"/>
              </a:spcAft>
              <a:defRPr sz="2800">
                <a:latin typeface="汉仪粗简黑简" panose="00020600040101010101" charset="-122"/>
                <a:ea typeface="汉仪粗简黑简" panose="00020600040101010101" charset="-122"/>
              </a:defRPr>
            </a:lvl4pPr>
            <a:lvl5pPr>
              <a:lnSpc>
                <a:spcPct val="120000"/>
              </a:lnSpc>
              <a:spcAft>
                <a:spcPts val="0"/>
              </a:spcAft>
              <a:defRPr sz="2800">
                <a:latin typeface="汉仪粗简黑简" panose="00020600040101010101" charset="-122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3700" y="317500"/>
            <a:ext cx="821690" cy="680720"/>
            <a:chOff x="880" y="720"/>
            <a:chExt cx="1294" cy="1072"/>
          </a:xfrm>
        </p:grpSpPr>
        <p:sp>
          <p:nvSpPr>
            <p:cNvPr id="8" name="任意多边形 7"/>
            <p:cNvSpPr/>
            <p:nvPr/>
          </p:nvSpPr>
          <p:spPr>
            <a:xfrm>
              <a:off x="918" y="736"/>
              <a:ext cx="1257" cy="1043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1415" h="1237">
                  <a:moveTo>
                    <a:pt x="309" y="0"/>
                  </a:moveTo>
                  <a:lnTo>
                    <a:pt x="1106" y="0"/>
                  </a:lnTo>
                  <a:lnTo>
                    <a:pt x="1415" y="618"/>
                  </a:lnTo>
                  <a:lnTo>
                    <a:pt x="1106" y="1237"/>
                  </a:lnTo>
                  <a:lnTo>
                    <a:pt x="309" y="1237"/>
                  </a:lnTo>
                  <a:lnTo>
                    <a:pt x="0" y="618"/>
                  </a:lnTo>
                  <a:lnTo>
                    <a:pt x="309" y="0"/>
                  </a:lnTo>
                  <a:close/>
                </a:path>
              </a:pathLst>
            </a:custGeom>
            <a:noFill/>
            <a:ln w="28575">
              <a:solidFill>
                <a:srgbClr val="909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16" y="736"/>
              <a:ext cx="937" cy="1042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1055" h="1236">
                  <a:moveTo>
                    <a:pt x="0" y="0"/>
                  </a:moveTo>
                  <a:lnTo>
                    <a:pt x="746" y="0"/>
                  </a:lnTo>
                  <a:lnTo>
                    <a:pt x="1055" y="618"/>
                  </a:lnTo>
                  <a:lnTo>
                    <a:pt x="746" y="1236"/>
                  </a:ln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80" y="720"/>
              <a:ext cx="653" cy="1072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735" h="1271">
                  <a:moveTo>
                    <a:pt x="0" y="0"/>
                  </a:moveTo>
                  <a:lnTo>
                    <a:pt x="417" y="0"/>
                  </a:lnTo>
                  <a:lnTo>
                    <a:pt x="735" y="635"/>
                  </a:lnTo>
                  <a:lnTo>
                    <a:pt x="417" y="1271"/>
                  </a:lnTo>
                  <a:lnTo>
                    <a:pt x="0" y="1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EB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168400" y="996950"/>
            <a:ext cx="102489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 userDrawn="1"/>
        </p:nvSpPr>
        <p:spPr>
          <a:xfrm>
            <a:off x="0" y="6461125"/>
            <a:ext cx="12192635" cy="3968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354">
                <a:moveTo>
                  <a:pt x="9842" y="0"/>
                </a:moveTo>
                <a:cubicBezTo>
                  <a:pt x="12886" y="-1"/>
                  <a:pt x="15930" y="258"/>
                  <a:pt x="18974" y="622"/>
                </a:cubicBezTo>
                <a:lnTo>
                  <a:pt x="19200" y="649"/>
                </a:lnTo>
                <a:lnTo>
                  <a:pt x="19200" y="1354"/>
                </a:lnTo>
                <a:lnTo>
                  <a:pt x="0" y="1354"/>
                </a:lnTo>
                <a:lnTo>
                  <a:pt x="0" y="1104"/>
                </a:lnTo>
                <a:lnTo>
                  <a:pt x="88" y="1082"/>
                </a:lnTo>
                <a:cubicBezTo>
                  <a:pt x="3339" y="299"/>
                  <a:pt x="6591" y="1"/>
                  <a:pt x="9842" y="0"/>
                </a:cubicBezTo>
                <a:close/>
              </a:path>
            </a:pathLst>
          </a:custGeom>
          <a:solidFill>
            <a:srgbClr val="90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粗简黑简" panose="00020600040101010101" charset="-122"/>
          <a:ea typeface="汉仪粗简黑简" panose="00020600040101010101" charset="-122"/>
          <a:cs typeface="汉仪粗简黑简" panose="0002060004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粗简黑简" panose="00020600040101010101" charset="-122"/>
          <a:ea typeface="汉仪粗简黑简" panose="00020600040101010101" charset="-122"/>
          <a:cs typeface="汉仪粗简黑简" panose="0002060004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粗简黑简" panose="00020600040101010101" charset="-122"/>
          <a:ea typeface="汉仪粗简黑简" panose="00020600040101010101" charset="-122"/>
          <a:cs typeface="汉仪粗简黑简" panose="0002060004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粗简黑简" panose="00020600040101010101" charset="-122"/>
          <a:ea typeface="汉仪粗简黑简" panose="00020600040101010101" charset="-122"/>
          <a:cs typeface="汉仪粗简黑简" panose="0002060004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粗简黑简" panose="00020600040101010101" charset="-122"/>
          <a:ea typeface="汉仪粗简黑简" panose="00020600040101010101" charset="-122"/>
          <a:cs typeface="汉仪粗简黑简" panose="0002060004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粗简黑简" panose="00020600040101010101" charset="-122"/>
          <a:ea typeface="汉仪粗简黑简" panose="00020600040101010101" charset="-122"/>
          <a:cs typeface="汉仪粗简黑简" panose="0002060004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963285" y="514350"/>
            <a:ext cx="6228080" cy="6343015"/>
            <a:chOff x="9391" y="810"/>
            <a:chExt cx="9808" cy="9989"/>
          </a:xfrm>
          <a:blipFill rotWithShape="1">
            <a:blip r:embed="rId2"/>
            <a:tile tx="0" ty="0" sx="100000" sy="100000" flip="none" algn="tl"/>
          </a:blipFill>
        </p:grpSpPr>
        <p:sp>
          <p:nvSpPr>
            <p:cNvPr id="7" name="六边形 6"/>
            <p:cNvSpPr/>
            <p:nvPr/>
          </p:nvSpPr>
          <p:spPr>
            <a:xfrm>
              <a:off x="13490" y="810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9391" y="3142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13460" y="5534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391" y="7851"/>
              <a:ext cx="4939" cy="2949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4939" h="2949">
                  <a:moveTo>
                    <a:pt x="1129" y="0"/>
                  </a:moveTo>
                  <a:lnTo>
                    <a:pt x="3810" y="0"/>
                  </a:lnTo>
                  <a:lnTo>
                    <a:pt x="4939" y="2258"/>
                  </a:lnTo>
                  <a:lnTo>
                    <a:pt x="4594" y="2949"/>
                  </a:lnTo>
                  <a:lnTo>
                    <a:pt x="346" y="2949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7511" y="3172"/>
              <a:ext cx="1689" cy="4516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1689" h="4516">
                  <a:moveTo>
                    <a:pt x="1129" y="0"/>
                  </a:moveTo>
                  <a:lnTo>
                    <a:pt x="1689" y="0"/>
                  </a:lnTo>
                  <a:lnTo>
                    <a:pt x="1689" y="4516"/>
                  </a:lnTo>
                  <a:lnTo>
                    <a:pt x="1129" y="4516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sp>
        <p:nvSpPr>
          <p:cNvPr id="18" name="六边形 17"/>
          <p:cNvSpPr/>
          <p:nvPr/>
        </p:nvSpPr>
        <p:spPr>
          <a:xfrm>
            <a:off x="8246110" y="22860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6944360" y="275590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537200" y="-80010"/>
            <a:ext cx="3162300" cy="170942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4980" h="2559">
                <a:moveTo>
                  <a:pt x="93" y="0"/>
                </a:moveTo>
                <a:lnTo>
                  <a:pt x="4888" y="0"/>
                </a:lnTo>
                <a:lnTo>
                  <a:pt x="4980" y="185"/>
                </a:lnTo>
                <a:lnTo>
                  <a:pt x="3793" y="2559"/>
                </a:lnTo>
                <a:lnTo>
                  <a:pt x="1187" y="2559"/>
                </a:lnTo>
                <a:lnTo>
                  <a:pt x="0" y="185"/>
                </a:lnTo>
                <a:lnTo>
                  <a:pt x="93" y="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7870" y="2781300"/>
            <a:ext cx="50469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latin typeface="汉仪魏碑简" panose="02010600000101010101" charset="-128"/>
                <a:ea typeface="汉仪魏碑简" panose="02010600000101010101" charset="-128"/>
                <a:cs typeface="汉仪魏碑简" panose="02010600000101010101" charset="-128"/>
                <a:sym typeface="汉仪粗简黑简" panose="00020600040101010101" charset="-122"/>
              </a:rPr>
              <a:t>KPI</a:t>
            </a:r>
            <a:r>
              <a:rPr lang="zh-CN" altLang="en-US" sz="5000">
                <a:latin typeface="汉仪魏碑简" panose="02010600000101010101" charset="-128"/>
                <a:ea typeface="汉仪魏碑简" panose="02010600000101010101" charset="-128"/>
                <a:cs typeface="汉仪魏碑简" panose="02010600000101010101" charset="-128"/>
                <a:sym typeface="汉仪粗简黑简" panose="00020600040101010101" charset="-122"/>
              </a:rPr>
              <a:t>绩效考核方案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38505" y="2172970"/>
            <a:ext cx="463105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5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绩效考核</a:t>
            </a:r>
            <a:r>
              <a:rPr lang="en-US" altLang="zh-CN" sz="25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 | </a:t>
            </a:r>
            <a:r>
              <a:rPr lang="zh-CN" altLang="en-US" sz="25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绩效实施培训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7870" y="3539490"/>
            <a:ext cx="4631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KPI performance appraisal plan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71475" y="2776855"/>
            <a:ext cx="5334000" cy="1332865"/>
          </a:xfrm>
          <a:prstGeom prst="hexagon">
            <a:avLst>
              <a:gd name="adj" fmla="val 16436"/>
              <a:gd name="vf" fmla="val 115470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5915" y="4711065"/>
            <a:ext cx="2189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buClrTx/>
              <a:buSzTx/>
              <a:buFontTx/>
            </a:pPr>
            <a:r>
              <a:rPr lang="zh-CN" altLang="en-US" sz="2000" dirty="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演讲人：小猎君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05915" y="5174615"/>
            <a:ext cx="2635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buClrTx/>
              <a:buSzTx/>
              <a:buFontTx/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日期：20XX年XX月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538605" y="4777105"/>
            <a:ext cx="0" cy="7429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309110" y="4777105"/>
            <a:ext cx="0" cy="7429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43865" y="228600"/>
            <a:ext cx="1162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buClrTx/>
              <a:buSzTx/>
              <a:buFontTx/>
            </a:pPr>
            <a:r>
              <a:rPr lang="en-US" altLang="zh-CN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LOGO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KPI指标筛选原则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0705" y="1873885"/>
            <a:ext cx="2173605" cy="653415"/>
          </a:xfrm>
        </p:spPr>
        <p:txBody>
          <a:bodyPr>
            <a:noAutofit/>
          </a:bodyPr>
          <a:lstStyle/>
          <a:p>
            <a:r>
              <a:rPr lang="zh-CN" altLang="en-US"/>
              <a:t>少而精原则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800225" y="1873885"/>
            <a:ext cx="2172970" cy="654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4435" y="2675255"/>
            <a:ext cx="276987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KPI指标应能够反映出工作的主要要求，体现20/80原则，即：KPI指标总和应能解释被考核者80%以上的工作成果；每个岗位的KPI指标最好不超过8个</a:t>
            </a:r>
          </a:p>
        </p:txBody>
      </p:sp>
      <p:sp>
        <p:nvSpPr>
          <p:cNvPr id="5" name="六边形 4"/>
          <p:cNvSpPr/>
          <p:nvPr/>
        </p:nvSpPr>
        <p:spPr>
          <a:xfrm>
            <a:off x="1097915" y="1929765"/>
            <a:ext cx="635000" cy="562610"/>
          </a:xfrm>
          <a:prstGeom prst="hexagon">
            <a:avLst/>
          </a:prstGeom>
          <a:solidFill>
            <a:srgbClr val="7E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200785" y="1901825"/>
            <a:ext cx="485775" cy="556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cs typeface="汉仪粗简黑简" panose="00020600040101010101" charset="-122"/>
              </a:rPr>
              <a:t>1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276090" y="1929765"/>
            <a:ext cx="0" cy="3622040"/>
          </a:xfrm>
          <a:prstGeom prst="line">
            <a:avLst/>
          </a:prstGeom>
          <a:ln>
            <a:gradFill>
              <a:gsLst>
                <a:gs pos="98000">
                  <a:srgbClr val="252D39"/>
                </a:gs>
                <a:gs pos="1000">
                  <a:srgbClr val="252D39">
                    <a:alpha val="0"/>
                  </a:srgbClr>
                </a:gs>
              </a:gsLst>
              <a:lin ang="54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>
            <a:spLocks noGrp="1"/>
          </p:cNvSpPr>
          <p:nvPr/>
        </p:nvSpPr>
        <p:spPr>
          <a:xfrm>
            <a:off x="5249545" y="1873885"/>
            <a:ext cx="2466340" cy="653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cs typeface="汉仪粗简黑简" panose="00020600040101010101" charset="-122"/>
              </a:rPr>
              <a:t>结果导向原则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316855" y="1873885"/>
            <a:ext cx="2232025" cy="654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11065" y="2675255"/>
            <a:ext cx="276987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KPI指标的选择要体现出结果优先的原则，首先考虑岗位的工作产出，从工作产出中分析确定主要和次要项目，在依据其重要性进行筛选，最终确定KPI指标</a:t>
            </a:r>
          </a:p>
        </p:txBody>
      </p:sp>
      <p:sp>
        <p:nvSpPr>
          <p:cNvPr id="18" name="六边形 17"/>
          <p:cNvSpPr/>
          <p:nvPr/>
        </p:nvSpPr>
        <p:spPr>
          <a:xfrm>
            <a:off x="4614545" y="1929765"/>
            <a:ext cx="635000" cy="562610"/>
          </a:xfrm>
          <a:prstGeom prst="hexagon">
            <a:avLst/>
          </a:prstGeom>
          <a:solidFill>
            <a:srgbClr val="7E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19" name="内容占位符 2"/>
          <p:cNvSpPr>
            <a:spLocks noGrp="1"/>
          </p:cNvSpPr>
          <p:nvPr/>
        </p:nvSpPr>
        <p:spPr>
          <a:xfrm>
            <a:off x="4717415" y="1901825"/>
            <a:ext cx="485775" cy="556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cs typeface="汉仪粗简黑简" panose="00020600040101010101" charset="-122"/>
              </a:rPr>
              <a:t>2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792720" y="1929765"/>
            <a:ext cx="0" cy="3622040"/>
          </a:xfrm>
          <a:prstGeom prst="line">
            <a:avLst/>
          </a:prstGeom>
          <a:ln>
            <a:gradFill>
              <a:gsLst>
                <a:gs pos="98000">
                  <a:srgbClr val="252D39"/>
                </a:gs>
                <a:gs pos="1000">
                  <a:srgbClr val="252D39">
                    <a:alpha val="0"/>
                  </a:srgbClr>
                </a:gs>
              </a:gsLst>
              <a:lin ang="54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>
            <a:spLocks noGrp="1"/>
          </p:cNvSpPr>
          <p:nvPr/>
        </p:nvSpPr>
        <p:spPr>
          <a:xfrm>
            <a:off x="8863965" y="1873885"/>
            <a:ext cx="2173605" cy="653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cs typeface="汉仪粗简黑简" panose="00020600040101010101" charset="-122"/>
              </a:rPr>
              <a:t>一致性原则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8833485" y="1873885"/>
            <a:ext cx="2172970" cy="654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27695" y="2675255"/>
            <a:ext cx="27698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KPI指标与公司战略目标、该岗位KPI整体指标保持一致，其实现有助于公司的战略目标实现</a:t>
            </a:r>
          </a:p>
        </p:txBody>
      </p:sp>
      <p:sp>
        <p:nvSpPr>
          <p:cNvPr id="24" name="六边形 23"/>
          <p:cNvSpPr/>
          <p:nvPr/>
        </p:nvSpPr>
        <p:spPr>
          <a:xfrm>
            <a:off x="8131175" y="1929765"/>
            <a:ext cx="635000" cy="562610"/>
          </a:xfrm>
          <a:prstGeom prst="hexagon">
            <a:avLst/>
          </a:prstGeom>
          <a:solidFill>
            <a:srgbClr val="7E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5" name="内容占位符 2"/>
          <p:cNvSpPr>
            <a:spLocks noGrp="1"/>
          </p:cNvSpPr>
          <p:nvPr/>
        </p:nvSpPr>
        <p:spPr>
          <a:xfrm>
            <a:off x="8234045" y="1901825"/>
            <a:ext cx="485775" cy="556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cs typeface="汉仪粗简黑简" panose="00020600040101010101" charset="-122"/>
              </a:rPr>
              <a:t>3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1309350" y="1929765"/>
            <a:ext cx="0" cy="3622040"/>
          </a:xfrm>
          <a:prstGeom prst="line">
            <a:avLst/>
          </a:prstGeom>
          <a:ln>
            <a:gradFill>
              <a:gsLst>
                <a:gs pos="98000">
                  <a:srgbClr val="252D39"/>
                </a:gs>
                <a:gs pos="1000">
                  <a:srgbClr val="252D39">
                    <a:alpha val="0"/>
                  </a:srgbClr>
                </a:gs>
              </a:gsLst>
              <a:lin ang="54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KPI指标筛选原则</a:t>
            </a:r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5076268" y="3286893"/>
            <a:ext cx="2136618" cy="2136618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967627" y="3178252"/>
            <a:ext cx="2353900" cy="23539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4370098" y="2580723"/>
            <a:ext cx="3548959" cy="3548959"/>
          </a:xfrm>
          <a:prstGeom prst="ellipse">
            <a:avLst/>
          </a:prstGeom>
          <a:noFill/>
          <a:ln w="19050">
            <a:solidFill>
              <a:srgbClr val="79B6D3">
                <a:lumMod val="50000"/>
              </a:srgbClr>
            </a:solidFill>
            <a:prstDash val="dash"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5839613" y="2321020"/>
            <a:ext cx="603731" cy="603731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7030A0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7369648" y="3212791"/>
            <a:ext cx="603731" cy="603731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8590CA">
                <a:lumMod val="75000"/>
              </a:srgbClr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4363898" y="3212791"/>
            <a:ext cx="603731" cy="603731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8590CA">
                <a:lumMod val="75000"/>
              </a:srgbClr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4363898" y="5073283"/>
            <a:ext cx="603731" cy="603731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7030A0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7369648" y="5077804"/>
            <a:ext cx="603731" cy="603731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8EAADC">
                <a:lumMod val="75000"/>
              </a:srgbClr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10505" y="3952875"/>
            <a:ext cx="17037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SMART</a:t>
            </a:r>
          </a:p>
          <a:p>
            <a:pPr algn="ctr"/>
            <a:r>
              <a:rPr lang="zh-CN" altLang="en-US" sz="28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原则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38520" y="2355215"/>
            <a:ext cx="370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86015" y="3253740"/>
            <a:ext cx="370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M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60615" y="5113655"/>
            <a:ext cx="370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A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432300" y="5118735"/>
            <a:ext cx="370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R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476750" y="3253740"/>
            <a:ext cx="370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T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271135" y="1414145"/>
            <a:ext cx="17824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Specific：明确的、具体的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399780" y="3109595"/>
            <a:ext cx="2315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Measursble：可衡量的、可评估的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385175" y="5078095"/>
            <a:ext cx="17824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Attainable：可实现的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092325" y="5078095"/>
            <a:ext cx="17824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Realistic：现实的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106930" y="3109595"/>
            <a:ext cx="17824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Time-bound：有时限的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H="1">
            <a:off x="-20955" y="514350"/>
            <a:ext cx="6228080" cy="6343015"/>
            <a:chOff x="9391" y="810"/>
            <a:chExt cx="9808" cy="9989"/>
          </a:xfrm>
          <a:blipFill rotWithShape="1">
            <a:blip r:embed="rId2"/>
            <a:tile tx="0" ty="0" sx="100000" sy="100000" flip="none" algn="tl"/>
          </a:blipFill>
        </p:grpSpPr>
        <p:sp>
          <p:nvSpPr>
            <p:cNvPr id="7" name="六边形 6"/>
            <p:cNvSpPr/>
            <p:nvPr/>
          </p:nvSpPr>
          <p:spPr>
            <a:xfrm>
              <a:off x="13490" y="810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9391" y="3142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13460" y="5534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391" y="7851"/>
              <a:ext cx="4939" cy="2949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4939" h="2949">
                  <a:moveTo>
                    <a:pt x="1129" y="0"/>
                  </a:moveTo>
                  <a:lnTo>
                    <a:pt x="3810" y="0"/>
                  </a:lnTo>
                  <a:lnTo>
                    <a:pt x="4939" y="2258"/>
                  </a:lnTo>
                  <a:lnTo>
                    <a:pt x="4594" y="2949"/>
                  </a:lnTo>
                  <a:lnTo>
                    <a:pt x="346" y="2949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7511" y="3172"/>
              <a:ext cx="1689" cy="4516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1689" h="4516">
                  <a:moveTo>
                    <a:pt x="1129" y="0"/>
                  </a:moveTo>
                  <a:lnTo>
                    <a:pt x="1689" y="0"/>
                  </a:lnTo>
                  <a:lnTo>
                    <a:pt x="1689" y="4516"/>
                  </a:lnTo>
                  <a:lnTo>
                    <a:pt x="1129" y="4516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sp>
        <p:nvSpPr>
          <p:cNvPr id="24" name="六边形 23"/>
          <p:cNvSpPr/>
          <p:nvPr/>
        </p:nvSpPr>
        <p:spPr>
          <a:xfrm>
            <a:off x="7425055" y="2018030"/>
            <a:ext cx="3150870" cy="876300"/>
          </a:xfrm>
          <a:prstGeom prst="hexagon">
            <a:avLst>
              <a:gd name="adj" fmla="val 16436"/>
              <a:gd name="vf" fmla="val 115470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3185" y="2141220"/>
            <a:ext cx="257302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5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第三部分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57670" y="3228340"/>
            <a:ext cx="463105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3500">
                <a:latin typeface="汉仪魏碑简" panose="02010600000101010101" charset="-128"/>
                <a:ea typeface="汉仪魏碑简" panose="02010600000101010101" charset="-128"/>
                <a:cs typeface="汉仪魏碑简" panose="02010600000101010101" charset="-128"/>
                <a:sym typeface="汉仪粗简黑简" panose="00020600040101010101" charset="-122"/>
              </a:rPr>
              <a:t>确定衡量标准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00850" y="3670935"/>
            <a:ext cx="45307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600"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Define measure</a:t>
            </a:r>
          </a:p>
        </p:txBody>
      </p:sp>
      <p:sp>
        <p:nvSpPr>
          <p:cNvPr id="5" name="六边形 4"/>
          <p:cNvSpPr/>
          <p:nvPr/>
        </p:nvSpPr>
        <p:spPr>
          <a:xfrm flipH="1">
            <a:off x="868045" y="36703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6" name="六边形 5"/>
          <p:cNvSpPr/>
          <p:nvPr/>
        </p:nvSpPr>
        <p:spPr>
          <a:xfrm flipH="1">
            <a:off x="487045" y="289433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051540" y="5550535"/>
            <a:ext cx="1260475" cy="1502410"/>
            <a:chOff x="12251" y="7255"/>
            <a:chExt cx="2735" cy="3545"/>
          </a:xfrm>
        </p:grpSpPr>
        <p:sp>
          <p:nvSpPr>
            <p:cNvPr id="18" name="六边形 17"/>
            <p:cNvSpPr/>
            <p:nvPr/>
          </p:nvSpPr>
          <p:spPr>
            <a:xfrm flipH="1">
              <a:off x="12251" y="725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 flipH="1">
              <a:off x="12791" y="8315"/>
              <a:ext cx="1661" cy="1584"/>
            </a:xfrm>
            <a:prstGeom prst="hexagon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 flipH="1">
              <a:off x="13326" y="9216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07485" y="65405"/>
            <a:ext cx="1260475" cy="1502410"/>
            <a:chOff x="12251" y="7255"/>
            <a:chExt cx="2735" cy="3545"/>
          </a:xfrm>
        </p:grpSpPr>
        <p:sp>
          <p:nvSpPr>
            <p:cNvPr id="17" name="六边形 16"/>
            <p:cNvSpPr/>
            <p:nvPr/>
          </p:nvSpPr>
          <p:spPr>
            <a:xfrm flipH="1">
              <a:off x="12251" y="725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7" name="六边形 26"/>
            <p:cNvSpPr/>
            <p:nvPr/>
          </p:nvSpPr>
          <p:spPr>
            <a:xfrm flipH="1">
              <a:off x="12791" y="831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flipH="1">
              <a:off x="13326" y="9216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7540" y="4431030"/>
            <a:ext cx="1990090" cy="1032510"/>
            <a:chOff x="9004" y="6978"/>
            <a:chExt cx="3134" cy="1626"/>
          </a:xfrm>
        </p:grpSpPr>
        <p:sp>
          <p:nvSpPr>
            <p:cNvPr id="34" name="六边形 33"/>
            <p:cNvSpPr/>
            <p:nvPr/>
          </p:nvSpPr>
          <p:spPr>
            <a:xfrm flipH="1">
              <a:off x="9004" y="6978"/>
              <a:ext cx="1706" cy="1627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 flipH="1">
              <a:off x="10207" y="7244"/>
              <a:ext cx="1147" cy="109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8" name="六边形 37"/>
            <p:cNvSpPr/>
            <p:nvPr/>
          </p:nvSpPr>
          <p:spPr>
            <a:xfrm flipH="1">
              <a:off x="11122" y="7413"/>
              <a:ext cx="791" cy="755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9" name="六边形 38"/>
            <p:cNvSpPr/>
            <p:nvPr/>
          </p:nvSpPr>
          <p:spPr>
            <a:xfrm flipH="1">
              <a:off x="11702" y="7593"/>
              <a:ext cx="437" cy="393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88035" y="1570990"/>
            <a:ext cx="10578465" cy="862330"/>
          </a:xfrm>
          <a:prstGeom prst="roundRect">
            <a:avLst/>
          </a:prstGeom>
          <a:noFill/>
          <a:ln w="19050">
            <a:solidFill>
              <a:srgbClr val="4A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06145" y="1410970"/>
            <a:ext cx="4507230" cy="589915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关键绩效指标选择权重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1235" y="1431925"/>
            <a:ext cx="4027170" cy="554355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指标数控制在3-8个之间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6145" y="1972945"/>
            <a:ext cx="100533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过多的考核指标导致员工分散注意力，多数指标可能重复，引起考核成本过高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807085" y="2790825"/>
            <a:ext cx="10578465" cy="862330"/>
          </a:xfrm>
          <a:prstGeom prst="roundRect">
            <a:avLst/>
          </a:prstGeom>
          <a:noFill/>
          <a:ln w="19050">
            <a:solidFill>
              <a:srgbClr val="4A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25195" y="2630805"/>
            <a:ext cx="4487545" cy="589915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/>
        </p:nvSpPr>
        <p:spPr>
          <a:xfrm>
            <a:off x="884555" y="2623820"/>
            <a:ext cx="4662170" cy="554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700">
                <a:solidFill>
                  <a:schemeClr val="bg1"/>
                </a:solidFill>
                <a:cs typeface="汉仪粗简黑简" panose="00020600040101010101" charset="-122"/>
              </a:rPr>
              <a:t>每个KPI权重一般不高于40</a:t>
            </a:r>
            <a:r>
              <a:rPr lang="en-US" altLang="zh-CN" sz="2700">
                <a:solidFill>
                  <a:schemeClr val="bg1"/>
                </a:solidFill>
                <a:cs typeface="汉仪粗简黑简" panose="00020600040101010101" charset="-122"/>
              </a:rPr>
              <a:t>%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25195" y="3192780"/>
            <a:ext cx="104406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过高的权重导致员工“抓大头扔小头”，对其他与业绩密切相关的指标不予关注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88035" y="4010660"/>
            <a:ext cx="10578465" cy="862330"/>
          </a:xfrm>
          <a:prstGeom prst="roundRect">
            <a:avLst/>
          </a:prstGeom>
          <a:noFill/>
          <a:ln w="19050">
            <a:solidFill>
              <a:srgbClr val="4A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06145" y="3850640"/>
            <a:ext cx="4487545" cy="589915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30" name="内容占位符 2"/>
          <p:cNvSpPr>
            <a:spLocks noGrp="1"/>
          </p:cNvSpPr>
          <p:nvPr/>
        </p:nvSpPr>
        <p:spPr>
          <a:xfrm>
            <a:off x="991235" y="3871595"/>
            <a:ext cx="4402455" cy="554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2700">
                <a:solidFill>
                  <a:schemeClr val="bg1"/>
                </a:solidFill>
                <a:cs typeface="汉仪粗简黑简" panose="00020600040101010101" charset="-122"/>
                <a:sym typeface="+mn-ea"/>
              </a:rPr>
              <a:t>每个KPI权重一般不低于5%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06145" y="4412615"/>
            <a:ext cx="100533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太低会对考核得分缺乏影响力，也易导致员工“抓大头扔小头”现象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807085" y="5230495"/>
            <a:ext cx="10578465" cy="862330"/>
          </a:xfrm>
          <a:prstGeom prst="roundRect">
            <a:avLst/>
          </a:prstGeom>
          <a:noFill/>
          <a:ln w="19050">
            <a:solidFill>
              <a:srgbClr val="4A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25195" y="5070475"/>
            <a:ext cx="4488180" cy="589915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35" name="内容占位符 2"/>
          <p:cNvSpPr>
            <a:spLocks noGrp="1"/>
          </p:cNvSpPr>
          <p:nvPr/>
        </p:nvSpPr>
        <p:spPr>
          <a:xfrm>
            <a:off x="1010285" y="5091430"/>
            <a:ext cx="4027170" cy="554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cs typeface="汉仪粗简黑简" panose="00020600040101010101" charset="-122"/>
              </a:rPr>
              <a:t>指标数控制在3-8个之间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25195" y="5632450"/>
            <a:ext cx="100533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可简化计算的难度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确定关键绩效指标衡量标准</a:t>
            </a:r>
          </a:p>
        </p:txBody>
      </p:sp>
      <p:sp>
        <p:nvSpPr>
          <p:cNvPr id="4" name="椭圆 3"/>
          <p:cNvSpPr/>
          <p:nvPr/>
        </p:nvSpPr>
        <p:spPr>
          <a:xfrm>
            <a:off x="3910965" y="2483485"/>
            <a:ext cx="2626360" cy="262636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66715" y="2483485"/>
            <a:ext cx="2626360" cy="2626360"/>
          </a:xfrm>
          <a:prstGeom prst="ellipse">
            <a:avLst/>
          </a:prstGeom>
          <a:solidFill>
            <a:srgbClr val="90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466715" y="2738663"/>
            <a:ext cx="1070610" cy="211600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86" h="3332">
                <a:moveTo>
                  <a:pt x="843" y="0"/>
                </a:moveTo>
                <a:lnTo>
                  <a:pt x="855" y="9"/>
                </a:lnTo>
                <a:cubicBezTo>
                  <a:pt x="1360" y="386"/>
                  <a:pt x="1686" y="988"/>
                  <a:pt x="1686" y="1666"/>
                </a:cubicBezTo>
                <a:cubicBezTo>
                  <a:pt x="1686" y="2344"/>
                  <a:pt x="1360" y="2946"/>
                  <a:pt x="855" y="3323"/>
                </a:cubicBezTo>
                <a:lnTo>
                  <a:pt x="843" y="3332"/>
                </a:lnTo>
                <a:lnTo>
                  <a:pt x="831" y="3323"/>
                </a:lnTo>
                <a:cubicBezTo>
                  <a:pt x="326" y="2946"/>
                  <a:pt x="0" y="2344"/>
                  <a:pt x="0" y="1666"/>
                </a:cubicBezTo>
                <a:cubicBezTo>
                  <a:pt x="0" y="988"/>
                  <a:pt x="326" y="386"/>
                  <a:pt x="831" y="9"/>
                </a:cubicBezTo>
                <a:lnTo>
                  <a:pt x="843" y="0"/>
                </a:lnTo>
                <a:close/>
              </a:path>
            </a:pathLst>
          </a:custGeom>
          <a:solidFill>
            <a:srgbClr val="D1D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1660" y="3119755"/>
            <a:ext cx="1186815" cy="1354455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定量</a:t>
            </a:r>
          </a:p>
          <a:p>
            <a:r>
              <a:rPr lang="zh-CN" altLang="en-US">
                <a:solidFill>
                  <a:schemeClr val="bg1"/>
                </a:solidFill>
              </a:rPr>
              <a:t>指标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704965" y="3119755"/>
            <a:ext cx="1186815" cy="135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cs typeface="汉仪粗简黑简" panose="00020600040101010101" charset="-122"/>
              </a:rPr>
              <a:t>定性指标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8040" y="3012440"/>
            <a:ext cx="19627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对于定量指标要列明详细的计算公式，以便于评分人操作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892425" y="2275205"/>
            <a:ext cx="3810000" cy="3044190"/>
            <a:chOff x="4555" y="3583"/>
            <a:chExt cx="6000" cy="4794"/>
          </a:xfrm>
        </p:grpSpPr>
        <p:sp>
          <p:nvSpPr>
            <p:cNvPr id="10" name="弧形 9"/>
            <p:cNvSpPr/>
            <p:nvPr/>
          </p:nvSpPr>
          <p:spPr>
            <a:xfrm flipH="1">
              <a:off x="5761" y="3583"/>
              <a:ext cx="4795" cy="4795"/>
            </a:xfrm>
            <a:prstGeom prst="arc">
              <a:avLst>
                <a:gd name="adj1" fmla="val 16200000"/>
                <a:gd name="adj2" fmla="val 5245047"/>
              </a:avLst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555" y="5980"/>
              <a:ext cx="1214" cy="0"/>
            </a:xfrm>
            <a:prstGeom prst="line">
              <a:avLst/>
            </a:prstGeom>
            <a:ln w="127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H="1">
            <a:off x="5296535" y="2276475"/>
            <a:ext cx="3810000" cy="3044190"/>
            <a:chOff x="4555" y="3583"/>
            <a:chExt cx="6000" cy="4794"/>
          </a:xfrm>
        </p:grpSpPr>
        <p:sp>
          <p:nvSpPr>
            <p:cNvPr id="19" name="弧形 18"/>
            <p:cNvSpPr/>
            <p:nvPr/>
          </p:nvSpPr>
          <p:spPr>
            <a:xfrm flipH="1">
              <a:off x="5761" y="3583"/>
              <a:ext cx="4795" cy="4795"/>
            </a:xfrm>
            <a:prstGeom prst="arc">
              <a:avLst>
                <a:gd name="adj1" fmla="val 16200000"/>
                <a:gd name="adj2" fmla="val 5245047"/>
              </a:avLst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4555" y="5980"/>
              <a:ext cx="1214" cy="0"/>
            </a:xfrm>
            <a:prstGeom prst="line">
              <a:avLst/>
            </a:prstGeom>
            <a:ln w="127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9213215" y="2861310"/>
            <a:ext cx="19627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对于定性指标提取出评价要素明确衡量标准，以便于评分人做出公正的评价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确定关键绩效指标衡量标准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35330" y="1801495"/>
            <a:ext cx="4848860" cy="1781810"/>
            <a:chOff x="1245" y="4262"/>
            <a:chExt cx="7636" cy="2806"/>
          </a:xfrm>
        </p:grpSpPr>
        <p:sp>
          <p:nvSpPr>
            <p:cNvPr id="6" name="矩形 5"/>
            <p:cNvSpPr/>
            <p:nvPr/>
          </p:nvSpPr>
          <p:spPr>
            <a:xfrm>
              <a:off x="1245" y="4750"/>
              <a:ext cx="7636" cy="2318"/>
            </a:xfrm>
            <a:prstGeom prst="rect">
              <a:avLst/>
            </a:prstGeom>
            <a:noFill/>
            <a:ln w="25400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94" y="4262"/>
              <a:ext cx="7098" cy="929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5" name="内容占位符 2"/>
            <p:cNvSpPr>
              <a:spLocks noGrp="1"/>
            </p:cNvSpPr>
            <p:nvPr/>
          </p:nvSpPr>
          <p:spPr>
            <a:xfrm>
              <a:off x="1493" y="4295"/>
              <a:ext cx="7098" cy="8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7500" lnSpcReduction="10000"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cs typeface="汉仪粗简黑简" panose="00020600040101010101" charset="-122"/>
                </a:rPr>
                <a:t>当实际完成值≤底限值时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5" y="5705"/>
              <a:ext cx="7636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考核得分=0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17615" y="1801495"/>
            <a:ext cx="4848860" cy="1781810"/>
            <a:chOff x="1245" y="4262"/>
            <a:chExt cx="7636" cy="2806"/>
          </a:xfrm>
        </p:grpSpPr>
        <p:sp>
          <p:nvSpPr>
            <p:cNvPr id="12" name="矩形 11"/>
            <p:cNvSpPr/>
            <p:nvPr/>
          </p:nvSpPr>
          <p:spPr>
            <a:xfrm>
              <a:off x="1245" y="4750"/>
              <a:ext cx="7636" cy="2318"/>
            </a:xfrm>
            <a:prstGeom prst="rect">
              <a:avLst/>
            </a:prstGeom>
            <a:noFill/>
            <a:ln w="25400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94" y="4262"/>
              <a:ext cx="7098" cy="929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4" name="内容占位符 2"/>
            <p:cNvSpPr>
              <a:spLocks noGrp="1"/>
            </p:cNvSpPr>
            <p:nvPr/>
          </p:nvSpPr>
          <p:spPr>
            <a:xfrm>
              <a:off x="1493" y="4295"/>
              <a:ext cx="7098" cy="8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7500" lnSpcReduction="10000"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cs typeface="汉仪粗简黑简" panose="00020600040101010101" charset="-122"/>
                </a:rPr>
                <a:t>当实际完成值≥挑战值时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45" y="5705"/>
              <a:ext cx="7636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考核得分=</a:t>
              </a:r>
              <a:r>
                <a:rPr lang="en-US" altLang="zh-CN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10</a:t>
              </a:r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0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5330" y="4059555"/>
            <a:ext cx="4848860" cy="1781810"/>
            <a:chOff x="1245" y="4262"/>
            <a:chExt cx="7636" cy="2806"/>
          </a:xfrm>
        </p:grpSpPr>
        <p:sp>
          <p:nvSpPr>
            <p:cNvPr id="17" name="矩形 16"/>
            <p:cNvSpPr/>
            <p:nvPr/>
          </p:nvSpPr>
          <p:spPr>
            <a:xfrm>
              <a:off x="1245" y="4750"/>
              <a:ext cx="7636" cy="2318"/>
            </a:xfrm>
            <a:prstGeom prst="rect">
              <a:avLst/>
            </a:prstGeom>
            <a:noFill/>
            <a:ln w="25400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94" y="4262"/>
              <a:ext cx="7098" cy="929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9" name="内容占位符 2"/>
            <p:cNvSpPr>
              <a:spLocks noGrp="1"/>
            </p:cNvSpPr>
            <p:nvPr/>
          </p:nvSpPr>
          <p:spPr>
            <a:xfrm>
              <a:off x="1493" y="4295"/>
              <a:ext cx="7098" cy="8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7500" lnSpcReduction="20000"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cs typeface="汉仪粗简黑简" panose="00020600040101010101" charset="-122"/>
                </a:rPr>
                <a:t>当底限值＜实际完成值＜目标值时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45" y="5573"/>
              <a:ext cx="7636" cy="111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考核得分=85*（实际完成值-底限值）/（目标值-底限值）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7615" y="4059555"/>
            <a:ext cx="4848860" cy="1781810"/>
            <a:chOff x="1245" y="4262"/>
            <a:chExt cx="7636" cy="2806"/>
          </a:xfrm>
        </p:grpSpPr>
        <p:sp>
          <p:nvSpPr>
            <p:cNvPr id="22" name="矩形 21"/>
            <p:cNvSpPr/>
            <p:nvPr/>
          </p:nvSpPr>
          <p:spPr>
            <a:xfrm>
              <a:off x="1245" y="4750"/>
              <a:ext cx="7636" cy="2318"/>
            </a:xfrm>
            <a:prstGeom prst="rect">
              <a:avLst/>
            </a:prstGeom>
            <a:noFill/>
            <a:ln w="25400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94" y="4262"/>
              <a:ext cx="7098" cy="929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4" name="内容占位符 2"/>
            <p:cNvSpPr>
              <a:spLocks noGrp="1"/>
            </p:cNvSpPr>
            <p:nvPr/>
          </p:nvSpPr>
          <p:spPr>
            <a:xfrm>
              <a:off x="1493" y="4295"/>
              <a:ext cx="7098" cy="8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7500" lnSpcReduction="20000"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汉仪粗简黑简" panose="00020600040101010101" charset="-122"/>
                  <a:ea typeface="汉仪粗简黑简" panose="00020600040101010101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cs typeface="汉仪粗简黑简" panose="00020600040101010101" charset="-122"/>
                </a:rPr>
                <a:t>当目标值＜实际完成值＜挑战值时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45" y="5551"/>
              <a:ext cx="7636" cy="111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考核得分=85+（15*（实际完成值-目标值）/（挑战值-目标值））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确定关键绩效指标衡量标准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050" y="1266825"/>
            <a:ext cx="10515600" cy="801370"/>
          </a:xfrm>
        </p:spPr>
        <p:txBody>
          <a:bodyPr/>
          <a:lstStyle/>
          <a:p>
            <a:r>
              <a:rPr lang="zh-CN" altLang="en-US"/>
              <a:t>定性KPI指标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35050" y="1844675"/>
            <a:ext cx="10515600" cy="801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cs typeface="汉仪粗简黑简" panose="00020600040101010101" charset="-122"/>
              </a:rPr>
              <a:t>制定定性KPI的标准需首先确定定性KPI的考核维度，考核维度应反映该指标完成情况的主要方面，一般从及时性、准确性、效果、完整性、系统性等方面去衡量定性指标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035050" y="2920365"/>
          <a:ext cx="1046861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2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岗位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2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KPI指标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2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考核要求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2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评价要素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2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评分标准（1分-10分）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646464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绩效专员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绩效考核管理（</a:t>
                      </a:r>
                      <a:r>
                        <a:rPr lang="en-US" altLang="zh-CN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10</a:t>
                      </a: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分）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绩效考核表发放、回收、统计及时准确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及时性、准确性（</a:t>
                      </a:r>
                      <a:r>
                        <a:rPr lang="en-US" altLang="zh-CN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40%</a:t>
                      </a: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）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spc="60">
                        <a:solidFill>
                          <a:srgbClr val="404040"/>
                        </a:solidFill>
                        <a:latin typeface="汉仪粗简黑简" panose="00020600040101010101" charset="-122"/>
                        <a:ea typeface="汉仪粗简黑简" panose="00020600040101010101" charset="-122"/>
                        <a:cs typeface="汉仪粗简黑简" panose="00020600040101010101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5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每月</a:t>
                      </a:r>
                      <a:r>
                        <a:rPr lang="en-US" altLang="zh-CN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5</a:t>
                      </a: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日前完成绩效分析报告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及时性</a:t>
                      </a: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（</a:t>
                      </a:r>
                      <a:r>
                        <a:rPr lang="en-US" altLang="zh-CN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20%</a:t>
                      </a: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）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spc="60">
                        <a:solidFill>
                          <a:srgbClr val="404040"/>
                        </a:solidFill>
                        <a:latin typeface="汉仪粗简黑简" panose="00020600040101010101" charset="-122"/>
                        <a:ea typeface="汉仪粗简黑简" panose="00020600040101010101" charset="-122"/>
                        <a:cs typeface="汉仪粗简黑简" panose="00020600040101010101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8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分析报告内容全面性，问题分析透彻性，建议可行性，对经营决策具备的参考价值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分析有效性</a:t>
                      </a: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（</a:t>
                      </a:r>
                      <a:r>
                        <a:rPr lang="en-US" altLang="zh-CN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40%</a:t>
                      </a:r>
                      <a:r>
                        <a:rPr lang="zh-CN" altLang="en-US" sz="1600" b="0" spc="6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）</a:t>
                      </a: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spc="60">
                        <a:solidFill>
                          <a:srgbClr val="404040"/>
                        </a:solidFill>
                        <a:latin typeface="汉仪粗简黑简" panose="00020600040101010101" charset="-122"/>
                        <a:ea typeface="汉仪粗简黑简" panose="00020600040101010101" charset="-122"/>
                        <a:cs typeface="汉仪粗简黑简" panose="00020600040101010101" charset="-122"/>
                      </a:endParaRPr>
                    </a:p>
                  </a:txBody>
                  <a:tcPr marL="25400" marR="2540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确定关键绩效指标衡量标准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050" y="1266825"/>
            <a:ext cx="10515600" cy="801370"/>
          </a:xfrm>
        </p:spPr>
        <p:txBody>
          <a:bodyPr/>
          <a:lstStyle/>
          <a:p>
            <a:r>
              <a:rPr lang="zh-CN" altLang="en-US"/>
              <a:t>定性KPI指标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35050" y="1844675"/>
            <a:ext cx="10515600" cy="54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cs typeface="汉仪粗简黑简" panose="00020600040101010101" charset="-122"/>
              </a:rPr>
              <a:t>当评价维度单一且可衡量的情况，定性指标用扣分法来计算</a:t>
            </a:r>
          </a:p>
        </p:txBody>
      </p:sp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1085850" y="2374900"/>
          <a:ext cx="10228580" cy="391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2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332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0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岗位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0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KPI指标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0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考核要求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0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数据来源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0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评分标准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909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 rowSpan="3"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646464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招聘主管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招聘管理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每日督促专员完成招聘报表的制作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直接上级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未按时完成</a:t>
                      </a:r>
                      <a:r>
                        <a:rPr lang="en-US" altLang="zh-CN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1</a:t>
                      </a: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次，扣</a:t>
                      </a:r>
                      <a:r>
                        <a:rPr lang="en-US" altLang="zh-CN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1</a:t>
                      </a: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分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按时完成每月招聘计划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完成率每低于</a:t>
                      </a:r>
                      <a:r>
                        <a:rPr lang="en-US" altLang="zh-CN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1%</a:t>
                      </a: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扣</a:t>
                      </a:r>
                      <a:r>
                        <a:rPr lang="en-US" altLang="zh-CN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1</a:t>
                      </a: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分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每季度拓展两个以上招聘渠道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未完成，每少一家扣</a:t>
                      </a:r>
                      <a:r>
                        <a:rPr lang="en-US" altLang="zh-CN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1</a:t>
                      </a: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分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H="1">
            <a:off x="-20955" y="514350"/>
            <a:ext cx="6228080" cy="6343015"/>
            <a:chOff x="9391" y="810"/>
            <a:chExt cx="9808" cy="9989"/>
          </a:xfrm>
          <a:blipFill rotWithShape="1">
            <a:blip r:embed="rId2"/>
            <a:tile tx="0" ty="0" sx="100000" sy="100000" flip="none" algn="tl"/>
          </a:blipFill>
        </p:grpSpPr>
        <p:sp>
          <p:nvSpPr>
            <p:cNvPr id="7" name="六边形 6"/>
            <p:cNvSpPr/>
            <p:nvPr/>
          </p:nvSpPr>
          <p:spPr>
            <a:xfrm>
              <a:off x="13490" y="810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9391" y="3142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13460" y="5534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391" y="7851"/>
              <a:ext cx="4939" cy="2949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4939" h="2949">
                  <a:moveTo>
                    <a:pt x="1129" y="0"/>
                  </a:moveTo>
                  <a:lnTo>
                    <a:pt x="3810" y="0"/>
                  </a:lnTo>
                  <a:lnTo>
                    <a:pt x="4939" y="2258"/>
                  </a:lnTo>
                  <a:lnTo>
                    <a:pt x="4594" y="2949"/>
                  </a:lnTo>
                  <a:lnTo>
                    <a:pt x="346" y="2949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7511" y="3172"/>
              <a:ext cx="1689" cy="4516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1689" h="4516">
                  <a:moveTo>
                    <a:pt x="1129" y="0"/>
                  </a:moveTo>
                  <a:lnTo>
                    <a:pt x="1689" y="0"/>
                  </a:lnTo>
                  <a:lnTo>
                    <a:pt x="1689" y="4516"/>
                  </a:lnTo>
                  <a:lnTo>
                    <a:pt x="1129" y="4516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sp>
        <p:nvSpPr>
          <p:cNvPr id="24" name="六边形 23"/>
          <p:cNvSpPr/>
          <p:nvPr/>
        </p:nvSpPr>
        <p:spPr>
          <a:xfrm>
            <a:off x="7425055" y="2018030"/>
            <a:ext cx="3150870" cy="876300"/>
          </a:xfrm>
          <a:prstGeom prst="hexagon">
            <a:avLst>
              <a:gd name="adj" fmla="val 16436"/>
              <a:gd name="vf" fmla="val 115470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3185" y="2141220"/>
            <a:ext cx="257302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5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第四部分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57670" y="3228340"/>
            <a:ext cx="463105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3500">
                <a:latin typeface="汉仪魏碑简" panose="02010600000101010101" charset="-128"/>
                <a:ea typeface="汉仪魏碑简" panose="02010600000101010101" charset="-128"/>
                <a:cs typeface="汉仪魏碑简" panose="02010600000101010101" charset="-128"/>
                <a:sym typeface="汉仪粗简黑简" panose="00020600040101010101" charset="-122"/>
              </a:rPr>
              <a:t>确定关键指标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00850" y="3670935"/>
            <a:ext cx="45307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600"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Identify key indicators</a:t>
            </a:r>
          </a:p>
        </p:txBody>
      </p:sp>
      <p:sp>
        <p:nvSpPr>
          <p:cNvPr id="5" name="六边形 4"/>
          <p:cNvSpPr/>
          <p:nvPr/>
        </p:nvSpPr>
        <p:spPr>
          <a:xfrm flipH="1">
            <a:off x="868045" y="36703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6" name="六边形 5"/>
          <p:cNvSpPr/>
          <p:nvPr/>
        </p:nvSpPr>
        <p:spPr>
          <a:xfrm flipH="1">
            <a:off x="487045" y="289433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051540" y="5550535"/>
            <a:ext cx="1260475" cy="1502410"/>
            <a:chOff x="12251" y="7255"/>
            <a:chExt cx="2735" cy="3545"/>
          </a:xfrm>
        </p:grpSpPr>
        <p:sp>
          <p:nvSpPr>
            <p:cNvPr id="18" name="六边形 17"/>
            <p:cNvSpPr/>
            <p:nvPr/>
          </p:nvSpPr>
          <p:spPr>
            <a:xfrm flipH="1">
              <a:off x="12251" y="725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 flipH="1">
              <a:off x="12791" y="8315"/>
              <a:ext cx="1661" cy="1584"/>
            </a:xfrm>
            <a:prstGeom prst="hexagon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 flipH="1">
              <a:off x="13326" y="9216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07485" y="65405"/>
            <a:ext cx="1260475" cy="1502410"/>
            <a:chOff x="12251" y="7255"/>
            <a:chExt cx="2735" cy="3545"/>
          </a:xfrm>
        </p:grpSpPr>
        <p:sp>
          <p:nvSpPr>
            <p:cNvPr id="17" name="六边形 16"/>
            <p:cNvSpPr/>
            <p:nvPr/>
          </p:nvSpPr>
          <p:spPr>
            <a:xfrm flipH="1">
              <a:off x="12251" y="725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7" name="六边形 26"/>
            <p:cNvSpPr/>
            <p:nvPr/>
          </p:nvSpPr>
          <p:spPr>
            <a:xfrm flipH="1">
              <a:off x="12791" y="831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flipH="1">
              <a:off x="13326" y="9216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7540" y="4431030"/>
            <a:ext cx="1990090" cy="1032510"/>
            <a:chOff x="9004" y="6978"/>
            <a:chExt cx="3134" cy="1626"/>
          </a:xfrm>
        </p:grpSpPr>
        <p:sp>
          <p:nvSpPr>
            <p:cNvPr id="34" name="六边形 33"/>
            <p:cNvSpPr/>
            <p:nvPr/>
          </p:nvSpPr>
          <p:spPr>
            <a:xfrm flipH="1">
              <a:off x="9004" y="6978"/>
              <a:ext cx="1706" cy="1627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 flipH="1">
              <a:off x="10207" y="7244"/>
              <a:ext cx="1147" cy="109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8" name="六边形 37"/>
            <p:cNvSpPr/>
            <p:nvPr/>
          </p:nvSpPr>
          <p:spPr>
            <a:xfrm flipH="1">
              <a:off x="11122" y="7413"/>
              <a:ext cx="791" cy="755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9" name="六边形 38"/>
            <p:cNvSpPr/>
            <p:nvPr/>
          </p:nvSpPr>
          <p:spPr>
            <a:xfrm flipH="1">
              <a:off x="11702" y="7593"/>
              <a:ext cx="437" cy="393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906145" y="1287145"/>
            <a:ext cx="3477895" cy="1038860"/>
          </a:xfrm>
          <a:prstGeom prst="homePlate">
            <a:avLst/>
          </a:prstGeom>
          <a:solidFill>
            <a:srgbClr val="90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确定关键绩效指标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295" y="1393825"/>
            <a:ext cx="3054350" cy="902335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将各部门KPI指标筛选分解制成列表，横向比较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80050" y="1250950"/>
            <a:ext cx="5975985" cy="1111250"/>
          </a:xfrm>
          <a:prstGeom prst="round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84040" y="1806575"/>
            <a:ext cx="1053465" cy="0"/>
          </a:xfrm>
          <a:prstGeom prst="line">
            <a:avLst/>
          </a:prstGeom>
          <a:ln>
            <a:solidFill>
              <a:srgbClr val="44546A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52440" y="1617345"/>
            <a:ext cx="55124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确保各部门对此KPI负责，并组织目标保持一致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81525" y="146685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说明</a:t>
            </a:r>
          </a:p>
        </p:txBody>
      </p:sp>
      <p:sp>
        <p:nvSpPr>
          <p:cNvPr id="9" name="五边形 8"/>
          <p:cNvSpPr/>
          <p:nvPr/>
        </p:nvSpPr>
        <p:spPr>
          <a:xfrm>
            <a:off x="906145" y="2611755"/>
            <a:ext cx="3477895" cy="1038860"/>
          </a:xfrm>
          <a:prstGeom prst="homePlate">
            <a:avLst/>
          </a:prstGeom>
          <a:solidFill>
            <a:srgbClr val="90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963295" y="2718435"/>
            <a:ext cx="3054350" cy="90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cs typeface="汉仪粗简黑简" panose="00020600040101010101" charset="-122"/>
              </a:rPr>
              <a:t>与人力资源负责人及相关部门负责人讨论有关指标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480050" y="2575560"/>
            <a:ext cx="6003925" cy="1111250"/>
          </a:xfrm>
          <a:prstGeom prst="round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84040" y="3131185"/>
            <a:ext cx="1053465" cy="0"/>
          </a:xfrm>
          <a:prstGeom prst="line">
            <a:avLst/>
          </a:prstGeom>
          <a:ln>
            <a:solidFill>
              <a:srgbClr val="44546A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06720" y="2704465"/>
            <a:ext cx="58166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明确指标来源及计算方法的合理性，确定定性指标描述、权重比例及评估方法，拟定定性指标考核表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81525" y="279146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说明</a:t>
            </a:r>
          </a:p>
        </p:txBody>
      </p:sp>
      <p:sp>
        <p:nvSpPr>
          <p:cNvPr id="15" name="五边形 14"/>
          <p:cNvSpPr/>
          <p:nvPr/>
        </p:nvSpPr>
        <p:spPr>
          <a:xfrm>
            <a:off x="906145" y="3936365"/>
            <a:ext cx="3477895" cy="1038860"/>
          </a:xfrm>
          <a:prstGeom prst="homePlate">
            <a:avLst/>
          </a:prstGeom>
          <a:solidFill>
            <a:srgbClr val="90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/>
        </p:nvSpPr>
        <p:spPr>
          <a:xfrm>
            <a:off x="963295" y="4224655"/>
            <a:ext cx="3054350" cy="48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cs typeface="汉仪粗简黑简" panose="00020600040101010101" charset="-122"/>
              </a:rPr>
              <a:t>与上级领导讨论有关指标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80050" y="3900170"/>
            <a:ext cx="6003925" cy="1111250"/>
          </a:xfrm>
          <a:prstGeom prst="round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4040" y="4455795"/>
            <a:ext cx="1053465" cy="0"/>
          </a:xfrm>
          <a:prstGeom prst="line">
            <a:avLst/>
          </a:prstGeom>
          <a:ln>
            <a:solidFill>
              <a:srgbClr val="44546A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20690" y="3878580"/>
            <a:ext cx="58146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确保上级领导明确下级考评指标，并讨论指标设置及权重的合理性，定性指标的设置及合理性，让上级给予确认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81525" y="411607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说明</a:t>
            </a:r>
          </a:p>
        </p:txBody>
      </p:sp>
      <p:sp>
        <p:nvSpPr>
          <p:cNvPr id="21" name="五边形 20"/>
          <p:cNvSpPr/>
          <p:nvPr/>
        </p:nvSpPr>
        <p:spPr>
          <a:xfrm>
            <a:off x="906145" y="5260975"/>
            <a:ext cx="3477895" cy="1038860"/>
          </a:xfrm>
          <a:prstGeom prst="homePlate">
            <a:avLst/>
          </a:prstGeom>
          <a:solidFill>
            <a:srgbClr val="90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963295" y="5367655"/>
            <a:ext cx="3139440" cy="90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cs typeface="汉仪粗简黑简" panose="00020600040101010101" charset="-122"/>
              </a:rPr>
              <a:t>审核KPI是否支持员工日常工作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451475" y="5224780"/>
            <a:ext cx="6047105" cy="1111250"/>
          </a:xfrm>
          <a:prstGeom prst="round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384040" y="5780405"/>
            <a:ext cx="1053465" cy="0"/>
          </a:xfrm>
          <a:prstGeom prst="line">
            <a:avLst/>
          </a:prstGeom>
          <a:ln>
            <a:solidFill>
              <a:srgbClr val="44546A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81955" y="5349240"/>
            <a:ext cx="5829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确认其指标涵盖了下级岗位工作方面，听取员工反馈意见，有利于推动下级员工工作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81525" y="54406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05" y="1623695"/>
            <a:ext cx="1922780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>
                <a:latin typeface="汉仪魏碑简" panose="02010600000101010101" charset="-128"/>
                <a:ea typeface="汉仪魏碑简" panose="02010600000101010101" charset="-128"/>
                <a:cs typeface="汉仪魏碑简" panose="02010600000101010101" charset="-128"/>
                <a:sym typeface="汉仪粗简黑简" panose="00020600040101010101" charset="-122"/>
              </a:rPr>
              <a:t>目录</a:t>
            </a:r>
          </a:p>
        </p:txBody>
      </p:sp>
      <p:sp>
        <p:nvSpPr>
          <p:cNvPr id="19" name="六边形 18"/>
          <p:cNvSpPr/>
          <p:nvPr/>
        </p:nvSpPr>
        <p:spPr>
          <a:xfrm>
            <a:off x="1165860" y="1003300"/>
            <a:ext cx="2896235" cy="276352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6900" y="2537460"/>
            <a:ext cx="1416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CONTENTS</a:t>
            </a:r>
          </a:p>
        </p:txBody>
      </p:sp>
      <p:sp>
        <p:nvSpPr>
          <p:cNvPr id="7" name="六边形 6"/>
          <p:cNvSpPr/>
          <p:nvPr/>
        </p:nvSpPr>
        <p:spPr>
          <a:xfrm>
            <a:off x="596900" y="3111500"/>
            <a:ext cx="2058670" cy="1798320"/>
          </a:xfrm>
          <a:prstGeom prst="hexagon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1587500" y="4292600"/>
            <a:ext cx="1695450" cy="1481455"/>
          </a:xfrm>
          <a:prstGeom prst="hexagon">
            <a:avLst/>
          </a:prstGeom>
          <a:noFill/>
          <a:ln w="28575">
            <a:solidFill>
              <a:srgbClr val="909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420995" y="960120"/>
            <a:ext cx="5626100" cy="901700"/>
            <a:chOff x="8537" y="1788"/>
            <a:chExt cx="8860" cy="1420"/>
          </a:xfrm>
        </p:grpSpPr>
        <p:sp>
          <p:nvSpPr>
            <p:cNvPr id="21" name="文本框 20"/>
            <p:cNvSpPr txBox="1"/>
            <p:nvPr/>
          </p:nvSpPr>
          <p:spPr>
            <a:xfrm>
              <a:off x="10002" y="1940"/>
              <a:ext cx="7293" cy="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sz="3500">
                  <a:latin typeface="汉仪魏碑简" panose="02010600000101010101" charset="-128"/>
                  <a:ea typeface="汉仪魏碑简" panose="02010600000101010101" charset="-128"/>
                  <a:cs typeface="汉仪魏碑简" panose="02010600000101010101" charset="-128"/>
                  <a:sym typeface="汉仪粗简黑简" panose="00020600040101010101" charset="-122"/>
                </a:rPr>
                <a:t>KPI指标介绍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070" y="2637"/>
              <a:ext cx="713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dist"/>
              <a:r>
                <a:rPr lang="zh-CN" altLang="en-US" sz="1600">
                  <a:latin typeface="汉仪程行简" panose="00020600040101010101" charset="-122"/>
                  <a:ea typeface="汉仪程行简" panose="00020600040101010101" charset="-122"/>
                  <a:cs typeface="汉仪粗简黑简" panose="00020600040101010101" charset="-122"/>
                </a:rPr>
                <a:t>KPI performance appraisal plan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8537" y="1788"/>
              <a:ext cx="8860" cy="1420"/>
              <a:chOff x="8417" y="1468"/>
              <a:chExt cx="8860" cy="142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8417" y="1468"/>
                <a:ext cx="1120" cy="14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汉仪粗简黑简" panose="00020600040101010101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17" y="1488"/>
                <a:ext cx="7561" cy="14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汉仪粗简黑简" panose="00020600040101010101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508" y="1725"/>
                <a:ext cx="938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  <a:latin typeface="汉仪粗简黑简" panose="00020600040101010101" charset="-122"/>
                    <a:ea typeface="汉仪粗简黑简" panose="00020600040101010101" charset="-122"/>
                    <a:cs typeface="汉仪粗简黑简" panose="00020600040101010101" charset="-122"/>
                  </a:rPr>
                  <a:t>01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5420995" y="2272665"/>
            <a:ext cx="5626100" cy="901700"/>
            <a:chOff x="8537" y="3650"/>
            <a:chExt cx="8860" cy="1420"/>
          </a:xfrm>
        </p:grpSpPr>
        <p:sp>
          <p:nvSpPr>
            <p:cNvPr id="9" name="文本框 8"/>
            <p:cNvSpPr txBox="1"/>
            <p:nvPr/>
          </p:nvSpPr>
          <p:spPr>
            <a:xfrm>
              <a:off x="10062" y="3783"/>
              <a:ext cx="7279" cy="9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dist">
                <a:buClrTx/>
                <a:buSzTx/>
                <a:buFontTx/>
              </a:pPr>
              <a:r>
                <a:rPr sz="3500">
                  <a:latin typeface="汉仪魏碑简" panose="02010600000101010101" charset="-128"/>
                  <a:ea typeface="汉仪魏碑简" panose="02010600000101010101" charset="-128"/>
                  <a:cs typeface="汉仪魏碑简" panose="02010600000101010101" charset="-128"/>
                  <a:sym typeface="+mn-ea"/>
                </a:rPr>
                <a:t>KPI指标筛选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70" y="4505"/>
              <a:ext cx="713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dist"/>
              <a:r>
                <a:rPr lang="zh-CN" altLang="en-US" sz="1600">
                  <a:latin typeface="汉仪程行简" panose="00020600040101010101" charset="-122"/>
                  <a:ea typeface="汉仪程行简" panose="00020600040101010101" charset="-122"/>
                  <a:cs typeface="汉仪粗简黑简" panose="00020600040101010101" charset="-122"/>
                </a:rPr>
                <a:t>KPI indicator screening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537" y="3650"/>
              <a:ext cx="8861" cy="1420"/>
              <a:chOff x="8417" y="1468"/>
              <a:chExt cx="8861" cy="142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417" y="1468"/>
                <a:ext cx="1120" cy="14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汉仪粗简黑简" panose="00020600040101010101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717" y="1488"/>
                <a:ext cx="7561" cy="14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汉仪粗简黑简" panose="00020600040101010101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508" y="1725"/>
                <a:ext cx="938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  <a:latin typeface="汉仪粗简黑简" panose="00020600040101010101" charset="-122"/>
                    <a:ea typeface="汉仪粗简黑简" panose="00020600040101010101" charset="-122"/>
                    <a:cs typeface="汉仪粗简黑简" panose="00020600040101010101" charset="-122"/>
                  </a:rPr>
                  <a:t>02</a:t>
                </a: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5420995" y="3585210"/>
            <a:ext cx="5626100" cy="901700"/>
            <a:chOff x="8537" y="5512"/>
            <a:chExt cx="8860" cy="1420"/>
          </a:xfrm>
        </p:grpSpPr>
        <p:sp>
          <p:nvSpPr>
            <p:cNvPr id="10" name="文本框 9"/>
            <p:cNvSpPr txBox="1"/>
            <p:nvPr/>
          </p:nvSpPr>
          <p:spPr>
            <a:xfrm>
              <a:off x="10062" y="5626"/>
              <a:ext cx="7279" cy="9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dist">
                <a:buClrTx/>
                <a:buSzTx/>
                <a:buFontTx/>
              </a:pPr>
              <a:r>
                <a:rPr sz="3500">
                  <a:latin typeface="汉仪魏碑简" panose="02010600000101010101" charset="-128"/>
                  <a:ea typeface="汉仪魏碑简" panose="02010600000101010101" charset="-128"/>
                  <a:cs typeface="汉仪魏碑简" panose="02010600000101010101" charset="-128"/>
                  <a:sym typeface="+mn-ea"/>
                </a:rPr>
                <a:t>确定衡量标准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070" y="6373"/>
              <a:ext cx="713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dist"/>
              <a:r>
                <a:rPr lang="zh-CN" altLang="en-US" sz="1600">
                  <a:latin typeface="汉仪程行简" panose="00020600040101010101" charset="-122"/>
                  <a:ea typeface="汉仪程行简" panose="00020600040101010101" charset="-122"/>
                  <a:cs typeface="汉仪粗简黑简" panose="00020600040101010101" charset="-122"/>
                </a:rPr>
                <a:t>Define measure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537" y="5512"/>
              <a:ext cx="8861" cy="1420"/>
              <a:chOff x="8417" y="1468"/>
              <a:chExt cx="8861" cy="142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417" y="1468"/>
                <a:ext cx="1120" cy="14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汉仪粗简黑简" panose="00020600040101010101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717" y="1488"/>
                <a:ext cx="7561" cy="14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汉仪粗简黑简" panose="00020600040101010101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8508" y="1725"/>
                <a:ext cx="938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  <a:latin typeface="汉仪粗简黑简" panose="00020600040101010101" charset="-122"/>
                    <a:ea typeface="汉仪粗简黑简" panose="00020600040101010101" charset="-122"/>
                    <a:cs typeface="汉仪粗简黑简" panose="00020600040101010101" charset="-122"/>
                  </a:rPr>
                  <a:t>03</a:t>
                </a: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420995" y="4897755"/>
            <a:ext cx="5626100" cy="901700"/>
            <a:chOff x="8537" y="7374"/>
            <a:chExt cx="8860" cy="1420"/>
          </a:xfrm>
        </p:grpSpPr>
        <p:sp>
          <p:nvSpPr>
            <p:cNvPr id="11" name="文本框 10"/>
            <p:cNvSpPr txBox="1"/>
            <p:nvPr/>
          </p:nvSpPr>
          <p:spPr>
            <a:xfrm>
              <a:off x="10062" y="7469"/>
              <a:ext cx="7279" cy="9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dist">
                <a:buClrTx/>
                <a:buSzTx/>
                <a:buFontTx/>
              </a:pPr>
              <a:r>
                <a:rPr sz="3500">
                  <a:latin typeface="汉仪魏碑简" panose="02010600000101010101" charset="-128"/>
                  <a:ea typeface="汉仪魏碑简" panose="02010600000101010101" charset="-128"/>
                  <a:cs typeface="汉仪魏碑简" panose="02010600000101010101" charset="-128"/>
                  <a:sym typeface="+mn-ea"/>
                </a:rPr>
                <a:t>确定关键指标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070" y="8241"/>
              <a:ext cx="713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dist"/>
              <a:r>
                <a:rPr lang="zh-CN" altLang="en-US" sz="1600">
                  <a:latin typeface="汉仪程行简" panose="00020600040101010101" charset="-122"/>
                  <a:ea typeface="汉仪程行简" panose="00020600040101010101" charset="-122"/>
                  <a:cs typeface="汉仪粗简黑简" panose="00020600040101010101" charset="-122"/>
                </a:rPr>
                <a:t>Identify key indicators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537" y="7374"/>
              <a:ext cx="8861" cy="1420"/>
              <a:chOff x="8417" y="1468"/>
              <a:chExt cx="8861" cy="142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8417" y="1468"/>
                <a:ext cx="1120" cy="14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汉仪粗简黑简" panose="00020600040101010101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17" y="1488"/>
                <a:ext cx="7561" cy="14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汉仪粗简黑简" panose="00020600040101010101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508" y="1725"/>
                <a:ext cx="938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  <a:latin typeface="汉仪粗简黑简" panose="00020600040101010101" charset="-122"/>
                    <a:ea typeface="汉仪粗简黑简" panose="00020600040101010101" charset="-122"/>
                    <a:cs typeface="汉仪粗简黑简" panose="00020600040101010101" charset="-122"/>
                  </a:rPr>
                  <a:t>04</a:t>
                </a:r>
              </a:p>
            </p:txBody>
          </p:sp>
        </p:grpSp>
      </p:grpSp>
      <p:sp>
        <p:nvSpPr>
          <p:cNvPr id="35" name="六边形 34"/>
          <p:cNvSpPr/>
          <p:nvPr/>
        </p:nvSpPr>
        <p:spPr>
          <a:xfrm>
            <a:off x="457200" y="-251460"/>
            <a:ext cx="2073275" cy="1811655"/>
          </a:xfrm>
          <a:prstGeom prst="hexagon">
            <a:avLst/>
          </a:prstGeom>
          <a:noFill/>
          <a:ln w="28575">
            <a:solidFill>
              <a:srgbClr val="909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50800" y="5105400"/>
            <a:ext cx="1797050" cy="1570355"/>
          </a:xfrm>
          <a:prstGeom prst="hexagon">
            <a:avLst/>
          </a:prstGeom>
          <a:noFill/>
          <a:ln w="28575">
            <a:solidFill>
              <a:srgbClr val="909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关键业绩指标设计方法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826635" y="1621155"/>
            <a:ext cx="2529205" cy="4872990"/>
            <a:chOff x="6529" y="2485"/>
            <a:chExt cx="3983" cy="7674"/>
          </a:xfrm>
        </p:grpSpPr>
        <p:sp>
          <p:nvSpPr>
            <p:cNvPr id="41" name="左右箭头 40"/>
            <p:cNvSpPr/>
            <p:nvPr/>
          </p:nvSpPr>
          <p:spPr>
            <a:xfrm>
              <a:off x="7063" y="2485"/>
              <a:ext cx="2886" cy="1046"/>
            </a:xfrm>
            <a:prstGeom prst="leftRightArrow">
              <a:avLst/>
            </a:prstGeom>
            <a:solidFill>
              <a:srgbClr val="909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44" name="左右箭头 43"/>
            <p:cNvSpPr/>
            <p:nvPr/>
          </p:nvSpPr>
          <p:spPr>
            <a:xfrm>
              <a:off x="6529" y="3928"/>
              <a:ext cx="3954" cy="1046"/>
            </a:xfrm>
            <a:prstGeom prst="leftRightArrow">
              <a:avLst/>
            </a:prstGeom>
            <a:solidFill>
              <a:srgbClr val="909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45" name="左右箭头 44"/>
            <p:cNvSpPr/>
            <p:nvPr/>
          </p:nvSpPr>
          <p:spPr>
            <a:xfrm>
              <a:off x="7121" y="5371"/>
              <a:ext cx="2828" cy="1025"/>
            </a:xfrm>
            <a:prstGeom prst="leftRightArrow">
              <a:avLst/>
            </a:prstGeom>
            <a:solidFill>
              <a:srgbClr val="909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46" name="左右箭头 45"/>
            <p:cNvSpPr/>
            <p:nvPr/>
          </p:nvSpPr>
          <p:spPr>
            <a:xfrm>
              <a:off x="6558" y="6793"/>
              <a:ext cx="3954" cy="1046"/>
            </a:xfrm>
            <a:prstGeom prst="leftRightArrow">
              <a:avLst/>
            </a:prstGeom>
            <a:solidFill>
              <a:srgbClr val="909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47" name="左右箭头 46"/>
            <p:cNvSpPr/>
            <p:nvPr/>
          </p:nvSpPr>
          <p:spPr>
            <a:xfrm>
              <a:off x="7063" y="8236"/>
              <a:ext cx="3002" cy="864"/>
            </a:xfrm>
            <a:prstGeom prst="leftRightArrow">
              <a:avLst/>
            </a:prstGeom>
            <a:solidFill>
              <a:srgbClr val="909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266" y="2751"/>
              <a:ext cx="523" cy="7409"/>
            </a:xfrm>
            <a:prstGeom prst="roundRect">
              <a:avLst/>
            </a:prstGeom>
            <a:solidFill>
              <a:srgbClr val="909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176655" y="1492250"/>
            <a:ext cx="3650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越是高层管理的KPI数目越少，结果性越强，量化性越高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76020" y="2405380"/>
            <a:ext cx="3650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下属的KPI应和上司的KPI有因果关系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175385" y="3486150"/>
            <a:ext cx="365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每个KPI必须设定衡量标准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174750" y="4231640"/>
            <a:ext cx="3650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KPI是与当年营业计划相关的重要成功因素而不是流水帐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174750" y="5144770"/>
            <a:ext cx="3650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高层领导共同分享与承担总业绩的成败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552690" y="1492250"/>
            <a:ext cx="3650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越是基层管理的KPI数目越多，过程性越强，定量与定性皆有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552055" y="2405380"/>
            <a:ext cx="3650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每个人的KPI不多于8个，一般为5〜8个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551420" y="3374390"/>
            <a:ext cx="4097655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若干个KPI的比重之和为100%,应有主次之分,单项指标一般不高于40%，不低于5%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550785" y="4231640"/>
            <a:ext cx="3650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KPI是每年水涨船高，反映企业发展的脚步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7550785" y="5340350"/>
            <a:ext cx="40043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KPI一年定一次，一般不中途修改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790575" y="2309495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90575" y="3229610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90575" y="4149725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90575" y="5069840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90575" y="5989955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080250" y="2322195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080250" y="3242310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080250" y="4162425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080250" y="5082540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080250" y="6002655"/>
            <a:ext cx="4358640" cy="0"/>
          </a:xfrm>
          <a:prstGeom prst="line">
            <a:avLst/>
          </a:prstGeom>
          <a:ln>
            <a:solidFill>
              <a:srgbClr val="252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963285" y="514350"/>
            <a:ext cx="6228080" cy="6343015"/>
            <a:chOff x="9391" y="810"/>
            <a:chExt cx="9808" cy="9989"/>
          </a:xfrm>
          <a:blipFill rotWithShape="1">
            <a:blip r:embed="rId2"/>
            <a:tile tx="0" ty="0" sx="100000" sy="100000" flip="none" algn="tl"/>
          </a:blipFill>
        </p:grpSpPr>
        <p:sp>
          <p:nvSpPr>
            <p:cNvPr id="7" name="六边形 6"/>
            <p:cNvSpPr/>
            <p:nvPr/>
          </p:nvSpPr>
          <p:spPr>
            <a:xfrm>
              <a:off x="13490" y="810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9391" y="3142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13460" y="5534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391" y="7851"/>
              <a:ext cx="4939" cy="2949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4939" h="2949">
                  <a:moveTo>
                    <a:pt x="1129" y="0"/>
                  </a:moveTo>
                  <a:lnTo>
                    <a:pt x="3810" y="0"/>
                  </a:lnTo>
                  <a:lnTo>
                    <a:pt x="4939" y="2258"/>
                  </a:lnTo>
                  <a:lnTo>
                    <a:pt x="4594" y="2949"/>
                  </a:lnTo>
                  <a:lnTo>
                    <a:pt x="346" y="2949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7511" y="3172"/>
              <a:ext cx="1689" cy="4516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1689" h="4516">
                  <a:moveTo>
                    <a:pt x="1129" y="0"/>
                  </a:moveTo>
                  <a:lnTo>
                    <a:pt x="1689" y="0"/>
                  </a:lnTo>
                  <a:lnTo>
                    <a:pt x="1689" y="4516"/>
                  </a:lnTo>
                  <a:lnTo>
                    <a:pt x="1129" y="4516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sp>
        <p:nvSpPr>
          <p:cNvPr id="18" name="六边形 17"/>
          <p:cNvSpPr/>
          <p:nvPr/>
        </p:nvSpPr>
        <p:spPr>
          <a:xfrm>
            <a:off x="8246110" y="22860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6944360" y="275590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537200" y="-80010"/>
            <a:ext cx="3162300" cy="170942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4980" h="2559">
                <a:moveTo>
                  <a:pt x="93" y="0"/>
                </a:moveTo>
                <a:lnTo>
                  <a:pt x="4888" y="0"/>
                </a:lnTo>
                <a:lnTo>
                  <a:pt x="4980" y="185"/>
                </a:lnTo>
                <a:lnTo>
                  <a:pt x="3793" y="2559"/>
                </a:lnTo>
                <a:lnTo>
                  <a:pt x="1187" y="2559"/>
                </a:lnTo>
                <a:lnTo>
                  <a:pt x="0" y="185"/>
                </a:lnTo>
                <a:lnTo>
                  <a:pt x="93" y="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7870" y="2781300"/>
            <a:ext cx="46316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000">
                <a:latin typeface="汉仪魏碑简" panose="02010600000101010101" charset="-128"/>
                <a:ea typeface="汉仪魏碑简" panose="02010600000101010101" charset="-128"/>
                <a:cs typeface="汉仪魏碑简" panose="02010600000101010101" charset="-128"/>
                <a:sym typeface="汉仪粗简黑简" panose="00020600040101010101" charset="-122"/>
              </a:rPr>
              <a:t>谢谢观看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38505" y="2172970"/>
            <a:ext cx="463105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5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绩效考核</a:t>
            </a:r>
            <a:r>
              <a:rPr lang="en-US" altLang="zh-CN" sz="25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 | </a:t>
            </a:r>
            <a:r>
              <a:rPr lang="zh-CN" altLang="en-US" sz="25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绩效实施培训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7870" y="3539490"/>
            <a:ext cx="4631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Thank you for watching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71475" y="2776855"/>
            <a:ext cx="5334000" cy="1332865"/>
          </a:xfrm>
          <a:prstGeom prst="hexagon">
            <a:avLst>
              <a:gd name="adj" fmla="val 16436"/>
              <a:gd name="vf" fmla="val 115470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5915" y="4711065"/>
            <a:ext cx="2189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buClrTx/>
              <a:buSzTx/>
              <a:buFontTx/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演讲人：小猎君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05915" y="5174615"/>
            <a:ext cx="2635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buClrTx/>
              <a:buSzTx/>
              <a:buFontTx/>
            </a:pPr>
            <a:r>
              <a:rPr lang="zh-CN" altLang="en-US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日期：20XX年XX月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538605" y="4777105"/>
            <a:ext cx="0" cy="7429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309110" y="4777105"/>
            <a:ext cx="0" cy="7429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43865" y="228600"/>
            <a:ext cx="1162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buClrTx/>
              <a:buSzTx/>
              <a:buFontTx/>
            </a:pPr>
            <a:r>
              <a:rPr lang="en-US" altLang="zh-CN" sz="2000"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LOGO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H="1">
            <a:off x="-20955" y="514350"/>
            <a:ext cx="6228080" cy="6343015"/>
            <a:chOff x="9391" y="810"/>
            <a:chExt cx="9808" cy="9989"/>
          </a:xfrm>
          <a:blipFill rotWithShape="1">
            <a:blip r:embed="rId2"/>
            <a:tile tx="0" ty="0" sx="100000" sy="100000" flip="none" algn="tl"/>
          </a:blipFill>
        </p:grpSpPr>
        <p:sp>
          <p:nvSpPr>
            <p:cNvPr id="7" name="六边形 6"/>
            <p:cNvSpPr/>
            <p:nvPr/>
          </p:nvSpPr>
          <p:spPr>
            <a:xfrm>
              <a:off x="13490" y="810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9391" y="3142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13460" y="5534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391" y="7851"/>
              <a:ext cx="4939" cy="2949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4939" h="2949">
                  <a:moveTo>
                    <a:pt x="1129" y="0"/>
                  </a:moveTo>
                  <a:lnTo>
                    <a:pt x="3810" y="0"/>
                  </a:lnTo>
                  <a:lnTo>
                    <a:pt x="4939" y="2258"/>
                  </a:lnTo>
                  <a:lnTo>
                    <a:pt x="4594" y="2949"/>
                  </a:lnTo>
                  <a:lnTo>
                    <a:pt x="346" y="2949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7511" y="3172"/>
              <a:ext cx="1689" cy="4516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1689" h="4516">
                  <a:moveTo>
                    <a:pt x="1129" y="0"/>
                  </a:moveTo>
                  <a:lnTo>
                    <a:pt x="1689" y="0"/>
                  </a:lnTo>
                  <a:lnTo>
                    <a:pt x="1689" y="4516"/>
                  </a:lnTo>
                  <a:lnTo>
                    <a:pt x="1129" y="4516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sp>
        <p:nvSpPr>
          <p:cNvPr id="24" name="六边形 23"/>
          <p:cNvSpPr/>
          <p:nvPr/>
        </p:nvSpPr>
        <p:spPr>
          <a:xfrm>
            <a:off x="7425055" y="2018030"/>
            <a:ext cx="3150870" cy="876300"/>
          </a:xfrm>
          <a:prstGeom prst="hexagon">
            <a:avLst>
              <a:gd name="adj" fmla="val 16436"/>
              <a:gd name="vf" fmla="val 115470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3185" y="2141220"/>
            <a:ext cx="257302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5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第一部分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57670" y="3228340"/>
            <a:ext cx="463105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3500">
                <a:latin typeface="汉仪魏碑简" panose="02010600000101010101" charset="-128"/>
                <a:ea typeface="汉仪魏碑简" panose="02010600000101010101" charset="-128"/>
                <a:cs typeface="汉仪魏碑简" panose="02010600000101010101" charset="-128"/>
                <a:sym typeface="汉仪粗简黑简" panose="00020600040101010101" charset="-122"/>
              </a:rPr>
              <a:t>KPI指标介绍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00850" y="3670935"/>
            <a:ext cx="45307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600"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KPI performance appraisal plan</a:t>
            </a:r>
          </a:p>
        </p:txBody>
      </p:sp>
      <p:sp>
        <p:nvSpPr>
          <p:cNvPr id="5" name="六边形 4"/>
          <p:cNvSpPr/>
          <p:nvPr/>
        </p:nvSpPr>
        <p:spPr>
          <a:xfrm flipH="1">
            <a:off x="868045" y="36703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6" name="六边形 5"/>
          <p:cNvSpPr/>
          <p:nvPr/>
        </p:nvSpPr>
        <p:spPr>
          <a:xfrm flipH="1">
            <a:off x="487045" y="289433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051540" y="5550535"/>
            <a:ext cx="1260475" cy="1502410"/>
            <a:chOff x="12251" y="7255"/>
            <a:chExt cx="2735" cy="3545"/>
          </a:xfrm>
        </p:grpSpPr>
        <p:sp>
          <p:nvSpPr>
            <p:cNvPr id="18" name="六边形 17"/>
            <p:cNvSpPr/>
            <p:nvPr/>
          </p:nvSpPr>
          <p:spPr>
            <a:xfrm flipH="1">
              <a:off x="12251" y="725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 flipH="1">
              <a:off x="12791" y="8315"/>
              <a:ext cx="1661" cy="1584"/>
            </a:xfrm>
            <a:prstGeom prst="hexagon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 flipH="1">
              <a:off x="13326" y="9216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07485" y="65405"/>
            <a:ext cx="1260475" cy="1502410"/>
            <a:chOff x="12251" y="7255"/>
            <a:chExt cx="2735" cy="3545"/>
          </a:xfrm>
        </p:grpSpPr>
        <p:sp>
          <p:nvSpPr>
            <p:cNvPr id="17" name="六边形 16"/>
            <p:cNvSpPr/>
            <p:nvPr/>
          </p:nvSpPr>
          <p:spPr>
            <a:xfrm flipH="1">
              <a:off x="12251" y="725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7" name="六边形 26"/>
            <p:cNvSpPr/>
            <p:nvPr/>
          </p:nvSpPr>
          <p:spPr>
            <a:xfrm flipH="1">
              <a:off x="12791" y="831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flipH="1">
              <a:off x="13326" y="9216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7540" y="4431030"/>
            <a:ext cx="1990090" cy="1032510"/>
            <a:chOff x="9004" y="6978"/>
            <a:chExt cx="3134" cy="1626"/>
          </a:xfrm>
        </p:grpSpPr>
        <p:sp>
          <p:nvSpPr>
            <p:cNvPr id="34" name="六边形 33"/>
            <p:cNvSpPr/>
            <p:nvPr/>
          </p:nvSpPr>
          <p:spPr>
            <a:xfrm flipH="1">
              <a:off x="9004" y="6978"/>
              <a:ext cx="1706" cy="1627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 flipH="1">
              <a:off x="10207" y="7244"/>
              <a:ext cx="1147" cy="109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8" name="六边形 37"/>
            <p:cNvSpPr/>
            <p:nvPr/>
          </p:nvSpPr>
          <p:spPr>
            <a:xfrm flipH="1">
              <a:off x="11122" y="7413"/>
              <a:ext cx="791" cy="755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9" name="六边形 38"/>
            <p:cNvSpPr/>
            <p:nvPr/>
          </p:nvSpPr>
          <p:spPr>
            <a:xfrm flipH="1">
              <a:off x="11702" y="7593"/>
              <a:ext cx="437" cy="393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KPI指标介绍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1097280" y="1135380"/>
            <a:ext cx="10515600" cy="1825625"/>
          </a:xfrm>
        </p:spPr>
        <p:txBody>
          <a:bodyPr>
            <a:normAutofit/>
          </a:bodyPr>
          <a:lstStyle/>
          <a:p>
            <a:r>
              <a:rPr lang="zh-CN" altLang="en-US"/>
              <a:t>KPI指标：</a:t>
            </a:r>
          </a:p>
          <a:p>
            <a:r>
              <a:rPr lang="zh-CN" altLang="en-US" sz="2000"/>
              <a:t>由指标名称、指标定义、评价标准、绩效目标以及绩效考核者等一系列要素构成</a:t>
            </a:r>
          </a:p>
        </p:txBody>
      </p:sp>
      <p:sp>
        <p:nvSpPr>
          <p:cNvPr id="30" name="平行四边形 29"/>
          <p:cNvSpPr/>
          <p:nvPr>
            <p:custDataLst>
              <p:tags r:id="rId1"/>
            </p:custDataLst>
          </p:nvPr>
        </p:nvSpPr>
        <p:spPr>
          <a:xfrm>
            <a:off x="4890724" y="2623085"/>
            <a:ext cx="1732751" cy="877361"/>
          </a:xfrm>
          <a:prstGeom prst="parallelogram">
            <a:avLst/>
          </a:prstGeom>
          <a:solidFill>
            <a:srgbClr val="252D39"/>
          </a:solidFill>
          <a:ln>
            <a:noFill/>
          </a:ln>
        </p:spPr>
        <p:style>
          <a:lnRef idx="2">
            <a:srgbClr val="1AA3AA">
              <a:shade val="50000"/>
            </a:srgbClr>
          </a:lnRef>
          <a:fillRef idx="1">
            <a:srgbClr val="1AA3AA"/>
          </a:fillRef>
          <a:effectRef idx="0">
            <a:srgbClr val="1AA3AA"/>
          </a:effectRef>
          <a:fontRef idx="minor">
            <a:sysClr val="window" lastClr="FFFFFF"/>
          </a:fontRef>
        </p:style>
        <p:txBody>
          <a:bodyPr rtlCol="0" anchor="ctr" anchorCtr="1">
            <a:normAutofit/>
          </a:bodyPr>
          <a:lstStyle/>
          <a:p>
            <a:pPr algn="ctr"/>
            <a:endParaRPr lang="en-US" altLang="zh-CN" sz="2000">
              <a:solidFill>
                <a:sysClr val="window" lastClr="FFFFFF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33" name="平行四边形 32"/>
          <p:cNvSpPr/>
          <p:nvPr>
            <p:custDataLst>
              <p:tags r:id="rId2"/>
            </p:custDataLst>
          </p:nvPr>
        </p:nvSpPr>
        <p:spPr>
          <a:xfrm>
            <a:off x="1522372" y="4748903"/>
            <a:ext cx="1732751" cy="877361"/>
          </a:xfrm>
          <a:prstGeom prst="parallelogram">
            <a:avLst/>
          </a:prstGeom>
          <a:solidFill>
            <a:srgbClr val="909EB8"/>
          </a:solidFill>
          <a:ln>
            <a:noFill/>
          </a:ln>
        </p:spPr>
        <p:style>
          <a:lnRef idx="2">
            <a:srgbClr val="1AA3AA">
              <a:shade val="50000"/>
            </a:srgbClr>
          </a:lnRef>
          <a:fillRef idx="1">
            <a:srgbClr val="1AA3AA"/>
          </a:fillRef>
          <a:effectRef idx="0">
            <a:srgbClr val="1AA3AA"/>
          </a:effectRef>
          <a:fontRef idx="minor">
            <a:sysClr val="window" lastClr="FFFFFF"/>
          </a:fontRef>
        </p:style>
        <p:txBody>
          <a:bodyPr rtlCol="0" anchor="ctr" anchorCtr="1">
            <a:normAutofit/>
          </a:bodyPr>
          <a:lstStyle/>
          <a:p>
            <a:pPr algn="ctr"/>
            <a:endParaRPr lang="en-US" altLang="zh-CN">
              <a:solidFill>
                <a:sysClr val="window" lastClr="FFFFFF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34" name="平行四边形 33"/>
          <p:cNvSpPr/>
          <p:nvPr>
            <p:custDataLst>
              <p:tags r:id="rId3"/>
            </p:custDataLst>
          </p:nvPr>
        </p:nvSpPr>
        <p:spPr>
          <a:xfrm>
            <a:off x="3218004" y="4748903"/>
            <a:ext cx="1732751" cy="877361"/>
          </a:xfrm>
          <a:prstGeom prst="parallelogram">
            <a:avLst/>
          </a:prstGeom>
          <a:solidFill>
            <a:srgbClr val="7DA9AF"/>
          </a:solidFill>
          <a:ln>
            <a:noFill/>
          </a:ln>
        </p:spPr>
        <p:style>
          <a:lnRef idx="2">
            <a:srgbClr val="1AA3AA">
              <a:shade val="50000"/>
            </a:srgbClr>
          </a:lnRef>
          <a:fillRef idx="1">
            <a:srgbClr val="1AA3AA"/>
          </a:fillRef>
          <a:effectRef idx="0">
            <a:srgbClr val="1AA3AA"/>
          </a:effectRef>
          <a:fontRef idx="minor">
            <a:sysClr val="window" lastClr="FFFFFF"/>
          </a:fontRef>
        </p:style>
        <p:txBody>
          <a:bodyPr rtlCol="0" anchor="ctr" anchorCtr="1">
            <a:normAutofit/>
          </a:bodyPr>
          <a:lstStyle/>
          <a:p>
            <a:pPr algn="ctr"/>
            <a:endParaRPr lang="en-US" altLang="zh-CN">
              <a:solidFill>
                <a:sysClr val="window" lastClr="FFFFFF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37" name="平行四边形 36"/>
          <p:cNvSpPr/>
          <p:nvPr>
            <p:custDataLst>
              <p:tags r:id="rId4"/>
            </p:custDataLst>
          </p:nvPr>
        </p:nvSpPr>
        <p:spPr>
          <a:xfrm>
            <a:off x="4913635" y="4748903"/>
            <a:ext cx="1732751" cy="877361"/>
          </a:xfrm>
          <a:prstGeom prst="parallelogram">
            <a:avLst/>
          </a:prstGeom>
          <a:solidFill>
            <a:srgbClr val="A7C5C9"/>
          </a:solidFill>
          <a:ln>
            <a:noFill/>
          </a:ln>
        </p:spPr>
        <p:style>
          <a:lnRef idx="2">
            <a:srgbClr val="1AA3AA">
              <a:shade val="50000"/>
            </a:srgbClr>
          </a:lnRef>
          <a:fillRef idx="1">
            <a:srgbClr val="1AA3AA"/>
          </a:fillRef>
          <a:effectRef idx="0">
            <a:srgbClr val="1AA3AA"/>
          </a:effectRef>
          <a:fontRef idx="minor">
            <a:sysClr val="window" lastClr="FFFFFF"/>
          </a:fontRef>
        </p:style>
        <p:txBody>
          <a:bodyPr rtlCol="0" anchor="ctr" anchorCtr="1">
            <a:normAutofit/>
          </a:bodyPr>
          <a:lstStyle/>
          <a:p>
            <a:pPr algn="ctr"/>
            <a:endParaRPr lang="en-US" altLang="zh-CN">
              <a:solidFill>
                <a:sysClr val="window" lastClr="FFFFFF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38" name="平行四边形 37"/>
          <p:cNvSpPr/>
          <p:nvPr>
            <p:custDataLst>
              <p:tags r:id="rId5"/>
            </p:custDataLst>
          </p:nvPr>
        </p:nvSpPr>
        <p:spPr>
          <a:xfrm>
            <a:off x="6609267" y="4748903"/>
            <a:ext cx="1732751" cy="877361"/>
          </a:xfrm>
          <a:prstGeom prst="parallelogram">
            <a:avLst/>
          </a:prstGeom>
          <a:solidFill>
            <a:srgbClr val="7A7BB3"/>
          </a:solidFill>
          <a:ln>
            <a:noFill/>
          </a:ln>
        </p:spPr>
        <p:style>
          <a:lnRef idx="2">
            <a:srgbClr val="1AA3AA">
              <a:shade val="50000"/>
            </a:srgbClr>
          </a:lnRef>
          <a:fillRef idx="1">
            <a:srgbClr val="1AA3AA"/>
          </a:fillRef>
          <a:effectRef idx="0">
            <a:srgbClr val="1AA3AA"/>
          </a:effectRef>
          <a:fontRef idx="minor">
            <a:sysClr val="window" lastClr="FFFFFF"/>
          </a:fontRef>
        </p:style>
        <p:txBody>
          <a:bodyPr rtlCol="0" anchor="ctr" anchorCtr="1">
            <a:normAutofit/>
          </a:bodyPr>
          <a:lstStyle/>
          <a:p>
            <a:pPr algn="ctr"/>
            <a:endParaRPr lang="en-US" altLang="zh-CN">
              <a:solidFill>
                <a:sysClr val="window" lastClr="FFFFFF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43" name="平行四边形 42"/>
          <p:cNvSpPr/>
          <p:nvPr>
            <p:custDataLst>
              <p:tags r:id="rId6"/>
            </p:custDataLst>
          </p:nvPr>
        </p:nvSpPr>
        <p:spPr>
          <a:xfrm>
            <a:off x="8304899" y="4748903"/>
            <a:ext cx="1732751" cy="877361"/>
          </a:xfrm>
          <a:prstGeom prst="parallelogram">
            <a:avLst/>
          </a:prstGeom>
          <a:solidFill>
            <a:srgbClr val="4A4B82"/>
          </a:solidFill>
          <a:ln>
            <a:noFill/>
          </a:ln>
        </p:spPr>
        <p:style>
          <a:lnRef idx="2">
            <a:srgbClr val="1AA3AA">
              <a:shade val="50000"/>
            </a:srgbClr>
          </a:lnRef>
          <a:fillRef idx="1">
            <a:srgbClr val="1AA3AA"/>
          </a:fillRef>
          <a:effectRef idx="0">
            <a:srgbClr val="1AA3AA"/>
          </a:effectRef>
          <a:fontRef idx="minor">
            <a:sysClr val="window" lastClr="FFFFFF"/>
          </a:fontRef>
        </p:style>
        <p:txBody>
          <a:bodyPr rtlCol="0" anchor="ctr" anchorCtr="1">
            <a:normAutofit/>
          </a:bodyPr>
          <a:lstStyle/>
          <a:p>
            <a:pPr algn="ctr"/>
            <a:endParaRPr lang="en-US" altLang="zh-CN">
              <a:solidFill>
                <a:sysClr val="window" lastClr="FFFFFF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grpSp>
        <p:nvGrpSpPr>
          <p:cNvPr id="44" name="组合 43"/>
          <p:cNvGrpSpPr/>
          <p:nvPr>
            <p:custDataLst>
              <p:tags r:id="rId7"/>
            </p:custDataLst>
          </p:nvPr>
        </p:nvGrpSpPr>
        <p:grpSpPr>
          <a:xfrm>
            <a:off x="2412584" y="3509443"/>
            <a:ext cx="6735910" cy="1101187"/>
            <a:chOff x="1327309" y="2488586"/>
            <a:chExt cx="9552331" cy="1205874"/>
          </a:xfrm>
        </p:grpSpPr>
        <p:grpSp>
          <p:nvGrpSpPr>
            <p:cNvPr id="45" name="组合 44"/>
            <p:cNvGrpSpPr/>
            <p:nvPr/>
          </p:nvGrpSpPr>
          <p:grpSpPr>
            <a:xfrm rot="10800000">
              <a:off x="1327309" y="2488586"/>
              <a:ext cx="9552331" cy="1205874"/>
              <a:chOff x="3467099" y="3350311"/>
              <a:chExt cx="5257804" cy="1205874"/>
            </a:xfrm>
          </p:grpSpPr>
          <p:cxnSp>
            <p:nvCxnSpPr>
              <p:cNvPr id="46" name="肘形连接符 45"/>
              <p:cNvCxnSpPr/>
              <p:nvPr>
                <p:custDataLst>
                  <p:tags r:id="rId17"/>
                </p:custDataLst>
              </p:nvPr>
            </p:nvCxnSpPr>
            <p:spPr>
              <a:xfrm rot="16200000" flipV="1">
                <a:off x="4178614" y="2638796"/>
                <a:ext cx="1205871" cy="2628902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1F74AD"/>
              </a:lnRef>
              <a:fillRef idx="0">
                <a:srgbClr val="1F74AD"/>
              </a:fillRef>
              <a:effectRef idx="0">
                <a:srgbClr val="1F74AD"/>
              </a:effectRef>
              <a:fontRef idx="minor">
                <a:srgbClr val="000000"/>
              </a:fontRef>
            </p:style>
          </p:cxnSp>
          <p:cxnSp>
            <p:nvCxnSpPr>
              <p:cNvPr id="47" name="肘形连接符 46"/>
              <p:cNvCxnSpPr/>
              <p:nvPr>
                <p:custDataLst>
                  <p:tags r:id="rId18"/>
                </p:custDataLst>
              </p:nvPr>
            </p:nvCxnSpPr>
            <p:spPr>
              <a:xfrm rot="5400000" flipH="1" flipV="1">
                <a:off x="6807516" y="2638798"/>
                <a:ext cx="1205871" cy="2628903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1F74AD"/>
              </a:lnRef>
              <a:fillRef idx="0">
                <a:srgbClr val="1F74AD"/>
              </a:fillRef>
              <a:effectRef idx="0">
                <a:srgbClr val="1F74AD"/>
              </a:effectRef>
              <a:fontRef idx="minor">
                <a:srgbClr val="000000"/>
              </a:fontRef>
            </p:style>
          </p:cxnSp>
        </p:grpSp>
        <p:cxnSp>
          <p:nvCxnSpPr>
            <p:cNvPr id="48" name="肘形连接符 47"/>
            <p:cNvCxnSpPr/>
            <p:nvPr>
              <p:custDataLst>
                <p:tags r:id="rId14"/>
              </p:custDataLst>
            </p:nvPr>
          </p:nvCxnSpPr>
          <p:spPr>
            <a:xfrm rot="5400000" flipV="1">
              <a:off x="3417709" y="3384070"/>
              <a:ext cx="612083" cy="2516"/>
            </a:xfrm>
            <a:prstGeom prst="bentConnector3">
              <a:avLst/>
            </a:prstGeom>
            <a:ln w="38100"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9" name="肘形连接符 48"/>
            <p:cNvCxnSpPr/>
            <p:nvPr>
              <p:custDataLst>
                <p:tags r:id="rId15"/>
              </p:custDataLst>
            </p:nvPr>
          </p:nvCxnSpPr>
          <p:spPr>
            <a:xfrm rot="5400000" flipV="1">
              <a:off x="5798012" y="3387161"/>
              <a:ext cx="612083" cy="2516"/>
            </a:xfrm>
            <a:prstGeom prst="bentConnector3">
              <a:avLst>
                <a:gd name="adj1" fmla="val 25643"/>
              </a:avLst>
            </a:prstGeom>
            <a:ln w="38100"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0" name="肘形连接符 49"/>
            <p:cNvCxnSpPr/>
            <p:nvPr>
              <p:custDataLst>
                <p:tags r:id="rId16"/>
              </p:custDataLst>
            </p:nvPr>
          </p:nvCxnSpPr>
          <p:spPr>
            <a:xfrm rot="5400000" flipV="1">
              <a:off x="8195715" y="3384069"/>
              <a:ext cx="612083" cy="2516"/>
            </a:xfrm>
            <a:prstGeom prst="bentConnector3">
              <a:avLst>
                <a:gd name="adj1" fmla="val 50001"/>
              </a:avLst>
            </a:prstGeom>
            <a:ln w="38100"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51" name="文本框 50"/>
          <p:cNvSpPr txBox="1"/>
          <p:nvPr>
            <p:custDataLst>
              <p:tags r:id="rId8"/>
            </p:custDataLst>
          </p:nvPr>
        </p:nvSpPr>
        <p:spPr>
          <a:xfrm>
            <a:off x="5058418" y="2759357"/>
            <a:ext cx="1397364" cy="60481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spc="150">
                <a:solidFill>
                  <a:sysClr val="window" lastClr="FFFFFF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KPI</a:t>
            </a:r>
            <a:r>
              <a:rPr lang="zh-CN" altLang="en-US" sz="2000" spc="150">
                <a:solidFill>
                  <a:sysClr val="window" lastClr="FFFFFF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指标</a:t>
            </a:r>
          </a:p>
        </p:txBody>
      </p:sp>
      <p:sp>
        <p:nvSpPr>
          <p:cNvPr id="52" name="文本框 51"/>
          <p:cNvSpPr txBox="1"/>
          <p:nvPr>
            <p:custDataLst>
              <p:tags r:id="rId9"/>
            </p:custDataLst>
          </p:nvPr>
        </p:nvSpPr>
        <p:spPr>
          <a:xfrm>
            <a:off x="1690066" y="4824386"/>
            <a:ext cx="1397364" cy="60481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ysClr val="window" lastClr="FFFFFF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指标名称</a:t>
            </a:r>
          </a:p>
        </p:txBody>
      </p:sp>
      <p:sp>
        <p:nvSpPr>
          <p:cNvPr id="55" name="文本框 54"/>
          <p:cNvSpPr txBox="1"/>
          <p:nvPr>
            <p:custDataLst>
              <p:tags r:id="rId10"/>
            </p:custDataLst>
          </p:nvPr>
        </p:nvSpPr>
        <p:spPr>
          <a:xfrm>
            <a:off x="3385698" y="4885175"/>
            <a:ext cx="1397364" cy="60481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ysClr val="window" lastClr="FFFFFF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指标定义</a:t>
            </a:r>
          </a:p>
        </p:txBody>
      </p:sp>
      <p:sp>
        <p:nvSpPr>
          <p:cNvPr id="56" name="文本框 55"/>
          <p:cNvSpPr txBox="1"/>
          <p:nvPr>
            <p:custDataLst>
              <p:tags r:id="rId11"/>
            </p:custDataLst>
          </p:nvPr>
        </p:nvSpPr>
        <p:spPr>
          <a:xfrm>
            <a:off x="5081329" y="4885175"/>
            <a:ext cx="1397364" cy="60481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ysClr val="window" lastClr="FFFFFF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评价标准</a:t>
            </a:r>
          </a:p>
        </p:txBody>
      </p:sp>
      <p:sp>
        <p:nvSpPr>
          <p:cNvPr id="58" name="文本框 57"/>
          <p:cNvSpPr txBox="1"/>
          <p:nvPr>
            <p:custDataLst>
              <p:tags r:id="rId12"/>
            </p:custDataLst>
          </p:nvPr>
        </p:nvSpPr>
        <p:spPr>
          <a:xfrm>
            <a:off x="6776961" y="4885175"/>
            <a:ext cx="1397364" cy="60481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ysClr val="window" lastClr="FFFFFF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绩效目标</a:t>
            </a:r>
          </a:p>
        </p:txBody>
      </p:sp>
      <p:sp>
        <p:nvSpPr>
          <p:cNvPr id="60" name="文本框 59"/>
          <p:cNvSpPr txBox="1"/>
          <p:nvPr>
            <p:custDataLst>
              <p:tags r:id="rId13"/>
            </p:custDataLst>
          </p:nvPr>
        </p:nvSpPr>
        <p:spPr>
          <a:xfrm>
            <a:off x="8402955" y="4885055"/>
            <a:ext cx="1555750" cy="6045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ysClr val="window" lastClr="FFFFFF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绩效考核者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KPI指标介绍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1097280" y="1135380"/>
            <a:ext cx="10515600" cy="1825625"/>
          </a:xfrm>
        </p:spPr>
        <p:txBody>
          <a:bodyPr>
            <a:normAutofit/>
          </a:bodyPr>
          <a:lstStyle/>
          <a:p>
            <a:r>
              <a:rPr lang="zh-CN" altLang="en-US"/>
              <a:t>KPI指标：</a:t>
            </a:r>
          </a:p>
          <a:p>
            <a:r>
              <a:rPr lang="zh-CN" altLang="en-US" sz="2000"/>
              <a:t>KPI指标可以基于职责，也可以基于公司内部的业务流程进行提取</a:t>
            </a:r>
          </a:p>
        </p:txBody>
      </p:sp>
      <p:sp>
        <p:nvSpPr>
          <p:cNvPr id="2" name="椭圆 1"/>
          <p:cNvSpPr/>
          <p:nvPr/>
        </p:nvSpPr>
        <p:spPr>
          <a:xfrm>
            <a:off x="4933950" y="2941955"/>
            <a:ext cx="2323465" cy="2323465"/>
          </a:xfrm>
          <a:prstGeom prst="ellipse">
            <a:avLst/>
          </a:prstGeom>
          <a:solidFill>
            <a:srgbClr val="7F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5270" y="3828415"/>
            <a:ext cx="15582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KPI指标</a:t>
            </a:r>
          </a:p>
        </p:txBody>
      </p:sp>
      <p:sp>
        <p:nvSpPr>
          <p:cNvPr id="32" name="任意形状 31"/>
          <p:cNvSpPr/>
          <p:nvPr/>
        </p:nvSpPr>
        <p:spPr>
          <a:xfrm>
            <a:off x="7383145" y="3996055"/>
            <a:ext cx="1378585" cy="186055"/>
          </a:xfrm>
          <a:custGeom>
            <a:avLst/>
            <a:gdLst>
              <a:gd name="connsiteX0" fmla="*/ 0 w 960895"/>
              <a:gd name="connsiteY0" fmla="*/ 147234 h 278970"/>
              <a:gd name="connsiteX1" fmla="*/ 216976 w 960895"/>
              <a:gd name="connsiteY1" fmla="*/ 147234 h 278970"/>
              <a:gd name="connsiteX2" fmla="*/ 309966 w 960895"/>
              <a:gd name="connsiteY2" fmla="*/ 0 h 278970"/>
              <a:gd name="connsiteX3" fmla="*/ 449450 w 960895"/>
              <a:gd name="connsiteY3" fmla="*/ 278970 h 278970"/>
              <a:gd name="connsiteX4" fmla="*/ 557939 w 960895"/>
              <a:gd name="connsiteY4" fmla="*/ 46495 h 278970"/>
              <a:gd name="connsiteX5" fmla="*/ 627681 w 960895"/>
              <a:gd name="connsiteY5" fmla="*/ 193729 h 278970"/>
              <a:gd name="connsiteX6" fmla="*/ 681925 w 960895"/>
              <a:gd name="connsiteY6" fmla="*/ 69743 h 278970"/>
              <a:gd name="connsiteX7" fmla="*/ 720671 w 960895"/>
              <a:gd name="connsiteY7" fmla="*/ 139485 h 278970"/>
              <a:gd name="connsiteX8" fmla="*/ 960895 w 960895"/>
              <a:gd name="connsiteY8" fmla="*/ 139485 h 278970"/>
              <a:gd name="connsiteX0-1" fmla="*/ 0 w 1372642"/>
              <a:gd name="connsiteY0-2" fmla="*/ 147234 h 278970"/>
              <a:gd name="connsiteX1-3" fmla="*/ 216976 w 1372642"/>
              <a:gd name="connsiteY1-4" fmla="*/ 147234 h 278970"/>
              <a:gd name="connsiteX2-5" fmla="*/ 309966 w 1372642"/>
              <a:gd name="connsiteY2-6" fmla="*/ 0 h 278970"/>
              <a:gd name="connsiteX3-7" fmla="*/ 449450 w 1372642"/>
              <a:gd name="connsiteY3-8" fmla="*/ 278970 h 278970"/>
              <a:gd name="connsiteX4-9" fmla="*/ 557939 w 1372642"/>
              <a:gd name="connsiteY4-10" fmla="*/ 46495 h 278970"/>
              <a:gd name="connsiteX5-11" fmla="*/ 627681 w 1372642"/>
              <a:gd name="connsiteY5-12" fmla="*/ 193729 h 278970"/>
              <a:gd name="connsiteX6-13" fmla="*/ 681925 w 1372642"/>
              <a:gd name="connsiteY6-14" fmla="*/ 69743 h 278970"/>
              <a:gd name="connsiteX7-15" fmla="*/ 720671 w 1372642"/>
              <a:gd name="connsiteY7-16" fmla="*/ 139485 h 278970"/>
              <a:gd name="connsiteX8-17" fmla="*/ 1372642 w 1372642"/>
              <a:gd name="connsiteY8-18" fmla="*/ 139485 h 278970"/>
              <a:gd name="connsiteX0-19" fmla="*/ 0 w 2593689"/>
              <a:gd name="connsiteY0-20" fmla="*/ 147234 h 278970"/>
              <a:gd name="connsiteX1-21" fmla="*/ 216976 w 2593689"/>
              <a:gd name="connsiteY1-22" fmla="*/ 147234 h 278970"/>
              <a:gd name="connsiteX2-23" fmla="*/ 309966 w 2593689"/>
              <a:gd name="connsiteY2-24" fmla="*/ 0 h 278970"/>
              <a:gd name="connsiteX3-25" fmla="*/ 449450 w 2593689"/>
              <a:gd name="connsiteY3-26" fmla="*/ 278970 h 278970"/>
              <a:gd name="connsiteX4-27" fmla="*/ 557939 w 2593689"/>
              <a:gd name="connsiteY4-28" fmla="*/ 46495 h 278970"/>
              <a:gd name="connsiteX5-29" fmla="*/ 627681 w 2593689"/>
              <a:gd name="connsiteY5-30" fmla="*/ 193729 h 278970"/>
              <a:gd name="connsiteX6-31" fmla="*/ 681925 w 2593689"/>
              <a:gd name="connsiteY6-32" fmla="*/ 69743 h 278970"/>
              <a:gd name="connsiteX7-33" fmla="*/ 720671 w 2593689"/>
              <a:gd name="connsiteY7-34" fmla="*/ 139485 h 278970"/>
              <a:gd name="connsiteX8-35" fmla="*/ 2593689 w 2593689"/>
              <a:gd name="connsiteY8-36" fmla="*/ 139486 h 2789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593689" h="278970">
                <a:moveTo>
                  <a:pt x="0" y="147234"/>
                </a:moveTo>
                <a:lnTo>
                  <a:pt x="216976" y="147234"/>
                </a:lnTo>
                <a:lnTo>
                  <a:pt x="309966" y="0"/>
                </a:lnTo>
                <a:lnTo>
                  <a:pt x="449450" y="278970"/>
                </a:lnTo>
                <a:lnTo>
                  <a:pt x="557939" y="46495"/>
                </a:lnTo>
                <a:lnTo>
                  <a:pt x="627681" y="193729"/>
                </a:lnTo>
                <a:lnTo>
                  <a:pt x="681925" y="69743"/>
                </a:lnTo>
                <a:lnTo>
                  <a:pt x="720671" y="139485"/>
                </a:lnTo>
                <a:lnTo>
                  <a:pt x="2593689" y="139486"/>
                </a:lnTo>
              </a:path>
            </a:pathLst>
          </a:custGeom>
          <a:ln w="28575">
            <a:gradFill>
              <a:gsLst>
                <a:gs pos="0">
                  <a:srgbClr val="44546A"/>
                </a:gs>
                <a:gs pos="100000">
                  <a:srgbClr val="44546A">
                    <a:alpha val="0"/>
                  </a:srgbClr>
                </a:gs>
              </a:gsLst>
              <a:lin ang="0" scaled="0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94885" y="2813685"/>
            <a:ext cx="2597150" cy="2583180"/>
          </a:xfrm>
          <a:prstGeom prst="ellipse">
            <a:avLst/>
          </a:prstGeom>
          <a:noFill/>
          <a:ln>
            <a:gradFill>
              <a:gsLst>
                <a:gs pos="100000">
                  <a:srgbClr val="44546A"/>
                </a:gs>
                <a:gs pos="0">
                  <a:srgbClr val="44546A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049385" y="3217545"/>
            <a:ext cx="1776095" cy="177609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53540" y="3201035"/>
            <a:ext cx="1776095" cy="177609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8" name="任意形状 31"/>
          <p:cNvSpPr/>
          <p:nvPr/>
        </p:nvSpPr>
        <p:spPr>
          <a:xfrm flipH="1">
            <a:off x="3429635" y="3996055"/>
            <a:ext cx="1378585" cy="186055"/>
          </a:xfrm>
          <a:custGeom>
            <a:avLst/>
            <a:gdLst>
              <a:gd name="connsiteX0" fmla="*/ 0 w 960895"/>
              <a:gd name="connsiteY0" fmla="*/ 147234 h 278970"/>
              <a:gd name="connsiteX1" fmla="*/ 216976 w 960895"/>
              <a:gd name="connsiteY1" fmla="*/ 147234 h 278970"/>
              <a:gd name="connsiteX2" fmla="*/ 309966 w 960895"/>
              <a:gd name="connsiteY2" fmla="*/ 0 h 278970"/>
              <a:gd name="connsiteX3" fmla="*/ 449450 w 960895"/>
              <a:gd name="connsiteY3" fmla="*/ 278970 h 278970"/>
              <a:gd name="connsiteX4" fmla="*/ 557939 w 960895"/>
              <a:gd name="connsiteY4" fmla="*/ 46495 h 278970"/>
              <a:gd name="connsiteX5" fmla="*/ 627681 w 960895"/>
              <a:gd name="connsiteY5" fmla="*/ 193729 h 278970"/>
              <a:gd name="connsiteX6" fmla="*/ 681925 w 960895"/>
              <a:gd name="connsiteY6" fmla="*/ 69743 h 278970"/>
              <a:gd name="connsiteX7" fmla="*/ 720671 w 960895"/>
              <a:gd name="connsiteY7" fmla="*/ 139485 h 278970"/>
              <a:gd name="connsiteX8" fmla="*/ 960895 w 960895"/>
              <a:gd name="connsiteY8" fmla="*/ 139485 h 278970"/>
              <a:gd name="connsiteX0-1" fmla="*/ 0 w 1372642"/>
              <a:gd name="connsiteY0-2" fmla="*/ 147234 h 278970"/>
              <a:gd name="connsiteX1-3" fmla="*/ 216976 w 1372642"/>
              <a:gd name="connsiteY1-4" fmla="*/ 147234 h 278970"/>
              <a:gd name="connsiteX2-5" fmla="*/ 309966 w 1372642"/>
              <a:gd name="connsiteY2-6" fmla="*/ 0 h 278970"/>
              <a:gd name="connsiteX3-7" fmla="*/ 449450 w 1372642"/>
              <a:gd name="connsiteY3-8" fmla="*/ 278970 h 278970"/>
              <a:gd name="connsiteX4-9" fmla="*/ 557939 w 1372642"/>
              <a:gd name="connsiteY4-10" fmla="*/ 46495 h 278970"/>
              <a:gd name="connsiteX5-11" fmla="*/ 627681 w 1372642"/>
              <a:gd name="connsiteY5-12" fmla="*/ 193729 h 278970"/>
              <a:gd name="connsiteX6-13" fmla="*/ 681925 w 1372642"/>
              <a:gd name="connsiteY6-14" fmla="*/ 69743 h 278970"/>
              <a:gd name="connsiteX7-15" fmla="*/ 720671 w 1372642"/>
              <a:gd name="connsiteY7-16" fmla="*/ 139485 h 278970"/>
              <a:gd name="connsiteX8-17" fmla="*/ 1372642 w 1372642"/>
              <a:gd name="connsiteY8-18" fmla="*/ 139485 h 278970"/>
              <a:gd name="connsiteX0-19" fmla="*/ 0 w 2593689"/>
              <a:gd name="connsiteY0-20" fmla="*/ 147234 h 278970"/>
              <a:gd name="connsiteX1-21" fmla="*/ 216976 w 2593689"/>
              <a:gd name="connsiteY1-22" fmla="*/ 147234 h 278970"/>
              <a:gd name="connsiteX2-23" fmla="*/ 309966 w 2593689"/>
              <a:gd name="connsiteY2-24" fmla="*/ 0 h 278970"/>
              <a:gd name="connsiteX3-25" fmla="*/ 449450 w 2593689"/>
              <a:gd name="connsiteY3-26" fmla="*/ 278970 h 278970"/>
              <a:gd name="connsiteX4-27" fmla="*/ 557939 w 2593689"/>
              <a:gd name="connsiteY4-28" fmla="*/ 46495 h 278970"/>
              <a:gd name="connsiteX5-29" fmla="*/ 627681 w 2593689"/>
              <a:gd name="connsiteY5-30" fmla="*/ 193729 h 278970"/>
              <a:gd name="connsiteX6-31" fmla="*/ 681925 w 2593689"/>
              <a:gd name="connsiteY6-32" fmla="*/ 69743 h 278970"/>
              <a:gd name="connsiteX7-33" fmla="*/ 720671 w 2593689"/>
              <a:gd name="connsiteY7-34" fmla="*/ 139485 h 278970"/>
              <a:gd name="connsiteX8-35" fmla="*/ 2593689 w 2593689"/>
              <a:gd name="connsiteY8-36" fmla="*/ 139486 h 2789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593689" h="278970">
                <a:moveTo>
                  <a:pt x="0" y="147234"/>
                </a:moveTo>
                <a:lnTo>
                  <a:pt x="216976" y="147234"/>
                </a:lnTo>
                <a:lnTo>
                  <a:pt x="309966" y="0"/>
                </a:lnTo>
                <a:lnTo>
                  <a:pt x="449450" y="278970"/>
                </a:lnTo>
                <a:lnTo>
                  <a:pt x="557939" y="46495"/>
                </a:lnTo>
                <a:lnTo>
                  <a:pt x="627681" y="193729"/>
                </a:lnTo>
                <a:lnTo>
                  <a:pt x="681925" y="69743"/>
                </a:lnTo>
                <a:lnTo>
                  <a:pt x="720671" y="139485"/>
                </a:lnTo>
                <a:lnTo>
                  <a:pt x="2593689" y="139486"/>
                </a:lnTo>
              </a:path>
            </a:pathLst>
          </a:custGeom>
          <a:ln w="28575">
            <a:gradFill>
              <a:gsLst>
                <a:gs pos="0">
                  <a:srgbClr val="44546A"/>
                </a:gs>
                <a:gs pos="100000">
                  <a:srgbClr val="44546A">
                    <a:alpha val="0"/>
                  </a:srgbClr>
                </a:gs>
              </a:gsLst>
              <a:lin ang="0" scaled="0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02775" y="3827780"/>
            <a:ext cx="1010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职责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25650" y="3646170"/>
            <a:ext cx="10102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业务流程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KPI指标介绍</a:t>
            </a:r>
            <a:r>
              <a:rPr lang="en-US" altLang="zh-CN"/>
              <a:t>——</a:t>
            </a:r>
            <a:r>
              <a:rPr lang="zh-CN" altLang="en-US">
                <a:sym typeface="+mn-ea"/>
              </a:rPr>
              <a:t>基于职责的KPI提取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74725" y="1143635"/>
          <a:ext cx="1065784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0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649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岗位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7E93A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KPI指标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7E93A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绩效目标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7E93A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评价标准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7E93A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chemeClr val="bg1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绩效考核者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7E9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835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646464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人力资源经理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招聘满足率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90%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实际招聘人数与计划招聘人数比较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人力资源总监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培训计划完成率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100%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（培训实施÷培训计划）×100%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人力资源总监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8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劳动争议解决及时性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100%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及时解决劳动争议的次数与劳动争议总次数的比重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人力资源总监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员工流失率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95%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考核期内员工离职的比率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汉仪粗简黑简" panose="00020600040101010101" charset="-122"/>
                          <a:ea typeface="汉仪粗简黑简" panose="00020600040101010101" charset="-122"/>
                          <a:cs typeface="汉仪粗简黑简" panose="00020600040101010101" charset="-122"/>
                        </a:rPr>
                        <a:t>人力资源总监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KPI指标介绍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050" y="1392555"/>
            <a:ext cx="10515600" cy="772160"/>
          </a:xfrm>
        </p:spPr>
        <p:txBody>
          <a:bodyPr/>
          <a:lstStyle/>
          <a:p>
            <a:r>
              <a:rPr lang="zh-CN" altLang="en-US"/>
              <a:t>KPI指标体系设计流程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852805" y="3228975"/>
            <a:ext cx="10376535" cy="2153285"/>
          </a:xfrm>
          <a:custGeom>
            <a:avLst/>
            <a:gdLst>
              <a:gd name="connisteX0" fmla="*/ 0 w 9784715"/>
              <a:gd name="connsiteY0" fmla="*/ 1443990 h 2153160"/>
              <a:gd name="connisteX1" fmla="*/ 2626360 w 9784715"/>
              <a:gd name="connsiteY1" fmla="*/ 741045 h 2153160"/>
              <a:gd name="connisteX2" fmla="*/ 4006850 w 9784715"/>
              <a:gd name="connsiteY2" fmla="*/ 2121535 h 2153160"/>
              <a:gd name="connisteX3" fmla="*/ 6075680 w 9784715"/>
              <a:gd name="connsiteY3" fmla="*/ 927735 h 2153160"/>
              <a:gd name="connisteX4" fmla="*/ 7648575 w 9784715"/>
              <a:gd name="connsiteY4" fmla="*/ 2136140 h 2153160"/>
              <a:gd name="connisteX5" fmla="*/ 9784715 w 9784715"/>
              <a:gd name="connsiteY5" fmla="*/ 0 h 2153160"/>
              <a:gd name="connisteX6" fmla="*/ 10029825 w 9784715"/>
              <a:gd name="connsiteY6" fmla="*/ -230505 h 2153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9784715" h="2153160">
                <a:moveTo>
                  <a:pt x="0" y="1443990"/>
                </a:moveTo>
                <a:cubicBezTo>
                  <a:pt x="497840" y="1275715"/>
                  <a:pt x="1824990" y="605790"/>
                  <a:pt x="2626360" y="741045"/>
                </a:cubicBezTo>
                <a:cubicBezTo>
                  <a:pt x="3427730" y="876300"/>
                  <a:pt x="3317240" y="2084070"/>
                  <a:pt x="4006850" y="2121535"/>
                </a:cubicBezTo>
                <a:cubicBezTo>
                  <a:pt x="4696460" y="2159000"/>
                  <a:pt x="5347335" y="924560"/>
                  <a:pt x="6075680" y="927735"/>
                </a:cubicBezTo>
                <a:cubicBezTo>
                  <a:pt x="6804025" y="930910"/>
                  <a:pt x="6906895" y="2321560"/>
                  <a:pt x="7648575" y="2136140"/>
                </a:cubicBezTo>
                <a:cubicBezTo>
                  <a:pt x="8390255" y="1950720"/>
                  <a:pt x="9308465" y="473075"/>
                  <a:pt x="978471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920000">
            <a:off x="10956925" y="3013075"/>
            <a:ext cx="432435" cy="466725"/>
          </a:xfrm>
          <a:prstGeom prst="triangle">
            <a:avLst/>
          </a:prstGeom>
          <a:solidFill>
            <a:srgbClr val="7E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46885" y="4005580"/>
            <a:ext cx="345440" cy="488950"/>
            <a:chOff x="3257" y="6180"/>
            <a:chExt cx="544" cy="770"/>
          </a:xfrm>
        </p:grpSpPr>
        <p:sp>
          <p:nvSpPr>
            <p:cNvPr id="6" name="任意多边形 5"/>
            <p:cNvSpPr/>
            <p:nvPr/>
          </p:nvSpPr>
          <p:spPr>
            <a:xfrm>
              <a:off x="3257" y="6180"/>
              <a:ext cx="545" cy="77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545" h="770">
                  <a:moveTo>
                    <a:pt x="260" y="0"/>
                  </a:moveTo>
                  <a:lnTo>
                    <a:pt x="384" y="249"/>
                  </a:lnTo>
                  <a:lnTo>
                    <a:pt x="391" y="252"/>
                  </a:lnTo>
                  <a:cubicBezTo>
                    <a:pt x="482" y="296"/>
                    <a:pt x="545" y="389"/>
                    <a:pt x="545" y="498"/>
                  </a:cubicBezTo>
                  <a:cubicBezTo>
                    <a:pt x="545" y="648"/>
                    <a:pt x="423" y="770"/>
                    <a:pt x="273" y="770"/>
                  </a:cubicBezTo>
                  <a:cubicBezTo>
                    <a:pt x="122" y="770"/>
                    <a:pt x="0" y="648"/>
                    <a:pt x="0" y="498"/>
                  </a:cubicBezTo>
                  <a:cubicBezTo>
                    <a:pt x="0" y="403"/>
                    <a:pt x="48" y="321"/>
                    <a:pt x="120" y="272"/>
                  </a:cubicBezTo>
                  <a:lnTo>
                    <a:pt x="125" y="26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7E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358" y="6481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25525" y="3093085"/>
            <a:ext cx="1775460" cy="504190"/>
            <a:chOff x="2121" y="4981"/>
            <a:chExt cx="2796" cy="794"/>
          </a:xfrm>
        </p:grpSpPr>
        <p:sp>
          <p:nvSpPr>
            <p:cNvPr id="11" name="文本框 10"/>
            <p:cNvSpPr txBox="1"/>
            <p:nvPr/>
          </p:nvSpPr>
          <p:spPr>
            <a:xfrm>
              <a:off x="2143" y="5086"/>
              <a:ext cx="277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罗列KPI指标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121" y="4981"/>
              <a:ext cx="2750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825875" y="3814445"/>
            <a:ext cx="345440" cy="488950"/>
            <a:chOff x="3257" y="6180"/>
            <a:chExt cx="544" cy="770"/>
          </a:xfrm>
        </p:grpSpPr>
        <p:sp>
          <p:nvSpPr>
            <p:cNvPr id="37" name="任意多边形 36"/>
            <p:cNvSpPr/>
            <p:nvPr/>
          </p:nvSpPr>
          <p:spPr>
            <a:xfrm>
              <a:off x="3257" y="6180"/>
              <a:ext cx="545" cy="77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545" h="770">
                  <a:moveTo>
                    <a:pt x="260" y="0"/>
                  </a:moveTo>
                  <a:lnTo>
                    <a:pt x="384" y="249"/>
                  </a:lnTo>
                  <a:lnTo>
                    <a:pt x="391" y="252"/>
                  </a:lnTo>
                  <a:cubicBezTo>
                    <a:pt x="482" y="296"/>
                    <a:pt x="545" y="389"/>
                    <a:pt x="545" y="498"/>
                  </a:cubicBezTo>
                  <a:cubicBezTo>
                    <a:pt x="545" y="648"/>
                    <a:pt x="423" y="770"/>
                    <a:pt x="273" y="770"/>
                  </a:cubicBezTo>
                  <a:cubicBezTo>
                    <a:pt x="122" y="770"/>
                    <a:pt x="0" y="648"/>
                    <a:pt x="0" y="498"/>
                  </a:cubicBezTo>
                  <a:cubicBezTo>
                    <a:pt x="0" y="403"/>
                    <a:pt x="48" y="321"/>
                    <a:pt x="120" y="272"/>
                  </a:cubicBezTo>
                  <a:lnTo>
                    <a:pt x="125" y="26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7E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58" y="6481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803900" y="4575175"/>
            <a:ext cx="345440" cy="488950"/>
            <a:chOff x="3257" y="6180"/>
            <a:chExt cx="544" cy="770"/>
          </a:xfrm>
        </p:grpSpPr>
        <p:sp>
          <p:nvSpPr>
            <p:cNvPr id="40" name="任意多边形 39"/>
            <p:cNvSpPr/>
            <p:nvPr/>
          </p:nvSpPr>
          <p:spPr>
            <a:xfrm>
              <a:off x="3257" y="6180"/>
              <a:ext cx="545" cy="77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545" h="770">
                  <a:moveTo>
                    <a:pt x="260" y="0"/>
                  </a:moveTo>
                  <a:lnTo>
                    <a:pt x="384" y="249"/>
                  </a:lnTo>
                  <a:lnTo>
                    <a:pt x="391" y="252"/>
                  </a:lnTo>
                  <a:cubicBezTo>
                    <a:pt x="482" y="296"/>
                    <a:pt x="545" y="389"/>
                    <a:pt x="545" y="498"/>
                  </a:cubicBezTo>
                  <a:cubicBezTo>
                    <a:pt x="545" y="648"/>
                    <a:pt x="423" y="770"/>
                    <a:pt x="273" y="770"/>
                  </a:cubicBezTo>
                  <a:cubicBezTo>
                    <a:pt x="122" y="770"/>
                    <a:pt x="0" y="648"/>
                    <a:pt x="0" y="498"/>
                  </a:cubicBezTo>
                  <a:cubicBezTo>
                    <a:pt x="0" y="403"/>
                    <a:pt x="48" y="321"/>
                    <a:pt x="120" y="272"/>
                  </a:cubicBezTo>
                  <a:lnTo>
                    <a:pt x="125" y="26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7E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358" y="6481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680960" y="4230370"/>
            <a:ext cx="345440" cy="488950"/>
            <a:chOff x="3257" y="6180"/>
            <a:chExt cx="544" cy="770"/>
          </a:xfrm>
        </p:grpSpPr>
        <p:sp>
          <p:nvSpPr>
            <p:cNvPr id="43" name="任意多边形 42"/>
            <p:cNvSpPr/>
            <p:nvPr/>
          </p:nvSpPr>
          <p:spPr>
            <a:xfrm>
              <a:off x="3257" y="6180"/>
              <a:ext cx="545" cy="77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545" h="770">
                  <a:moveTo>
                    <a:pt x="260" y="0"/>
                  </a:moveTo>
                  <a:lnTo>
                    <a:pt x="384" y="249"/>
                  </a:lnTo>
                  <a:lnTo>
                    <a:pt x="391" y="252"/>
                  </a:lnTo>
                  <a:cubicBezTo>
                    <a:pt x="482" y="296"/>
                    <a:pt x="545" y="389"/>
                    <a:pt x="545" y="498"/>
                  </a:cubicBezTo>
                  <a:cubicBezTo>
                    <a:pt x="545" y="648"/>
                    <a:pt x="423" y="770"/>
                    <a:pt x="273" y="770"/>
                  </a:cubicBezTo>
                  <a:cubicBezTo>
                    <a:pt x="122" y="770"/>
                    <a:pt x="0" y="648"/>
                    <a:pt x="0" y="498"/>
                  </a:cubicBezTo>
                  <a:cubicBezTo>
                    <a:pt x="0" y="403"/>
                    <a:pt x="48" y="321"/>
                    <a:pt x="120" y="272"/>
                  </a:cubicBezTo>
                  <a:lnTo>
                    <a:pt x="125" y="26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7E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358" y="6481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714865" y="4453890"/>
            <a:ext cx="345440" cy="488950"/>
            <a:chOff x="3257" y="6180"/>
            <a:chExt cx="544" cy="770"/>
          </a:xfrm>
        </p:grpSpPr>
        <p:sp>
          <p:nvSpPr>
            <p:cNvPr id="46" name="任意多边形 45"/>
            <p:cNvSpPr/>
            <p:nvPr/>
          </p:nvSpPr>
          <p:spPr>
            <a:xfrm>
              <a:off x="3257" y="6180"/>
              <a:ext cx="545" cy="77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545" h="770">
                  <a:moveTo>
                    <a:pt x="260" y="0"/>
                  </a:moveTo>
                  <a:lnTo>
                    <a:pt x="384" y="249"/>
                  </a:lnTo>
                  <a:lnTo>
                    <a:pt x="391" y="252"/>
                  </a:lnTo>
                  <a:cubicBezTo>
                    <a:pt x="482" y="296"/>
                    <a:pt x="545" y="389"/>
                    <a:pt x="545" y="498"/>
                  </a:cubicBezTo>
                  <a:cubicBezTo>
                    <a:pt x="545" y="648"/>
                    <a:pt x="423" y="770"/>
                    <a:pt x="273" y="770"/>
                  </a:cubicBezTo>
                  <a:cubicBezTo>
                    <a:pt x="122" y="770"/>
                    <a:pt x="0" y="648"/>
                    <a:pt x="0" y="498"/>
                  </a:cubicBezTo>
                  <a:cubicBezTo>
                    <a:pt x="0" y="403"/>
                    <a:pt x="48" y="321"/>
                    <a:pt x="120" y="272"/>
                  </a:cubicBezTo>
                  <a:lnTo>
                    <a:pt x="125" y="26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7E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358" y="6481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16885" y="2798445"/>
            <a:ext cx="1775460" cy="504825"/>
            <a:chOff x="2121" y="4981"/>
            <a:chExt cx="2796" cy="795"/>
          </a:xfrm>
        </p:grpSpPr>
        <p:sp>
          <p:nvSpPr>
            <p:cNvPr id="49" name="文本框 48"/>
            <p:cNvSpPr txBox="1"/>
            <p:nvPr/>
          </p:nvSpPr>
          <p:spPr>
            <a:xfrm>
              <a:off x="2143" y="5086"/>
              <a:ext cx="277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筛选KPI指标</a:t>
              </a: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121" y="4981"/>
              <a:ext cx="2750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008245" y="3500755"/>
            <a:ext cx="2026920" cy="504825"/>
            <a:chOff x="2121" y="4981"/>
            <a:chExt cx="3192" cy="795"/>
          </a:xfrm>
        </p:grpSpPr>
        <p:sp>
          <p:nvSpPr>
            <p:cNvPr id="52" name="文本框 51"/>
            <p:cNvSpPr txBox="1"/>
            <p:nvPr/>
          </p:nvSpPr>
          <p:spPr>
            <a:xfrm>
              <a:off x="2539" y="5086"/>
              <a:ext cx="277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选择权重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2121" y="4981"/>
              <a:ext cx="2750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999605" y="3309620"/>
            <a:ext cx="1775460" cy="504825"/>
            <a:chOff x="2121" y="4981"/>
            <a:chExt cx="2796" cy="795"/>
          </a:xfrm>
        </p:grpSpPr>
        <p:sp>
          <p:nvSpPr>
            <p:cNvPr id="55" name="文本框 54"/>
            <p:cNvSpPr txBox="1"/>
            <p:nvPr/>
          </p:nvSpPr>
          <p:spPr>
            <a:xfrm>
              <a:off x="2143" y="5086"/>
              <a:ext cx="277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确定衡量标准</a:t>
              </a: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2121" y="4981"/>
              <a:ext cx="2750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990965" y="3033395"/>
            <a:ext cx="2054860" cy="504825"/>
            <a:chOff x="2121" y="4981"/>
            <a:chExt cx="3236" cy="795"/>
          </a:xfrm>
        </p:grpSpPr>
        <p:sp>
          <p:nvSpPr>
            <p:cNvPr id="58" name="文本框 57"/>
            <p:cNvSpPr txBox="1"/>
            <p:nvPr/>
          </p:nvSpPr>
          <p:spPr>
            <a:xfrm>
              <a:off x="2583" y="5086"/>
              <a:ext cx="277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修改确定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2121" y="4981"/>
              <a:ext cx="2750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flipH="1">
            <a:off x="-20955" y="514350"/>
            <a:ext cx="6228080" cy="6343015"/>
            <a:chOff x="9391" y="810"/>
            <a:chExt cx="9808" cy="9989"/>
          </a:xfrm>
          <a:blipFill rotWithShape="1">
            <a:blip r:embed="rId2"/>
            <a:tile tx="0" ty="0" sx="100000" sy="100000" flip="none" algn="tl"/>
          </a:blipFill>
        </p:grpSpPr>
        <p:sp>
          <p:nvSpPr>
            <p:cNvPr id="7" name="六边形 6"/>
            <p:cNvSpPr/>
            <p:nvPr/>
          </p:nvSpPr>
          <p:spPr>
            <a:xfrm>
              <a:off x="13490" y="810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9391" y="3142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13460" y="5534"/>
              <a:ext cx="4939" cy="451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391" y="7851"/>
              <a:ext cx="4939" cy="2949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4939" h="2949">
                  <a:moveTo>
                    <a:pt x="1129" y="0"/>
                  </a:moveTo>
                  <a:lnTo>
                    <a:pt x="3810" y="0"/>
                  </a:lnTo>
                  <a:lnTo>
                    <a:pt x="4939" y="2258"/>
                  </a:lnTo>
                  <a:lnTo>
                    <a:pt x="4594" y="2949"/>
                  </a:lnTo>
                  <a:lnTo>
                    <a:pt x="346" y="2949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7511" y="3172"/>
              <a:ext cx="1689" cy="4516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1689" h="4516">
                  <a:moveTo>
                    <a:pt x="1129" y="0"/>
                  </a:moveTo>
                  <a:lnTo>
                    <a:pt x="1689" y="0"/>
                  </a:lnTo>
                  <a:lnTo>
                    <a:pt x="1689" y="4516"/>
                  </a:lnTo>
                  <a:lnTo>
                    <a:pt x="1129" y="4516"/>
                  </a:lnTo>
                  <a:lnTo>
                    <a:pt x="0" y="2258"/>
                  </a:lnTo>
                  <a:lnTo>
                    <a:pt x="11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sp>
        <p:nvSpPr>
          <p:cNvPr id="24" name="六边形 23"/>
          <p:cNvSpPr/>
          <p:nvPr/>
        </p:nvSpPr>
        <p:spPr>
          <a:xfrm>
            <a:off x="7425055" y="2018030"/>
            <a:ext cx="3150870" cy="876300"/>
          </a:xfrm>
          <a:prstGeom prst="hexagon">
            <a:avLst>
              <a:gd name="adj" fmla="val 16436"/>
              <a:gd name="vf" fmla="val 115470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3185" y="2141220"/>
            <a:ext cx="257302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5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第二部分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57670" y="3228340"/>
            <a:ext cx="463105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3500">
                <a:latin typeface="汉仪魏碑简" panose="02010600000101010101" charset="-128"/>
                <a:ea typeface="汉仪魏碑简" panose="02010600000101010101" charset="-128"/>
                <a:cs typeface="汉仪魏碑简" panose="02010600000101010101" charset="-128"/>
                <a:sym typeface="汉仪粗简黑简" panose="00020600040101010101" charset="-122"/>
              </a:rPr>
              <a:t>KPI指标筛选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00850" y="3670935"/>
            <a:ext cx="45307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600">
                <a:latin typeface="汉仪程行简" panose="00020600040101010101" charset="-122"/>
                <a:ea typeface="汉仪程行简" panose="00020600040101010101" charset="-122"/>
                <a:cs typeface="汉仪粗简黑简" panose="00020600040101010101" charset="-122"/>
              </a:rPr>
              <a:t>KPI indicator screening</a:t>
            </a:r>
          </a:p>
        </p:txBody>
      </p:sp>
      <p:sp>
        <p:nvSpPr>
          <p:cNvPr id="5" name="六边形 4"/>
          <p:cNvSpPr/>
          <p:nvPr/>
        </p:nvSpPr>
        <p:spPr>
          <a:xfrm flipH="1">
            <a:off x="868045" y="36703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sp>
        <p:nvSpPr>
          <p:cNvPr id="6" name="六边形 5"/>
          <p:cNvSpPr/>
          <p:nvPr/>
        </p:nvSpPr>
        <p:spPr>
          <a:xfrm flipH="1">
            <a:off x="487045" y="2894330"/>
            <a:ext cx="3162300" cy="301498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051540" y="5550535"/>
            <a:ext cx="1260475" cy="1502410"/>
            <a:chOff x="12251" y="7255"/>
            <a:chExt cx="2735" cy="3545"/>
          </a:xfrm>
        </p:grpSpPr>
        <p:sp>
          <p:nvSpPr>
            <p:cNvPr id="18" name="六边形 17"/>
            <p:cNvSpPr/>
            <p:nvPr/>
          </p:nvSpPr>
          <p:spPr>
            <a:xfrm flipH="1">
              <a:off x="12251" y="725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 flipH="1">
              <a:off x="12791" y="8315"/>
              <a:ext cx="1661" cy="1584"/>
            </a:xfrm>
            <a:prstGeom prst="hexagon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 flipH="1">
              <a:off x="13326" y="9216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07485" y="65405"/>
            <a:ext cx="1260475" cy="1502410"/>
            <a:chOff x="12251" y="7255"/>
            <a:chExt cx="2735" cy="3545"/>
          </a:xfrm>
        </p:grpSpPr>
        <p:sp>
          <p:nvSpPr>
            <p:cNvPr id="17" name="六边形 16"/>
            <p:cNvSpPr/>
            <p:nvPr/>
          </p:nvSpPr>
          <p:spPr>
            <a:xfrm flipH="1">
              <a:off x="12251" y="725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7" name="六边形 26"/>
            <p:cNvSpPr/>
            <p:nvPr/>
          </p:nvSpPr>
          <p:spPr>
            <a:xfrm flipH="1">
              <a:off x="12791" y="8315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flipH="1">
              <a:off x="13326" y="9216"/>
              <a:ext cx="1661" cy="158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7540" y="4431030"/>
            <a:ext cx="1990090" cy="1032510"/>
            <a:chOff x="9004" y="6978"/>
            <a:chExt cx="3134" cy="1626"/>
          </a:xfrm>
        </p:grpSpPr>
        <p:sp>
          <p:nvSpPr>
            <p:cNvPr id="34" name="六边形 33"/>
            <p:cNvSpPr/>
            <p:nvPr/>
          </p:nvSpPr>
          <p:spPr>
            <a:xfrm flipH="1">
              <a:off x="9004" y="6978"/>
              <a:ext cx="1706" cy="1627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 flipH="1">
              <a:off x="10207" y="7244"/>
              <a:ext cx="1147" cy="1094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8" name="六边形 37"/>
            <p:cNvSpPr/>
            <p:nvPr/>
          </p:nvSpPr>
          <p:spPr>
            <a:xfrm flipH="1">
              <a:off x="11122" y="7413"/>
              <a:ext cx="791" cy="755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  <p:sp>
          <p:nvSpPr>
            <p:cNvPr id="39" name="六边形 38"/>
            <p:cNvSpPr/>
            <p:nvPr/>
          </p:nvSpPr>
          <p:spPr>
            <a:xfrm flipH="1">
              <a:off x="11702" y="7593"/>
              <a:ext cx="437" cy="393"/>
            </a:xfrm>
            <a:prstGeom prst="hexagon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KPI指标筛选</a:t>
            </a:r>
          </a:p>
        </p:txBody>
      </p:sp>
      <p:sp>
        <p:nvSpPr>
          <p:cNvPr id="4" name="等腰三角形 3"/>
          <p:cNvSpPr/>
          <p:nvPr/>
        </p:nvSpPr>
        <p:spPr>
          <a:xfrm>
            <a:off x="675005" y="2086610"/>
            <a:ext cx="3074035" cy="4041140"/>
          </a:xfrm>
          <a:prstGeom prst="triangle">
            <a:avLst/>
          </a:prstGeom>
          <a:solidFill>
            <a:srgbClr val="7F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粗简黑简" panose="0002060004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2325" y="2690495"/>
            <a:ext cx="2994025" cy="0"/>
          </a:xfrm>
          <a:prstGeom prst="line">
            <a:avLst/>
          </a:prstGeom>
          <a:ln>
            <a:solidFill>
              <a:srgbClr val="7E93A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78355" y="3368675"/>
            <a:ext cx="3007995" cy="0"/>
          </a:xfrm>
          <a:prstGeom prst="line">
            <a:avLst/>
          </a:prstGeom>
          <a:ln>
            <a:solidFill>
              <a:srgbClr val="7E93A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97785" y="4725035"/>
            <a:ext cx="2488565" cy="0"/>
          </a:xfrm>
          <a:prstGeom prst="line">
            <a:avLst/>
          </a:prstGeom>
          <a:ln>
            <a:solidFill>
              <a:srgbClr val="7E93A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973070" y="5403215"/>
            <a:ext cx="2113280" cy="0"/>
          </a:xfrm>
          <a:prstGeom prst="line">
            <a:avLst/>
          </a:prstGeom>
          <a:ln>
            <a:solidFill>
              <a:srgbClr val="7E93A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83180" y="4046855"/>
            <a:ext cx="2503170" cy="0"/>
          </a:xfrm>
          <a:prstGeom prst="line">
            <a:avLst/>
          </a:prstGeom>
          <a:ln>
            <a:solidFill>
              <a:srgbClr val="7E93A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26460" y="6081395"/>
            <a:ext cx="1659890" cy="0"/>
          </a:xfrm>
          <a:prstGeom prst="line">
            <a:avLst/>
          </a:prstGeom>
          <a:ln>
            <a:solidFill>
              <a:srgbClr val="7E93A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630" y="3153410"/>
            <a:ext cx="918845" cy="2751455"/>
          </a:xfrm>
        </p:spPr>
        <p:txBody>
          <a:bodyPr vert="eaVert">
            <a:no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</a:rPr>
              <a:t>指标的来源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236845" y="2421890"/>
            <a:ext cx="2482215" cy="504825"/>
            <a:chOff x="2121" y="4981"/>
            <a:chExt cx="3909" cy="795"/>
          </a:xfrm>
        </p:grpSpPr>
        <p:sp>
          <p:nvSpPr>
            <p:cNvPr id="52" name="文本框 51"/>
            <p:cNvSpPr txBox="1"/>
            <p:nvPr/>
          </p:nvSpPr>
          <p:spPr>
            <a:xfrm>
              <a:off x="2289" y="5086"/>
              <a:ext cx="374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</a:rPr>
                <a:t>公司战略目标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2121" y="4981"/>
              <a:ext cx="3909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36845" y="3102610"/>
            <a:ext cx="2482215" cy="504825"/>
            <a:chOff x="2121" y="4981"/>
            <a:chExt cx="3909" cy="795"/>
          </a:xfrm>
        </p:grpSpPr>
        <p:sp>
          <p:nvSpPr>
            <p:cNvPr id="13" name="文本框 12"/>
            <p:cNvSpPr txBox="1"/>
            <p:nvPr/>
          </p:nvSpPr>
          <p:spPr>
            <a:xfrm>
              <a:off x="2289" y="5086"/>
              <a:ext cx="374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  <a:sym typeface="+mn-ea"/>
                </a:rPr>
                <a:t>部门目标分解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121" y="4981"/>
              <a:ext cx="3909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36845" y="3783330"/>
            <a:ext cx="2482215" cy="504825"/>
            <a:chOff x="2121" y="4981"/>
            <a:chExt cx="3909" cy="795"/>
          </a:xfrm>
        </p:grpSpPr>
        <p:sp>
          <p:nvSpPr>
            <p:cNvPr id="16" name="文本框 15"/>
            <p:cNvSpPr txBox="1"/>
            <p:nvPr/>
          </p:nvSpPr>
          <p:spPr>
            <a:xfrm>
              <a:off x="2289" y="5086"/>
              <a:ext cx="374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  <a:sym typeface="+mn-ea"/>
                </a:rPr>
                <a:t>岗位职责常规指标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121" y="4981"/>
              <a:ext cx="3909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36845" y="4464050"/>
            <a:ext cx="2482215" cy="504825"/>
            <a:chOff x="2121" y="4981"/>
            <a:chExt cx="3909" cy="795"/>
          </a:xfrm>
        </p:grpSpPr>
        <p:sp>
          <p:nvSpPr>
            <p:cNvPr id="19" name="文本框 18"/>
            <p:cNvSpPr txBox="1"/>
            <p:nvPr/>
          </p:nvSpPr>
          <p:spPr>
            <a:xfrm>
              <a:off x="2289" y="5086"/>
              <a:ext cx="374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  <a:sym typeface="+mn-ea"/>
                </a:rPr>
                <a:t>工作薄弱环节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121" y="4981"/>
              <a:ext cx="3909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36845" y="5144770"/>
            <a:ext cx="2482215" cy="504825"/>
            <a:chOff x="2121" y="4981"/>
            <a:chExt cx="3909" cy="795"/>
          </a:xfrm>
        </p:grpSpPr>
        <p:sp>
          <p:nvSpPr>
            <p:cNvPr id="22" name="文本框 21"/>
            <p:cNvSpPr txBox="1"/>
            <p:nvPr/>
          </p:nvSpPr>
          <p:spPr>
            <a:xfrm>
              <a:off x="2289" y="5086"/>
              <a:ext cx="374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  <a:sym typeface="+mn-ea"/>
                </a:rPr>
                <a:t>内部流程需求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121" y="4981"/>
              <a:ext cx="3909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36845" y="5825490"/>
            <a:ext cx="2482215" cy="504825"/>
            <a:chOff x="2121" y="4981"/>
            <a:chExt cx="3909" cy="795"/>
          </a:xfrm>
        </p:grpSpPr>
        <p:sp>
          <p:nvSpPr>
            <p:cNvPr id="25" name="文本框 24"/>
            <p:cNvSpPr txBox="1"/>
            <p:nvPr/>
          </p:nvSpPr>
          <p:spPr>
            <a:xfrm>
              <a:off x="2289" y="5086"/>
              <a:ext cx="374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2000">
                  <a:latin typeface="汉仪粗简黑简" panose="00020600040101010101" charset="-122"/>
                  <a:ea typeface="汉仪粗简黑简" panose="00020600040101010101" charset="-122"/>
                  <a:cs typeface="汉仪粗简黑简" panose="00020600040101010101" charset="-122"/>
                  <a:sym typeface="+mn-ea"/>
                </a:rPr>
                <a:t>防范性扣分指标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121" y="4981"/>
              <a:ext cx="3909" cy="7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汉仪粗简黑简" panose="00020600040101010101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901305" y="2477770"/>
            <a:ext cx="3593465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汉仪粗简黑简" panose="00020600040101010101" charset="-122"/>
              </a:rPr>
              <a:t>通过企业目标分解有助于个人理解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901305" y="3162300"/>
            <a:ext cx="3593465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汉仪粗简黑简" panose="00020600040101010101" charset="-122"/>
              </a:rPr>
              <a:t>自己的KPI对公司业绩的贡献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901305" y="3846830"/>
            <a:ext cx="3593465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汉仪粗简黑简" panose="00020600040101010101" charset="-122"/>
              </a:rPr>
              <a:t>从岗位说明书中提取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901305" y="4391660"/>
            <a:ext cx="3593465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汉仪粗简黑简" panose="00020600040101010101" charset="-122"/>
              </a:rPr>
              <a:t>改善工作最需要的薄弱环节，以提高全面绩效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901305" y="5076190"/>
            <a:ext cx="3593465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汉仪粗简黑简" panose="00020600040101010101" charset="-122"/>
              </a:rPr>
              <a:t>畅通整个业务运作流程，控制关键输入输出点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901305" y="5900420"/>
            <a:ext cx="3593465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汉仪粗简黑简" panose="00020600040101010101" charset="-122"/>
              </a:rPr>
              <a:t>安全、事故、风险等指标</a:t>
            </a:r>
          </a:p>
        </p:txBody>
      </p:sp>
      <p:sp>
        <p:nvSpPr>
          <p:cNvPr id="33" name="内容占位符 2"/>
          <p:cNvSpPr>
            <a:spLocks noGrp="1"/>
          </p:cNvSpPr>
          <p:nvPr/>
        </p:nvSpPr>
        <p:spPr>
          <a:xfrm>
            <a:off x="1035050" y="1196975"/>
            <a:ext cx="10515600" cy="801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汉仪粗简黑简" panose="00020600040101010101" charset="-122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cs typeface="汉仪粗简黑简" panose="00020600040101010101" charset="-122"/>
              </a:rPr>
              <a:t>方法：可以采用头脑风暴法；参考现有考核指标；参考岗位说明书职责及主要沟通关系输入、输出要求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h_i"/>
  <p:tag name="KSO_WM_UNIT_INDEX" val="1_1_1"/>
  <p:tag name="KSO_WM_UNIT_ID" val="diagram160819_4*n_h_i*1_1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NOCLEAR" val="0"/>
  <p:tag name="KSO_WM_UNIT_DIAGRAM_ISNUMVISUAL" val="0"/>
  <p:tag name="KSO_WM_UNIT_DIAGRAM_ISREFERUNIT" val="0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160819_4*n_h_h_f*1_2_2_1"/>
  <p:tag name="KSO_WM_TEMPLATE_CATEGORY" val="diagram"/>
  <p:tag name="KSO_WM_TEMPLATE_INDEX" val="160819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4"/>
  <p:tag name="KSO_WM_UNIT_TYPE" val="n_h_h_f"/>
  <p:tag name="KSO_WM_UNIT_INDEX" val="1_2_2_1"/>
  <p:tag name="KSO_WM_UNIT_TEXT_FILL_FORE_SCHEMECOLOR_INDEX" val="14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160819_4*n_h_h_f*1_2_3_1"/>
  <p:tag name="KSO_WM_TEMPLATE_CATEGORY" val="diagram"/>
  <p:tag name="KSO_WM_TEMPLATE_INDEX" val="160819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4"/>
  <p:tag name="KSO_WM_UNIT_TYPE" val="n_h_h_f"/>
  <p:tag name="KSO_WM_UNIT_INDEX" val="1_2_3_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160819_4*n_h_h_f*1_2_4_1"/>
  <p:tag name="KSO_WM_TEMPLATE_CATEGORY" val="diagram"/>
  <p:tag name="KSO_WM_TEMPLATE_INDEX" val="160819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4"/>
  <p:tag name="KSO_WM_UNIT_TYPE" val="n_h_h_f"/>
  <p:tag name="KSO_WM_UNIT_INDEX" val="1_2_4_1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160819_4*n_h_h_f*1_2_5_1"/>
  <p:tag name="KSO_WM_TEMPLATE_CATEGORY" val="diagram"/>
  <p:tag name="KSO_WM_TEMPLATE_INDEX" val="160819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4"/>
  <p:tag name="KSO_WM_UNIT_TYPE" val="n_h_h_f"/>
  <p:tag name="KSO_WM_UNIT_INDEX" val="1_2_5_1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i"/>
  <p:tag name="KSO_WM_UNIT_INDEX" val="1_4"/>
  <p:tag name="KSO_WM_UNIT_ID" val="diagram160819_4*n_i*1_4"/>
  <p:tag name="KSO_WM_UNIT_LAYERLEVEL" val="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i"/>
  <p:tag name="KSO_WM_UNIT_INDEX" val="1_3"/>
  <p:tag name="KSO_WM_UNIT_ID" val="diagram160819_4*n_i*1_3"/>
  <p:tag name="KSO_WM_UNIT_LAYERLEVEL" val="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i"/>
  <p:tag name="KSO_WM_UNIT_INDEX" val="1_2"/>
  <p:tag name="KSO_WM_UNIT_ID" val="diagram160819_4*n_i*1_2"/>
  <p:tag name="KSO_WM_UNIT_LAYERLEVEL" val="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i"/>
  <p:tag name="KSO_WM_UNIT_INDEX" val="1_1"/>
  <p:tag name="KSO_WM_UNIT_ID" val="diagram160819_4*n_i*1_1"/>
  <p:tag name="KSO_WM_UNIT_LAYERLEVEL" val="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i"/>
  <p:tag name="KSO_WM_UNIT_INDEX" val="1_5"/>
  <p:tag name="KSO_WM_UNIT_ID" val="diagram160819_4*n_i*1_5"/>
  <p:tag name="KSO_WM_UNIT_LAYERLEVEL" val="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7727703-0040-48d8-8c6d-e696d7cf4c8e}"/>
  <p:tag name="TABLE_ENDDRAG_ORIGIN_RECT" val="839*409"/>
  <p:tag name="TABLE_ENDDRAG_RECT" val="76*91*839*410"/>
  <p:tag name="TABLE_RECT" val="36*111.142*888*380.1"/>
  <p:tag name="TABLE_EMPHASIZE_COLOR" val="6579300"/>
  <p:tag name="TABLE_ONEKEY_SKIN_IDX" val="0"/>
  <p:tag name="TABLE_SKINIDX" val="-1"/>
  <p:tag name="TABLE_COLORIDX" val="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h_h_i"/>
  <p:tag name="KSO_WM_UNIT_INDEX" val="1_2_1_1"/>
  <p:tag name="KSO_WM_UNIT_ID" val="diagram160819_4*n_h_h_i*1_2_1_1"/>
  <p:tag name="KSO_WM_UNIT_LAYERLEVEL" val="1_1_1_1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6507_5*n_h_i*1_1_2"/>
  <p:tag name="KSO_WM_TEMPLATE_CATEGORY" val="diagram"/>
  <p:tag name="KSO_WM_TEMPLATE_INDEX" val="2017650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6507_5*n_h_i*1_1_3"/>
  <p:tag name="KSO_WM_TEMPLATE_CATEGORY" val="diagram"/>
  <p:tag name="KSO_WM_TEMPLATE_INDEX" val="20176507"/>
  <p:tag name="KSO_WM_UNIT_LAYERLEVEL" val="1_1_1"/>
  <p:tag name="KSO_WM_TAG_VERSION" val="1.0"/>
  <p:tag name="KSO_WM_BEAUTIFY_FLAG" val="#wm#"/>
  <p:tag name="KSO_WM_UNIT_LINE_FORE_SCHEMECOLOR_INDEX" val="8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6507_5*n_h_i*1_1_1"/>
  <p:tag name="KSO_WM_TEMPLATE_CATEGORY" val="diagram"/>
  <p:tag name="KSO_WM_TEMPLATE_INDEX" val="20176507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20176507_5*n_h_h_i*1_1_1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9"/>
  <p:tag name="KSO_WM_UNIT_LINE_FILL_TYPE" val="2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20176507_5*n_h_h_i*1_1_2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5_1"/>
  <p:tag name="KSO_WM_UNIT_ID" val="diagram20176507_5*n_h_h_i*1_1_5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4_1"/>
  <p:tag name="KSO_WM_UNIT_ID" val="diagram20176507_5*n_h_h_i*1_1_4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20176507_5*n_h_h_i*1_1_3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11bc38-c569-4d38-8281-c28528e0d254}"/>
  <p:tag name="TABLE_RECT" val="79.8*302.342*800.4*120.4"/>
  <p:tag name="TABLE_EMPHASIZE_COLOR" val="6579300"/>
  <p:tag name="TABLE_ONEKEY_SKIN_IDX" val="0"/>
  <p:tag name="TABLE_SKINIDX" val="-1"/>
  <p:tag name="TABLE_COLORIDX" val="l"/>
  <p:tag name="TABLE_ENDDRAG_ORIGIN_RECT" val="808*228"/>
  <p:tag name="TABLE_ENDDRAG_RECT" val="81*239*808*2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b33f135-0db1-4218-bcfa-82d01c074920}"/>
  <p:tag name="TABLE_RECT" val="36*200.217*888*294.3"/>
  <p:tag name="TABLE_EMPHASIZE_COLOR" val="6579300"/>
  <p:tag name="TABLE_ONEKEY_SKIN_IDX" val="0"/>
  <p:tag name="TABLE_SKINIDX" val="-1"/>
  <p:tag name="TABLE_COLORIDX" val="l"/>
  <p:tag name="TABLE_ENDDRAG_ORIGIN_RECT" val="812*300"/>
  <p:tag name="TABLE_ENDDRAG_RECT" val="82*191*812*3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h_h_i"/>
  <p:tag name="KSO_WM_UNIT_INDEX" val="1_2_2_1"/>
  <p:tag name="KSO_WM_UNIT_ID" val="diagram160819_4*n_h_h_i*1_2_2_1"/>
  <p:tag name="KSO_WM_UNIT_LAYERLEVEL" val="1_1_1_1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h_h_i"/>
  <p:tag name="KSO_WM_UNIT_INDEX" val="1_2_3_1"/>
  <p:tag name="KSO_WM_UNIT_ID" val="diagram160819_4*n_h_h_i*1_2_3_1"/>
  <p:tag name="KSO_WM_UNIT_LAYERLEVEL" val="1_1_1_1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NOCLEAR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h_h_i"/>
  <p:tag name="KSO_WM_UNIT_INDEX" val="1_2_4_1"/>
  <p:tag name="KSO_WM_UNIT_ID" val="diagram160819_4*n_h_h_i*1_2_4_1"/>
  <p:tag name="KSO_WM_UNIT_LAYERLEVEL" val="1_1_1_1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NOCLEAR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n_h_h_i"/>
  <p:tag name="KSO_WM_UNIT_INDEX" val="1_2_5_1"/>
  <p:tag name="KSO_WM_UNIT_ID" val="diagram160819_4*n_h_h_i*1_2_5_1"/>
  <p:tag name="KSO_WM_UNIT_LAYERLEVEL" val="1_1_1_1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NOCLEAR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819_4*i*1"/>
  <p:tag name="KSO_WM_TEMPLATE_CATEGORY" val="diagram"/>
  <p:tag name="KSO_WM_TEMPLATE_INDEX" val="160819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"/>
  <p:tag name="KSO_WM_UNIT_LINE_FORE_SCHEMECOLOR_INDEX" val="14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160819_4*n_h_f*1_1_1"/>
  <p:tag name="KSO_WM_TEMPLATE_CATEGORY" val="diagram"/>
  <p:tag name="KSO_WM_TEMPLATE_INDEX" val="160819"/>
  <p:tag name="KSO_WM_UNIT_LAYERLEVEL" val="1_1_1"/>
  <p:tag name="KSO_WM_TAG_VERSION" val="1.0"/>
  <p:tag name="KSO_WM_BEAUTIFY_FLAG" val="#wm#"/>
  <p:tag name="KSO_WM_UNIT_PRESET_TEXT" val="添加标题"/>
  <p:tag name="KSO_WM_UNIT_NOCLEAR" val="0"/>
  <p:tag name="KSO_WM_UNIT_VALUE" val="4"/>
  <p:tag name="KSO_WM_UNIT_TYPE" val="n_h_f"/>
  <p:tag name="KSO_WM_UNIT_INDEX" val="1_1_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160819_4*n_h_h_f*1_2_1_1"/>
  <p:tag name="KSO_WM_TEMPLATE_CATEGORY" val="diagram"/>
  <p:tag name="KSO_WM_TEMPLATE_INDEX" val="160819"/>
  <p:tag name="KSO_WM_UNIT_LAYERLEVEL" val="1_1_1_1"/>
  <p:tag name="KSO_WM_TAG_VERSION" val="1.0"/>
  <p:tag name="KSO_WM_BEAUTIFY_FLAG" val="#wm#"/>
  <p:tag name="KSO_WM_UNIT_PRESET_TEXT" val="添加标题"/>
  <p:tag name="KSO_WM_UNIT_NOCLEAR" val="0"/>
  <p:tag name="KSO_WM_UNIT_VALUE" val="4"/>
  <p:tag name="KSO_WM_UNIT_TYPE" val="n_h_h_f"/>
  <p:tag name="KSO_WM_UNIT_INDEX" val="1_2_1_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粗简黑简"/>
        <a:ea typeface=""/>
        <a:cs typeface=""/>
        <a:font script="Jpan" typeface="ＭＳ Ｐゴシック"/>
        <a:font script="Hang" typeface="맑은 고딕"/>
        <a:font script="Hans" typeface="汉仪粗简黑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粗简黑简"/>
        <a:ea typeface=""/>
        <a:cs typeface=""/>
        <a:font script="Jpan" typeface="ＭＳ Ｐゴシック"/>
        <a:font script="Hang" typeface="맑은 고딕"/>
        <a:font script="Hans" typeface="汉仪粗简黑简"/>
        <a:font script="Hant" typeface="新細明體"/>
        <a:font script="Arab" typeface="汉仪粗简黑简"/>
        <a:font script="Hebr" typeface="汉仪粗简黑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粗简黑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粗简黑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粗简黑简"/>
        <a:ea typeface=""/>
        <a:cs typeface=""/>
        <a:font script="Jpan" typeface="ＭＳ Ｐゴシック"/>
        <a:font script="Hang" typeface="맑은 고딕"/>
        <a:font script="Hans" typeface="汉仪粗简黑简"/>
        <a:font script="Hant" typeface="新細明體"/>
        <a:font script="Arab" typeface="汉仪粗简黑简"/>
        <a:font script="Hebr" typeface="汉仪粗简黑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粗简黑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粗简黑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粗简黑简"/>
        <a:ea typeface=""/>
        <a:cs typeface=""/>
        <a:font script="Jpan" typeface="ＭＳ Ｐゴシック"/>
        <a:font script="Hang" typeface="맑은 고딕"/>
        <a:font script="Hans" typeface="汉仪粗简黑简"/>
        <a:font script="Hant" typeface="新細明體"/>
        <a:font script="Arab" typeface="汉仪粗简黑简"/>
        <a:font script="Hebr" typeface="汉仪粗简黑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粗简黑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1246</Words>
  <Application>Microsoft Office PowerPoint</Application>
  <PresentationFormat>宽屏</PresentationFormat>
  <Paragraphs>204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汉仪粗简黑简</vt:lpstr>
      <vt:lpstr>汉仪程行简</vt:lpstr>
      <vt:lpstr>Arial</vt:lpstr>
      <vt:lpstr>汉仪魏碑简</vt:lpstr>
      <vt:lpstr>Office 主题</vt:lpstr>
      <vt:lpstr>PowerPoint 演示文稿</vt:lpstr>
      <vt:lpstr>PowerPoint 演示文稿</vt:lpstr>
      <vt:lpstr>PowerPoint 演示文稿</vt:lpstr>
      <vt:lpstr>KPI指标介绍</vt:lpstr>
      <vt:lpstr>KPI指标介绍</vt:lpstr>
      <vt:lpstr>KPI指标介绍——基于职责的KPI提取</vt:lpstr>
      <vt:lpstr>KPI指标介绍</vt:lpstr>
      <vt:lpstr>PowerPoint 演示文稿</vt:lpstr>
      <vt:lpstr>KPI指标筛选</vt:lpstr>
      <vt:lpstr>KPI指标筛选原则</vt:lpstr>
      <vt:lpstr>KPI指标筛选原则</vt:lpstr>
      <vt:lpstr>PowerPoint 演示文稿</vt:lpstr>
      <vt:lpstr>关键绩效指标选择权重</vt:lpstr>
      <vt:lpstr>确定关键绩效指标衡量标准</vt:lpstr>
      <vt:lpstr>确定关键绩效指标衡量标准</vt:lpstr>
      <vt:lpstr>确定关键绩效指标衡量标准</vt:lpstr>
      <vt:lpstr>确定关键绩效指标衡量标准</vt:lpstr>
      <vt:lpstr>PowerPoint 演示文稿</vt:lpstr>
      <vt:lpstr>确定关键绩效指标</vt:lpstr>
      <vt:lpstr>关键业绩指标设计方法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林 忆鹏</cp:lastModifiedBy>
  <cp:revision>2</cp:revision>
  <dcterms:created xsi:type="dcterms:W3CDTF">2023-03-20T05:12:02Z</dcterms:created>
  <dcterms:modified xsi:type="dcterms:W3CDTF">2023-04-03T10:09:48Z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C04427F919BD8C6E07EB176403180853</vt:lpwstr>
  </property>
  <property fmtid="{D5CDD505-2E9C-101B-9397-08002B2CF9AE}" pid="3" name="KSOProductBuildVer">
    <vt:lpwstr>2052-5.1.1.7676</vt:lpwstr>
  </property>
  <property fmtid="{D5CDD505-2E9C-101B-9397-08002B2CF9AE}" pid="4" name="KSOTemplateUUID">
    <vt:lpwstr>v1.0_library_hlMM3heQu/sp63P7xihAYg==</vt:lpwstr>
  </property>
</Properties>
</file>