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5"/>
  </p:handoutMasterIdLst>
  <p:sldIdLst>
    <p:sldId id="257" r:id="rId4"/>
    <p:sldId id="545" r:id="rId6"/>
    <p:sldId id="544" r:id="rId7"/>
    <p:sldId id="307" r:id="rId8"/>
    <p:sldId id="452" r:id="rId9"/>
    <p:sldId id="453" r:id="rId10"/>
    <p:sldId id="454" r:id="rId11"/>
    <p:sldId id="496" r:id="rId12"/>
    <p:sldId id="268" r:id="rId13"/>
    <p:sldId id="269" r:id="rId14"/>
    <p:sldId id="543" r:id="rId15"/>
    <p:sldId id="263" r:id="rId16"/>
    <p:sldId id="270" r:id="rId17"/>
    <p:sldId id="271" r:id="rId18"/>
    <p:sldId id="272" r:id="rId19"/>
    <p:sldId id="273" r:id="rId20"/>
    <p:sldId id="274" r:id="rId21"/>
    <p:sldId id="265" r:id="rId22"/>
    <p:sldId id="276" r:id="rId23"/>
    <p:sldId id="277" r:id="rId24"/>
    <p:sldId id="279" r:id="rId25"/>
    <p:sldId id="280" r:id="rId26"/>
    <p:sldId id="278" r:id="rId27"/>
    <p:sldId id="264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82" r:id="rId46"/>
    <p:sldId id="308" r:id="rId47"/>
    <p:sldId id="301" r:id="rId48"/>
    <p:sldId id="302" r:id="rId49"/>
    <p:sldId id="303" r:id="rId50"/>
    <p:sldId id="309" r:id="rId51"/>
    <p:sldId id="310" r:id="rId52"/>
    <p:sldId id="300" r:id="rId53"/>
    <p:sldId id="49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阮 幸云" initials="阮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472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17355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17355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tags" Target="../tags/tag1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6000">
              <a:schemeClr val="accent4"/>
            </a:gs>
            <a:gs pos="56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对角的矩形 4"/>
          <p:cNvSpPr/>
          <p:nvPr/>
        </p:nvSpPr>
        <p:spPr>
          <a:xfrm>
            <a:off x="571500" y="467995"/>
            <a:ext cx="11049000" cy="592137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1553210"/>
            <a:ext cx="10852150" cy="2139315"/>
          </a:xfrm>
        </p:spPr>
        <p:txBody>
          <a:bodyPr/>
          <a:lstStyle/>
          <a:p>
            <a:r>
              <a:rPr lang="en-US" altLang="zh-CN" sz="6600" b="1">
                <a:solidFill>
                  <a:schemeClr val="tx1"/>
                </a:solidFill>
                <a:sym typeface="+mn-ea"/>
              </a:rPr>
              <a:t>KPI</a:t>
            </a:r>
            <a:br>
              <a:rPr lang="en-US" altLang="zh-CN" sz="6600">
                <a:solidFill>
                  <a:schemeClr val="tx1"/>
                </a:solidFill>
                <a:sym typeface="+mn-ea"/>
              </a:rPr>
            </a:br>
            <a:r>
              <a:rPr lang="zh-CN" altLang="zh-CN" sz="6600">
                <a:solidFill>
                  <a:schemeClr val="tx1"/>
                </a:solidFill>
                <a:effectLst>
                  <a:outerShdw blurRad="50800" dist="50800" dir="21540000" sx="102000" sy="102000" algn="tr" rotWithShape="0">
                    <a:schemeClr val="accent4">
                      <a:alpha val="55000"/>
                    </a:schemeClr>
                  </a:outerShdw>
                </a:effectLst>
                <a:sym typeface="+mn-ea"/>
              </a:rPr>
              <a:t>绩效考核方案</a:t>
            </a:r>
            <a:endParaRPr lang="zh-CN" altLang="zh-CN" sz="6600">
              <a:solidFill>
                <a:schemeClr val="tx1"/>
              </a:solidFill>
              <a:effectLst>
                <a:outerShdw blurRad="50800" dist="50800" dir="21540000" sx="102000" sy="102000" algn="tr" rotWithShape="0">
                  <a:schemeClr val="accent4">
                    <a:alpha val="55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990975"/>
            <a:ext cx="10852237" cy="95098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适用于员工培训，绩效管理学习，绩效考核实施，绩效考核培训等。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公司名称：XXXXXXXX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授课人：金色小芝麻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半闭框 6"/>
          <p:cNvSpPr/>
          <p:nvPr/>
        </p:nvSpPr>
        <p:spPr>
          <a:xfrm>
            <a:off x="571500" y="467995"/>
            <a:ext cx="1440000" cy="1440000"/>
          </a:xfrm>
          <a:prstGeom prst="halfFrame">
            <a:avLst>
              <a:gd name="adj1" fmla="val 17631"/>
              <a:gd name="adj2" fmla="val 16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KPI指标介绍（续</a:t>
            </a:r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974215" y="1287145"/>
          <a:ext cx="9030335" cy="508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113155"/>
                <a:gridCol w="3576955"/>
                <a:gridCol w="3289300"/>
              </a:tblGrid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职类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职种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职种定义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指标名称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2006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管理服务类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财经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负责资产的计划，管理，使用与评估工作，对企业财经系统的安全与效益承担责任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预算费用控制，支出审核失误率，奖金调度达成率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......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279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人力资源开发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依据战略要求，保障人才供给，优化人才结构，提高员工整体素质，对人力资源管理与开发系统的有效运营承担责任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员工自然流动率，人员需求率，培训计划达成率，核心人才流失率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......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342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市场类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营销支持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及时有效地为营销活动提供支持与服务，对企业的产品与服务品牌的认知度，忠诚度，美誉度承担责任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市场占有率，品牌认知度，投诉处理率，客户档案完整率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......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342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营销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从事产品市场拓展与商务处理工作，及时满足客户需求，对企业产品的市场占有率与覆盖面承担责任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销售目标达成率，销售增长率，销售费用投入产出比，贷款回收及时完成率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1943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采购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保障原辅料的有效供应，对原辅料的质量以及供应的及时有效承担责任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采购任务达成率，采购价格指数，供应商一次交货合格率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......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34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工艺技术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从事原料仓储，生产工艺的技术支持工作，保障生产工艺准确实施，预防保养生产线，对生产环节的高效承担责任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设计及时完成率，技术服务满意度，生产设备技术故障台时数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......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73342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研发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从事产品及相关技术等的研发与创新工作，对确立产品及技术唉行业中的优势地位承担责任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设备损坏率，第一次设计完成到投产修改次数，单项目及时完成率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7880" y="1998345"/>
            <a:ext cx="3498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基于职责的</a:t>
            </a:r>
            <a:r>
              <a:rPr lang="en-US" altLang="zh-CN">
                <a:solidFill>
                  <a:schemeClr val="bg1"/>
                </a:solidFill>
              </a:rPr>
              <a:t>KPI</a:t>
            </a:r>
            <a:r>
              <a:rPr lang="zh-CN" altLang="en-US">
                <a:solidFill>
                  <a:schemeClr val="bg1"/>
                </a:solidFill>
              </a:rPr>
              <a:t>提取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单击此处添加文本具体内容，简明扼要的阐述您的观点。</a:t>
            </a:r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1" y="-20320"/>
            <a:ext cx="12192002" cy="6890385"/>
            <a:chOff x="-1" y="-32385"/>
            <a:chExt cx="12192002" cy="6890385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-32385"/>
              <a:ext cx="12192000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0" y="6520650"/>
              <a:ext cx="12192000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8757839" y="3287316"/>
              <a:ext cx="6530973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096812" y="3287315"/>
              <a:ext cx="6530973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957955" y="2634615"/>
            <a:ext cx="5537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sz="3600">
                <a:solidFill>
                  <a:schemeClr val="bg1"/>
                </a:solidFill>
                <a:sym typeface="+mn-ea"/>
              </a:rPr>
              <a:t>关键业绩指标设计方法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414635" y="5092700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0800000" flipH="1" flipV="1">
            <a:off x="337185" y="31686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52345" y="2317750"/>
            <a:ext cx="1338580" cy="1998345"/>
            <a:chOff x="4027" y="3839"/>
            <a:chExt cx="2108" cy="3147"/>
          </a:xfrm>
        </p:grpSpPr>
        <p:sp>
          <p:nvSpPr>
            <p:cNvPr id="11" name="剪去单角的矩形 10"/>
            <p:cNvSpPr/>
            <p:nvPr/>
          </p:nvSpPr>
          <p:spPr>
            <a:xfrm>
              <a:off x="4027" y="3850"/>
              <a:ext cx="2109" cy="3137"/>
            </a:xfrm>
            <a:prstGeom prst="snip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3200" b="1">
                  <a:solidFill>
                    <a:schemeClr val="tx1"/>
                  </a:solidFill>
                  <a:latin typeface="华康行书体W5" panose="03000509000000000000" charset="-122"/>
                  <a:ea typeface="华康行书体W5" panose="03000509000000000000" charset="-122"/>
                </a:rPr>
                <a:t> </a:t>
              </a:r>
              <a:r>
                <a:rPr lang="en-US" altLang="zh-CN" sz="8800" b="1">
                  <a:solidFill>
                    <a:schemeClr val="tx1"/>
                  </a:solidFill>
                  <a:latin typeface="华康行书体W5" panose="03000509000000000000" charset="-122"/>
                  <a:ea typeface="华康行书体W5" panose="03000509000000000000" charset="-122"/>
                </a:rPr>
                <a:t>2</a:t>
              </a:r>
              <a:endParaRPr lang="en-US" altLang="zh-CN" sz="8800" b="1">
                <a:solidFill>
                  <a:schemeClr val="tx1"/>
                </a:solidFill>
                <a:latin typeface="华康行书体W5" panose="03000509000000000000" charset="-122"/>
                <a:ea typeface="华康行书体W5" panose="03000509000000000000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3500000">
              <a:off x="4732" y="4294"/>
              <a:ext cx="1427" cy="517"/>
            </a:xfrm>
            <a:prstGeom prst="triangle">
              <a:avLst/>
            </a:prstGeom>
            <a:solidFill>
              <a:schemeClr val="accent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3065145" y="3833495"/>
            <a:ext cx="6430645" cy="510540"/>
          </a:xfrm>
          <a:custGeom>
            <a:avLst/>
            <a:gdLst>
              <a:gd name="connisteX0" fmla="*/ 0 w 7563485"/>
              <a:gd name="connsiteY0" fmla="*/ 246553 h 510572"/>
              <a:gd name="connisteX1" fmla="*/ 107315 w 7563485"/>
              <a:gd name="connsiteY1" fmla="*/ 246553 h 510572"/>
              <a:gd name="connisteX2" fmla="*/ 203200 w 7563485"/>
              <a:gd name="connsiteY2" fmla="*/ 246553 h 510572"/>
              <a:gd name="connisteX3" fmla="*/ 334010 w 7563485"/>
              <a:gd name="connsiteY3" fmla="*/ 246553 h 510572"/>
              <a:gd name="connisteX4" fmla="*/ 477520 w 7563485"/>
              <a:gd name="connsiteY4" fmla="*/ 246553 h 510572"/>
              <a:gd name="connisteX5" fmla="*/ 560705 w 7563485"/>
              <a:gd name="connsiteY5" fmla="*/ 246553 h 510572"/>
              <a:gd name="connisteX6" fmla="*/ 644525 w 7563485"/>
              <a:gd name="connsiteY6" fmla="*/ 246553 h 510572"/>
              <a:gd name="connisteX7" fmla="*/ 787400 w 7563485"/>
              <a:gd name="connsiteY7" fmla="*/ 246553 h 510572"/>
              <a:gd name="connisteX8" fmla="*/ 906780 w 7563485"/>
              <a:gd name="connsiteY8" fmla="*/ 246553 h 510572"/>
              <a:gd name="connisteX9" fmla="*/ 978535 w 7563485"/>
              <a:gd name="connsiteY9" fmla="*/ 246553 h 510572"/>
              <a:gd name="connisteX10" fmla="*/ 1073785 w 7563485"/>
              <a:gd name="connsiteY10" fmla="*/ 258618 h 510572"/>
              <a:gd name="connisteX11" fmla="*/ 1181100 w 7563485"/>
              <a:gd name="connsiteY11" fmla="*/ 258618 h 510572"/>
              <a:gd name="connisteX12" fmla="*/ 1252855 w 7563485"/>
              <a:gd name="connsiteY12" fmla="*/ 282748 h 510572"/>
              <a:gd name="connisteX13" fmla="*/ 1324610 w 7563485"/>
              <a:gd name="connsiteY13" fmla="*/ 330373 h 510572"/>
              <a:gd name="connisteX14" fmla="*/ 1395730 w 7563485"/>
              <a:gd name="connsiteY14" fmla="*/ 390063 h 510572"/>
              <a:gd name="connisteX15" fmla="*/ 1491615 w 7563485"/>
              <a:gd name="connsiteY15" fmla="*/ 425623 h 510572"/>
              <a:gd name="connisteX16" fmla="*/ 1598930 w 7563485"/>
              <a:gd name="connsiteY16" fmla="*/ 461818 h 510572"/>
              <a:gd name="connisteX17" fmla="*/ 1729740 w 7563485"/>
              <a:gd name="connsiteY17" fmla="*/ 497378 h 510572"/>
              <a:gd name="connisteX18" fmla="*/ 1837055 w 7563485"/>
              <a:gd name="connsiteY18" fmla="*/ 509443 h 510572"/>
              <a:gd name="connisteX19" fmla="*/ 2004060 w 7563485"/>
              <a:gd name="connsiteY19" fmla="*/ 509443 h 510572"/>
              <a:gd name="connisteX20" fmla="*/ 2242820 w 7563485"/>
              <a:gd name="connsiteY20" fmla="*/ 509443 h 510572"/>
              <a:gd name="connisteX21" fmla="*/ 2374265 w 7563485"/>
              <a:gd name="connsiteY21" fmla="*/ 509443 h 510572"/>
              <a:gd name="connisteX22" fmla="*/ 2493645 w 7563485"/>
              <a:gd name="connsiteY22" fmla="*/ 509443 h 510572"/>
              <a:gd name="connisteX23" fmla="*/ 2648585 w 7563485"/>
              <a:gd name="connsiteY23" fmla="*/ 509443 h 510572"/>
              <a:gd name="connisteX24" fmla="*/ 2731770 w 7563485"/>
              <a:gd name="connsiteY24" fmla="*/ 509443 h 510572"/>
              <a:gd name="connisteX25" fmla="*/ 2863215 w 7563485"/>
              <a:gd name="connsiteY25" fmla="*/ 497378 h 510572"/>
              <a:gd name="connisteX26" fmla="*/ 2982595 w 7563485"/>
              <a:gd name="connsiteY26" fmla="*/ 473248 h 510572"/>
              <a:gd name="connisteX27" fmla="*/ 3101975 w 7563485"/>
              <a:gd name="connsiteY27" fmla="*/ 461818 h 510572"/>
              <a:gd name="connisteX28" fmla="*/ 3197225 w 7563485"/>
              <a:gd name="connsiteY28" fmla="*/ 437688 h 510572"/>
              <a:gd name="connisteX29" fmla="*/ 3281045 w 7563485"/>
              <a:gd name="connsiteY29" fmla="*/ 425623 h 510572"/>
              <a:gd name="connisteX30" fmla="*/ 3376295 w 7563485"/>
              <a:gd name="connsiteY30" fmla="*/ 425623 h 510572"/>
              <a:gd name="connisteX31" fmla="*/ 3448050 w 7563485"/>
              <a:gd name="connsiteY31" fmla="*/ 402128 h 510572"/>
              <a:gd name="connisteX32" fmla="*/ 3519170 w 7563485"/>
              <a:gd name="connsiteY32" fmla="*/ 390063 h 510572"/>
              <a:gd name="connisteX33" fmla="*/ 3590925 w 7563485"/>
              <a:gd name="connsiteY33" fmla="*/ 390063 h 510572"/>
              <a:gd name="connisteX34" fmla="*/ 3710305 w 7563485"/>
              <a:gd name="connsiteY34" fmla="*/ 342438 h 510572"/>
              <a:gd name="connisteX35" fmla="*/ 3805555 w 7563485"/>
              <a:gd name="connsiteY35" fmla="*/ 306243 h 510572"/>
              <a:gd name="connisteX36" fmla="*/ 3877310 w 7563485"/>
              <a:gd name="connsiteY36" fmla="*/ 306243 h 510572"/>
              <a:gd name="connisteX37" fmla="*/ 3949065 w 7563485"/>
              <a:gd name="connsiteY37" fmla="*/ 270683 h 510572"/>
              <a:gd name="connisteX38" fmla="*/ 4020185 w 7563485"/>
              <a:gd name="connsiteY38" fmla="*/ 258618 h 510572"/>
              <a:gd name="connisteX39" fmla="*/ 4104005 w 7563485"/>
              <a:gd name="connsiteY39" fmla="*/ 235123 h 510572"/>
              <a:gd name="connisteX40" fmla="*/ 4187190 w 7563485"/>
              <a:gd name="connsiteY40" fmla="*/ 223058 h 510572"/>
              <a:gd name="connisteX41" fmla="*/ 4294505 w 7563485"/>
              <a:gd name="connsiteY41" fmla="*/ 187498 h 510572"/>
              <a:gd name="connisteX42" fmla="*/ 4402455 w 7563485"/>
              <a:gd name="connsiteY42" fmla="*/ 163368 h 510572"/>
              <a:gd name="connisteX43" fmla="*/ 4485640 w 7563485"/>
              <a:gd name="connsiteY43" fmla="*/ 127808 h 510572"/>
              <a:gd name="connisteX44" fmla="*/ 4592955 w 7563485"/>
              <a:gd name="connsiteY44" fmla="*/ 91613 h 510572"/>
              <a:gd name="connisteX45" fmla="*/ 4688205 w 7563485"/>
              <a:gd name="connsiteY45" fmla="*/ 68118 h 510572"/>
              <a:gd name="connisteX46" fmla="*/ 4796155 w 7563485"/>
              <a:gd name="connsiteY46" fmla="*/ 31923 h 510572"/>
              <a:gd name="connisteX47" fmla="*/ 4867275 w 7563485"/>
              <a:gd name="connsiteY47" fmla="*/ 31923 h 510572"/>
              <a:gd name="connisteX48" fmla="*/ 4974590 w 7563485"/>
              <a:gd name="connsiteY48" fmla="*/ 8428 h 510572"/>
              <a:gd name="connisteX49" fmla="*/ 5070475 w 7563485"/>
              <a:gd name="connsiteY49" fmla="*/ 8428 h 510572"/>
              <a:gd name="connisteX50" fmla="*/ 5130165 w 7563485"/>
              <a:gd name="connsiteY50" fmla="*/ 91613 h 510572"/>
              <a:gd name="connisteX51" fmla="*/ 5153660 w 7563485"/>
              <a:gd name="connsiteY51" fmla="*/ 187498 h 510572"/>
              <a:gd name="connisteX52" fmla="*/ 5201285 w 7563485"/>
              <a:gd name="connsiteY52" fmla="*/ 258618 h 510572"/>
              <a:gd name="connisteX53" fmla="*/ 5308600 w 7563485"/>
              <a:gd name="connsiteY53" fmla="*/ 258618 h 510572"/>
              <a:gd name="connisteX54" fmla="*/ 5392420 w 7563485"/>
              <a:gd name="connsiteY54" fmla="*/ 258618 h 510572"/>
              <a:gd name="connisteX55" fmla="*/ 5487670 w 7563485"/>
              <a:gd name="connsiteY55" fmla="*/ 258618 h 510572"/>
              <a:gd name="connisteX56" fmla="*/ 5582920 w 7563485"/>
              <a:gd name="connsiteY56" fmla="*/ 258618 h 510572"/>
              <a:gd name="connisteX57" fmla="*/ 5666740 w 7563485"/>
              <a:gd name="connsiteY57" fmla="*/ 258618 h 510572"/>
              <a:gd name="connisteX58" fmla="*/ 6000750 w 7563485"/>
              <a:gd name="connsiteY58" fmla="*/ 223058 h 510572"/>
              <a:gd name="connisteX59" fmla="*/ 6120130 w 7563485"/>
              <a:gd name="connsiteY59" fmla="*/ 210993 h 510572"/>
              <a:gd name="connisteX60" fmla="*/ 6227445 w 7563485"/>
              <a:gd name="connsiteY60" fmla="*/ 210993 h 510572"/>
              <a:gd name="connisteX61" fmla="*/ 6299200 w 7563485"/>
              <a:gd name="connsiteY61" fmla="*/ 187498 h 510572"/>
              <a:gd name="connisteX62" fmla="*/ 6370320 w 7563485"/>
              <a:gd name="connsiteY62" fmla="*/ 187498 h 510572"/>
              <a:gd name="connisteX63" fmla="*/ 6442075 w 7563485"/>
              <a:gd name="connsiteY63" fmla="*/ 175433 h 510572"/>
              <a:gd name="connisteX64" fmla="*/ 6513830 w 7563485"/>
              <a:gd name="connsiteY64" fmla="*/ 187498 h 510572"/>
              <a:gd name="connisteX65" fmla="*/ 6537325 w 7563485"/>
              <a:gd name="connsiteY65" fmla="*/ 258618 h 510572"/>
              <a:gd name="connisteX66" fmla="*/ 6561455 w 7563485"/>
              <a:gd name="connsiteY66" fmla="*/ 342438 h 510572"/>
              <a:gd name="connisteX67" fmla="*/ 6656705 w 7563485"/>
              <a:gd name="connsiteY67" fmla="*/ 390063 h 510572"/>
              <a:gd name="connisteX68" fmla="*/ 6740525 w 7563485"/>
              <a:gd name="connsiteY68" fmla="*/ 390063 h 510572"/>
              <a:gd name="connisteX69" fmla="*/ 6835775 w 7563485"/>
              <a:gd name="connsiteY69" fmla="*/ 354503 h 510572"/>
              <a:gd name="connisteX70" fmla="*/ 6990715 w 7563485"/>
              <a:gd name="connsiteY70" fmla="*/ 306243 h 510572"/>
              <a:gd name="connisteX71" fmla="*/ 7086600 w 7563485"/>
              <a:gd name="connsiteY71" fmla="*/ 282748 h 510572"/>
              <a:gd name="connisteX72" fmla="*/ 7205345 w 7563485"/>
              <a:gd name="connsiteY72" fmla="*/ 258618 h 510572"/>
              <a:gd name="connisteX73" fmla="*/ 7313295 w 7563485"/>
              <a:gd name="connsiteY73" fmla="*/ 223058 h 510572"/>
              <a:gd name="connisteX74" fmla="*/ 7420610 w 7563485"/>
              <a:gd name="connsiteY74" fmla="*/ 198928 h 510572"/>
              <a:gd name="connisteX75" fmla="*/ 7491730 w 7563485"/>
              <a:gd name="connsiteY75" fmla="*/ 187498 h 510572"/>
              <a:gd name="connisteX76" fmla="*/ 7563485 w 7563485"/>
              <a:gd name="connsiteY76" fmla="*/ 187498 h 5105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</a:cxnLst>
            <a:rect l="l" t="t" r="r" b="b"/>
            <a:pathLst>
              <a:path w="7563485" h="510573">
                <a:moveTo>
                  <a:pt x="0" y="246554"/>
                </a:moveTo>
                <a:cubicBezTo>
                  <a:pt x="19685" y="246554"/>
                  <a:pt x="66675" y="246554"/>
                  <a:pt x="107315" y="246554"/>
                </a:cubicBezTo>
                <a:cubicBezTo>
                  <a:pt x="147955" y="246554"/>
                  <a:pt x="158115" y="246554"/>
                  <a:pt x="203200" y="246554"/>
                </a:cubicBezTo>
                <a:cubicBezTo>
                  <a:pt x="248285" y="246554"/>
                  <a:pt x="279400" y="246554"/>
                  <a:pt x="334010" y="246554"/>
                </a:cubicBezTo>
                <a:cubicBezTo>
                  <a:pt x="388620" y="246554"/>
                  <a:pt x="432435" y="246554"/>
                  <a:pt x="477520" y="246554"/>
                </a:cubicBezTo>
                <a:cubicBezTo>
                  <a:pt x="522605" y="246554"/>
                  <a:pt x="527050" y="246554"/>
                  <a:pt x="560705" y="246554"/>
                </a:cubicBezTo>
                <a:cubicBezTo>
                  <a:pt x="594360" y="246554"/>
                  <a:pt x="599440" y="246554"/>
                  <a:pt x="644525" y="246554"/>
                </a:cubicBezTo>
                <a:cubicBezTo>
                  <a:pt x="689610" y="246554"/>
                  <a:pt x="734695" y="246554"/>
                  <a:pt x="787400" y="246554"/>
                </a:cubicBezTo>
                <a:cubicBezTo>
                  <a:pt x="840105" y="246554"/>
                  <a:pt x="868680" y="246554"/>
                  <a:pt x="906780" y="246554"/>
                </a:cubicBezTo>
                <a:cubicBezTo>
                  <a:pt x="944880" y="246554"/>
                  <a:pt x="944880" y="244014"/>
                  <a:pt x="978535" y="246554"/>
                </a:cubicBezTo>
                <a:cubicBezTo>
                  <a:pt x="1012190" y="249094"/>
                  <a:pt x="1033145" y="256079"/>
                  <a:pt x="1073785" y="258619"/>
                </a:cubicBezTo>
                <a:cubicBezTo>
                  <a:pt x="1114425" y="261159"/>
                  <a:pt x="1145540" y="253539"/>
                  <a:pt x="1181100" y="258619"/>
                </a:cubicBezTo>
                <a:cubicBezTo>
                  <a:pt x="1216660" y="263699"/>
                  <a:pt x="1224280" y="268144"/>
                  <a:pt x="1252855" y="282749"/>
                </a:cubicBezTo>
                <a:cubicBezTo>
                  <a:pt x="1281430" y="297354"/>
                  <a:pt x="1296035" y="308784"/>
                  <a:pt x="1324610" y="330374"/>
                </a:cubicBezTo>
                <a:cubicBezTo>
                  <a:pt x="1353185" y="351964"/>
                  <a:pt x="1362075" y="371014"/>
                  <a:pt x="1395730" y="390064"/>
                </a:cubicBezTo>
                <a:cubicBezTo>
                  <a:pt x="1429385" y="409114"/>
                  <a:pt x="1450975" y="411019"/>
                  <a:pt x="1491615" y="425624"/>
                </a:cubicBezTo>
                <a:cubicBezTo>
                  <a:pt x="1532255" y="440229"/>
                  <a:pt x="1551305" y="447214"/>
                  <a:pt x="1598930" y="461819"/>
                </a:cubicBezTo>
                <a:cubicBezTo>
                  <a:pt x="1646555" y="476424"/>
                  <a:pt x="1682115" y="487854"/>
                  <a:pt x="1729740" y="497379"/>
                </a:cubicBezTo>
                <a:cubicBezTo>
                  <a:pt x="1777365" y="506904"/>
                  <a:pt x="1782445" y="506904"/>
                  <a:pt x="1837055" y="509444"/>
                </a:cubicBezTo>
                <a:cubicBezTo>
                  <a:pt x="1891665" y="511984"/>
                  <a:pt x="1922780" y="509444"/>
                  <a:pt x="2004060" y="509444"/>
                </a:cubicBezTo>
                <a:cubicBezTo>
                  <a:pt x="2085340" y="509444"/>
                  <a:pt x="2168525" y="509444"/>
                  <a:pt x="2242820" y="509444"/>
                </a:cubicBezTo>
                <a:cubicBezTo>
                  <a:pt x="2317115" y="509444"/>
                  <a:pt x="2324100" y="509444"/>
                  <a:pt x="2374265" y="509444"/>
                </a:cubicBezTo>
                <a:cubicBezTo>
                  <a:pt x="2424430" y="509444"/>
                  <a:pt x="2439035" y="509444"/>
                  <a:pt x="2493645" y="509444"/>
                </a:cubicBezTo>
                <a:cubicBezTo>
                  <a:pt x="2548255" y="509444"/>
                  <a:pt x="2600960" y="509444"/>
                  <a:pt x="2648585" y="509444"/>
                </a:cubicBezTo>
                <a:cubicBezTo>
                  <a:pt x="2696210" y="509444"/>
                  <a:pt x="2688590" y="511984"/>
                  <a:pt x="2731770" y="509444"/>
                </a:cubicBezTo>
                <a:cubicBezTo>
                  <a:pt x="2774950" y="506904"/>
                  <a:pt x="2813050" y="504364"/>
                  <a:pt x="2863215" y="497379"/>
                </a:cubicBezTo>
                <a:cubicBezTo>
                  <a:pt x="2913380" y="490394"/>
                  <a:pt x="2934970" y="480234"/>
                  <a:pt x="2982595" y="473249"/>
                </a:cubicBezTo>
                <a:cubicBezTo>
                  <a:pt x="3030220" y="466264"/>
                  <a:pt x="3058795" y="468804"/>
                  <a:pt x="3101975" y="461819"/>
                </a:cubicBezTo>
                <a:cubicBezTo>
                  <a:pt x="3145155" y="454834"/>
                  <a:pt x="3161665" y="444674"/>
                  <a:pt x="3197225" y="437689"/>
                </a:cubicBezTo>
                <a:cubicBezTo>
                  <a:pt x="3232785" y="430704"/>
                  <a:pt x="3245485" y="428164"/>
                  <a:pt x="3281045" y="425624"/>
                </a:cubicBezTo>
                <a:cubicBezTo>
                  <a:pt x="3316605" y="423084"/>
                  <a:pt x="3342640" y="430069"/>
                  <a:pt x="3376295" y="425624"/>
                </a:cubicBezTo>
                <a:cubicBezTo>
                  <a:pt x="3409950" y="421179"/>
                  <a:pt x="3419475" y="409114"/>
                  <a:pt x="3448050" y="402129"/>
                </a:cubicBezTo>
                <a:cubicBezTo>
                  <a:pt x="3476625" y="395144"/>
                  <a:pt x="3490595" y="392604"/>
                  <a:pt x="3519170" y="390064"/>
                </a:cubicBezTo>
                <a:cubicBezTo>
                  <a:pt x="3547745" y="387524"/>
                  <a:pt x="3552825" y="399589"/>
                  <a:pt x="3590925" y="390064"/>
                </a:cubicBezTo>
                <a:cubicBezTo>
                  <a:pt x="3629025" y="380539"/>
                  <a:pt x="3667125" y="358949"/>
                  <a:pt x="3710305" y="342439"/>
                </a:cubicBezTo>
                <a:cubicBezTo>
                  <a:pt x="3753485" y="325929"/>
                  <a:pt x="3771900" y="313229"/>
                  <a:pt x="3805555" y="306244"/>
                </a:cubicBezTo>
                <a:cubicBezTo>
                  <a:pt x="3839210" y="299259"/>
                  <a:pt x="3848735" y="313229"/>
                  <a:pt x="3877310" y="306244"/>
                </a:cubicBezTo>
                <a:cubicBezTo>
                  <a:pt x="3905885" y="299259"/>
                  <a:pt x="3920490" y="280209"/>
                  <a:pt x="3949065" y="270684"/>
                </a:cubicBezTo>
                <a:cubicBezTo>
                  <a:pt x="3977640" y="261159"/>
                  <a:pt x="3989070" y="265604"/>
                  <a:pt x="4020185" y="258619"/>
                </a:cubicBezTo>
                <a:cubicBezTo>
                  <a:pt x="4051300" y="251634"/>
                  <a:pt x="4070350" y="242109"/>
                  <a:pt x="4104005" y="235124"/>
                </a:cubicBezTo>
                <a:cubicBezTo>
                  <a:pt x="4137660" y="228139"/>
                  <a:pt x="4149090" y="232584"/>
                  <a:pt x="4187190" y="223059"/>
                </a:cubicBezTo>
                <a:cubicBezTo>
                  <a:pt x="4225290" y="213534"/>
                  <a:pt x="4251325" y="199564"/>
                  <a:pt x="4294505" y="187499"/>
                </a:cubicBezTo>
                <a:cubicBezTo>
                  <a:pt x="4337685" y="175434"/>
                  <a:pt x="4364355" y="175434"/>
                  <a:pt x="4402455" y="163369"/>
                </a:cubicBezTo>
                <a:cubicBezTo>
                  <a:pt x="4440555" y="151304"/>
                  <a:pt x="4447540" y="142414"/>
                  <a:pt x="4485640" y="127809"/>
                </a:cubicBezTo>
                <a:cubicBezTo>
                  <a:pt x="4523740" y="113204"/>
                  <a:pt x="4552315" y="103679"/>
                  <a:pt x="4592955" y="91614"/>
                </a:cubicBezTo>
                <a:cubicBezTo>
                  <a:pt x="4633595" y="79549"/>
                  <a:pt x="4647565" y="80184"/>
                  <a:pt x="4688205" y="68119"/>
                </a:cubicBezTo>
                <a:cubicBezTo>
                  <a:pt x="4728845" y="56054"/>
                  <a:pt x="4760595" y="38909"/>
                  <a:pt x="4796155" y="31924"/>
                </a:cubicBezTo>
                <a:cubicBezTo>
                  <a:pt x="4831715" y="24939"/>
                  <a:pt x="4831715" y="36369"/>
                  <a:pt x="4867275" y="31924"/>
                </a:cubicBezTo>
                <a:cubicBezTo>
                  <a:pt x="4902835" y="27479"/>
                  <a:pt x="4933950" y="12874"/>
                  <a:pt x="4974590" y="8429"/>
                </a:cubicBezTo>
                <a:cubicBezTo>
                  <a:pt x="5015230" y="3984"/>
                  <a:pt x="5039360" y="-8081"/>
                  <a:pt x="5070475" y="8429"/>
                </a:cubicBezTo>
                <a:cubicBezTo>
                  <a:pt x="5101590" y="24939"/>
                  <a:pt x="5113655" y="56054"/>
                  <a:pt x="5130165" y="91614"/>
                </a:cubicBezTo>
                <a:cubicBezTo>
                  <a:pt x="5146675" y="127174"/>
                  <a:pt x="5139690" y="153844"/>
                  <a:pt x="5153660" y="187499"/>
                </a:cubicBezTo>
                <a:cubicBezTo>
                  <a:pt x="5167630" y="221154"/>
                  <a:pt x="5170170" y="244649"/>
                  <a:pt x="5201285" y="258619"/>
                </a:cubicBezTo>
                <a:cubicBezTo>
                  <a:pt x="5232400" y="272589"/>
                  <a:pt x="5270500" y="258619"/>
                  <a:pt x="5308600" y="258619"/>
                </a:cubicBezTo>
                <a:cubicBezTo>
                  <a:pt x="5346700" y="258619"/>
                  <a:pt x="5356860" y="258619"/>
                  <a:pt x="5392420" y="258619"/>
                </a:cubicBezTo>
                <a:cubicBezTo>
                  <a:pt x="5427980" y="258619"/>
                  <a:pt x="5449570" y="258619"/>
                  <a:pt x="5487670" y="258619"/>
                </a:cubicBezTo>
                <a:cubicBezTo>
                  <a:pt x="5525770" y="258619"/>
                  <a:pt x="5547360" y="258619"/>
                  <a:pt x="5582920" y="258619"/>
                </a:cubicBezTo>
                <a:cubicBezTo>
                  <a:pt x="5618480" y="258619"/>
                  <a:pt x="5582920" y="265604"/>
                  <a:pt x="5666740" y="258619"/>
                </a:cubicBezTo>
                <a:cubicBezTo>
                  <a:pt x="5750560" y="251634"/>
                  <a:pt x="5909945" y="232584"/>
                  <a:pt x="6000750" y="223059"/>
                </a:cubicBezTo>
                <a:cubicBezTo>
                  <a:pt x="6091555" y="213534"/>
                  <a:pt x="6075045" y="213534"/>
                  <a:pt x="6120130" y="210994"/>
                </a:cubicBezTo>
                <a:cubicBezTo>
                  <a:pt x="6165215" y="208454"/>
                  <a:pt x="6191885" y="215439"/>
                  <a:pt x="6227445" y="210994"/>
                </a:cubicBezTo>
                <a:cubicBezTo>
                  <a:pt x="6263005" y="206549"/>
                  <a:pt x="6270625" y="191944"/>
                  <a:pt x="6299200" y="187499"/>
                </a:cubicBezTo>
                <a:cubicBezTo>
                  <a:pt x="6327775" y="183054"/>
                  <a:pt x="6341745" y="190039"/>
                  <a:pt x="6370320" y="187499"/>
                </a:cubicBezTo>
                <a:cubicBezTo>
                  <a:pt x="6398895" y="184959"/>
                  <a:pt x="6413500" y="175434"/>
                  <a:pt x="6442075" y="175434"/>
                </a:cubicBezTo>
                <a:cubicBezTo>
                  <a:pt x="6470650" y="175434"/>
                  <a:pt x="6494780" y="170989"/>
                  <a:pt x="6513830" y="187499"/>
                </a:cubicBezTo>
                <a:cubicBezTo>
                  <a:pt x="6532880" y="204009"/>
                  <a:pt x="6527800" y="227504"/>
                  <a:pt x="6537325" y="258619"/>
                </a:cubicBezTo>
                <a:cubicBezTo>
                  <a:pt x="6546850" y="289734"/>
                  <a:pt x="6537325" y="316404"/>
                  <a:pt x="6561455" y="342439"/>
                </a:cubicBezTo>
                <a:cubicBezTo>
                  <a:pt x="6585585" y="368474"/>
                  <a:pt x="6621145" y="380539"/>
                  <a:pt x="6656705" y="390064"/>
                </a:cubicBezTo>
                <a:cubicBezTo>
                  <a:pt x="6692265" y="399589"/>
                  <a:pt x="6704965" y="397049"/>
                  <a:pt x="6740525" y="390064"/>
                </a:cubicBezTo>
                <a:cubicBezTo>
                  <a:pt x="6776085" y="383079"/>
                  <a:pt x="6785610" y="371014"/>
                  <a:pt x="6835775" y="354504"/>
                </a:cubicBezTo>
                <a:cubicBezTo>
                  <a:pt x="6885940" y="337994"/>
                  <a:pt x="6940550" y="320849"/>
                  <a:pt x="6990715" y="306244"/>
                </a:cubicBezTo>
                <a:cubicBezTo>
                  <a:pt x="7040880" y="291639"/>
                  <a:pt x="7043420" y="292274"/>
                  <a:pt x="7086600" y="282749"/>
                </a:cubicBezTo>
                <a:cubicBezTo>
                  <a:pt x="7129780" y="273224"/>
                  <a:pt x="7160260" y="270684"/>
                  <a:pt x="7205345" y="258619"/>
                </a:cubicBezTo>
                <a:cubicBezTo>
                  <a:pt x="7250430" y="246554"/>
                  <a:pt x="7270115" y="235124"/>
                  <a:pt x="7313295" y="223059"/>
                </a:cubicBezTo>
                <a:cubicBezTo>
                  <a:pt x="7356475" y="210994"/>
                  <a:pt x="7385050" y="205914"/>
                  <a:pt x="7420610" y="198929"/>
                </a:cubicBezTo>
                <a:cubicBezTo>
                  <a:pt x="7456170" y="191944"/>
                  <a:pt x="7463155" y="190039"/>
                  <a:pt x="7491730" y="187499"/>
                </a:cubicBezTo>
                <a:cubicBezTo>
                  <a:pt x="7520305" y="184959"/>
                  <a:pt x="7550785" y="187499"/>
                  <a:pt x="7563485" y="18749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347665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7205" y="3207385"/>
            <a:ext cx="91440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</a:t>
            </a:r>
            <a:endParaRPr lang="zh-CN" altLang="en-US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69925" y="1732280"/>
            <a:ext cx="10668000" cy="314134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你现在是教育行业中，某某教育公司的一名HR。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某某教育自2014年成立以来，公司已发展成为一支超过300人的高素质团队，其中核心讲师超多100人。目前已成功影响超过40万名全球在校学生及职场精英，举办超过500场线上线下职场分享会及各类活动，与世界范围内超1,000所高校、企业建立稳定合作关系，陆续向腾讯、高盛、麦肯锡、德勤等众多世界500强企业和极具发展潜力的中小型创业公司输送20,000多名优秀人才。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关键业绩指标设计方法（续1）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69925" y="1564640"/>
            <a:ext cx="10686415" cy="4772660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由于公司的急速发展，公司在绩效管理的过程中对考核指标的制定出现了一定问题，影响了日常的管理工作，现在要求人力资源部对全公司的考核指标进行重新制定和落地实行,以提升公司的整体管理水平。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367405" y="3072130"/>
            <a:ext cx="5102860" cy="2976880"/>
            <a:chOff x="5142" y="4986"/>
            <a:chExt cx="8036" cy="4688"/>
          </a:xfrm>
        </p:grpSpPr>
        <p:grpSp>
          <p:nvGrpSpPr>
            <p:cNvPr id="24" name="组合 23"/>
            <p:cNvGrpSpPr/>
            <p:nvPr/>
          </p:nvGrpSpPr>
          <p:grpSpPr>
            <a:xfrm>
              <a:off x="5142" y="4986"/>
              <a:ext cx="8037" cy="4689"/>
              <a:chOff x="5323" y="5234"/>
              <a:chExt cx="7134" cy="37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23" y="5234"/>
                <a:ext cx="6997" cy="3788"/>
                <a:chOff x="5323" y="5234"/>
                <a:chExt cx="6997" cy="3788"/>
              </a:xfrm>
            </p:grpSpPr>
            <p:sp>
              <p:nvSpPr>
                <p:cNvPr id="11" name="单圆角矩形 10"/>
                <p:cNvSpPr/>
                <p:nvPr/>
              </p:nvSpPr>
              <p:spPr>
                <a:xfrm flipH="1">
                  <a:off x="5460" y="5234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绩效考核者</a:t>
                  </a:r>
                  <a:endParaRPr lang="zh-CN" altLang="en-US"/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（团队、个人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12" name="单圆角矩形 11"/>
                <p:cNvSpPr/>
                <p:nvPr/>
              </p:nvSpPr>
              <p:spPr>
                <a:xfrm flipV="1">
                  <a:off x="8890" y="7128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单圆角矩形 12"/>
                <p:cNvSpPr/>
                <p:nvPr/>
              </p:nvSpPr>
              <p:spPr>
                <a:xfrm>
                  <a:off x="8890" y="5234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绩效考核内容</a:t>
                  </a:r>
                  <a:endParaRPr lang="zh-CN" altLang="en-US"/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（</a:t>
                  </a:r>
                  <a:r>
                    <a:rPr lang="zh-CN" altLang="en-US">
                      <a:solidFill>
                        <a:srgbClr val="FF0000"/>
                      </a:solidFill>
                    </a:rPr>
                    <a:t>业绩、</a:t>
                  </a:r>
                  <a:r>
                    <a:rPr lang="zh-CN" altLang="en-US"/>
                    <a:t>能力、态度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14" name="单圆角矩形 13"/>
                <p:cNvSpPr/>
                <p:nvPr/>
              </p:nvSpPr>
              <p:spPr>
                <a:xfrm flipH="1" flipV="1">
                  <a:off x="5460" y="7128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5323" y="7349"/>
                  <a:ext cx="3704" cy="1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>
                      <a:solidFill>
                        <a:schemeClr val="bg1"/>
                      </a:solidFill>
                    </a:rPr>
                    <a:t>绩效考核者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>
                      <a:solidFill>
                        <a:schemeClr val="bg1"/>
                      </a:solidFill>
                    </a:rPr>
                    <a:t>（自上而下、</a:t>
                  </a:r>
                  <a:r>
                    <a:rPr lang="en-US" altLang="zh-CN">
                      <a:solidFill>
                        <a:schemeClr val="bg1"/>
                      </a:solidFill>
                    </a:rPr>
                    <a:t>360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°）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8753" y="7349"/>
                <a:ext cx="3704" cy="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bg1"/>
                    </a:solidFill>
                  </a:rPr>
                  <a:t>绩效考核周期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bg1"/>
                    </a:solidFill>
                  </a:rPr>
                  <a:t>（固定、非固定</a:t>
                </a:r>
                <a:r>
                  <a:rPr lang="zh-CN" altLang="en-US">
                    <a:solidFill>
                      <a:schemeClr val="bg1"/>
                    </a:solidFill>
                  </a:rPr>
                  <a:t>）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008" y="6739"/>
              <a:ext cx="2279" cy="11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4F8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绩效考核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结果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半闭框 2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关键业绩指标设计方法（续2）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74395" y="2385695"/>
            <a:ext cx="4844415" cy="269557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绩效指标的制定在管理变革中属于比较敏感的问题，所以经过人力资源部与公司领导的讨论决定，以公司财务部作为本次绩效管理改革的试点部门，率先推行。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006465" y="1818640"/>
            <a:ext cx="4510405" cy="3739515"/>
            <a:chOff x="4297" y="3213"/>
            <a:chExt cx="7103" cy="5889"/>
          </a:xfrm>
        </p:grpSpPr>
        <p:sp>
          <p:nvSpPr>
            <p:cNvPr id="11" name="流程图: 过程 10"/>
            <p:cNvSpPr/>
            <p:nvPr/>
          </p:nvSpPr>
          <p:spPr>
            <a:xfrm>
              <a:off x="8035" y="3213"/>
              <a:ext cx="1763" cy="7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总经理</a:t>
              </a:r>
              <a:endParaRPr lang="zh-CN" altLang="en-US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9638" y="8336"/>
              <a:ext cx="1763" cy="767"/>
            </a:xfrm>
            <a:prstGeom prst="flowChart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出纳</a:t>
              </a:r>
              <a:endParaRPr lang="zh-CN" altLang="en-US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6272" y="7569"/>
              <a:ext cx="1763" cy="767"/>
            </a:xfrm>
            <a:prstGeom prst="flowChart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会计</a:t>
              </a:r>
              <a:endParaRPr lang="zh-CN" altLang="en-US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8035" y="6128"/>
              <a:ext cx="1763" cy="767"/>
            </a:xfrm>
            <a:prstGeom prst="flowChart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财务经理</a:t>
              </a:r>
              <a:endParaRPr lang="zh-CN" altLang="en-US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8035" y="4922"/>
              <a:ext cx="1763" cy="7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财务部</a:t>
              </a:r>
              <a:endParaRPr lang="zh-CN" altLang="en-US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4297" y="4922"/>
              <a:ext cx="1763" cy="7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教研部</a:t>
              </a:r>
              <a:endParaRPr lang="zh-CN" altLang="en-US"/>
            </a:p>
          </p:txBody>
        </p:sp>
        <p:cxnSp>
          <p:nvCxnSpPr>
            <p:cNvPr id="17" name="直接连接符 16"/>
            <p:cNvCxnSpPr>
              <a:stCxn id="11" idx="2"/>
              <a:endCxn id="15" idx="0"/>
            </p:cNvCxnSpPr>
            <p:nvPr/>
          </p:nvCxnSpPr>
          <p:spPr>
            <a:xfrm>
              <a:off x="8917" y="3980"/>
              <a:ext cx="0" cy="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  <a:endCxn id="14" idx="0"/>
            </p:cNvCxnSpPr>
            <p:nvPr/>
          </p:nvCxnSpPr>
          <p:spPr>
            <a:xfrm>
              <a:off x="8917" y="5689"/>
              <a:ext cx="0" cy="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2"/>
              <a:endCxn id="16" idx="0"/>
            </p:cNvCxnSpPr>
            <p:nvPr/>
          </p:nvCxnSpPr>
          <p:spPr>
            <a:xfrm rot="5400000">
              <a:off x="6577" y="2582"/>
              <a:ext cx="942" cy="37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4" idx="2"/>
              <a:endCxn id="13" idx="0"/>
            </p:cNvCxnSpPr>
            <p:nvPr/>
          </p:nvCxnSpPr>
          <p:spPr>
            <a:xfrm rot="5400000">
              <a:off x="7699" y="6351"/>
              <a:ext cx="674" cy="1763"/>
            </a:xfrm>
            <a:prstGeom prst="bentConnector3">
              <a:avLst>
                <a:gd name="adj1" fmla="val 499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4" idx="2"/>
              <a:endCxn id="12" idx="0"/>
            </p:cNvCxnSpPr>
            <p:nvPr/>
          </p:nvCxnSpPr>
          <p:spPr>
            <a:xfrm rot="5400000" flipV="1">
              <a:off x="8998" y="6814"/>
              <a:ext cx="1441" cy="1603"/>
            </a:xfrm>
            <a:prstGeom prst="bentConnector3">
              <a:avLst>
                <a:gd name="adj1" fmla="val 233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半闭框 2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17015" y="301561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814570" y="4064635"/>
            <a:ext cx="253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KPI</a:t>
            </a:r>
            <a:r>
              <a:rPr lang="zh-CN" altLang="en-US">
                <a:solidFill>
                  <a:schemeClr val="bg1"/>
                </a:solidFill>
              </a:rPr>
              <a:t>指标体系设计流程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571500" y="123126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罗列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74445" y="1570355"/>
            <a:ext cx="9098280" cy="826770"/>
            <a:chOff x="2344" y="5403"/>
            <a:chExt cx="14328" cy="1302"/>
          </a:xfrm>
        </p:grpSpPr>
        <p:sp>
          <p:nvSpPr>
            <p:cNvPr id="11" name="燕尾形 10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14" name="燕尾形 13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597660" y="2782570"/>
          <a:ext cx="84607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370"/>
                <a:gridCol w="4230370"/>
              </a:tblGrid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指标来源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</a:tr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公司战略目标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通过企业目标分解有助于个人理解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部门目标分解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自己的</a:t>
                      </a: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对公司业绩的贡献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岗位职责常规指标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从岗位说明书中提取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工作最需要改进的方面（薄弱环节）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改善工作最需要的薄弱环节，以提高全面绩效</a:t>
                      </a:r>
                      <a:endParaRPr lang="zh-CN" altLang="en-US" sz="1400"/>
                    </a:p>
                  </a:txBody>
                  <a:tcPr/>
                </a:tc>
              </a:tr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内部客户（流程配合）需求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畅通整个业务运作流程，控制关键输入输出点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防范性扣分指标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安全、事故、风险等指标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方法：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可以采用头脑风暴法；参考现有考核指标；参考岗位说明书职责及主要沟通关系输入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输出要求</a:t>
                      </a:r>
                      <a:endParaRPr lang="zh-CN" altLang="en-US" sz="14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罗列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</a:t>
            </a:r>
            <a:r>
              <a:rPr>
                <a:sym typeface="+mn-ea"/>
              </a:rPr>
              <a:t>（续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16025" y="1605915"/>
            <a:ext cx="9098280" cy="826770"/>
            <a:chOff x="2344" y="5403"/>
            <a:chExt cx="14328" cy="1302"/>
          </a:xfrm>
        </p:grpSpPr>
        <p:sp>
          <p:nvSpPr>
            <p:cNvPr id="11" name="燕尾形 10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14" name="燕尾形 13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18335" y="3009265"/>
            <a:ext cx="7312660" cy="2579370"/>
            <a:chOff x="3021" y="4739"/>
            <a:chExt cx="11516" cy="4062"/>
          </a:xfrm>
        </p:grpSpPr>
        <p:sp>
          <p:nvSpPr>
            <p:cNvPr id="3" name="矩形 2"/>
            <p:cNvSpPr/>
            <p:nvPr/>
          </p:nvSpPr>
          <p:spPr>
            <a:xfrm>
              <a:off x="3021" y="5949"/>
              <a:ext cx="4646" cy="1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891" y="7605"/>
              <a:ext cx="4646" cy="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员工</a:t>
              </a:r>
              <a:r>
                <a:rPr lang="en-US" altLang="zh-CN"/>
                <a:t>KPI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9891" y="4739"/>
              <a:ext cx="4646" cy="1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部门</a:t>
              </a:r>
              <a:r>
                <a:rPr lang="en-US" altLang="zh-CN"/>
                <a:t>KPI</a:t>
              </a:r>
              <a:endParaRPr lang="en-US" altLang="zh-CN"/>
            </a:p>
            <a:p>
              <a:pPr algn="ctr"/>
              <a:r>
                <a:rPr lang="zh-CN" altLang="en-US"/>
                <a:t>（部门负责人</a:t>
              </a:r>
              <a:r>
                <a:rPr lang="en-US" altLang="zh-CN"/>
                <a:t>KPI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8" name="肘形连接符 7"/>
            <p:cNvCxnSpPr>
              <a:stCxn id="3" idx="3"/>
              <a:endCxn id="6" idx="1"/>
            </p:cNvCxnSpPr>
            <p:nvPr/>
          </p:nvCxnSpPr>
          <p:spPr>
            <a:xfrm flipV="1">
              <a:off x="7667" y="5344"/>
              <a:ext cx="2224" cy="14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" idx="3"/>
              <a:endCxn id="5" idx="1"/>
            </p:cNvCxnSpPr>
            <p:nvPr/>
          </p:nvCxnSpPr>
          <p:spPr>
            <a:xfrm>
              <a:off x="7667" y="6777"/>
              <a:ext cx="2224" cy="142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半闭框 6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罗列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25500" y="1480185"/>
            <a:ext cx="10375900" cy="485711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根据公司财务目标，并对财务经理岗位进行工作分析，总结出的核心工作职责如下，根据核心职责提炼KPI指标维度。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1、制定财务计划，完善财务制度；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2、制订合理的财务规划和财务预算；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3、拓展融资渠道，及时筹措资金；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4、开拓投资渠道，提高投资回报率；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5、提高资金周转率，确保资金安全增值；</a:t>
            </a:r>
            <a:endParaRPr lang="zh-CN" altLang="en-US"/>
          </a:p>
        </p:txBody>
      </p:sp>
      <p:sp>
        <p:nvSpPr>
          <p:cNvPr id="3" name="半闭框 2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罗列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1843405" y="1296035"/>
            <a:ext cx="9149080" cy="5041265"/>
          </a:xfrm>
        </p:spPr>
        <p:txBody>
          <a:bodyPr/>
          <a:p>
            <a:endParaRPr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>
                <a:sym typeface="+mn-ea"/>
              </a:rPr>
              <a:t>1、制定财务计划，完善财务制度；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>
                <a:sym typeface="+mn-ea"/>
              </a:rPr>
              <a:t>2、制订合理的财务规划和财务预算；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>
                <a:sym typeface="+mn-ea"/>
              </a:rPr>
              <a:t>3、拓展融资渠道，及时筹措资金；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>
                <a:sym typeface="+mn-ea"/>
              </a:rPr>
              <a:t>4、开拓投资渠道，提高投资回报率；</a:t>
            </a:r>
            <a:endParaRPr lang="zh-CN" altLang="en-US"/>
          </a:p>
          <a:p>
            <a:pPr marL="0" indent="0">
              <a:lnSpc>
                <a:spcPct val="200000"/>
              </a:lnSpc>
              <a:buNone/>
            </a:pPr>
            <a:r>
              <a:rPr>
                <a:sym typeface="+mn-ea"/>
              </a:rPr>
              <a:t>5、提高资金周转率，确保资金安全増值；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920740" y="1871980"/>
            <a:ext cx="2727325" cy="379730"/>
            <a:chOff x="7958" y="3081"/>
            <a:chExt cx="4295" cy="598"/>
          </a:xfrm>
        </p:grpSpPr>
        <p:sp>
          <p:nvSpPr>
            <p:cNvPr id="8" name="矩形 7"/>
            <p:cNvSpPr/>
            <p:nvPr/>
          </p:nvSpPr>
          <p:spPr>
            <a:xfrm>
              <a:off x="9555" y="3081"/>
              <a:ext cx="2699" cy="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财务计划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endCxn id="8" idx="1"/>
            </p:cNvCxnSpPr>
            <p:nvPr/>
          </p:nvCxnSpPr>
          <p:spPr>
            <a:xfrm>
              <a:off x="7958" y="3377"/>
              <a:ext cx="1597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105525" y="2496185"/>
            <a:ext cx="2542540" cy="379730"/>
            <a:chOff x="8249" y="3848"/>
            <a:chExt cx="4004" cy="598"/>
          </a:xfrm>
        </p:grpSpPr>
        <p:sp>
          <p:nvSpPr>
            <p:cNvPr id="9" name="矩形 8"/>
            <p:cNvSpPr/>
            <p:nvPr/>
          </p:nvSpPr>
          <p:spPr>
            <a:xfrm>
              <a:off x="9555" y="3848"/>
              <a:ext cx="2699" cy="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预算管理</a:t>
              </a:r>
              <a:endParaRPr lang="zh-CN" altLang="en-US"/>
            </a:p>
          </p:txBody>
        </p:sp>
        <p:cxnSp>
          <p:nvCxnSpPr>
            <p:cNvPr id="14" name="直接箭头连接符 13"/>
            <p:cNvCxnSpPr>
              <a:endCxn id="9" idx="1"/>
            </p:cNvCxnSpPr>
            <p:nvPr/>
          </p:nvCxnSpPr>
          <p:spPr>
            <a:xfrm>
              <a:off x="8249" y="4143"/>
              <a:ext cx="1306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901055" y="3095625"/>
            <a:ext cx="2747010" cy="379730"/>
            <a:chOff x="7927" y="4635"/>
            <a:chExt cx="4326" cy="598"/>
          </a:xfrm>
        </p:grpSpPr>
        <p:sp>
          <p:nvSpPr>
            <p:cNvPr id="10" name="矩形 9"/>
            <p:cNvSpPr/>
            <p:nvPr/>
          </p:nvSpPr>
          <p:spPr>
            <a:xfrm>
              <a:off x="9555" y="4635"/>
              <a:ext cx="2699" cy="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筹资管理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endCxn id="10" idx="1"/>
            </p:cNvCxnSpPr>
            <p:nvPr/>
          </p:nvCxnSpPr>
          <p:spPr>
            <a:xfrm>
              <a:off x="7927" y="4925"/>
              <a:ext cx="1628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057265" y="3695065"/>
            <a:ext cx="2590800" cy="379730"/>
            <a:chOff x="8173" y="5421"/>
            <a:chExt cx="4080" cy="598"/>
          </a:xfrm>
        </p:grpSpPr>
        <p:sp>
          <p:nvSpPr>
            <p:cNvPr id="11" name="矩形 10"/>
            <p:cNvSpPr/>
            <p:nvPr/>
          </p:nvSpPr>
          <p:spPr>
            <a:xfrm>
              <a:off x="9555" y="5421"/>
              <a:ext cx="2699" cy="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投资管理</a:t>
              </a:r>
              <a:endParaRPr lang="zh-CN" altLang="en-US"/>
            </a:p>
          </p:txBody>
        </p: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 flipV="1">
              <a:off x="8173" y="5720"/>
              <a:ext cx="1382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309995" y="4312285"/>
            <a:ext cx="2338070" cy="379730"/>
            <a:chOff x="8571" y="6178"/>
            <a:chExt cx="3682" cy="598"/>
          </a:xfrm>
        </p:grpSpPr>
        <p:sp>
          <p:nvSpPr>
            <p:cNvPr id="12" name="矩形 11"/>
            <p:cNvSpPr/>
            <p:nvPr/>
          </p:nvSpPr>
          <p:spPr>
            <a:xfrm>
              <a:off x="9555" y="6178"/>
              <a:ext cx="2699" cy="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资金管理</a:t>
              </a:r>
              <a:endParaRPr lang="zh-CN" altLang="en-US"/>
            </a:p>
          </p:txBody>
        </p:sp>
        <p:cxnSp>
          <p:nvCxnSpPr>
            <p:cNvPr id="17" name="直接箭头连接符 16"/>
            <p:cNvCxnSpPr>
              <a:endCxn id="12" idx="1"/>
            </p:cNvCxnSpPr>
            <p:nvPr/>
          </p:nvCxnSpPr>
          <p:spPr>
            <a:xfrm>
              <a:off x="8571" y="6471"/>
              <a:ext cx="984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半闭框 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5000">
              <a:schemeClr val="tx1"/>
            </a:gs>
            <a:gs pos="25000">
              <a:schemeClr val="accent4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矩形"/>
          <p:cNvSpPr/>
          <p:nvPr/>
        </p:nvSpPr>
        <p:spPr>
          <a:xfrm>
            <a:off x="-8255" y="1015365"/>
            <a:ext cx="12208510" cy="147955"/>
          </a:xfrm>
          <a:prstGeom prst="rect">
            <a:avLst/>
          </a:prstGeom>
          <a:gradFill>
            <a:gsLst>
              <a:gs pos="75000">
                <a:schemeClr val="tx1"/>
              </a:gs>
              <a:gs pos="75000">
                <a:schemeClr val="accent4"/>
              </a:gs>
            </a:gsLst>
            <a:lin ang="10800000" scaled="0"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p>
            <a:pPr defTabSz="913765">
              <a:lnSpc>
                <a:spcPct val="120000"/>
              </a:lnSpc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endParaRPr sz="126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245" y="185420"/>
            <a:ext cx="17411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480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zh-CN" altLang="en-US" sz="48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8335" y="1794510"/>
            <a:ext cx="10242550" cy="4025265"/>
            <a:chOff x="887" y="2855"/>
            <a:chExt cx="16130" cy="6339"/>
          </a:xfrm>
        </p:grpSpPr>
        <p:sp>
          <p:nvSpPr>
            <p:cNvPr id="12" name="圆角矩形 11"/>
            <p:cNvSpPr/>
            <p:nvPr>
              <p:custDataLst>
                <p:tags r:id="rId1"/>
              </p:custDataLst>
            </p:nvPr>
          </p:nvSpPr>
          <p:spPr>
            <a:xfrm>
              <a:off x="887" y="5171"/>
              <a:ext cx="3406" cy="769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KPI</a:t>
              </a:r>
              <a:r>
                <a:rPr lang="zh-CN" altLang="zh-CN">
                  <a:solidFill>
                    <a:schemeClr val="tx1"/>
                  </a:solidFill>
                </a:rPr>
                <a:t>指标应用实践</a:t>
              </a: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2"/>
              </p:custDataLst>
            </p:nvPr>
          </p:nvSpPr>
          <p:spPr>
            <a:xfrm>
              <a:off x="6996" y="7237"/>
              <a:ext cx="3356" cy="7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sz="1400">
                  <a:solidFill>
                    <a:schemeClr val="bg1"/>
                  </a:solidFill>
                  <a:sym typeface="+mn-ea"/>
                </a:rPr>
                <a:t>关键业绩指标设计方法</a:t>
              </a:r>
              <a:endParaRPr lang="zh-CN" altLang="en-US" sz="14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3"/>
              </p:custDataLst>
            </p:nvPr>
          </p:nvSpPr>
          <p:spPr>
            <a:xfrm>
              <a:off x="6997" y="3341"/>
              <a:ext cx="3355" cy="7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sz="1400">
                  <a:solidFill>
                    <a:schemeClr val="bg1"/>
                  </a:solidFill>
                  <a:sym typeface="+mn-ea"/>
                </a:rPr>
                <a:t>KPI指标介绍</a:t>
              </a:r>
              <a:endParaRPr lang="zh-CN" altLang="en-US" sz="140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49" name="直接箭头连接符 48"/>
            <p:cNvCxnSpPr>
              <a:stCxn id="12" idx="3"/>
              <a:endCxn id="45" idx="1"/>
            </p:cNvCxnSpPr>
            <p:nvPr>
              <p:custDataLst>
                <p:tags r:id="rId4"/>
              </p:custDataLst>
            </p:nvPr>
          </p:nvCxnSpPr>
          <p:spPr>
            <a:xfrm flipV="1">
              <a:off x="4293" y="3697"/>
              <a:ext cx="2704" cy="185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2" idx="3"/>
              <a:endCxn id="35" idx="1"/>
            </p:cNvCxnSpPr>
            <p:nvPr>
              <p:custDataLst>
                <p:tags r:id="rId5"/>
              </p:custDataLst>
            </p:nvPr>
          </p:nvCxnSpPr>
          <p:spPr>
            <a:xfrm>
              <a:off x="4293" y="5556"/>
              <a:ext cx="2703" cy="203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>
              <p:custDataLst>
                <p:tags r:id="rId6"/>
              </p:custDataLst>
            </p:nvPr>
          </p:nvSpPr>
          <p:spPr>
            <a:xfrm>
              <a:off x="10459" y="6074"/>
              <a:ext cx="6558" cy="6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罗列</a:t>
              </a:r>
              <a:r>
                <a:rPr lang="en-US" altLang="zh-CN" sz="1400">
                  <a:sym typeface="+mn-ea"/>
                </a:rPr>
                <a:t>KPI</a:t>
              </a:r>
              <a:r>
                <a:rPr lang="zh-CN" altLang="en-US" sz="1400">
                  <a:sym typeface="+mn-ea"/>
                </a:rPr>
                <a:t>指标</a:t>
              </a:r>
              <a:endParaRPr lang="zh-CN" altLang="en-US" sz="1400"/>
            </a:p>
          </p:txBody>
        </p:sp>
        <p:sp>
          <p:nvSpPr>
            <p:cNvPr id="58" name="圆角矩形 57"/>
            <p:cNvSpPr/>
            <p:nvPr>
              <p:custDataLst>
                <p:tags r:id="rId7"/>
              </p:custDataLst>
            </p:nvPr>
          </p:nvSpPr>
          <p:spPr>
            <a:xfrm>
              <a:off x="10459" y="6698"/>
              <a:ext cx="6558" cy="6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筛选</a:t>
              </a:r>
              <a:r>
                <a:rPr lang="en-US" altLang="zh-CN" sz="1400">
                  <a:sym typeface="+mn-ea"/>
                </a:rPr>
                <a:t>KPI</a:t>
              </a:r>
              <a:r>
                <a:rPr lang="zh-CN" altLang="en-US" sz="1400">
                  <a:sym typeface="+mn-ea"/>
                </a:rPr>
                <a:t>指标</a:t>
              </a:r>
              <a:endParaRPr lang="zh-CN" altLang="en-US" sz="1400"/>
            </a:p>
          </p:txBody>
        </p:sp>
        <p:sp>
          <p:nvSpPr>
            <p:cNvPr id="59" name="圆角矩形 58"/>
            <p:cNvSpPr/>
            <p:nvPr>
              <p:custDataLst>
                <p:tags r:id="rId8"/>
              </p:custDataLst>
            </p:nvPr>
          </p:nvSpPr>
          <p:spPr>
            <a:xfrm>
              <a:off x="10459" y="7322"/>
              <a:ext cx="6558" cy="6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选择权重</a:t>
              </a:r>
              <a:endParaRPr lang="zh-CN" altLang="en-US" sz="1400"/>
            </a:p>
          </p:txBody>
        </p:sp>
        <p:sp>
          <p:nvSpPr>
            <p:cNvPr id="60" name="圆角矩形 59"/>
            <p:cNvSpPr/>
            <p:nvPr>
              <p:custDataLst>
                <p:tags r:id="rId9"/>
              </p:custDataLst>
            </p:nvPr>
          </p:nvSpPr>
          <p:spPr>
            <a:xfrm>
              <a:off x="10459" y="7946"/>
              <a:ext cx="6558" cy="6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确定衡量标准</a:t>
              </a:r>
              <a:endParaRPr lang="zh-CN" altLang="en-US" sz="1400"/>
            </a:p>
          </p:txBody>
        </p:sp>
        <p:sp>
          <p:nvSpPr>
            <p:cNvPr id="61" name="圆角矩形 60"/>
            <p:cNvSpPr/>
            <p:nvPr>
              <p:custDataLst>
                <p:tags r:id="rId10"/>
              </p:custDataLst>
            </p:nvPr>
          </p:nvSpPr>
          <p:spPr>
            <a:xfrm>
              <a:off x="10459" y="8570"/>
              <a:ext cx="6558" cy="62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修改确定</a:t>
              </a:r>
              <a:endParaRPr lang="zh-CN" altLang="en-US" sz="1400"/>
            </a:p>
          </p:txBody>
        </p:sp>
        <p:sp>
          <p:nvSpPr>
            <p:cNvPr id="64" name="圆角矩形 63"/>
            <p:cNvSpPr/>
            <p:nvPr>
              <p:custDataLst>
                <p:tags r:id="rId11"/>
              </p:custDataLst>
            </p:nvPr>
          </p:nvSpPr>
          <p:spPr>
            <a:xfrm>
              <a:off x="10459" y="2855"/>
              <a:ext cx="6558" cy="168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rgbClr val="FF0000"/>
                  </a:solidFill>
                </a:rPr>
                <a:t>由于在绩效管理方法中以详细对</a:t>
              </a:r>
              <a:r>
                <a:rPr lang="en-US" altLang="zh-CN" sz="1400">
                  <a:solidFill>
                    <a:srgbClr val="FF0000"/>
                  </a:solidFill>
                  <a:sym typeface="+mn-ea"/>
                </a:rPr>
                <a:t>KPI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方法进行了</a:t>
              </a:r>
              <a:r>
                <a:rPr lang="zh-CN" altLang="en-US" sz="1400">
                  <a:solidFill>
                    <a:srgbClr val="FF0000"/>
                  </a:solidFill>
                </a:rPr>
                <a:t>介绍，且本次知识较多，只做简单梳理，详细介绍</a:t>
              </a:r>
              <a:r>
                <a:rPr lang="en-US" altLang="zh-CN" sz="1400">
                  <a:solidFill>
                    <a:srgbClr val="FF0000"/>
                  </a:solidFill>
                </a:rPr>
                <a:t>KPI</a:t>
              </a:r>
              <a:r>
                <a:rPr lang="zh-CN" altLang="en-US" sz="1400">
                  <a:solidFill>
                    <a:srgbClr val="FF0000"/>
                  </a:solidFill>
                </a:rPr>
                <a:t>的设计方法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</p:spTree>
    <p:custDataLst>
      <p:tags r:id="rId12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62075" y="155765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35405" y="2710815"/>
            <a:ext cx="9124950" cy="3223152"/>
            <a:chOff x="2130" y="4161"/>
            <a:chExt cx="14370" cy="6119"/>
          </a:xfrm>
        </p:grpSpPr>
        <p:sp>
          <p:nvSpPr>
            <p:cNvPr id="9" name="矩形 8"/>
            <p:cNvSpPr/>
            <p:nvPr/>
          </p:nvSpPr>
          <p:spPr>
            <a:xfrm>
              <a:off x="2130" y="4161"/>
              <a:ext cx="14370" cy="6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l"/>
              <a:r>
                <a:rPr lang="en-US" altLang="zh-CN"/>
                <a:t>    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少而精原则：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指标应能够反映出工作的主要要求，体现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20/80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原则，即：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指标总和应能解释被考核者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80%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以上的工作成果；每个岗位的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指标最好不超过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个；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结果导向原则：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指标的选择要体现出结果优先的原则，首先考虑岗位的工作产出，从工作产出中分析确定主要和次要项目，在依据其重要性进行筛选，最终确定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指标。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一致性原则：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指标与公司战略目标、该岗位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KPI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整体指标保持一致，其实现有助于公司的战略目标实现。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920000">
              <a:off x="2283" y="4780"/>
              <a:ext cx="522" cy="246"/>
            </a:xfrm>
            <a:prstGeom prst="rightArrow">
              <a:avLst>
                <a:gd name="adj1" fmla="val 49593"/>
                <a:gd name="adj2" fmla="val 1117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 rot="1920000">
              <a:off x="2283" y="8640"/>
              <a:ext cx="522" cy="246"/>
            </a:xfrm>
            <a:prstGeom prst="rightArrow">
              <a:avLst>
                <a:gd name="adj1" fmla="val 49593"/>
                <a:gd name="adj2" fmla="val 1117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1920000">
              <a:off x="2283" y="6708"/>
              <a:ext cx="522" cy="246"/>
            </a:xfrm>
            <a:prstGeom prst="rightArrow">
              <a:avLst>
                <a:gd name="adj1" fmla="val 49593"/>
                <a:gd name="adj2" fmla="val 1117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半闭框 1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剪去对角的矩形 10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</a:t>
            </a:r>
            <a:r>
              <a:rPr>
                <a:sym typeface="+mn-ea"/>
              </a:rPr>
              <a:t>（续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72235" y="1558290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/>
        </p:nvGraphicFramePr>
        <p:xfrm>
          <a:off x="1829435" y="3044190"/>
          <a:ext cx="8533130" cy="216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015"/>
                <a:gridCol w="6000115"/>
              </a:tblGrid>
              <a:tr h="2167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SMART</a:t>
                      </a:r>
                      <a:r>
                        <a:rPr lang="zh-CN" altLang="en-US"/>
                        <a:t>原则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charset="0"/>
                        <a:buChar char="l"/>
                      </a:pPr>
                      <a:r>
                        <a:rPr lang="en-US" altLang="zh-CN"/>
                        <a:t>Specific</a:t>
                      </a:r>
                      <a:r>
                        <a:rPr lang="zh-CN" altLang="en-US"/>
                        <a:t>：明确的、具体的</a:t>
                      </a:r>
                      <a:endParaRPr lang="zh-CN" altLang="en-US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charset="0"/>
                        <a:buChar char="l"/>
                      </a:pPr>
                      <a:r>
                        <a:rPr lang="en-US" altLang="zh-CN"/>
                        <a:t>Measursble</a:t>
                      </a:r>
                      <a:r>
                        <a:rPr lang="zh-CN" altLang="en-US"/>
                        <a:t>：可衡量的、可评估的</a:t>
                      </a:r>
                      <a:endParaRPr lang="zh-CN" altLang="en-US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charset="0"/>
                        <a:buChar char="l"/>
                      </a:pPr>
                      <a:r>
                        <a:rPr lang="en-US" altLang="zh-CN"/>
                        <a:t>Attainable</a:t>
                      </a:r>
                      <a:r>
                        <a:rPr lang="zh-CN" altLang="en-US"/>
                        <a:t>：可实现的</a:t>
                      </a:r>
                      <a:endParaRPr lang="zh-CN" altLang="en-US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charset="0"/>
                        <a:buChar char="l"/>
                      </a:pPr>
                      <a:r>
                        <a:rPr lang="en-US" altLang="zh-CN"/>
                        <a:t>Realistic</a:t>
                      </a:r>
                      <a:r>
                        <a:rPr lang="zh-CN" altLang="en-US"/>
                        <a:t>：现实的</a:t>
                      </a:r>
                      <a:endParaRPr lang="zh-CN" altLang="en-US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charset="0"/>
                        <a:buChar char="l"/>
                      </a:pPr>
                      <a:r>
                        <a:rPr lang="en-US" altLang="zh-CN"/>
                        <a:t>Time-bound</a:t>
                      </a:r>
                      <a:r>
                        <a:rPr lang="zh-CN" altLang="en-US"/>
                        <a:t>：有时限的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半闭框 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62075" y="1577340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29435" y="3006725"/>
          <a:ext cx="85324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  <a:gridCol w="721360"/>
                <a:gridCol w="652526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不符合</a:t>
                      </a:r>
                      <a:r>
                        <a:rPr lang="en-US" altLang="zh-CN"/>
                        <a:t>SMART</a:t>
                      </a:r>
                      <a:r>
                        <a:rPr lang="zh-CN" altLang="en-US"/>
                        <a:t>原则的指标举例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4722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zh-CN" sz="1400">
                          <a:solidFill>
                            <a:schemeClr val="bg1"/>
                          </a:solidFill>
                        </a:rPr>
                        <a:t>职位</a:t>
                      </a:r>
                      <a:endParaRPr lang="zh-CN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任务目标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客服专员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提高电话接听质量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提升客户服务满意度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按时完成销售计划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向关键客户电话推荐新产品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半闭框 10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62075" y="14217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29435" y="2636520"/>
          <a:ext cx="85324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  <a:gridCol w="721360"/>
                <a:gridCol w="652526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符合</a:t>
                      </a:r>
                      <a:r>
                        <a:rPr lang="en-US" altLang="zh-CN"/>
                        <a:t>SMART</a:t>
                      </a:r>
                      <a:r>
                        <a:rPr lang="zh-CN" altLang="en-US"/>
                        <a:t>原则的指标举例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4722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zh-CN" sz="1400">
                          <a:solidFill>
                            <a:schemeClr val="bg1"/>
                          </a:solidFill>
                        </a:rPr>
                        <a:t>职位</a:t>
                      </a:r>
                      <a:endParaRPr lang="zh-CN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任务目标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客服专员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提高电话接听质量，于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月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日前按公司规定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完善客户档案资料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本月内确保客户投诉率为零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本月计划完成回款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万，完成销售目标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300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在八大系统用户中推荐公司新产品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C2020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和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D8000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，确保与本月底前与八大系统中每位客户进行一次有价值的市场交流。输出：电话交流记录，关于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C2020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和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D8000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的市场调查反馈报告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半闭框 10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剪去对角的矩形 4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指标维度细化练习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428750"/>
            <a:ext cx="10852150" cy="4908550"/>
          </a:xfrm>
        </p:spPr>
        <p:txBody>
          <a:bodyPr/>
          <a:p>
            <a:r>
              <a:rPr lang="zh-CN" altLang="en-US"/>
              <a:t>根据确定的考核维度，确定各项的考核标准。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24380" y="2323465"/>
            <a:ext cx="7800340" cy="3399790"/>
            <a:chOff x="2621" y="3307"/>
            <a:chExt cx="12284" cy="5354"/>
          </a:xfrm>
        </p:grpSpPr>
        <p:sp>
          <p:nvSpPr>
            <p:cNvPr id="6" name="矩形 5"/>
            <p:cNvSpPr/>
            <p:nvPr/>
          </p:nvSpPr>
          <p:spPr>
            <a:xfrm>
              <a:off x="2621" y="330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财务计划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867" y="3307"/>
              <a:ext cx="703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财务计划编制及时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21" y="4480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预算管理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21" y="5612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筹资管理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21" y="6743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投资管理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21" y="7865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资金管理</a:t>
              </a: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67" y="4480"/>
              <a:ext cx="703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67" y="5612"/>
              <a:ext cx="703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67" y="6743"/>
              <a:ext cx="703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67" y="7865"/>
              <a:ext cx="703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949" y="3677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949" y="7142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949" y="4879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949" y="6010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949" y="8264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参考答案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553210" y="2094865"/>
            <a:ext cx="9463967" cy="3401060"/>
            <a:chOff x="2621" y="3307"/>
            <a:chExt cx="15357" cy="5356"/>
          </a:xfrm>
        </p:grpSpPr>
        <p:grpSp>
          <p:nvGrpSpPr>
            <p:cNvPr id="3" name="组合 2"/>
            <p:cNvGrpSpPr/>
            <p:nvPr/>
          </p:nvGrpSpPr>
          <p:grpSpPr>
            <a:xfrm>
              <a:off x="2621" y="3307"/>
              <a:ext cx="10674" cy="5355"/>
              <a:chOff x="2621" y="3307"/>
              <a:chExt cx="10674" cy="53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621" y="3307"/>
                <a:ext cx="2822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财务计划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867" y="3307"/>
                <a:ext cx="5428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财务计划编制及时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621" y="4480"/>
                <a:ext cx="2822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预算管理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21" y="5612"/>
                <a:ext cx="2822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筹资管理</a:t>
                </a: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21" y="6743"/>
                <a:ext cx="2822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投资管理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621" y="7865"/>
                <a:ext cx="2822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资金管理</a:t>
                </a: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67" y="4480"/>
                <a:ext cx="5427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财务预算达成率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67" y="5612"/>
                <a:ext cx="5428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筹资及时性、筹资成本</a:t>
                </a: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867" y="6743"/>
                <a:ext cx="5427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投资收益率</a:t>
                </a: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867" y="7865"/>
                <a:ext cx="5427" cy="7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资金周转率</a:t>
                </a:r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5949" y="3677"/>
                <a:ext cx="1564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5949" y="7142"/>
                <a:ext cx="1564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949" y="4879"/>
                <a:ext cx="1564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949" y="6010"/>
                <a:ext cx="1564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949" y="8264"/>
                <a:ext cx="1564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14179" y="3307"/>
              <a:ext cx="880" cy="7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800" y="5093"/>
              <a:ext cx="2178" cy="2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多（数量</a:t>
              </a:r>
              <a:r>
                <a:rPr lang="zh-CN" altLang="en-US"/>
                <a:t>）</a:t>
              </a:r>
              <a:endParaRPr lang="zh-CN" altLang="en-US"/>
            </a:p>
            <a:p>
              <a:pPr algn="ctr"/>
              <a:r>
                <a:rPr lang="zh-CN" altLang="en-US"/>
                <a:t>快（效率</a:t>
              </a:r>
              <a:r>
                <a:rPr lang="zh-CN" altLang="en-US"/>
                <a:t>）</a:t>
              </a:r>
              <a:endParaRPr lang="zh-CN" altLang="en-US"/>
            </a:p>
            <a:p>
              <a:pPr algn="ctr"/>
              <a:r>
                <a:rPr lang="zh-CN" altLang="en-US"/>
                <a:t>好（质量</a:t>
              </a:r>
              <a:r>
                <a:rPr lang="zh-CN" altLang="en-US"/>
                <a:t>）</a:t>
              </a:r>
              <a:endParaRPr lang="zh-CN" altLang="en-US"/>
            </a:p>
            <a:p>
              <a:pPr algn="ctr"/>
              <a:r>
                <a:rPr lang="zh-CN" altLang="en-US"/>
                <a:t>省（成本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179" y="4480"/>
              <a:ext cx="880" cy="7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好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179" y="5611"/>
              <a:ext cx="1486" cy="7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快、省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179" y="6743"/>
              <a:ext cx="880" cy="7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多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179" y="7866"/>
              <a:ext cx="880" cy="7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</a:t>
              </a:r>
              <a:endParaRPr lang="zh-CN" altLang="en-US"/>
            </a:p>
          </p:txBody>
        </p:sp>
      </p:grpSp>
      <p:sp>
        <p:nvSpPr>
          <p:cNvPr id="27" name="半闭框 26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418590"/>
            <a:ext cx="10852150" cy="4918710"/>
          </a:xfrm>
        </p:spPr>
        <p:txBody>
          <a:bodyPr/>
          <a:p>
            <a:r>
              <a:rPr lang="zh-CN" altLang="en-US"/>
              <a:t>根据本岗位的考核标准进行指标细化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91920" y="2160905"/>
            <a:ext cx="8886190" cy="1294130"/>
            <a:chOff x="1583" y="2903"/>
            <a:chExt cx="13994" cy="2038"/>
          </a:xfrm>
        </p:grpSpPr>
        <p:sp>
          <p:nvSpPr>
            <p:cNvPr id="6" name="矩形 5"/>
            <p:cNvSpPr/>
            <p:nvPr/>
          </p:nvSpPr>
          <p:spPr>
            <a:xfrm>
              <a:off x="1583" y="339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财务计划</a:t>
              </a:r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6080" y="3397"/>
              <a:ext cx="3545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财务计划编制及时</a:t>
              </a:r>
              <a:endParaRPr lang="zh-CN" altLang="en-US" sz="14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911" y="3758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9871" y="3749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1041" y="2903"/>
              <a:ext cx="4537" cy="2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本年年度计划于上一年</a:t>
              </a:r>
              <a:r>
                <a:rPr lang="en-US" altLang="zh-CN" sz="1600"/>
                <a:t>12</a:t>
              </a:r>
              <a:r>
                <a:rPr lang="zh-CN" altLang="en-US" sz="1600"/>
                <a:t>月</a:t>
              </a:r>
              <a:r>
                <a:rPr lang="en-US" altLang="zh-CN" sz="1600"/>
                <a:t>10</a:t>
              </a:r>
              <a:r>
                <a:rPr lang="zh-CN" altLang="en-US" sz="1600"/>
                <a:t>日提交</a:t>
              </a:r>
              <a:endParaRPr lang="zh-CN" altLang="en-US" sz="160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zh-CN" altLang="en-US" sz="80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本月月度计划于上一月</a:t>
              </a:r>
              <a:r>
                <a:rPr lang="en-US" altLang="zh-CN" sz="1600"/>
                <a:t>28</a:t>
              </a:r>
              <a:r>
                <a:rPr lang="zh-CN" altLang="en-US" sz="1600"/>
                <a:t>前提交</a:t>
              </a:r>
              <a:endParaRPr lang="zh-CN" altLang="en-US" sz="16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91920" y="4150360"/>
            <a:ext cx="8886825" cy="1036320"/>
            <a:chOff x="1583" y="2947"/>
            <a:chExt cx="13995" cy="1632"/>
          </a:xfrm>
        </p:grpSpPr>
        <p:sp>
          <p:nvSpPr>
            <p:cNvPr id="13" name="矩形 12"/>
            <p:cNvSpPr/>
            <p:nvPr/>
          </p:nvSpPr>
          <p:spPr>
            <a:xfrm>
              <a:off x="1583" y="339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预算管理</a:t>
              </a:r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80" y="3397"/>
              <a:ext cx="3545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财务预算达成率</a:t>
              </a:r>
              <a:endParaRPr lang="zh-CN" altLang="en-US" sz="16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4911" y="3758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9871" y="3749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1041" y="2947"/>
              <a:ext cx="4537" cy="1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按计划不高于</a:t>
              </a:r>
              <a:r>
                <a:rPr lang="en-US" altLang="zh-CN" sz="1600"/>
                <a:t>100%</a:t>
              </a:r>
              <a:r>
                <a:rPr lang="zh-CN" altLang="en-US" sz="1600"/>
                <a:t>实现预算</a:t>
              </a:r>
              <a:endParaRPr lang="zh-CN" altLang="en-US" sz="1600"/>
            </a:p>
          </p:txBody>
        </p:sp>
      </p:grpSp>
      <p:sp>
        <p:nvSpPr>
          <p:cNvPr id="5" name="半闭框 4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筛选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指标（续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91920" y="1707515"/>
            <a:ext cx="8886190" cy="1294130"/>
            <a:chOff x="1583" y="2903"/>
            <a:chExt cx="13994" cy="2038"/>
          </a:xfrm>
        </p:grpSpPr>
        <p:sp>
          <p:nvSpPr>
            <p:cNvPr id="6" name="矩形 5"/>
            <p:cNvSpPr/>
            <p:nvPr/>
          </p:nvSpPr>
          <p:spPr>
            <a:xfrm>
              <a:off x="1583" y="339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筹资管理</a:t>
              </a:r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6080" y="3397"/>
              <a:ext cx="3545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筹资及时性、筹资成本</a:t>
              </a:r>
              <a:endParaRPr lang="zh-CN" altLang="en-US" sz="16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911" y="3758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9871" y="3749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1041" y="2903"/>
              <a:ext cx="4537" cy="2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规定筹资期限内完成资金筹措</a:t>
              </a:r>
              <a:endParaRPr lang="zh-CN" altLang="en-US" sz="160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zh-CN" altLang="en-US" sz="80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资金成本利息率不高于</a:t>
              </a:r>
              <a:r>
                <a:rPr lang="en-US" altLang="zh-CN" sz="1600"/>
                <a:t>10%</a:t>
              </a:r>
              <a:endParaRPr lang="en-US" altLang="zh-CN" sz="16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1920" y="3465195"/>
            <a:ext cx="8886825" cy="819785"/>
            <a:chOff x="1583" y="3150"/>
            <a:chExt cx="13995" cy="1291"/>
          </a:xfrm>
        </p:grpSpPr>
        <p:sp>
          <p:nvSpPr>
            <p:cNvPr id="5" name="矩形 4"/>
            <p:cNvSpPr/>
            <p:nvPr/>
          </p:nvSpPr>
          <p:spPr>
            <a:xfrm>
              <a:off x="1583" y="339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投资管理</a:t>
              </a:r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6080" y="3397"/>
              <a:ext cx="3545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投资收益率</a:t>
              </a:r>
              <a:endParaRPr lang="zh-CN" altLang="en-US" sz="16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4911" y="3758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9871" y="3749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1041" y="3150"/>
              <a:ext cx="4537" cy="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投资收益率不低于</a:t>
              </a:r>
              <a:r>
                <a:rPr lang="en-US" altLang="zh-CN" sz="1600"/>
                <a:t>12%</a:t>
              </a:r>
              <a:endParaRPr lang="en-US" altLang="zh-CN" sz="16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91920" y="4804410"/>
            <a:ext cx="8886825" cy="819785"/>
            <a:chOff x="1583" y="3108"/>
            <a:chExt cx="13995" cy="1291"/>
          </a:xfrm>
        </p:grpSpPr>
        <p:sp>
          <p:nvSpPr>
            <p:cNvPr id="16" name="矩形 15"/>
            <p:cNvSpPr/>
            <p:nvPr/>
          </p:nvSpPr>
          <p:spPr>
            <a:xfrm>
              <a:off x="1583" y="339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资金管理</a:t>
              </a:r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80" y="3397"/>
              <a:ext cx="3545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资金周转率</a:t>
              </a:r>
              <a:endParaRPr lang="zh-CN" altLang="en-US" sz="160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911" y="3758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871" y="3749"/>
              <a:ext cx="752" cy="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1041" y="3108"/>
              <a:ext cx="4537" cy="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sz="1600"/>
                <a:t>资金周转率控制在</a:t>
              </a:r>
              <a:r>
                <a:rPr lang="en-US" altLang="zh-CN" sz="1600"/>
                <a:t>8-10</a:t>
              </a:r>
              <a:endParaRPr lang="en-US" altLang="zh-CN" sz="1600"/>
            </a:p>
          </p:txBody>
        </p:sp>
      </p:grpSp>
      <p:sp>
        <p:nvSpPr>
          <p:cNvPr id="22" name="半闭框 2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选择权重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90015" y="151447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8580" y="2665095"/>
            <a:ext cx="7877175" cy="3463925"/>
            <a:chOff x="1525" y="4614"/>
            <a:chExt cx="12405" cy="5455"/>
          </a:xfrm>
        </p:grpSpPr>
        <p:sp>
          <p:nvSpPr>
            <p:cNvPr id="9" name="弧形 8"/>
            <p:cNvSpPr/>
            <p:nvPr/>
          </p:nvSpPr>
          <p:spPr>
            <a:xfrm>
              <a:off x="1525" y="4614"/>
              <a:ext cx="3167" cy="4875"/>
            </a:xfrm>
            <a:prstGeom prst="arc">
              <a:avLst>
                <a:gd name="adj1" fmla="val 16425921"/>
                <a:gd name="adj2" fmla="val 520188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81" y="5233"/>
              <a:ext cx="9149" cy="1706"/>
            </a:xfrm>
            <a:prstGeom prst="rect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以公司总体目标为导向</a:t>
              </a: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06" y="5214"/>
              <a:ext cx="1762" cy="1744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81" y="7270"/>
              <a:ext cx="9148" cy="1706"/>
            </a:xfrm>
            <a:prstGeom prst="rect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影响总体目标达成的关键短板</a:t>
              </a: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06" y="7270"/>
              <a:ext cx="1762" cy="1744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84" y="9489"/>
              <a:ext cx="27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确定权重原则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半闭框 15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选择权重</a:t>
            </a:r>
            <a:r>
              <a:rPr>
                <a:sym typeface="+mn-ea"/>
              </a:rPr>
              <a:t>（续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6122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954530" y="2730500"/>
          <a:ext cx="8282940" cy="329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260"/>
                <a:gridCol w="5821680"/>
              </a:tblGrid>
              <a:tr h="4114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成功经验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原因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指标数控制在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3-8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个之间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过多的考核指标导致员工分散注意力，多数指标可能重复；引起考核成本过高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05156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每个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KPI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权重一般不高于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40%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过高的权重导致员工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“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抓大头扔小头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”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；对其他与业绩密切相关的指标不予关注；过高的权重会使员工考核风险过于集中，万元不能完成指标，则整年的业绩回报受很大影响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870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每个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KPI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权重一般不低于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太低会对考核得分缺乏影响力，也易导致员工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“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抓大头扔小头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”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现象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权重一般取</a:t>
                      </a: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的整数倍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可简化计算的难度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半闭框 10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单击此处添加文本具体内容，简明扼要的阐述您的观点。</a:t>
            </a:r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1" y="-20320"/>
            <a:ext cx="12192002" cy="6890385"/>
            <a:chOff x="-1" y="-32385"/>
            <a:chExt cx="12192002" cy="6890385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-32385"/>
              <a:ext cx="12192000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0" y="6520650"/>
              <a:ext cx="12192000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8757839" y="3287316"/>
              <a:ext cx="6530973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096812" y="3287315"/>
              <a:ext cx="6530973" cy="337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72205" y="2634615"/>
            <a:ext cx="6153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sz="3600">
                <a:solidFill>
                  <a:schemeClr val="bg1"/>
                </a:solidFill>
                <a:sym typeface="+mn-ea"/>
              </a:rPr>
              <a:t>KPI指标介绍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414635" y="5092700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0800000" flipH="1" flipV="1">
            <a:off x="337185" y="31686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52345" y="2317750"/>
            <a:ext cx="1338580" cy="1998345"/>
            <a:chOff x="4027" y="3839"/>
            <a:chExt cx="2108" cy="3147"/>
          </a:xfrm>
        </p:grpSpPr>
        <p:sp>
          <p:nvSpPr>
            <p:cNvPr id="11" name="剪去单角的矩形 10"/>
            <p:cNvSpPr/>
            <p:nvPr/>
          </p:nvSpPr>
          <p:spPr>
            <a:xfrm>
              <a:off x="4027" y="3850"/>
              <a:ext cx="2109" cy="3137"/>
            </a:xfrm>
            <a:prstGeom prst="snip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4000" b="1">
                  <a:solidFill>
                    <a:schemeClr val="tx1"/>
                  </a:solidFill>
                  <a:latin typeface="华康行书体W5" panose="03000509000000000000" charset="-122"/>
                  <a:ea typeface="华康行书体W5" panose="03000509000000000000" charset="-122"/>
                </a:rPr>
                <a:t> </a:t>
              </a:r>
              <a:r>
                <a:rPr lang="en-US" altLang="zh-CN" sz="8800" b="1">
                  <a:solidFill>
                    <a:schemeClr val="tx1"/>
                  </a:solidFill>
                  <a:latin typeface="华康行书体W5" panose="03000509000000000000" charset="-122"/>
                  <a:ea typeface="华康行书体W5" panose="03000509000000000000" charset="-122"/>
                </a:rPr>
                <a:t>1</a:t>
              </a:r>
              <a:endParaRPr lang="en-US" altLang="zh-CN" sz="8800" b="1">
                <a:solidFill>
                  <a:schemeClr val="tx1"/>
                </a:solidFill>
                <a:latin typeface="华康行书体W5" panose="03000509000000000000" charset="-122"/>
                <a:ea typeface="华康行书体W5" panose="03000509000000000000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3500000">
              <a:off x="4732" y="4294"/>
              <a:ext cx="1427" cy="517"/>
            </a:xfrm>
            <a:prstGeom prst="triangle">
              <a:avLst/>
            </a:prstGeom>
            <a:solidFill>
              <a:schemeClr val="accent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3065145" y="3833495"/>
            <a:ext cx="6438900" cy="510540"/>
          </a:xfrm>
          <a:custGeom>
            <a:avLst/>
            <a:gdLst>
              <a:gd name="connisteX0" fmla="*/ 0 w 7563485"/>
              <a:gd name="connsiteY0" fmla="*/ 246553 h 510572"/>
              <a:gd name="connisteX1" fmla="*/ 107315 w 7563485"/>
              <a:gd name="connsiteY1" fmla="*/ 246553 h 510572"/>
              <a:gd name="connisteX2" fmla="*/ 203200 w 7563485"/>
              <a:gd name="connsiteY2" fmla="*/ 246553 h 510572"/>
              <a:gd name="connisteX3" fmla="*/ 334010 w 7563485"/>
              <a:gd name="connsiteY3" fmla="*/ 246553 h 510572"/>
              <a:gd name="connisteX4" fmla="*/ 477520 w 7563485"/>
              <a:gd name="connsiteY4" fmla="*/ 246553 h 510572"/>
              <a:gd name="connisteX5" fmla="*/ 560705 w 7563485"/>
              <a:gd name="connsiteY5" fmla="*/ 246553 h 510572"/>
              <a:gd name="connisteX6" fmla="*/ 644525 w 7563485"/>
              <a:gd name="connsiteY6" fmla="*/ 246553 h 510572"/>
              <a:gd name="connisteX7" fmla="*/ 787400 w 7563485"/>
              <a:gd name="connsiteY7" fmla="*/ 246553 h 510572"/>
              <a:gd name="connisteX8" fmla="*/ 906780 w 7563485"/>
              <a:gd name="connsiteY8" fmla="*/ 246553 h 510572"/>
              <a:gd name="connisteX9" fmla="*/ 978535 w 7563485"/>
              <a:gd name="connsiteY9" fmla="*/ 246553 h 510572"/>
              <a:gd name="connisteX10" fmla="*/ 1073785 w 7563485"/>
              <a:gd name="connsiteY10" fmla="*/ 258618 h 510572"/>
              <a:gd name="connisteX11" fmla="*/ 1181100 w 7563485"/>
              <a:gd name="connsiteY11" fmla="*/ 258618 h 510572"/>
              <a:gd name="connisteX12" fmla="*/ 1252855 w 7563485"/>
              <a:gd name="connsiteY12" fmla="*/ 282748 h 510572"/>
              <a:gd name="connisteX13" fmla="*/ 1324610 w 7563485"/>
              <a:gd name="connsiteY13" fmla="*/ 330373 h 510572"/>
              <a:gd name="connisteX14" fmla="*/ 1395730 w 7563485"/>
              <a:gd name="connsiteY14" fmla="*/ 390063 h 510572"/>
              <a:gd name="connisteX15" fmla="*/ 1491615 w 7563485"/>
              <a:gd name="connsiteY15" fmla="*/ 425623 h 510572"/>
              <a:gd name="connisteX16" fmla="*/ 1598930 w 7563485"/>
              <a:gd name="connsiteY16" fmla="*/ 461818 h 510572"/>
              <a:gd name="connisteX17" fmla="*/ 1729740 w 7563485"/>
              <a:gd name="connsiteY17" fmla="*/ 497378 h 510572"/>
              <a:gd name="connisteX18" fmla="*/ 1837055 w 7563485"/>
              <a:gd name="connsiteY18" fmla="*/ 509443 h 510572"/>
              <a:gd name="connisteX19" fmla="*/ 2004060 w 7563485"/>
              <a:gd name="connsiteY19" fmla="*/ 509443 h 510572"/>
              <a:gd name="connisteX20" fmla="*/ 2242820 w 7563485"/>
              <a:gd name="connsiteY20" fmla="*/ 509443 h 510572"/>
              <a:gd name="connisteX21" fmla="*/ 2374265 w 7563485"/>
              <a:gd name="connsiteY21" fmla="*/ 509443 h 510572"/>
              <a:gd name="connisteX22" fmla="*/ 2493645 w 7563485"/>
              <a:gd name="connsiteY22" fmla="*/ 509443 h 510572"/>
              <a:gd name="connisteX23" fmla="*/ 2648585 w 7563485"/>
              <a:gd name="connsiteY23" fmla="*/ 509443 h 510572"/>
              <a:gd name="connisteX24" fmla="*/ 2731770 w 7563485"/>
              <a:gd name="connsiteY24" fmla="*/ 509443 h 510572"/>
              <a:gd name="connisteX25" fmla="*/ 2863215 w 7563485"/>
              <a:gd name="connsiteY25" fmla="*/ 497378 h 510572"/>
              <a:gd name="connisteX26" fmla="*/ 2982595 w 7563485"/>
              <a:gd name="connsiteY26" fmla="*/ 473248 h 510572"/>
              <a:gd name="connisteX27" fmla="*/ 3101975 w 7563485"/>
              <a:gd name="connsiteY27" fmla="*/ 461818 h 510572"/>
              <a:gd name="connisteX28" fmla="*/ 3197225 w 7563485"/>
              <a:gd name="connsiteY28" fmla="*/ 437688 h 510572"/>
              <a:gd name="connisteX29" fmla="*/ 3281045 w 7563485"/>
              <a:gd name="connsiteY29" fmla="*/ 425623 h 510572"/>
              <a:gd name="connisteX30" fmla="*/ 3376295 w 7563485"/>
              <a:gd name="connsiteY30" fmla="*/ 425623 h 510572"/>
              <a:gd name="connisteX31" fmla="*/ 3448050 w 7563485"/>
              <a:gd name="connsiteY31" fmla="*/ 402128 h 510572"/>
              <a:gd name="connisteX32" fmla="*/ 3519170 w 7563485"/>
              <a:gd name="connsiteY32" fmla="*/ 390063 h 510572"/>
              <a:gd name="connisteX33" fmla="*/ 3590925 w 7563485"/>
              <a:gd name="connsiteY33" fmla="*/ 390063 h 510572"/>
              <a:gd name="connisteX34" fmla="*/ 3710305 w 7563485"/>
              <a:gd name="connsiteY34" fmla="*/ 342438 h 510572"/>
              <a:gd name="connisteX35" fmla="*/ 3805555 w 7563485"/>
              <a:gd name="connsiteY35" fmla="*/ 306243 h 510572"/>
              <a:gd name="connisteX36" fmla="*/ 3877310 w 7563485"/>
              <a:gd name="connsiteY36" fmla="*/ 306243 h 510572"/>
              <a:gd name="connisteX37" fmla="*/ 3949065 w 7563485"/>
              <a:gd name="connsiteY37" fmla="*/ 270683 h 510572"/>
              <a:gd name="connisteX38" fmla="*/ 4020185 w 7563485"/>
              <a:gd name="connsiteY38" fmla="*/ 258618 h 510572"/>
              <a:gd name="connisteX39" fmla="*/ 4104005 w 7563485"/>
              <a:gd name="connsiteY39" fmla="*/ 235123 h 510572"/>
              <a:gd name="connisteX40" fmla="*/ 4187190 w 7563485"/>
              <a:gd name="connsiteY40" fmla="*/ 223058 h 510572"/>
              <a:gd name="connisteX41" fmla="*/ 4294505 w 7563485"/>
              <a:gd name="connsiteY41" fmla="*/ 187498 h 510572"/>
              <a:gd name="connisteX42" fmla="*/ 4402455 w 7563485"/>
              <a:gd name="connsiteY42" fmla="*/ 163368 h 510572"/>
              <a:gd name="connisteX43" fmla="*/ 4485640 w 7563485"/>
              <a:gd name="connsiteY43" fmla="*/ 127808 h 510572"/>
              <a:gd name="connisteX44" fmla="*/ 4592955 w 7563485"/>
              <a:gd name="connsiteY44" fmla="*/ 91613 h 510572"/>
              <a:gd name="connisteX45" fmla="*/ 4688205 w 7563485"/>
              <a:gd name="connsiteY45" fmla="*/ 68118 h 510572"/>
              <a:gd name="connisteX46" fmla="*/ 4796155 w 7563485"/>
              <a:gd name="connsiteY46" fmla="*/ 31923 h 510572"/>
              <a:gd name="connisteX47" fmla="*/ 4867275 w 7563485"/>
              <a:gd name="connsiteY47" fmla="*/ 31923 h 510572"/>
              <a:gd name="connisteX48" fmla="*/ 4974590 w 7563485"/>
              <a:gd name="connsiteY48" fmla="*/ 8428 h 510572"/>
              <a:gd name="connisteX49" fmla="*/ 5070475 w 7563485"/>
              <a:gd name="connsiteY49" fmla="*/ 8428 h 510572"/>
              <a:gd name="connisteX50" fmla="*/ 5130165 w 7563485"/>
              <a:gd name="connsiteY50" fmla="*/ 91613 h 510572"/>
              <a:gd name="connisteX51" fmla="*/ 5153660 w 7563485"/>
              <a:gd name="connsiteY51" fmla="*/ 187498 h 510572"/>
              <a:gd name="connisteX52" fmla="*/ 5201285 w 7563485"/>
              <a:gd name="connsiteY52" fmla="*/ 258618 h 510572"/>
              <a:gd name="connisteX53" fmla="*/ 5308600 w 7563485"/>
              <a:gd name="connsiteY53" fmla="*/ 258618 h 510572"/>
              <a:gd name="connisteX54" fmla="*/ 5392420 w 7563485"/>
              <a:gd name="connsiteY54" fmla="*/ 258618 h 510572"/>
              <a:gd name="connisteX55" fmla="*/ 5487670 w 7563485"/>
              <a:gd name="connsiteY55" fmla="*/ 258618 h 510572"/>
              <a:gd name="connisteX56" fmla="*/ 5582920 w 7563485"/>
              <a:gd name="connsiteY56" fmla="*/ 258618 h 510572"/>
              <a:gd name="connisteX57" fmla="*/ 5666740 w 7563485"/>
              <a:gd name="connsiteY57" fmla="*/ 258618 h 510572"/>
              <a:gd name="connisteX58" fmla="*/ 6000750 w 7563485"/>
              <a:gd name="connsiteY58" fmla="*/ 223058 h 510572"/>
              <a:gd name="connisteX59" fmla="*/ 6120130 w 7563485"/>
              <a:gd name="connsiteY59" fmla="*/ 210993 h 510572"/>
              <a:gd name="connisteX60" fmla="*/ 6227445 w 7563485"/>
              <a:gd name="connsiteY60" fmla="*/ 210993 h 510572"/>
              <a:gd name="connisteX61" fmla="*/ 6299200 w 7563485"/>
              <a:gd name="connsiteY61" fmla="*/ 187498 h 510572"/>
              <a:gd name="connisteX62" fmla="*/ 6370320 w 7563485"/>
              <a:gd name="connsiteY62" fmla="*/ 187498 h 510572"/>
              <a:gd name="connisteX63" fmla="*/ 6442075 w 7563485"/>
              <a:gd name="connsiteY63" fmla="*/ 175433 h 510572"/>
              <a:gd name="connisteX64" fmla="*/ 6513830 w 7563485"/>
              <a:gd name="connsiteY64" fmla="*/ 187498 h 510572"/>
              <a:gd name="connisteX65" fmla="*/ 6537325 w 7563485"/>
              <a:gd name="connsiteY65" fmla="*/ 258618 h 510572"/>
              <a:gd name="connisteX66" fmla="*/ 6561455 w 7563485"/>
              <a:gd name="connsiteY66" fmla="*/ 342438 h 510572"/>
              <a:gd name="connisteX67" fmla="*/ 6656705 w 7563485"/>
              <a:gd name="connsiteY67" fmla="*/ 390063 h 510572"/>
              <a:gd name="connisteX68" fmla="*/ 6740525 w 7563485"/>
              <a:gd name="connsiteY68" fmla="*/ 390063 h 510572"/>
              <a:gd name="connisteX69" fmla="*/ 6835775 w 7563485"/>
              <a:gd name="connsiteY69" fmla="*/ 354503 h 510572"/>
              <a:gd name="connisteX70" fmla="*/ 6990715 w 7563485"/>
              <a:gd name="connsiteY70" fmla="*/ 306243 h 510572"/>
              <a:gd name="connisteX71" fmla="*/ 7086600 w 7563485"/>
              <a:gd name="connsiteY71" fmla="*/ 282748 h 510572"/>
              <a:gd name="connisteX72" fmla="*/ 7205345 w 7563485"/>
              <a:gd name="connsiteY72" fmla="*/ 258618 h 510572"/>
              <a:gd name="connisteX73" fmla="*/ 7313295 w 7563485"/>
              <a:gd name="connsiteY73" fmla="*/ 223058 h 510572"/>
              <a:gd name="connisteX74" fmla="*/ 7420610 w 7563485"/>
              <a:gd name="connsiteY74" fmla="*/ 198928 h 510572"/>
              <a:gd name="connisteX75" fmla="*/ 7491730 w 7563485"/>
              <a:gd name="connsiteY75" fmla="*/ 187498 h 510572"/>
              <a:gd name="connisteX76" fmla="*/ 7563485 w 7563485"/>
              <a:gd name="connsiteY76" fmla="*/ 187498 h 5105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</a:cxnLst>
            <a:rect l="l" t="t" r="r" b="b"/>
            <a:pathLst>
              <a:path w="7563485" h="510573">
                <a:moveTo>
                  <a:pt x="0" y="246554"/>
                </a:moveTo>
                <a:cubicBezTo>
                  <a:pt x="19685" y="246554"/>
                  <a:pt x="66675" y="246554"/>
                  <a:pt x="107315" y="246554"/>
                </a:cubicBezTo>
                <a:cubicBezTo>
                  <a:pt x="147955" y="246554"/>
                  <a:pt x="158115" y="246554"/>
                  <a:pt x="203200" y="246554"/>
                </a:cubicBezTo>
                <a:cubicBezTo>
                  <a:pt x="248285" y="246554"/>
                  <a:pt x="279400" y="246554"/>
                  <a:pt x="334010" y="246554"/>
                </a:cubicBezTo>
                <a:cubicBezTo>
                  <a:pt x="388620" y="246554"/>
                  <a:pt x="432435" y="246554"/>
                  <a:pt x="477520" y="246554"/>
                </a:cubicBezTo>
                <a:cubicBezTo>
                  <a:pt x="522605" y="246554"/>
                  <a:pt x="527050" y="246554"/>
                  <a:pt x="560705" y="246554"/>
                </a:cubicBezTo>
                <a:cubicBezTo>
                  <a:pt x="594360" y="246554"/>
                  <a:pt x="599440" y="246554"/>
                  <a:pt x="644525" y="246554"/>
                </a:cubicBezTo>
                <a:cubicBezTo>
                  <a:pt x="689610" y="246554"/>
                  <a:pt x="734695" y="246554"/>
                  <a:pt x="787400" y="246554"/>
                </a:cubicBezTo>
                <a:cubicBezTo>
                  <a:pt x="840105" y="246554"/>
                  <a:pt x="868680" y="246554"/>
                  <a:pt x="906780" y="246554"/>
                </a:cubicBezTo>
                <a:cubicBezTo>
                  <a:pt x="944880" y="246554"/>
                  <a:pt x="944880" y="244014"/>
                  <a:pt x="978535" y="246554"/>
                </a:cubicBezTo>
                <a:cubicBezTo>
                  <a:pt x="1012190" y="249094"/>
                  <a:pt x="1033145" y="256079"/>
                  <a:pt x="1073785" y="258619"/>
                </a:cubicBezTo>
                <a:cubicBezTo>
                  <a:pt x="1114425" y="261159"/>
                  <a:pt x="1145540" y="253539"/>
                  <a:pt x="1181100" y="258619"/>
                </a:cubicBezTo>
                <a:cubicBezTo>
                  <a:pt x="1216660" y="263699"/>
                  <a:pt x="1224280" y="268144"/>
                  <a:pt x="1252855" y="282749"/>
                </a:cubicBezTo>
                <a:cubicBezTo>
                  <a:pt x="1281430" y="297354"/>
                  <a:pt x="1296035" y="308784"/>
                  <a:pt x="1324610" y="330374"/>
                </a:cubicBezTo>
                <a:cubicBezTo>
                  <a:pt x="1353185" y="351964"/>
                  <a:pt x="1362075" y="371014"/>
                  <a:pt x="1395730" y="390064"/>
                </a:cubicBezTo>
                <a:cubicBezTo>
                  <a:pt x="1429385" y="409114"/>
                  <a:pt x="1450975" y="411019"/>
                  <a:pt x="1491615" y="425624"/>
                </a:cubicBezTo>
                <a:cubicBezTo>
                  <a:pt x="1532255" y="440229"/>
                  <a:pt x="1551305" y="447214"/>
                  <a:pt x="1598930" y="461819"/>
                </a:cubicBezTo>
                <a:cubicBezTo>
                  <a:pt x="1646555" y="476424"/>
                  <a:pt x="1682115" y="487854"/>
                  <a:pt x="1729740" y="497379"/>
                </a:cubicBezTo>
                <a:cubicBezTo>
                  <a:pt x="1777365" y="506904"/>
                  <a:pt x="1782445" y="506904"/>
                  <a:pt x="1837055" y="509444"/>
                </a:cubicBezTo>
                <a:cubicBezTo>
                  <a:pt x="1891665" y="511984"/>
                  <a:pt x="1922780" y="509444"/>
                  <a:pt x="2004060" y="509444"/>
                </a:cubicBezTo>
                <a:cubicBezTo>
                  <a:pt x="2085340" y="509444"/>
                  <a:pt x="2168525" y="509444"/>
                  <a:pt x="2242820" y="509444"/>
                </a:cubicBezTo>
                <a:cubicBezTo>
                  <a:pt x="2317115" y="509444"/>
                  <a:pt x="2324100" y="509444"/>
                  <a:pt x="2374265" y="509444"/>
                </a:cubicBezTo>
                <a:cubicBezTo>
                  <a:pt x="2424430" y="509444"/>
                  <a:pt x="2439035" y="509444"/>
                  <a:pt x="2493645" y="509444"/>
                </a:cubicBezTo>
                <a:cubicBezTo>
                  <a:pt x="2548255" y="509444"/>
                  <a:pt x="2600960" y="509444"/>
                  <a:pt x="2648585" y="509444"/>
                </a:cubicBezTo>
                <a:cubicBezTo>
                  <a:pt x="2696210" y="509444"/>
                  <a:pt x="2688590" y="511984"/>
                  <a:pt x="2731770" y="509444"/>
                </a:cubicBezTo>
                <a:cubicBezTo>
                  <a:pt x="2774950" y="506904"/>
                  <a:pt x="2813050" y="504364"/>
                  <a:pt x="2863215" y="497379"/>
                </a:cubicBezTo>
                <a:cubicBezTo>
                  <a:pt x="2913380" y="490394"/>
                  <a:pt x="2934970" y="480234"/>
                  <a:pt x="2982595" y="473249"/>
                </a:cubicBezTo>
                <a:cubicBezTo>
                  <a:pt x="3030220" y="466264"/>
                  <a:pt x="3058795" y="468804"/>
                  <a:pt x="3101975" y="461819"/>
                </a:cubicBezTo>
                <a:cubicBezTo>
                  <a:pt x="3145155" y="454834"/>
                  <a:pt x="3161665" y="444674"/>
                  <a:pt x="3197225" y="437689"/>
                </a:cubicBezTo>
                <a:cubicBezTo>
                  <a:pt x="3232785" y="430704"/>
                  <a:pt x="3245485" y="428164"/>
                  <a:pt x="3281045" y="425624"/>
                </a:cubicBezTo>
                <a:cubicBezTo>
                  <a:pt x="3316605" y="423084"/>
                  <a:pt x="3342640" y="430069"/>
                  <a:pt x="3376295" y="425624"/>
                </a:cubicBezTo>
                <a:cubicBezTo>
                  <a:pt x="3409950" y="421179"/>
                  <a:pt x="3419475" y="409114"/>
                  <a:pt x="3448050" y="402129"/>
                </a:cubicBezTo>
                <a:cubicBezTo>
                  <a:pt x="3476625" y="395144"/>
                  <a:pt x="3490595" y="392604"/>
                  <a:pt x="3519170" y="390064"/>
                </a:cubicBezTo>
                <a:cubicBezTo>
                  <a:pt x="3547745" y="387524"/>
                  <a:pt x="3552825" y="399589"/>
                  <a:pt x="3590925" y="390064"/>
                </a:cubicBezTo>
                <a:cubicBezTo>
                  <a:pt x="3629025" y="380539"/>
                  <a:pt x="3667125" y="358949"/>
                  <a:pt x="3710305" y="342439"/>
                </a:cubicBezTo>
                <a:cubicBezTo>
                  <a:pt x="3753485" y="325929"/>
                  <a:pt x="3771900" y="313229"/>
                  <a:pt x="3805555" y="306244"/>
                </a:cubicBezTo>
                <a:cubicBezTo>
                  <a:pt x="3839210" y="299259"/>
                  <a:pt x="3848735" y="313229"/>
                  <a:pt x="3877310" y="306244"/>
                </a:cubicBezTo>
                <a:cubicBezTo>
                  <a:pt x="3905885" y="299259"/>
                  <a:pt x="3920490" y="280209"/>
                  <a:pt x="3949065" y="270684"/>
                </a:cubicBezTo>
                <a:cubicBezTo>
                  <a:pt x="3977640" y="261159"/>
                  <a:pt x="3989070" y="265604"/>
                  <a:pt x="4020185" y="258619"/>
                </a:cubicBezTo>
                <a:cubicBezTo>
                  <a:pt x="4051300" y="251634"/>
                  <a:pt x="4070350" y="242109"/>
                  <a:pt x="4104005" y="235124"/>
                </a:cubicBezTo>
                <a:cubicBezTo>
                  <a:pt x="4137660" y="228139"/>
                  <a:pt x="4149090" y="232584"/>
                  <a:pt x="4187190" y="223059"/>
                </a:cubicBezTo>
                <a:cubicBezTo>
                  <a:pt x="4225290" y="213534"/>
                  <a:pt x="4251325" y="199564"/>
                  <a:pt x="4294505" y="187499"/>
                </a:cubicBezTo>
                <a:cubicBezTo>
                  <a:pt x="4337685" y="175434"/>
                  <a:pt x="4364355" y="175434"/>
                  <a:pt x="4402455" y="163369"/>
                </a:cubicBezTo>
                <a:cubicBezTo>
                  <a:pt x="4440555" y="151304"/>
                  <a:pt x="4447540" y="142414"/>
                  <a:pt x="4485640" y="127809"/>
                </a:cubicBezTo>
                <a:cubicBezTo>
                  <a:pt x="4523740" y="113204"/>
                  <a:pt x="4552315" y="103679"/>
                  <a:pt x="4592955" y="91614"/>
                </a:cubicBezTo>
                <a:cubicBezTo>
                  <a:pt x="4633595" y="79549"/>
                  <a:pt x="4647565" y="80184"/>
                  <a:pt x="4688205" y="68119"/>
                </a:cubicBezTo>
                <a:cubicBezTo>
                  <a:pt x="4728845" y="56054"/>
                  <a:pt x="4760595" y="38909"/>
                  <a:pt x="4796155" y="31924"/>
                </a:cubicBezTo>
                <a:cubicBezTo>
                  <a:pt x="4831715" y="24939"/>
                  <a:pt x="4831715" y="36369"/>
                  <a:pt x="4867275" y="31924"/>
                </a:cubicBezTo>
                <a:cubicBezTo>
                  <a:pt x="4902835" y="27479"/>
                  <a:pt x="4933950" y="12874"/>
                  <a:pt x="4974590" y="8429"/>
                </a:cubicBezTo>
                <a:cubicBezTo>
                  <a:pt x="5015230" y="3984"/>
                  <a:pt x="5039360" y="-8081"/>
                  <a:pt x="5070475" y="8429"/>
                </a:cubicBezTo>
                <a:cubicBezTo>
                  <a:pt x="5101590" y="24939"/>
                  <a:pt x="5113655" y="56054"/>
                  <a:pt x="5130165" y="91614"/>
                </a:cubicBezTo>
                <a:cubicBezTo>
                  <a:pt x="5146675" y="127174"/>
                  <a:pt x="5139690" y="153844"/>
                  <a:pt x="5153660" y="187499"/>
                </a:cubicBezTo>
                <a:cubicBezTo>
                  <a:pt x="5167630" y="221154"/>
                  <a:pt x="5170170" y="244649"/>
                  <a:pt x="5201285" y="258619"/>
                </a:cubicBezTo>
                <a:cubicBezTo>
                  <a:pt x="5232400" y="272589"/>
                  <a:pt x="5270500" y="258619"/>
                  <a:pt x="5308600" y="258619"/>
                </a:cubicBezTo>
                <a:cubicBezTo>
                  <a:pt x="5346700" y="258619"/>
                  <a:pt x="5356860" y="258619"/>
                  <a:pt x="5392420" y="258619"/>
                </a:cubicBezTo>
                <a:cubicBezTo>
                  <a:pt x="5427980" y="258619"/>
                  <a:pt x="5449570" y="258619"/>
                  <a:pt x="5487670" y="258619"/>
                </a:cubicBezTo>
                <a:cubicBezTo>
                  <a:pt x="5525770" y="258619"/>
                  <a:pt x="5547360" y="258619"/>
                  <a:pt x="5582920" y="258619"/>
                </a:cubicBezTo>
                <a:cubicBezTo>
                  <a:pt x="5618480" y="258619"/>
                  <a:pt x="5582920" y="265604"/>
                  <a:pt x="5666740" y="258619"/>
                </a:cubicBezTo>
                <a:cubicBezTo>
                  <a:pt x="5750560" y="251634"/>
                  <a:pt x="5909945" y="232584"/>
                  <a:pt x="6000750" y="223059"/>
                </a:cubicBezTo>
                <a:cubicBezTo>
                  <a:pt x="6091555" y="213534"/>
                  <a:pt x="6075045" y="213534"/>
                  <a:pt x="6120130" y="210994"/>
                </a:cubicBezTo>
                <a:cubicBezTo>
                  <a:pt x="6165215" y="208454"/>
                  <a:pt x="6191885" y="215439"/>
                  <a:pt x="6227445" y="210994"/>
                </a:cubicBezTo>
                <a:cubicBezTo>
                  <a:pt x="6263005" y="206549"/>
                  <a:pt x="6270625" y="191944"/>
                  <a:pt x="6299200" y="187499"/>
                </a:cubicBezTo>
                <a:cubicBezTo>
                  <a:pt x="6327775" y="183054"/>
                  <a:pt x="6341745" y="190039"/>
                  <a:pt x="6370320" y="187499"/>
                </a:cubicBezTo>
                <a:cubicBezTo>
                  <a:pt x="6398895" y="184959"/>
                  <a:pt x="6413500" y="175434"/>
                  <a:pt x="6442075" y="175434"/>
                </a:cubicBezTo>
                <a:cubicBezTo>
                  <a:pt x="6470650" y="175434"/>
                  <a:pt x="6494780" y="170989"/>
                  <a:pt x="6513830" y="187499"/>
                </a:cubicBezTo>
                <a:cubicBezTo>
                  <a:pt x="6532880" y="204009"/>
                  <a:pt x="6527800" y="227504"/>
                  <a:pt x="6537325" y="258619"/>
                </a:cubicBezTo>
                <a:cubicBezTo>
                  <a:pt x="6546850" y="289734"/>
                  <a:pt x="6537325" y="316404"/>
                  <a:pt x="6561455" y="342439"/>
                </a:cubicBezTo>
                <a:cubicBezTo>
                  <a:pt x="6585585" y="368474"/>
                  <a:pt x="6621145" y="380539"/>
                  <a:pt x="6656705" y="390064"/>
                </a:cubicBezTo>
                <a:cubicBezTo>
                  <a:pt x="6692265" y="399589"/>
                  <a:pt x="6704965" y="397049"/>
                  <a:pt x="6740525" y="390064"/>
                </a:cubicBezTo>
                <a:cubicBezTo>
                  <a:pt x="6776085" y="383079"/>
                  <a:pt x="6785610" y="371014"/>
                  <a:pt x="6835775" y="354504"/>
                </a:cubicBezTo>
                <a:cubicBezTo>
                  <a:pt x="6885940" y="337994"/>
                  <a:pt x="6940550" y="320849"/>
                  <a:pt x="6990715" y="306244"/>
                </a:cubicBezTo>
                <a:cubicBezTo>
                  <a:pt x="7040880" y="291639"/>
                  <a:pt x="7043420" y="292274"/>
                  <a:pt x="7086600" y="282749"/>
                </a:cubicBezTo>
                <a:cubicBezTo>
                  <a:pt x="7129780" y="273224"/>
                  <a:pt x="7160260" y="270684"/>
                  <a:pt x="7205345" y="258619"/>
                </a:cubicBezTo>
                <a:cubicBezTo>
                  <a:pt x="7250430" y="246554"/>
                  <a:pt x="7270115" y="235124"/>
                  <a:pt x="7313295" y="223059"/>
                </a:cubicBezTo>
                <a:cubicBezTo>
                  <a:pt x="7356475" y="210994"/>
                  <a:pt x="7385050" y="205914"/>
                  <a:pt x="7420610" y="198929"/>
                </a:cubicBezTo>
                <a:cubicBezTo>
                  <a:pt x="7456170" y="191944"/>
                  <a:pt x="7463155" y="190039"/>
                  <a:pt x="7491730" y="187499"/>
                </a:cubicBezTo>
                <a:cubicBezTo>
                  <a:pt x="7520305" y="184959"/>
                  <a:pt x="7550785" y="187499"/>
                  <a:pt x="7563485" y="18749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347665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7205" y="3207385"/>
            <a:ext cx="91440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权重分配练习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75535" y="2148840"/>
            <a:ext cx="6788785" cy="3400425"/>
            <a:chOff x="2621" y="3307"/>
            <a:chExt cx="10691" cy="5355"/>
          </a:xfrm>
        </p:grpSpPr>
        <p:sp>
          <p:nvSpPr>
            <p:cNvPr id="6" name="矩形 5"/>
            <p:cNvSpPr/>
            <p:nvPr/>
          </p:nvSpPr>
          <p:spPr>
            <a:xfrm>
              <a:off x="2621" y="330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财务计划</a:t>
              </a:r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013" y="3307"/>
              <a:ext cx="329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8" name="矩形 7"/>
            <p:cNvSpPr/>
            <p:nvPr/>
          </p:nvSpPr>
          <p:spPr>
            <a:xfrm>
              <a:off x="2621" y="4480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预算管理</a:t>
              </a:r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2621" y="5612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筹资管理</a:t>
              </a:r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621" y="6743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投资管理</a:t>
              </a:r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21" y="7865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资金管理</a:t>
              </a:r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13" y="4480"/>
              <a:ext cx="3298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013" y="5612"/>
              <a:ext cx="3298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11" y="6743"/>
              <a:ext cx="3300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2" y="7865"/>
              <a:ext cx="3300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%</a:t>
              </a:r>
              <a:endParaRPr lang="en-US" altLang="zh-CN" sz="16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946" y="3705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946" y="7234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946" y="4879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946" y="6011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946" y="8264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/>
          <p:nvPr>
            <p:ph idx="1"/>
          </p:nvPr>
        </p:nvSpPr>
        <p:spPr>
          <a:xfrm>
            <a:off x="669925" y="1412875"/>
            <a:ext cx="10852150" cy="469900"/>
          </a:xfrm>
        </p:spPr>
        <p:txBody>
          <a:bodyPr/>
          <a:p>
            <a:r>
              <a:rPr altLang="zh-CN"/>
              <a:t>根据不同绩效维度进行权重分配。</a:t>
            </a:r>
            <a:endParaRPr altLang="zh-CN"/>
          </a:p>
        </p:txBody>
      </p: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剪去对角的矩形 4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选择权重（续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428750"/>
            <a:ext cx="10852150" cy="4908550"/>
          </a:xfrm>
        </p:spPr>
        <p:txBody>
          <a:bodyPr/>
          <a:p>
            <a:r>
              <a:rPr lang="zh-CN" altLang="en-US"/>
              <a:t>根据对财务经历岗位的分析，按照权重分配原则，初步得出如下结果：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375535" y="2148840"/>
            <a:ext cx="6788785" cy="3400425"/>
            <a:chOff x="2621" y="3307"/>
            <a:chExt cx="10691" cy="5355"/>
          </a:xfrm>
        </p:grpSpPr>
        <p:sp>
          <p:nvSpPr>
            <p:cNvPr id="6" name="矩形 5"/>
            <p:cNvSpPr/>
            <p:nvPr/>
          </p:nvSpPr>
          <p:spPr>
            <a:xfrm>
              <a:off x="2621" y="3307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财务计划</a:t>
              </a:r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013" y="3307"/>
              <a:ext cx="3299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15</a:t>
              </a:r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8" name="矩形 7"/>
            <p:cNvSpPr/>
            <p:nvPr/>
          </p:nvSpPr>
          <p:spPr>
            <a:xfrm>
              <a:off x="2621" y="4480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预算管理</a:t>
              </a:r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2621" y="5612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筹资管理</a:t>
              </a:r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621" y="6743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投资管理</a:t>
              </a:r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21" y="7865"/>
              <a:ext cx="2822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资金管理</a:t>
              </a:r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13" y="4480"/>
              <a:ext cx="3298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25</a:t>
              </a:r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013" y="5612"/>
              <a:ext cx="3298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20</a:t>
              </a:r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11" y="6743"/>
              <a:ext cx="3300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20</a:t>
              </a:r>
              <a:r>
                <a:rPr lang="en-US" altLang="zh-CN" sz="1600"/>
                <a:t>%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2" y="7865"/>
              <a:ext cx="3300" cy="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20</a:t>
              </a:r>
              <a:r>
                <a:rPr lang="en-US" altLang="zh-CN" sz="1600"/>
                <a:t>%</a:t>
              </a:r>
              <a:endParaRPr lang="en-US" altLang="zh-CN" sz="16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946" y="3705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946" y="7234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946" y="4879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946" y="6011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946" y="8264"/>
              <a:ext cx="156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6122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814830" y="2988310"/>
            <a:ext cx="8322945" cy="194500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对于定量指标要列明详细的计算公式，以便于评分人操作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对于定性指标提取出评价要素明确衡量标准，以便于评分人做出公正的评价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6122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285740" y="3092450"/>
          <a:ext cx="489966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15"/>
                <a:gridCol w="1224915"/>
                <a:gridCol w="1224915"/>
                <a:gridCol w="1224915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定量</a:t>
                      </a:r>
                      <a:r>
                        <a:rPr lang="en-US" altLang="zh-CN" sz="1400"/>
                        <a:t>KPI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底限值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目标值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挑战值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生产产量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50</a:t>
                      </a:r>
                      <a:r>
                        <a:rPr lang="zh-CN" altLang="en-US" sz="1400"/>
                        <a:t>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75</a:t>
                      </a:r>
                      <a:r>
                        <a:rPr lang="zh-CN" altLang="en-US" sz="1400"/>
                        <a:t>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60" y="2839720"/>
            <a:ext cx="2543175" cy="2914650"/>
          </a:xfrm>
          <a:prstGeom prst="rect">
            <a:avLst/>
          </a:prstGeom>
        </p:spPr>
      </p:pic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6122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802130" y="2874010"/>
            <a:ext cx="8322945" cy="311721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当实际完成值</a:t>
            </a:r>
            <a:r>
              <a:rPr lang="en-US" altLang="zh-CN" sz="1600">
                <a:solidFill>
                  <a:schemeClr val="bg1"/>
                </a:solidFill>
              </a:rPr>
              <a:t>≤</a:t>
            </a:r>
            <a:r>
              <a:rPr lang="zh-CN" altLang="en-US" sz="1600">
                <a:solidFill>
                  <a:schemeClr val="bg1"/>
                </a:solidFill>
              </a:rPr>
              <a:t>底限值时，考核得分</a:t>
            </a:r>
            <a:r>
              <a:rPr lang="en-US" altLang="zh-CN" sz="1600">
                <a:solidFill>
                  <a:schemeClr val="bg1"/>
                </a:solidFill>
              </a:rPr>
              <a:t>=0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当实际完成值</a:t>
            </a:r>
            <a:r>
              <a:rPr lang="en-US" altLang="zh-CN" sz="1600">
                <a:solidFill>
                  <a:schemeClr val="bg1"/>
                </a:solidFill>
              </a:rPr>
              <a:t>≥</a:t>
            </a:r>
            <a:r>
              <a:rPr lang="zh-CN" altLang="en-US" sz="1600">
                <a:solidFill>
                  <a:schemeClr val="bg1"/>
                </a:solidFill>
              </a:rPr>
              <a:t>挑战值时，考核得分</a:t>
            </a:r>
            <a:r>
              <a:rPr lang="en-US" altLang="zh-CN" sz="1600">
                <a:solidFill>
                  <a:schemeClr val="bg1"/>
                </a:solidFill>
              </a:rPr>
              <a:t>=100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当底限值＜实际完成值＜目标值时，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</a:rPr>
              <a:t>     考核得分</a:t>
            </a:r>
            <a:r>
              <a:rPr lang="en-US" altLang="zh-CN" sz="1600">
                <a:solidFill>
                  <a:schemeClr val="bg1"/>
                </a:solidFill>
              </a:rPr>
              <a:t>=85*</a:t>
            </a:r>
            <a:r>
              <a:rPr lang="zh-CN" altLang="en-US" sz="1600">
                <a:solidFill>
                  <a:schemeClr val="bg1"/>
                </a:solidFill>
              </a:rPr>
              <a:t>（实际完成值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底限值）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（目标值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底限值）；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当目标值＜实际完成值＜挑战值时，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</a:rPr>
              <a:t>     考核得分</a:t>
            </a:r>
            <a:r>
              <a:rPr lang="en-US" altLang="zh-CN" sz="1600">
                <a:solidFill>
                  <a:schemeClr val="bg1"/>
                </a:solidFill>
              </a:rPr>
              <a:t>=85+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15*</a:t>
            </a:r>
            <a:r>
              <a:rPr lang="zh-CN" altLang="en-US" sz="1600">
                <a:solidFill>
                  <a:schemeClr val="bg1"/>
                </a:solidFill>
              </a:rPr>
              <a:t>（实际完成值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目标值）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（挑战值</a:t>
            </a:r>
            <a:r>
              <a:rPr lang="en-US" altLang="zh-CN" sz="1600">
                <a:solidFill>
                  <a:schemeClr val="bg1"/>
                </a:solidFill>
              </a:rPr>
              <a:t>-</a:t>
            </a:r>
            <a:r>
              <a:rPr lang="zh-CN" altLang="en-US" sz="1600">
                <a:solidFill>
                  <a:schemeClr val="bg1"/>
                </a:solidFill>
              </a:rPr>
              <a:t>目标值））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定量指标计算练习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409700"/>
            <a:ext cx="10852150" cy="4927600"/>
          </a:xfrm>
        </p:spPr>
        <p:txBody>
          <a:bodyPr/>
          <a:p>
            <a:r>
              <a:rPr lang="zh-CN" altLang="en-US"/>
              <a:t>根据给出的销售收入数据，进行绩效得分计算。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303780" y="2065655"/>
          <a:ext cx="7038340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25"/>
                <a:gridCol w="1635125"/>
                <a:gridCol w="1792605"/>
                <a:gridCol w="1759585"/>
              </a:tblGrid>
              <a:tr h="722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定量</a:t>
                      </a:r>
                      <a:r>
                        <a:rPr lang="en-US" altLang="zh-CN" sz="1600"/>
                        <a:t>KPI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底限值（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目标值（</a:t>
                      </a:r>
                      <a:r>
                        <a:rPr lang="en-US" altLang="zh-CN" sz="1600"/>
                        <a:t>85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挑战值（</a:t>
                      </a:r>
                      <a:r>
                        <a:rPr lang="en-US" altLang="zh-CN" sz="1600"/>
                        <a:t>100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96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销售收入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75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100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03780" y="4392930"/>
            <a:ext cx="2726690" cy="124650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bg1"/>
                </a:solidFill>
              </a:rPr>
              <a:t>若实际销售收入</a:t>
            </a:r>
            <a:r>
              <a:rPr lang="en-US" altLang="zh-CN" sz="1600">
                <a:solidFill>
                  <a:schemeClr val="bg1"/>
                </a:solidFill>
              </a:rPr>
              <a:t>=65</a:t>
            </a:r>
            <a:r>
              <a:rPr lang="zh-CN" altLang="en-US" sz="1600">
                <a:solidFill>
                  <a:schemeClr val="bg1"/>
                </a:solidFill>
              </a:rPr>
              <a:t>万，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则考核得分</a:t>
            </a:r>
            <a:r>
              <a:rPr lang="en-US" altLang="zh-CN" sz="1600">
                <a:solidFill>
                  <a:schemeClr val="bg1"/>
                </a:solidFill>
              </a:rPr>
              <a:t>=</a:t>
            </a:r>
            <a:r>
              <a:rPr lang="zh-CN" altLang="en-US" sz="1600">
                <a:solidFill>
                  <a:schemeClr val="bg1"/>
                </a:solidFill>
              </a:rPr>
              <a:t>？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4345" y="4392295"/>
            <a:ext cx="2726690" cy="12471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bg1"/>
                </a:solidFill>
              </a:rPr>
              <a:t>若实际销售收入</a:t>
            </a:r>
            <a:r>
              <a:rPr lang="en-US" altLang="zh-CN" sz="1600">
                <a:solidFill>
                  <a:schemeClr val="bg1"/>
                </a:solidFill>
              </a:rPr>
              <a:t>=95</a:t>
            </a:r>
            <a:r>
              <a:rPr lang="zh-CN" altLang="en-US" sz="1600">
                <a:solidFill>
                  <a:schemeClr val="bg1"/>
                </a:solidFill>
              </a:rPr>
              <a:t>万，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则考核得分</a:t>
            </a:r>
            <a:r>
              <a:rPr lang="en-US" altLang="zh-CN" sz="1600">
                <a:solidFill>
                  <a:schemeClr val="bg1"/>
                </a:solidFill>
              </a:rPr>
              <a:t>=</a:t>
            </a:r>
            <a:r>
              <a:rPr lang="zh-CN" altLang="en-US" sz="1600">
                <a:solidFill>
                  <a:schemeClr val="bg1"/>
                </a:solidFill>
              </a:rPr>
              <a:t>？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9" idx="2"/>
          </p:cNvCxnSpPr>
          <p:nvPr/>
        </p:nvCxnSpPr>
        <p:spPr>
          <a:xfrm flipH="1">
            <a:off x="4328160" y="3484880"/>
            <a:ext cx="1494790" cy="8966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7585075" y="3515995"/>
            <a:ext cx="602615" cy="8763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6122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2044065" y="2866390"/>
          <a:ext cx="7332980" cy="112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495"/>
                <a:gridCol w="1704340"/>
                <a:gridCol w="1867535"/>
                <a:gridCol w="1832610"/>
              </a:tblGrid>
              <a:tr h="573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定量</a:t>
                      </a:r>
                      <a:r>
                        <a:rPr lang="en-US" altLang="zh-CN" sz="1600"/>
                        <a:t>KPI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底限值（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目标值（</a:t>
                      </a:r>
                      <a:r>
                        <a:rPr lang="en-US" altLang="zh-CN" sz="1600"/>
                        <a:t>85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挑战值（</a:t>
                      </a:r>
                      <a:r>
                        <a:rPr lang="en-US" altLang="zh-CN" sz="1600"/>
                        <a:t>100</a:t>
                      </a:r>
                      <a:r>
                        <a:rPr lang="zh-CN" altLang="en-US" sz="1600"/>
                        <a:t>分）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销售收入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75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100</a:t>
                      </a:r>
                      <a:r>
                        <a:rPr lang="zh-CN" altLang="en-US" sz="1600"/>
                        <a:t>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38705" y="4714875"/>
            <a:ext cx="3048000" cy="12642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bg1"/>
                </a:solidFill>
              </a:rPr>
              <a:t>若实际销售收入</a:t>
            </a:r>
            <a:r>
              <a:rPr lang="en-US" altLang="zh-CN" sz="1600">
                <a:solidFill>
                  <a:schemeClr val="bg1"/>
                </a:solidFill>
              </a:rPr>
              <a:t>=65</a:t>
            </a:r>
            <a:r>
              <a:rPr lang="zh-CN" altLang="en-US" sz="1600">
                <a:solidFill>
                  <a:schemeClr val="bg1"/>
                </a:solidFill>
              </a:rPr>
              <a:t>万，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则考核得分</a:t>
            </a:r>
            <a:r>
              <a:rPr lang="en-US" altLang="zh-CN" sz="1600">
                <a:solidFill>
                  <a:schemeClr val="bg1"/>
                </a:solidFill>
              </a:rPr>
              <a:t>=85*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65-50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75-50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r>
              <a:rPr lang="en-US" altLang="zh-CN" sz="1600">
                <a:solidFill>
                  <a:schemeClr val="bg1"/>
                </a:solidFill>
              </a:rPr>
              <a:t>=51</a:t>
            </a:r>
            <a:r>
              <a:rPr lang="zh-CN" altLang="en-US" sz="1600">
                <a:solidFill>
                  <a:schemeClr val="bg1"/>
                </a:solidFill>
              </a:rPr>
              <a:t>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1165" y="4714875"/>
            <a:ext cx="3178175" cy="126428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bg1"/>
                </a:solidFill>
              </a:rPr>
              <a:t>若实际销售收入</a:t>
            </a:r>
            <a:r>
              <a:rPr lang="en-US" altLang="zh-CN" sz="1600">
                <a:solidFill>
                  <a:schemeClr val="bg1"/>
                </a:solidFill>
              </a:rPr>
              <a:t>=95</a:t>
            </a:r>
            <a:r>
              <a:rPr lang="zh-CN" altLang="en-US" sz="1600">
                <a:solidFill>
                  <a:schemeClr val="bg1"/>
                </a:solidFill>
              </a:rPr>
              <a:t>万，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则考核得分</a:t>
            </a:r>
            <a:r>
              <a:rPr lang="en-US" altLang="zh-CN" sz="1600">
                <a:solidFill>
                  <a:schemeClr val="bg1"/>
                </a:solidFill>
              </a:rPr>
              <a:t>=85*[15*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95-75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100-75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r>
              <a:rPr lang="en-US" altLang="zh-CN" sz="1600">
                <a:solidFill>
                  <a:schemeClr val="bg1"/>
                </a:solidFill>
              </a:rPr>
              <a:t>]=97</a:t>
            </a:r>
            <a:r>
              <a:rPr lang="zh-CN" altLang="en-US" sz="1600">
                <a:solidFill>
                  <a:schemeClr val="bg1"/>
                </a:solidFill>
              </a:rPr>
              <a:t>分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>
            <a:stCxn id="11" idx="2"/>
          </p:cNvCxnSpPr>
          <p:nvPr/>
        </p:nvCxnSpPr>
        <p:spPr>
          <a:xfrm flipH="1">
            <a:off x="4863465" y="3992245"/>
            <a:ext cx="847090" cy="72263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34910" y="3992245"/>
            <a:ext cx="571500" cy="7023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定性</a:t>
            </a:r>
            <a:r>
              <a:rPr lang="en-US" altLang="zh-CN"/>
              <a:t>KPI</a:t>
            </a:r>
            <a:r>
              <a:t>指标</a:t>
            </a:r>
          </a:p>
          <a:p>
            <a:pPr marL="0" indent="0">
              <a:lnSpc>
                <a:spcPct val="200000"/>
              </a:lnSpc>
              <a:buNone/>
            </a:pPr>
            <a:r>
              <a:t>       制定定性</a:t>
            </a:r>
            <a:r>
              <a:rPr lang="en-US" altLang="zh-CN"/>
              <a:t>KPI</a:t>
            </a:r>
            <a:r>
              <a:t>的标准需首先确定定性</a:t>
            </a:r>
            <a:r>
              <a:rPr lang="en-US" altLang="zh-CN"/>
              <a:t>KPI</a:t>
            </a:r>
            <a:r>
              <a:t>的考核维度，考核维度应反映该指标完成情况的主要方面，一般从及时性、准确性、效果、完整性、系统性等方面去衡量定性指标。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60500" y="138366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527175" y="3999865"/>
          <a:ext cx="9137650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85"/>
                <a:gridCol w="1089025"/>
                <a:gridCol w="3886200"/>
                <a:gridCol w="2072005"/>
                <a:gridCol w="1435735"/>
              </a:tblGrid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岗位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考核要求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评价要素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评分标准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</a:t>
                      </a:r>
                      <a:r>
                        <a:rPr lang="en-US" altLang="zh-CN" sz="1400"/>
                        <a:t>-10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9847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绩效专员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绩效考核管理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绩效考核表发放、回收、统计及时准确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及时性、准确性（</a:t>
                      </a:r>
                      <a:r>
                        <a:rPr lang="en-US" altLang="zh-CN" sz="1400"/>
                        <a:t>40%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 anchorCtr="0"/>
                </a:tc>
              </a:tr>
              <a:tr h="518160">
                <a:tc vMerge="1">
                  <a:tcPr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每月</a:t>
                      </a: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日前完成绩效分析报告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及时性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20%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 anchorCtr="0"/>
                </a:tc>
              </a:tr>
              <a:tr h="629920">
                <a:tc vMerge="1">
                  <a:tcPr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分析报告内容全面性，问题分析透彻性，建议可行性，对经营决策具备的参考价值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分析有效性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40%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 sz="100"/>
          </a:p>
          <a:p>
            <a:endParaRPr lang="zh-CN" altLang="en-US" sz="100"/>
          </a:p>
          <a:p>
            <a:pPr>
              <a:lnSpc>
                <a:spcPct val="150000"/>
              </a:lnSpc>
            </a:pPr>
            <a:r>
              <a:rPr>
                <a:sym typeface="+mn-ea"/>
              </a:rPr>
              <a:t>定性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</a:t>
            </a:r>
            <a:endParaRPr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sym typeface="+mn-ea"/>
              </a:rPr>
              <a:t>       当评价维度单一且可衡量的情况，定性指标用扣分法来计算。</a:t>
            </a:r>
            <a:endParaRPr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0175" y="1407795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1083310" y="3742055"/>
          <a:ext cx="9740900" cy="192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865"/>
                <a:gridCol w="1160780"/>
                <a:gridCol w="3434715"/>
                <a:gridCol w="1386840"/>
                <a:gridCol w="3060700"/>
              </a:tblGrid>
              <a:tr h="5029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岗位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考核要求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数据来源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评分标准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1480">
                <a:tc row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招聘主管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招聘管理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每日督促专员完成招聘报表的制作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直接上级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未按时完成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次，扣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1480">
                <a:tc vMerge="1">
                  <a:tcPr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按时完成每月招聘计划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完成率每低于</a:t>
                      </a:r>
                      <a:r>
                        <a:rPr lang="en-US" altLang="zh-CN" sz="1400"/>
                        <a:t>1%</a:t>
                      </a:r>
                      <a:r>
                        <a:rPr lang="zh-CN" altLang="en-US" sz="1400"/>
                        <a:t>扣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598805">
                <a:tc vMerge="1">
                  <a:tcPr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每季度拓展两个以上招聘渠道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未完成，每少一家扣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669925" y="1389380"/>
            <a:ext cx="10852150" cy="4947920"/>
          </a:xfrm>
        </p:spPr>
        <p:txBody>
          <a:bodyPr/>
          <a:p>
            <a:r>
              <a:rPr lang="en-US" altLang="zh-CN"/>
              <a:t>KPI</a:t>
            </a:r>
            <a:r>
              <a:t>指标衡量标准确定</a:t>
            </a:r>
          </a:p>
          <a:p>
            <a:pPr marL="0" indent="0">
              <a:buNone/>
            </a:pPr>
            <a:r>
              <a:t>    根据定性和定量指标的特点进行标准界定。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350010" y="2435860"/>
            <a:ext cx="356044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本年年度计划于上一年</a:t>
            </a:r>
            <a:r>
              <a:rPr lang="en-US" altLang="zh-CN" sz="1600"/>
              <a:t>12</a:t>
            </a:r>
            <a:r>
              <a:rPr lang="zh-CN" altLang="en-US" sz="1600"/>
              <a:t>月</a:t>
            </a:r>
            <a:r>
              <a:rPr lang="en-US" altLang="zh-CN" sz="1600"/>
              <a:t>10</a:t>
            </a:r>
            <a:r>
              <a:rPr lang="zh-CN" altLang="en-US" sz="1600"/>
              <a:t>日前提交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本月月度计划于上一月</a:t>
            </a:r>
            <a:r>
              <a:rPr lang="en-US" altLang="zh-CN" sz="1600"/>
              <a:t>28</a:t>
            </a:r>
            <a:r>
              <a:rPr lang="zh-CN" altLang="en-US" sz="1600"/>
              <a:t>前提交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7084060" y="2771775"/>
            <a:ext cx="3071495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/>
              <a:t>延迟</a:t>
            </a:r>
            <a:r>
              <a:rPr lang="en-US" altLang="zh-CN" sz="1600"/>
              <a:t>1</a:t>
            </a:r>
            <a:r>
              <a:rPr lang="zh-CN" altLang="en-US" sz="1600"/>
              <a:t>天扣</a:t>
            </a:r>
            <a:r>
              <a:rPr lang="en-US" altLang="zh-CN" sz="1600"/>
              <a:t>1</a:t>
            </a:r>
            <a:r>
              <a:rPr lang="zh-CN" altLang="en-US" sz="1600"/>
              <a:t>分</a:t>
            </a:r>
            <a:endParaRPr lang="zh-CN" altLang="en-US" sz="16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234940" y="3087370"/>
            <a:ext cx="1524000" cy="12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0010" y="4491990"/>
            <a:ext cx="356044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按计划不高于</a:t>
            </a:r>
            <a:r>
              <a:rPr lang="en-US" altLang="zh-CN" sz="1600"/>
              <a:t>100%</a:t>
            </a:r>
            <a:r>
              <a:rPr lang="zh-CN" altLang="en-US" sz="1600"/>
              <a:t>实现预算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7084060" y="4623435"/>
            <a:ext cx="3738245" cy="85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财务预算保底值</a:t>
            </a:r>
            <a:r>
              <a:rPr lang="en-US" altLang="zh-CN" sz="1600"/>
              <a:t>120%</a:t>
            </a:r>
            <a:r>
              <a:rPr lang="zh-CN" altLang="en-US" sz="1600"/>
              <a:t>，目标值</a:t>
            </a:r>
            <a:r>
              <a:rPr lang="en-US" altLang="zh-CN" sz="1600"/>
              <a:t>100%</a:t>
            </a:r>
            <a:r>
              <a:rPr lang="zh-CN" altLang="en-US" sz="1600"/>
              <a:t>，挑战值</a:t>
            </a:r>
            <a:r>
              <a:rPr lang="en-US" altLang="zh-CN" sz="1600"/>
              <a:t>90%</a:t>
            </a:r>
            <a:endParaRPr lang="en-US" altLang="zh-CN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234940" y="5104765"/>
            <a:ext cx="1524000" cy="12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剪去对角的矩形 5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27530"/>
            <a:ext cx="10852237" cy="648000"/>
          </a:xfrm>
        </p:spPr>
        <p:txBody>
          <a:bodyPr/>
          <a:p>
            <a:r>
              <a:rPr>
                <a:sym typeface="+mn-ea"/>
              </a:rPr>
              <a:t>KPI指标介绍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885" y="3113405"/>
            <a:ext cx="4133850" cy="29432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唐僧团队乘坐飞机去旅游，途中，飞机出现故障，需要跳伞，不巧的是，四个人只有三把降落伞，为了做到公平，师傅唐僧对各个徒弟进行了考核，考核过关就可以得到一把降落伞，考核失败，就自由落体，自己跳下去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剪去对角的矩形 2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05" y="1807210"/>
            <a:ext cx="3560445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规定筹资期限内完成资金筹措</a:t>
            </a:r>
            <a:endParaRPr lang="zh-CN" altLang="en-US" sz="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资金成本利息率不高于</a:t>
            </a:r>
            <a:r>
              <a:rPr lang="en-US" altLang="zh-CN" sz="1600"/>
              <a:t>10%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6429375" y="1807845"/>
            <a:ext cx="341566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延迟</a:t>
            </a:r>
            <a:r>
              <a:rPr lang="en-US" altLang="zh-CN" sz="1600"/>
              <a:t>1</a:t>
            </a:r>
            <a:r>
              <a:rPr lang="zh-CN" altLang="en-US" sz="1600"/>
              <a:t>天扣</a:t>
            </a:r>
            <a:r>
              <a:rPr lang="en-US" altLang="zh-CN" sz="1600"/>
              <a:t>1</a:t>
            </a:r>
            <a:r>
              <a:rPr lang="zh-CN" altLang="en-US" sz="1600"/>
              <a:t>分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成本利息率保底值</a:t>
            </a:r>
            <a:r>
              <a:rPr lang="en-US" altLang="zh-CN" sz="1600"/>
              <a:t>12%</a:t>
            </a:r>
            <a:r>
              <a:rPr lang="zh-CN" altLang="en-US" sz="1600"/>
              <a:t>、目标值</a:t>
            </a:r>
            <a:r>
              <a:rPr lang="en-US" altLang="zh-CN" sz="1600"/>
              <a:t>10%</a:t>
            </a:r>
            <a:r>
              <a:rPr lang="zh-CN" altLang="en-US" sz="1600"/>
              <a:t>、挑战值</a:t>
            </a:r>
            <a:r>
              <a:rPr lang="en-US" altLang="zh-CN" sz="1600"/>
              <a:t>8%</a:t>
            </a:r>
            <a:endParaRPr lang="en-US" altLang="zh-CN" sz="16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44440" y="2345055"/>
            <a:ext cx="1158875" cy="1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83005" y="3630930"/>
            <a:ext cx="356044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投资收益率不低于</a:t>
            </a:r>
            <a:r>
              <a:rPr lang="en-US" altLang="zh-CN" sz="1600"/>
              <a:t>12%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6429375" y="3339465"/>
            <a:ext cx="341566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投资收益保底值</a:t>
            </a:r>
            <a:r>
              <a:rPr lang="en-US" altLang="zh-CN" sz="1600"/>
              <a:t>10%</a:t>
            </a:r>
            <a:r>
              <a:rPr lang="zh-CN" altLang="en-US" sz="1600"/>
              <a:t>、目标值</a:t>
            </a:r>
            <a:r>
              <a:rPr lang="en-US" altLang="zh-CN" sz="1600"/>
              <a:t>12</a:t>
            </a:r>
            <a:r>
              <a:rPr lang="zh-CN" altLang="en-US" sz="1600"/>
              <a:t>挑战值</a:t>
            </a:r>
            <a:r>
              <a:rPr lang="en-US" altLang="zh-CN" sz="1600"/>
              <a:t>15%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044440" y="3876675"/>
            <a:ext cx="1158875" cy="1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3005" y="5096510"/>
            <a:ext cx="356044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资金周转率控制在</a:t>
            </a:r>
            <a:r>
              <a:rPr lang="en-US" altLang="zh-CN" sz="1600"/>
              <a:t>8-10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6429375" y="4805045"/>
            <a:ext cx="341566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周转率每超过范围</a:t>
            </a:r>
            <a:r>
              <a:rPr lang="en-US" altLang="zh-CN" sz="1600"/>
              <a:t>1</a:t>
            </a:r>
            <a:r>
              <a:rPr lang="zh-CN" altLang="en-US" sz="1600"/>
              <a:t>，扣除</a:t>
            </a:r>
            <a:r>
              <a:rPr lang="en-US" altLang="zh-CN" sz="1600"/>
              <a:t>2</a:t>
            </a:r>
            <a:r>
              <a:rPr lang="zh-CN" altLang="en-US" sz="1600"/>
              <a:t>分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044440" y="5342255"/>
            <a:ext cx="1158875" cy="1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半闭框 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确定衡量标准（续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28115" y="1335405"/>
          <a:ext cx="9603740" cy="475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85"/>
                <a:gridCol w="1664970"/>
                <a:gridCol w="760730"/>
                <a:gridCol w="3573780"/>
                <a:gridCol w="2339975"/>
              </a:tblGrid>
              <a:tr h="4730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部门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财务部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职位</a:t>
                      </a:r>
                      <a:endParaRPr lang="zh-CN" altLang="en-US" sz="1400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财务部经理</a:t>
                      </a:r>
                      <a:endParaRPr lang="zh-CN" altLang="en-US" sz="1400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4127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指标维度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指标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权重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考核内容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考核规则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财务计划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财务计划编制及时率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15%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本年年度计划于上一年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月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日前提交；本月月度计划于上一月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前提交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延迟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天扣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7683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预算管理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财务预算达成率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按计划不高于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实现预算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保底值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120%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、目标值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、挑战值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10541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筹资管理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筹资及时性、筹资成本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20%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规定筹资期限内完成资金筹措；资金成本利息率不高于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延迟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天扣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分；成本利息率保底值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12%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、目标值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、挑战值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7683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投资管理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投资收益率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20%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投资收益率不低于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12%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投资收益保底值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、目标值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12%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、挑战值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15%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5435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资金管理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资金周转率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20%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资金周转率控制在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8-10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周转率每超过范围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，扣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修改确定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09700" y="1504950"/>
            <a:ext cx="9098280" cy="826770"/>
            <a:chOff x="2344" y="5403"/>
            <a:chExt cx="14328" cy="1302"/>
          </a:xfrm>
        </p:grpSpPr>
        <p:sp>
          <p:nvSpPr>
            <p:cNvPr id="3" name="燕尾形 2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5" name="燕尾形 4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424305" y="2656840"/>
          <a:ext cx="9077325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530"/>
                <a:gridCol w="5344795"/>
              </a:tblGrid>
              <a:tr h="4140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主要工作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36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将各部门</a:t>
                      </a: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指标筛选分解制成列表，横向比较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确保各部门对此</a:t>
                      </a: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负责，并组织目标保持一致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10591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与人力资源负责人及相关部门负责人讨论有关指标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明确指标来源及计算方法的合理性</a:t>
                      </a:r>
                      <a:endParaRPr lang="zh-CN" altLang="en-US" sz="140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确定定性指标描述、权重比例及评估方法，拟定定性指标考核表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36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与上级领导讨论有关指标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确保上级领导明确下级考评指标，并讨论指标设置及权重的合理性，定性指标的设置及合理性，让上级给予确认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36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审核</a:t>
                      </a: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是否支持员工日常工作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确认其指标涵盖了下级岗位工作方面，听取员工反馈意见，有利于推动下级员工工作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修改确定</a:t>
            </a:r>
            <a:r>
              <a:rPr>
                <a:sym typeface="+mn-ea"/>
              </a:rPr>
              <a:t>（续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37870" y="1468120"/>
            <a:ext cx="10492105" cy="4236085"/>
          </a:xfrm>
        </p:spPr>
        <p:txBody>
          <a:bodyPr/>
          <a:p>
            <a:pPr>
              <a:lnSpc>
                <a:spcPct val="200000"/>
              </a:lnSpc>
            </a:pP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上级领导认为，指标和权重的设定没有大问题，但是目前公司对财务部的投资要求没有那么高，而且投资职能目前财务部不能很好的履行。现在财务部更为棘手的是部门内部的管理工作，财务部经理在部门的日常管理上有所欠缺，导致离职率偏高，应该增加这一部分考核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经过和上级领导的进一步协商，把投资管理10%的权重拿出来，再从筹资和资金管理中各拿出5%,增加对团队管理的要求。</a:t>
            </a:r>
            <a:endParaRPr lang="zh-CN" altLang="en-US"/>
          </a:p>
        </p:txBody>
      </p: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KPI</a:t>
            </a:r>
            <a:r>
              <a:t>指标设计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516380"/>
            <a:ext cx="10852150" cy="4820920"/>
          </a:xfrm>
        </p:spPr>
        <p:txBody>
          <a:bodyPr/>
          <a:p>
            <a:r>
              <a:rPr lang="zh-CN" altLang="en-US"/>
              <a:t>根据上述要求，制定团队管理考核的</a:t>
            </a:r>
            <a:r>
              <a:rPr lang="en-US" altLang="zh-CN"/>
              <a:t>KPI</a:t>
            </a:r>
            <a:r>
              <a:t>指标。</a:t>
            </a:r>
          </a:p>
        </p:txBody>
      </p:sp>
      <p:sp>
        <p:nvSpPr>
          <p:cNvPr id="6" name="矩形 5"/>
          <p:cNvSpPr/>
          <p:nvPr/>
        </p:nvSpPr>
        <p:spPr>
          <a:xfrm>
            <a:off x="1416050" y="2576830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团队管理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4482465" y="4545330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确定衡量标准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7523480" y="4545330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确定权重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7523480" y="2576830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标准细化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481830" y="2576830"/>
            <a:ext cx="22269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确定考核标准</a:t>
            </a:r>
            <a:endParaRPr lang="zh-CN" altLang="en-US" sz="16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66490" y="2910205"/>
            <a:ext cx="63119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00850" y="2910205"/>
            <a:ext cx="63119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42020" y="3471545"/>
            <a:ext cx="0" cy="8337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6637020" y="4886960"/>
            <a:ext cx="690880" cy="11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修改确定（续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418590"/>
            <a:ext cx="10852150" cy="4918710"/>
          </a:xfrm>
        </p:spPr>
        <p:txBody>
          <a:bodyPr/>
          <a:p>
            <a:r>
              <a:rPr lang="zh-CN" altLang="en-US"/>
              <a:t>根据上级领导的建议，确定</a:t>
            </a:r>
            <a:r>
              <a:rPr lang="en-US" altLang="zh-CN"/>
              <a:t>KPI</a:t>
            </a:r>
            <a:r>
              <a:t>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416050" y="2340610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团队管理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652520" y="4201795"/>
            <a:ext cx="2984500" cy="159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离职率保底值</a:t>
            </a:r>
            <a:r>
              <a:rPr lang="en-US" altLang="zh-CN" sz="1600"/>
              <a:t>15%</a:t>
            </a:r>
            <a:r>
              <a:rPr lang="zh-CN" altLang="en-US" sz="1600"/>
              <a:t>、目标值</a:t>
            </a:r>
            <a:r>
              <a:rPr lang="en-US" altLang="zh-CN" sz="1600"/>
              <a:t>10%</a:t>
            </a:r>
            <a:r>
              <a:rPr lang="zh-CN" altLang="en-US" sz="1600"/>
              <a:t>、挑战值</a:t>
            </a:r>
            <a:r>
              <a:rPr lang="en-US" altLang="zh-CN" sz="1600"/>
              <a:t>5%</a:t>
            </a:r>
            <a:endParaRPr lang="en-US" altLang="zh-CN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7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少一次扣</a:t>
            </a:r>
            <a:r>
              <a:rPr lang="en-US" altLang="zh-CN" sz="1600"/>
              <a:t>5</a:t>
            </a:r>
            <a:r>
              <a:rPr lang="zh-CN" altLang="en-US" sz="1600"/>
              <a:t>分，不足半天扣</a:t>
            </a:r>
            <a:r>
              <a:rPr lang="en-US" altLang="zh-CN" sz="1600"/>
              <a:t>2</a:t>
            </a:r>
            <a:r>
              <a:rPr lang="zh-CN" altLang="en-US" sz="1600"/>
              <a:t>分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8003540" y="4670425"/>
            <a:ext cx="2036445" cy="6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20%</a:t>
            </a:r>
            <a:endParaRPr lang="en-US" altLang="zh-CN" sz="1600"/>
          </a:p>
        </p:txBody>
      </p:sp>
      <p:sp>
        <p:nvSpPr>
          <p:cNvPr id="9" name="矩形 8"/>
          <p:cNvSpPr/>
          <p:nvPr/>
        </p:nvSpPr>
        <p:spPr>
          <a:xfrm>
            <a:off x="7523480" y="1796415"/>
            <a:ext cx="2996565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部分员工离职率控制在</a:t>
            </a:r>
            <a:r>
              <a:rPr lang="en-US" altLang="zh-CN" sz="1600"/>
              <a:t>10%</a:t>
            </a:r>
            <a:r>
              <a:rPr lang="zh-CN" altLang="en-US" sz="1600"/>
              <a:t>以内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7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培训部门员工财务知识每个月不少于</a:t>
            </a:r>
            <a:r>
              <a:rPr lang="en-US" altLang="zh-CN" sz="1600"/>
              <a:t>2</a:t>
            </a:r>
            <a:r>
              <a:rPr lang="zh-CN" altLang="en-US" sz="1600"/>
              <a:t>次，每次不少于半天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410075" y="2105025"/>
            <a:ext cx="2226945" cy="11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员工保有率、员工培训完成率</a:t>
            </a:r>
            <a:endParaRPr lang="zh-CN" altLang="en-US" sz="16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51885" y="2668270"/>
            <a:ext cx="63119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64655" y="2668905"/>
            <a:ext cx="63119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022080" y="3736340"/>
            <a:ext cx="0" cy="8337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038340" y="4991735"/>
            <a:ext cx="690880" cy="11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修改确定（续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95375" y="1367155"/>
          <a:ext cx="10001250" cy="487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25"/>
                <a:gridCol w="1647190"/>
                <a:gridCol w="931545"/>
                <a:gridCol w="3308985"/>
                <a:gridCol w="2897505"/>
              </a:tblGrid>
              <a:tr h="4114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指标维度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权重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考核内容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考核规则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财务计划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财务计划编制及时率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15%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本年年度计划于上一年</a:t>
                      </a:r>
                      <a:r>
                        <a:rPr lang="en-US" altLang="zh-CN" sz="1400"/>
                        <a:t>12</a:t>
                      </a:r>
                      <a:r>
                        <a:rPr lang="zh-CN" altLang="en-US" sz="1400"/>
                        <a:t>月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日前提交；本月月度计划于上一月</a:t>
                      </a:r>
                      <a:r>
                        <a:rPr lang="en-US" altLang="zh-CN" sz="1400"/>
                        <a:t>28</a:t>
                      </a:r>
                      <a:r>
                        <a:rPr lang="zh-CN" altLang="en-US" sz="1400"/>
                        <a:t>前提交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延迟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天扣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预算管理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财务预算达成率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25%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按计划不高于</a:t>
                      </a:r>
                      <a:r>
                        <a:rPr lang="en-US" altLang="zh-CN" sz="1400"/>
                        <a:t>100%</a:t>
                      </a:r>
                      <a:r>
                        <a:rPr lang="zh-CN" altLang="en-US" sz="1400"/>
                        <a:t>实现预算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保底值</a:t>
                      </a:r>
                      <a:r>
                        <a:rPr lang="en-US" altLang="zh-CN" sz="1400"/>
                        <a:t>120%</a:t>
                      </a:r>
                      <a:r>
                        <a:rPr lang="zh-CN" altLang="en-US" sz="1400"/>
                        <a:t>、目标值</a:t>
                      </a:r>
                      <a:r>
                        <a:rPr lang="en-US" altLang="zh-CN" sz="1400"/>
                        <a:t>100%</a:t>
                      </a:r>
                      <a:r>
                        <a:rPr lang="zh-CN" altLang="en-US" sz="1400"/>
                        <a:t>、挑战值</a:t>
                      </a:r>
                      <a:r>
                        <a:rPr lang="en-US" altLang="zh-CN" sz="1400"/>
                        <a:t>90%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7880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筹资管理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筹资及时性、筹资成本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10%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规定筹资期限内完成资金筹措；资金成本利息率不高于</a:t>
                      </a:r>
                      <a:r>
                        <a:rPr lang="en-US" altLang="zh-CN" sz="1400"/>
                        <a:t>10%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延迟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天扣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分；成本利息率保底值</a:t>
                      </a:r>
                      <a:r>
                        <a:rPr lang="en-US" altLang="zh-CN" sz="1400"/>
                        <a:t>12%</a:t>
                      </a:r>
                      <a:r>
                        <a:rPr lang="zh-CN" altLang="en-US" sz="1400"/>
                        <a:t>、目标值</a:t>
                      </a:r>
                      <a:r>
                        <a:rPr lang="en-US" altLang="zh-CN" sz="1400"/>
                        <a:t>10%</a:t>
                      </a:r>
                      <a:r>
                        <a:rPr lang="zh-CN" altLang="en-US" sz="1400"/>
                        <a:t>、挑战值</a:t>
                      </a:r>
                      <a:r>
                        <a:rPr lang="en-US" altLang="zh-CN" sz="1400"/>
                        <a:t>15%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投资管理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投资收益率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15%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投资收益率不低于</a:t>
                      </a:r>
                      <a:r>
                        <a:rPr lang="en-US" altLang="zh-CN" sz="1400"/>
                        <a:t>12%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投资收益保底值</a:t>
                      </a:r>
                      <a:r>
                        <a:rPr lang="en-US" altLang="zh-CN" sz="1400"/>
                        <a:t>10%</a:t>
                      </a:r>
                      <a:r>
                        <a:rPr lang="zh-CN" altLang="en-US" sz="1400"/>
                        <a:t>、目标值</a:t>
                      </a:r>
                      <a:r>
                        <a:rPr lang="en-US" altLang="zh-CN" sz="1400"/>
                        <a:t>12%</a:t>
                      </a:r>
                      <a:r>
                        <a:rPr lang="zh-CN" altLang="en-US" sz="1400"/>
                        <a:t>、挑战值</a:t>
                      </a:r>
                      <a:r>
                        <a:rPr lang="en-US" altLang="zh-CN" sz="1400"/>
                        <a:t>15%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330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资金管理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资金周转率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15%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资金周转率控制在</a:t>
                      </a:r>
                      <a:r>
                        <a:rPr lang="en-US" altLang="zh-CN" sz="1400"/>
                        <a:t>8-10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周转率每超过范围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，扣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10515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团队管理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员工保有率、员工培训完成率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20%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部门员工离职率控制在</a:t>
                      </a:r>
                      <a:r>
                        <a:rPr lang="en-US" altLang="zh-CN" sz="1400"/>
                        <a:t>10%</a:t>
                      </a:r>
                      <a:r>
                        <a:rPr lang="zh-CN" altLang="en-US" sz="1400"/>
                        <a:t>以内；培训部门员工财务知识每个月不少于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次，每次不少于半天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离职率保底值</a:t>
                      </a:r>
                      <a:r>
                        <a:rPr lang="en-US" altLang="zh-CN" sz="1400"/>
                        <a:t>15%</a:t>
                      </a:r>
                      <a:r>
                        <a:rPr lang="zh-CN" altLang="en-US" sz="1400"/>
                        <a:t>、目标值</a:t>
                      </a:r>
                      <a:r>
                        <a:rPr lang="en-US" altLang="zh-CN" sz="1400"/>
                        <a:t>10%</a:t>
                      </a:r>
                      <a:r>
                        <a:rPr lang="zh-CN" altLang="en-US" sz="1400"/>
                        <a:t>、挑战值</a:t>
                      </a:r>
                      <a:r>
                        <a:rPr lang="en-US" altLang="zh-CN" sz="1400"/>
                        <a:t>5%</a:t>
                      </a:r>
                      <a:r>
                        <a:rPr lang="zh-CN" altLang="en-US" sz="1400"/>
                        <a:t>；每月少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次扣</a:t>
                      </a: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分，每次不足半天扣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分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6035"/>
            <a:ext cx="10424795" cy="504126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越是高层管理的KPI数目越少，结果性越强，量化性越高</a:t>
            </a:r>
            <a:endParaRPr lang="zh-CN" altLang="en-US"/>
          </a:p>
          <a:p>
            <a:r>
              <a:rPr lang="zh-CN" altLang="en-US"/>
              <a:t>越是基层管理的KPI数目越多，过程性越强，定量与定性皆有</a:t>
            </a:r>
            <a:endParaRPr lang="zh-CN" altLang="en-US"/>
          </a:p>
          <a:p>
            <a:r>
              <a:rPr lang="zh-CN" altLang="en-US"/>
              <a:t>下属的KPI应和上司的KPI有因果关系</a:t>
            </a:r>
            <a:endParaRPr lang="zh-CN" altLang="en-US"/>
          </a:p>
          <a:p>
            <a:r>
              <a:rPr lang="zh-CN" altLang="en-US"/>
              <a:t>每个人的KP</a:t>
            </a:r>
            <a:r>
              <a:rPr lang="en-US" altLang="zh-CN"/>
              <a:t>I</a:t>
            </a:r>
            <a:r>
              <a:rPr lang="zh-CN" altLang="en-US"/>
              <a:t>不多于8个，一般为5〜8个</a:t>
            </a:r>
            <a:endParaRPr lang="zh-CN" altLang="en-US"/>
          </a:p>
          <a:p>
            <a:r>
              <a:rPr lang="zh-CN" altLang="en-US"/>
              <a:t>每个KPI必须设定衡量标准</a:t>
            </a:r>
            <a:endParaRPr lang="zh-CN" altLang="en-US"/>
          </a:p>
          <a:p>
            <a:r>
              <a:rPr lang="zh-CN" altLang="en-US"/>
              <a:t>若干个KP</a:t>
            </a:r>
            <a:r>
              <a:rPr lang="en-US" altLang="zh-CN"/>
              <a:t>I</a:t>
            </a:r>
            <a:r>
              <a:t>的</a:t>
            </a:r>
            <a:r>
              <a:rPr lang="zh-CN" altLang="en-US"/>
              <a:t>比重之和为100%,应有主次之分,单项指标一般不高于40%，不低于5%</a:t>
            </a:r>
            <a:endParaRPr lang="zh-CN" altLang="en-US"/>
          </a:p>
          <a:p>
            <a:r>
              <a:rPr lang="zh-CN" altLang="en-US"/>
              <a:t>KPI是与当年营业计划相关的重要成功因素而不是流水帐</a:t>
            </a:r>
            <a:endParaRPr lang="zh-CN" altLang="en-US"/>
          </a:p>
          <a:p>
            <a:r>
              <a:rPr lang="zh-CN" altLang="en-US"/>
              <a:t>KPI是每年水涨船高，反映企业发展的脚步</a:t>
            </a:r>
            <a:endParaRPr lang="zh-CN" altLang="en-US"/>
          </a:p>
          <a:p>
            <a:r>
              <a:rPr lang="zh-CN" altLang="en-US"/>
              <a:t>高层领导共同分享与承担总业绩的成败</a:t>
            </a:r>
            <a:endParaRPr lang="zh-CN" altLang="en-US"/>
          </a:p>
          <a:p>
            <a:r>
              <a:rPr lang="zh-CN" altLang="en-US"/>
              <a:t>KPI一年定一次，一般不中途修改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45235" y="1217930"/>
            <a:ext cx="9098280" cy="826770"/>
            <a:chOff x="2344" y="5403"/>
            <a:chExt cx="14328" cy="1302"/>
          </a:xfrm>
        </p:grpSpPr>
        <p:sp>
          <p:nvSpPr>
            <p:cNvPr id="11" name="燕尾形 10"/>
            <p:cNvSpPr/>
            <p:nvPr/>
          </p:nvSpPr>
          <p:spPr>
            <a:xfrm>
              <a:off x="2344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罗列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62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修改确定</a:t>
              </a:r>
              <a:endParaRPr lang="zh-CN" altLang="en-US"/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0780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确定衡量标准</a:t>
              </a:r>
              <a:endParaRPr lang="zh-CN" altLang="en-US"/>
            </a:p>
          </p:txBody>
        </p:sp>
        <p:sp>
          <p:nvSpPr>
            <p:cNvPr id="14" name="燕尾形 13"/>
            <p:cNvSpPr/>
            <p:nvPr/>
          </p:nvSpPr>
          <p:spPr>
            <a:xfrm>
              <a:off x="7989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选择权重</a:t>
              </a: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5168" y="5403"/>
              <a:ext cx="3052" cy="1303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筛选</a:t>
              </a:r>
              <a:r>
                <a:rPr lang="en-US" altLang="zh-CN"/>
                <a:t>KPI</a:t>
              </a:r>
              <a:r>
                <a:rPr lang="zh-CN" altLang="en-US"/>
                <a:t>指标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关键业绩指标设计方法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28750"/>
            <a:ext cx="10501630" cy="4908550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上级领导对我们的KPI设计很满意，但是这个时候又提出了新的问题，KPI能不能完全考察出员工，如果不能，那么应该用什么方式增加考核的准确性？</a:t>
            </a:r>
            <a:endParaRPr lang="zh-CN" altLang="en-US"/>
          </a:p>
          <a:p>
            <a:pPr>
              <a:lnSpc>
                <a:spcPct val="200000"/>
              </a:lnSpc>
            </a:pP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376930" y="2956560"/>
            <a:ext cx="5102860" cy="2976880"/>
            <a:chOff x="5142" y="4986"/>
            <a:chExt cx="8036" cy="4688"/>
          </a:xfrm>
        </p:grpSpPr>
        <p:grpSp>
          <p:nvGrpSpPr>
            <p:cNvPr id="24" name="组合 23"/>
            <p:cNvGrpSpPr/>
            <p:nvPr/>
          </p:nvGrpSpPr>
          <p:grpSpPr>
            <a:xfrm>
              <a:off x="5142" y="4986"/>
              <a:ext cx="8037" cy="4689"/>
              <a:chOff x="5323" y="5234"/>
              <a:chExt cx="7134" cy="378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23" y="5234"/>
                <a:ext cx="6997" cy="3788"/>
                <a:chOff x="5323" y="5234"/>
                <a:chExt cx="6997" cy="3788"/>
              </a:xfrm>
            </p:grpSpPr>
            <p:sp>
              <p:nvSpPr>
                <p:cNvPr id="11" name="单圆角矩形 10"/>
                <p:cNvSpPr/>
                <p:nvPr/>
              </p:nvSpPr>
              <p:spPr>
                <a:xfrm flipH="1">
                  <a:off x="5460" y="5234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绩效考核者</a:t>
                  </a:r>
                  <a:endParaRPr lang="zh-CN" altLang="en-US"/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（团队、个人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12" name="单圆角矩形 11"/>
                <p:cNvSpPr/>
                <p:nvPr/>
              </p:nvSpPr>
              <p:spPr>
                <a:xfrm flipV="1">
                  <a:off x="8890" y="7128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单圆角矩形 12"/>
                <p:cNvSpPr/>
                <p:nvPr/>
              </p:nvSpPr>
              <p:spPr>
                <a:xfrm>
                  <a:off x="8890" y="5234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绩效考核内容</a:t>
                  </a:r>
                  <a:endParaRPr lang="zh-CN" altLang="en-US"/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/>
                    <a:t>（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业绩、</a:t>
                  </a:r>
                  <a:r>
                    <a:rPr lang="zh-CN" altLang="en-US">
                      <a:solidFill>
                        <a:srgbClr val="FF0000"/>
                      </a:solidFill>
                    </a:rPr>
                    <a:t>能力、态度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  <p:sp>
              <p:nvSpPr>
                <p:cNvPr id="14" name="单圆角矩形 13"/>
                <p:cNvSpPr/>
                <p:nvPr/>
              </p:nvSpPr>
              <p:spPr>
                <a:xfrm flipH="1" flipV="1">
                  <a:off x="5460" y="7128"/>
                  <a:ext cx="3430" cy="1894"/>
                </a:xfrm>
                <a:prstGeom prst="round1Rect">
                  <a:avLst>
                    <a:gd name="adj" fmla="val 32154"/>
                  </a:avLst>
                </a:prstGeom>
                <a:gradFill>
                  <a:gsLst>
                    <a:gs pos="4000">
                      <a:srgbClr val="00E5D8"/>
                    </a:gs>
                    <a:gs pos="95000">
                      <a:srgbClr val="6F86EB"/>
                    </a:gs>
                  </a:gsLst>
                  <a:lin ang="900000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5323" y="7349"/>
                  <a:ext cx="3704" cy="1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>
                      <a:solidFill>
                        <a:schemeClr val="bg1"/>
                      </a:solidFill>
                    </a:rPr>
                    <a:t>绩效考核者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>
                      <a:solidFill>
                        <a:schemeClr val="bg1"/>
                      </a:solidFill>
                    </a:rPr>
                    <a:t>（自上而下、</a:t>
                  </a:r>
                  <a:r>
                    <a:rPr lang="en-US" altLang="zh-CN">
                      <a:solidFill>
                        <a:schemeClr val="bg1"/>
                      </a:solidFill>
                    </a:rPr>
                    <a:t>360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°）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8753" y="7349"/>
                <a:ext cx="3704" cy="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bg1"/>
                    </a:solidFill>
                  </a:rPr>
                  <a:t>绩效考核周期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bg1"/>
                    </a:solidFill>
                  </a:rPr>
                  <a:t>（固定、非固定</a:t>
                </a:r>
                <a:r>
                  <a:rPr lang="zh-CN" altLang="en-US">
                    <a:solidFill>
                      <a:schemeClr val="bg1"/>
                    </a:solidFill>
                  </a:rPr>
                  <a:t>）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008" y="6739"/>
              <a:ext cx="2279" cy="11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4F8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绩效考核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结果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半闭框 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KIP指标提取练习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6375"/>
            <a:ext cx="10852150" cy="486092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根据所给岗位职责，提炼本岗位五项核心职能，并提炼出KP</a:t>
            </a:r>
            <a:r>
              <a:rPr>
                <a:sym typeface="+mn-ea"/>
              </a:rPr>
              <a:t>I</a:t>
            </a:r>
            <a:r>
              <a:rPr lang="zh-CN" altLang="en-US"/>
              <a:t>指标及考核方法。</a:t>
            </a:r>
            <a:endParaRPr lang="zh-CN" altLang="en-US"/>
          </a:p>
          <a:p>
            <a:pPr>
              <a:lnSpc>
                <a:spcPct val="200000"/>
              </a:lnSpc>
            </a:pPr>
            <a:endParaRPr lang="zh-CN" altLang="en-US"/>
          </a:p>
        </p:txBody>
      </p:sp>
      <p:sp>
        <p:nvSpPr>
          <p:cNvPr id="12" name="半闭框 11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剪去对角的矩形 4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27530"/>
            <a:ext cx="10852237" cy="648000"/>
          </a:xfrm>
        </p:spPr>
        <p:txBody>
          <a:bodyPr/>
          <a:p>
            <a:r>
              <a:rPr>
                <a:sym typeface="+mn-ea"/>
              </a:rPr>
              <a:t>KPI指标介绍（续1）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1549400"/>
            <a:ext cx="10434955" cy="4723130"/>
          </a:xfrm>
        </p:spPr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bg1"/>
                </a:solidFill>
                <a:sym typeface="+mn-ea"/>
              </a:rPr>
              <a:t>于是，师傅问孙悟空，“悟空，天上有几个太阳？ ”悟空不假思索地答道：“一个。”师傅说，“好，答对了，给你一把伞。”接着又问沙僧，"天上有几个月亮?"沙僧答道:“一个。”师傅说，“好，也对了，给你一把伞。”八戒一看，心理暗喜：“啊哈，这么简单，我也行。”于是，摩挙擦掌，等待师傅出题，师傅的题目出来，八戒却跳下去了，大家知道为什么吗？</a:t>
            </a:r>
            <a:endParaRPr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chemeClr val="bg1"/>
                </a:solidFill>
                <a:sym typeface="+mn-ea"/>
              </a:rPr>
              <a:t>师傅问的问题是,“天上有多少星星？ ”八戒当时就傻掉了，直接就跳下去了。这是第一次旅游。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>
                <a:solidFill>
                  <a:schemeClr val="bg1"/>
                </a:solidFill>
                <a:sym typeface="+mn-ea"/>
              </a:rPr>
              <a:t>过了些日子，师徒四人又乘坐飞机旅游，结果途中，飞机又出现了故障，同样只有三把伞，师傅如法炮制，再次出题考大家，先问悟空，“中华人民共和国哪一年成立的？ ”悟空答道：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</a:t>
            </a:r>
            <a:r>
              <a:rPr>
                <a:solidFill>
                  <a:schemeClr val="bg1"/>
                </a:solidFill>
                <a:sym typeface="+mn-ea"/>
              </a:rPr>
              <a:t>1949年10月1日。师傅说：“好，给你一把。”又问沙僧，“中国的人口有多少亿？”沙僧说是13亿，师傅说，“好的，答对了。”沙僧也得到了一把伞，轮到八戒，师傅的问题是，13亿人口的名字分别叫什么？八戒当时晕倒，又一次以自由落体结束旅行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6000">
              <a:schemeClr val="accent4"/>
            </a:gs>
            <a:gs pos="56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对角的矩形 4"/>
          <p:cNvSpPr/>
          <p:nvPr/>
        </p:nvSpPr>
        <p:spPr>
          <a:xfrm>
            <a:off x="571500" y="467995"/>
            <a:ext cx="11049000" cy="592137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1415415"/>
            <a:ext cx="10852150" cy="2500630"/>
          </a:xfrm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sym typeface="+mn-ea"/>
              </a:rPr>
              <a:t>KPI</a:t>
            </a:r>
            <a:br>
              <a:rPr lang="en-US" altLang="zh-CN" sz="4800" b="1">
                <a:solidFill>
                  <a:schemeClr val="tx1"/>
                </a:solidFill>
                <a:sym typeface="+mn-ea"/>
              </a:rPr>
            </a:br>
            <a:r>
              <a:rPr lang="zh-CN" altLang="zh-CN" sz="4800">
                <a:solidFill>
                  <a:schemeClr val="tx1"/>
                </a:solidFill>
                <a:effectLst>
                  <a:outerShdw blurRad="50800" dist="50800" dir="21540000" sx="102000" sy="102000" algn="tr" rotWithShape="0">
                    <a:schemeClr val="accent4">
                      <a:alpha val="55000"/>
                    </a:schemeClr>
                  </a:outerShdw>
                </a:effectLst>
                <a:sym typeface="+mn-ea"/>
              </a:rPr>
              <a:t>绩效考核方案</a:t>
            </a:r>
            <a:br>
              <a:rPr lang="zh-CN" altLang="zh-CN">
                <a:solidFill>
                  <a:schemeClr val="tx1"/>
                </a:solidFill>
                <a:effectLst>
                  <a:outerShdw blurRad="50800" dist="50800" dir="21540000" sx="102000" sy="102000" algn="tr" rotWithShape="0">
                    <a:schemeClr val="accent4">
                      <a:alpha val="55000"/>
                    </a:schemeClr>
                  </a:outerShdw>
                </a:effectLst>
                <a:sym typeface="+mn-ea"/>
              </a:rPr>
            </a:br>
            <a:br>
              <a:rPr lang="zh-CN" altLang="zh-CN" sz="1800">
                <a:solidFill>
                  <a:schemeClr val="tx1"/>
                </a:solidFill>
                <a:effectLst>
                  <a:outerShdw blurRad="50800" dist="50800" dir="21540000" sx="102000" sy="102000" algn="tr" rotWithShape="0">
                    <a:schemeClr val="accent4">
                      <a:alpha val="55000"/>
                    </a:schemeClr>
                  </a:outerShdw>
                </a:effectLst>
                <a:sym typeface="+mn-ea"/>
              </a:rPr>
            </a:br>
            <a:r>
              <a:rPr lang="zh-CN" altLang="zh-CN" sz="880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50000">
                      <a:schemeClr val="accent4"/>
                    </a:gs>
                    <a:gs pos="50000">
                      <a:schemeClr val="tx1"/>
                    </a:gs>
                  </a:gsLst>
                  <a:lin ang="16200000" scaled="0"/>
                </a:gradFill>
                <a:effectLst>
                  <a:outerShdw blurRad="50800" dist="50800" dir="21540000" sx="102000" sy="102000" algn="tr" rotWithShape="0">
                    <a:schemeClr val="accent4">
                      <a:alpha val="55000"/>
                    </a:schemeClr>
                  </a:outerShdw>
                </a:effectLst>
                <a:sym typeface="+mn-ea"/>
              </a:rPr>
              <a:t>感谢聆听</a:t>
            </a:r>
            <a:endParaRPr lang="zh-CN" altLang="zh-CN" sz="880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50000">
                    <a:schemeClr val="accent4"/>
                  </a:gs>
                  <a:gs pos="50000">
                    <a:schemeClr val="tx1"/>
                  </a:gs>
                </a:gsLst>
                <a:lin ang="16200000" scaled="0"/>
              </a:gradFill>
              <a:effectLst>
                <a:outerShdw blurRad="50800" dist="50800" dir="21540000" sx="102000" sy="102000" algn="tr" rotWithShape="0">
                  <a:schemeClr val="accent4">
                    <a:alpha val="55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1457" y="4643120"/>
            <a:ext cx="10852237" cy="95098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bg1"/>
                </a:solidFill>
                <a:sym typeface="+mn-ea"/>
              </a:rPr>
              <a:t>适用于员工培训，绩效管理学习，绩效考核实施，绩效考核培训等。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50000"/>
              </a:lnSpc>
            </a:pP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半闭框 6"/>
          <p:cNvSpPr/>
          <p:nvPr/>
        </p:nvSpPr>
        <p:spPr>
          <a:xfrm>
            <a:off x="571500" y="467995"/>
            <a:ext cx="1440000" cy="1440000"/>
          </a:xfrm>
          <a:prstGeom prst="halfFrame">
            <a:avLst>
              <a:gd name="adj1" fmla="val 17631"/>
              <a:gd name="adj2" fmla="val 16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剪去对角的矩形 4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27530"/>
            <a:ext cx="10852237" cy="648000"/>
          </a:xfrm>
        </p:spPr>
        <p:txBody>
          <a:bodyPr/>
          <a:p>
            <a:r>
              <a:rPr>
                <a:sym typeface="+mn-ea"/>
              </a:rPr>
              <a:t>KPI指标介绍（续2）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1549400"/>
            <a:ext cx="10434955" cy="4723130"/>
          </a:xfrm>
        </p:spPr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bg1"/>
                </a:solidFill>
                <a:sym typeface="+mn-ea"/>
              </a:rPr>
              <a:t>第三次旅游的时候，飞机再一次出现故障，这时候八戒说，“师傅，你别问了，我跳。”然后纵身一跳，师傅双手合十，说，“阿弥陀佛，殊不知这次有四把伞。”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862"/>
          <a:stretch>
            <a:fillRect/>
          </a:stretch>
        </p:blipFill>
        <p:spPr>
          <a:xfrm>
            <a:off x="3700780" y="2675255"/>
            <a:ext cx="3461385" cy="3481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chemeClr val="accent4"/>
            </a:gs>
            <a:gs pos="14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剪去对角的矩形 5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27530"/>
            <a:ext cx="10852237" cy="648000"/>
          </a:xfrm>
        </p:spPr>
        <p:txBody>
          <a:bodyPr/>
          <a:p>
            <a:r>
              <a:rPr>
                <a:sym typeface="+mn-ea"/>
              </a:rPr>
              <a:t>KPI指标介绍（续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1549400"/>
            <a:ext cx="10434955" cy="472313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KPI</a:t>
            </a:r>
            <a:r>
              <a:rPr altLang="zh-CN">
                <a:solidFill>
                  <a:schemeClr val="bg1"/>
                </a:solidFill>
                <a:sym typeface="+mn-ea"/>
              </a:rPr>
              <a:t>指标</a:t>
            </a:r>
            <a:endParaRPr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altLang="zh-CN">
                <a:solidFill>
                  <a:schemeClr val="bg1"/>
                </a:solidFill>
                <a:sym typeface="+mn-ea"/>
              </a:rPr>
              <a:t>       由指标名称、指标定义、评价标准、绩效目标以及绩效考核者等一系列要素构成。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2827655"/>
          <a:ext cx="8512175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435"/>
                <a:gridCol w="1702435"/>
                <a:gridCol w="1702435"/>
                <a:gridCol w="1702435"/>
                <a:gridCol w="170243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岗位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KPI</a:t>
                      </a:r>
                      <a:r>
                        <a:rPr lang="zh-CN" altLang="en-US" sz="1400"/>
                        <a:t>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目标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考核标准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数据审核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942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车间主任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计划完成率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97%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月总产量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万件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计划部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72834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品质合格率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98.5%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1000</a:t>
                      </a:r>
                      <a:r>
                        <a:rPr lang="zh-CN" altLang="en-US" sz="1400"/>
                        <a:t>件产品</a:t>
                      </a:r>
                      <a:r>
                        <a:rPr lang="en-US" altLang="zh-CN" sz="1400"/>
                        <a:t>985</a:t>
                      </a:r>
                      <a:r>
                        <a:rPr lang="zh-CN" altLang="en-US" sz="1400"/>
                        <a:t>件合格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品管部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942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人均产值达标率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100%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人均每月</a:t>
                      </a:r>
                      <a:r>
                        <a:rPr lang="en-US" altLang="zh-CN" sz="1400"/>
                        <a:t>330</a:t>
                      </a:r>
                      <a:r>
                        <a:rPr lang="zh-CN" altLang="en-US" sz="1400"/>
                        <a:t>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财务部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剪去对角的矩形 7"/>
          <p:cNvSpPr/>
          <p:nvPr userDrawn="1"/>
        </p:nvSpPr>
        <p:spPr>
          <a:xfrm>
            <a:off x="571500" y="1231265"/>
            <a:ext cx="11049000" cy="5170805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41500"/>
            <a:ext cx="10852237" cy="648000"/>
          </a:xfrm>
        </p:spPr>
        <p:txBody>
          <a:bodyPr/>
          <a:p>
            <a:r>
              <a:rPr>
                <a:sym typeface="+mn-ea"/>
              </a:rPr>
              <a:t>KPI指标介绍（续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536065"/>
            <a:ext cx="10852150" cy="4801235"/>
          </a:xfrm>
        </p:spPr>
        <p:txBody>
          <a:bodyPr/>
          <a:p>
            <a:r>
              <a:rPr lang="en-US" altLang="zh-CN">
                <a:sym typeface="+mn-ea"/>
              </a:rPr>
              <a:t>KPI</a:t>
            </a:r>
            <a:r>
              <a:rPr altLang="zh-CN">
                <a:sym typeface="+mn-ea"/>
              </a:rPr>
              <a:t>指标介绍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</a:t>
            </a:r>
            <a:r>
              <a:rPr lang="en-US" altLang="zh-CN">
                <a:sym typeface="+mn-ea"/>
              </a:rPr>
              <a:t>KPI</a:t>
            </a:r>
            <a:r>
              <a:rPr>
                <a:sym typeface="+mn-ea"/>
              </a:rPr>
              <a:t>指标可以基于职责，也可以基于公司内部的业务流程进行提取。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61945" y="3472180"/>
            <a:ext cx="2044700" cy="2065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职责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69405" y="3472180"/>
            <a:ext cx="2044700" cy="2065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业务流程</a:t>
            </a:r>
            <a:endParaRPr lang="zh-CN" altLang="en-US"/>
          </a:p>
        </p:txBody>
      </p:sp>
      <p:sp>
        <p:nvSpPr>
          <p:cNvPr id="4" name="半闭框 3"/>
          <p:cNvSpPr/>
          <p:nvPr/>
        </p:nvSpPr>
        <p:spPr>
          <a:xfrm flipH="1" flipV="1">
            <a:off x="10180320" y="4942205"/>
            <a:ext cx="1440000" cy="1440000"/>
          </a:xfrm>
          <a:prstGeom prst="halfFrame">
            <a:avLst>
              <a:gd name="adj1" fmla="val 16874"/>
              <a:gd name="adj2" fmla="val 1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KPI指标介绍（续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05660" y="1416050"/>
          <a:ext cx="8886825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6109335"/>
              </a:tblGrid>
              <a:tr h="363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部门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指标侧重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指标名称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449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市场部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市场份额指标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销售增长率，市场占有率，品牌认知度，销售目标完成率，市场竞争比率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85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客户服务指标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投诉处理及时率，客户回访率，客户档案完整率，客户流失率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449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经营安全指标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贷款回收率，成本周转率，销售费用投入产出比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2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生产部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成本指标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生产效率，原料损耗率，设备利用率，设备生产率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85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质量指标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成品一次合格率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85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经营安全指标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原料周转率，备品周转率，在制品周转率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855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技术部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成本指标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设计损失率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449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质量指标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设计错误发生率，项目及时完成率，第一次设计完成到投产前修改次数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22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竞争指标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在竞争对手前推出新产品的数量，在竞争对手前推出新产品的销量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449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采购部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成本指标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采购价格指数，原材料库存周转率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385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质量指标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采购达成率，供应商交货一次合格率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519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人力资源部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经营安全指标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员工自然流动率，人员需求达成率，培训计划完成率，培训覆盖率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2030" y="2080895"/>
            <a:ext cx="3905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基于职责的</a:t>
            </a:r>
            <a:r>
              <a:rPr lang="en-US" altLang="zh-CN">
                <a:solidFill>
                  <a:schemeClr val="bg1"/>
                </a:solidFill>
              </a:rPr>
              <a:t>KPI</a:t>
            </a:r>
            <a:r>
              <a:rPr lang="zh-CN" altLang="en-US">
                <a:solidFill>
                  <a:schemeClr val="bg1"/>
                </a:solidFill>
              </a:rPr>
              <a:t>提取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REFSHAPE" val="890055260"/>
</p:tagLst>
</file>

<file path=ppt/tags/tag10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p="http://schemas.openxmlformats.org/presentationml/2006/main">
  <p:tag name="KSO_WM_UNIT_TABLE_BEAUTIFY" val="smartTable{251866ed-fcad-470d-bf63-e731de5a7697}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numdgm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5.xml><?xml version="1.0" encoding="utf-8"?>
<p:tagLst xmlns:p="http://schemas.openxmlformats.org/presentationml/2006/main">
  <p:tag name="KSO_WM_UNIT_TABLE_BEAUTIFY" val="smartTable{0dcfc335-4245-49df-9318-f23ade4b6e68}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7.xml><?xml version="1.0" encoding="utf-8"?>
<p:tagLst xmlns:p="http://schemas.openxmlformats.org/presentationml/2006/main">
  <p:tag name="KSO_WM_UNIT_TABLE_BEAUTIFY" val="smartTable{0dcfc335-4245-49df-9318-f23ade4b6e68}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dynamicNum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p="http://schemas.openxmlformats.org/presentationml/2006/main">
  <p:tag name="KSO_WM_UNIT_TABLE_BEAUTIFY" val="smartTable{029c7e77-3256-486d-96d7-68090df9d029}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p="http://schemas.openxmlformats.org/presentationml/2006/main">
  <p:tag name="KSO_WM_UNIT_TABLE_BEAUTIFY" val="smartTable{0a45642f-961c-4b6f-b50f-981d71c740bb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p="http://schemas.openxmlformats.org/presentationml/2006/main">
  <p:tag name="KSO_WM_UNIT_TABLE_BEAUTIFY" val="smartTable{2bc2d99e-f73b-4079-aae3-6a3e3ebe168d}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p="http://schemas.openxmlformats.org/presentationml/2006/main">
  <p:tag name="KSO_WM_UNIT_TABLE_BEAUTIFY" val="smartTable{a09de0c2-c7e1-4e34-9e3b-29e5df01c601}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p="http://schemas.openxmlformats.org/presentationml/2006/main">
  <p:tag name="KSO_WM_UNIT_TABLE_BEAUTIFY" val="smartTable{d920599a-c749-40da-b3ca-50fabc094c0a}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p="http://schemas.openxmlformats.org/presentationml/2006/main">
  <p:tag name="KSO_WM_UNIT_TABLE_BEAUTIFY" val="smartTable{2e9d346b-70e3-4367-aea6-b8d6d54cb030}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dynamicNum"/>
</p:tagLst>
</file>

<file path=ppt/tags/tag142.xml><?xml version="1.0" encoding="utf-8"?>
<p:tagLst xmlns:p="http://schemas.openxmlformats.org/presentationml/2006/main">
  <p:tag name="KSO_WM_UNIT_TABLE_BEAUTIFY" val="smartTable{1fcf4e49-98e4-44bc-a494-ba7f3cb98c77}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p="http://schemas.openxmlformats.org/presentationml/2006/main">
  <p:tag name="KSO_WM_UNIT_TABLE_BEAUTIFY" val="smartTable{e893e29a-dd8e-4c05-9a6d-c73ef38497e4}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numdgm"/>
</p:tagLst>
</file>

<file path=ppt/tags/tag149.xml><?xml version="1.0" encoding="utf-8"?>
<p:tagLst xmlns:p="http://schemas.openxmlformats.org/presentationml/2006/main">
  <p:tag name="KSO_WM_UNIT_TABLE_BEAUTIFY" val="smartTable{e60329fd-c8bb-464c-90b8-fcb80ffc14aa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REFSHAPE" val="524860204"/>
</p:tagLst>
</file>

<file path=ppt/tags/tag77.xml><?xml version="1.0" encoding="utf-8"?>
<p:tagLst xmlns:p="http://schemas.openxmlformats.org/presentationml/2006/main">
  <p:tag name="REFSHAPE" val="524860340"/>
</p:tagLst>
</file>

<file path=ppt/tags/tag78.xml><?xml version="1.0" encoding="utf-8"?>
<p:tagLst xmlns:p="http://schemas.openxmlformats.org/presentationml/2006/main">
  <p:tag name="REFSHAPE" val="524861836"/>
</p:tagLst>
</file>

<file path=ppt/tags/tag79.xml><?xml version="1.0" encoding="utf-8"?>
<p:tagLst xmlns:p="http://schemas.openxmlformats.org/presentationml/2006/main">
  <p:tag name="REFSHAPE" val="52486238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REFSHAPE" val="524862516"/>
</p:tagLst>
</file>

<file path=ppt/tags/tag81.xml><?xml version="1.0" encoding="utf-8"?>
<p:tagLst xmlns:p="http://schemas.openxmlformats.org/presentationml/2006/main">
  <p:tag name="REFSHAPE" val="524860748"/>
</p:tagLst>
</file>

<file path=ppt/tags/tag82.xml><?xml version="1.0" encoding="utf-8"?>
<p:tagLst xmlns:p="http://schemas.openxmlformats.org/presentationml/2006/main">
  <p:tag name="REFSHAPE" val="524861020"/>
</p:tagLst>
</file>

<file path=ppt/tags/tag83.xml><?xml version="1.0" encoding="utf-8"?>
<p:tagLst xmlns:p="http://schemas.openxmlformats.org/presentationml/2006/main">
  <p:tag name="REFSHAPE" val="524861156"/>
</p:tagLst>
</file>

<file path=ppt/tags/tag84.xml><?xml version="1.0" encoding="utf-8"?>
<p:tagLst xmlns:p="http://schemas.openxmlformats.org/presentationml/2006/main">
  <p:tag name="REFSHAPE" val="524861428"/>
</p:tagLst>
</file>

<file path=ppt/tags/tag85.xml><?xml version="1.0" encoding="utf-8"?>
<p:tagLst xmlns:p="http://schemas.openxmlformats.org/presentationml/2006/main">
  <p:tag name="REFSHAPE" val="524861564"/>
</p:tagLst>
</file>

<file path=ppt/tags/tag86.xml><?xml version="1.0" encoding="utf-8"?>
<p:tagLst xmlns:p="http://schemas.openxmlformats.org/presentationml/2006/main">
  <p:tag name="REFSHAPE" val="5248621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REFSHAPE" val="89005526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UNIT_TABLE_BEAUTIFY" val="smartTable{b2b79b67-2bd3-46b0-ba56-13414904bde6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UNIT_TABLE_BEAUTIFY" val="smartTable{b65d669d-bbc4-4116-9092-038e4810f3bd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UNIT_TABLE_BEAUTIFY" val="smartTable{60d3dba5-58df-4b0e-8dde-3a6fba99cd7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7944</Words>
  <Application>WPS 文字</Application>
  <PresentationFormat>宽屏</PresentationFormat>
  <Paragraphs>1279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汉仪旗黑</vt:lpstr>
      <vt:lpstr>Helvetica</vt:lpstr>
      <vt:lpstr>华康行书体W5</vt:lpstr>
      <vt:lpstr>苹方-简</vt:lpstr>
      <vt:lpstr>Wingdings</vt:lpstr>
      <vt:lpstr>宋体</vt:lpstr>
      <vt:lpstr>Arial Unicode MS</vt:lpstr>
      <vt:lpstr>汉仪书宋二KW</vt:lpstr>
      <vt:lpstr>Office 主题​​</vt:lpstr>
      <vt:lpstr>Office 主题​​</vt:lpstr>
      <vt:lpstr>KPI 绩效考核方案</vt:lpstr>
      <vt:lpstr>PowerPoint 演示文稿</vt:lpstr>
      <vt:lpstr>PowerPoint 演示文稿</vt:lpstr>
      <vt:lpstr>KPI指标介绍</vt:lpstr>
      <vt:lpstr>KPI指标介绍（续1）</vt:lpstr>
      <vt:lpstr>KPI指标介绍（续2）</vt:lpstr>
      <vt:lpstr>KPI指标介绍（续3）</vt:lpstr>
      <vt:lpstr>KPI指标介绍（续4）</vt:lpstr>
      <vt:lpstr>KPI指标介绍（续5）</vt:lpstr>
      <vt:lpstr>KPI指标介绍（续6）</vt:lpstr>
      <vt:lpstr>PowerPoint 演示文稿</vt:lpstr>
      <vt:lpstr>关键业绩指标设计方法</vt:lpstr>
      <vt:lpstr>关键业绩指标设计方法（续1）</vt:lpstr>
      <vt:lpstr>关键业绩指标设计方法（续2）</vt:lpstr>
      <vt:lpstr>关键业绩指标设计方法（续3）</vt:lpstr>
      <vt:lpstr>罗列KPI指标</vt:lpstr>
      <vt:lpstr>罗列KPI指标（续1）</vt:lpstr>
      <vt:lpstr>罗列KPI指标（续2）</vt:lpstr>
      <vt:lpstr>罗列KPI指标（续3）</vt:lpstr>
      <vt:lpstr>筛选KPI指标</vt:lpstr>
      <vt:lpstr>筛选KPI指标（续1）</vt:lpstr>
      <vt:lpstr>筛选KPI指标（续2）</vt:lpstr>
      <vt:lpstr>筛选KPI指标（续3）</vt:lpstr>
      <vt:lpstr>指标维度细化练习</vt:lpstr>
      <vt:lpstr>参考答案</vt:lpstr>
      <vt:lpstr>筛选KPI指标（续4）</vt:lpstr>
      <vt:lpstr>筛选KPI指标（续5）</vt:lpstr>
      <vt:lpstr>选择权重</vt:lpstr>
      <vt:lpstr>选择权重（续1）</vt:lpstr>
      <vt:lpstr>权重分配练习</vt:lpstr>
      <vt:lpstr>选择权重（续2）</vt:lpstr>
      <vt:lpstr>确定衡量标准</vt:lpstr>
      <vt:lpstr>确定衡量标准（续1）</vt:lpstr>
      <vt:lpstr>确定衡量标准（续2）</vt:lpstr>
      <vt:lpstr>定量指标计算练习</vt:lpstr>
      <vt:lpstr>确定衡量标准（续3）</vt:lpstr>
      <vt:lpstr>确定衡量标准（续4）</vt:lpstr>
      <vt:lpstr>确定衡量标准（续5）</vt:lpstr>
      <vt:lpstr>确定衡量标准（续6）</vt:lpstr>
      <vt:lpstr>确定衡量标准（续7）</vt:lpstr>
      <vt:lpstr>确定衡量标准（续8）</vt:lpstr>
      <vt:lpstr>修改确定</vt:lpstr>
      <vt:lpstr>修改确定（续1）</vt:lpstr>
      <vt:lpstr>KPI指标设计</vt:lpstr>
      <vt:lpstr>修改确定（续2）</vt:lpstr>
      <vt:lpstr>修改确定（续3）</vt:lpstr>
      <vt:lpstr>关键业绩指标设计方法</vt:lpstr>
      <vt:lpstr>关键业绩指标设计方法</vt:lpstr>
      <vt:lpstr>KIP指标提取练习</vt:lpstr>
      <vt:lpstr>KPI 绩效考核方案  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ZingLing</cp:lastModifiedBy>
  <cp:revision>53</cp:revision>
  <dcterms:created xsi:type="dcterms:W3CDTF">2023-03-20T05:10:51Z</dcterms:created>
  <dcterms:modified xsi:type="dcterms:W3CDTF">2023-03-20T05:10:51Z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KSOTemplateUUID">
    <vt:lpwstr>v1.0_mb_OhDA5/hCto9zSc8CpUhClw==</vt:lpwstr>
  </property>
  <property fmtid="{D5CDD505-2E9C-101B-9397-08002B2CF9AE}" pid="4" name="ICV">
    <vt:lpwstr>FA50BF73EF291959C5EA1764567892E7</vt:lpwstr>
  </property>
</Properties>
</file>