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95" r:id="rId2"/>
    <p:sldId id="297" r:id="rId3"/>
    <p:sldId id="353" r:id="rId4"/>
    <p:sldId id="348" r:id="rId5"/>
    <p:sldId id="352" r:id="rId6"/>
    <p:sldId id="318" r:id="rId7"/>
    <p:sldId id="349" r:id="rId8"/>
    <p:sldId id="355" r:id="rId9"/>
    <p:sldId id="323" r:id="rId10"/>
    <p:sldId id="356" r:id="rId11"/>
    <p:sldId id="357" r:id="rId12"/>
    <p:sldId id="324" r:id="rId13"/>
    <p:sldId id="337" r:id="rId14"/>
    <p:sldId id="325" r:id="rId15"/>
    <p:sldId id="338" r:id="rId16"/>
    <p:sldId id="326" r:id="rId17"/>
    <p:sldId id="339" r:id="rId18"/>
    <p:sldId id="327" r:id="rId19"/>
    <p:sldId id="358" r:id="rId20"/>
    <p:sldId id="328" r:id="rId21"/>
    <p:sldId id="359" r:id="rId22"/>
    <p:sldId id="329" r:id="rId23"/>
    <p:sldId id="360" r:id="rId24"/>
    <p:sldId id="332" r:id="rId25"/>
    <p:sldId id="333" r:id="rId26"/>
    <p:sldId id="334" r:id="rId27"/>
    <p:sldId id="33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D2C"/>
    <a:srgbClr val="AF935C"/>
    <a:srgbClr val="778495"/>
    <a:srgbClr val="323F4F"/>
    <a:srgbClr val="E04F5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71"/>
    <p:restoredTop sz="91551"/>
  </p:normalViewPr>
  <p:slideViewPr>
    <p:cSldViewPr snapToGrid="0" showGuides="1">
      <p:cViewPr varScale="1">
        <p:scale>
          <a:sx n="54" d="100"/>
          <a:sy n="54" d="100"/>
        </p:scale>
        <p:origin x="45" y="42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9" d="100"/>
          <a:sy n="79" d="100"/>
        </p:scale>
        <p:origin x="331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64ACD2-D944-44D2-80C4-EC34D92B08BF}" type="doc">
      <dgm:prSet loTypeId="urn:microsoft.com/office/officeart/2005/8/layout/pyramid2" loCatId="list" qsTypeId="urn:microsoft.com/office/officeart/2005/8/quickstyle/simple1" qsCatId="simple" csTypeId="urn:microsoft.com/office/officeart/2005/8/colors/accent1_1" csCatId="accent1" phldr="1"/>
      <dgm:spPr/>
    </dgm:pt>
    <dgm:pt modelId="{B75BC7F9-2DE6-4AB9-A26D-3EEFA09DBA3B}">
      <dgm:prSet phldrT="[文本]"/>
      <dgm:spPr/>
      <dgm:t>
        <a:bodyPr/>
        <a:lstStyle/>
        <a:p>
          <a:r>
            <a:rPr lang="zh-CN" altLang="en-US" b="1" dirty="0">
              <a:latin typeface="微软雅黑" panose="020B0503020204020204" pitchFamily="34" charset="-122"/>
              <a:ea typeface="微软雅黑" panose="020B0503020204020204" pitchFamily="34" charset="-122"/>
            </a:rPr>
            <a:t>程序</a:t>
          </a:r>
        </a:p>
      </dgm:t>
    </dgm:pt>
    <dgm:pt modelId="{03EF4380-247D-4E0C-8FC6-0F4287CC6B2C}" type="parTrans" cxnId="{40C87E87-20C4-40D5-B3EF-BDA375DADD2A}">
      <dgm:prSet/>
      <dgm:spPr/>
      <dgm:t>
        <a:bodyPr/>
        <a:lstStyle/>
        <a:p>
          <a:endParaRPr lang="zh-CN" altLang="en-US"/>
        </a:p>
      </dgm:t>
    </dgm:pt>
    <dgm:pt modelId="{34D9DB8F-E2C4-4E6E-AE4D-FC5138757BA0}" type="sibTrans" cxnId="{40C87E87-20C4-40D5-B3EF-BDA375DADD2A}">
      <dgm:prSet/>
      <dgm:spPr/>
      <dgm:t>
        <a:bodyPr/>
        <a:lstStyle/>
        <a:p>
          <a:endParaRPr lang="zh-CN" altLang="en-US"/>
        </a:p>
      </dgm:t>
    </dgm:pt>
    <dgm:pt modelId="{F4940200-21D4-4704-BCD8-8BEA1C26B68D}">
      <dgm:prSet phldrT="[文本]"/>
      <dgm:spPr/>
      <dgm:t>
        <a:bodyPr/>
        <a:lstStyle/>
        <a:p>
          <a:r>
            <a:rPr lang="zh-CN" altLang="en-US" b="1" dirty="0">
              <a:latin typeface="微软雅黑" panose="020B0503020204020204" pitchFamily="34" charset="-122"/>
              <a:ea typeface="微软雅黑" panose="020B0503020204020204" pitchFamily="34" charset="-122"/>
            </a:rPr>
            <a:t>事实</a:t>
          </a:r>
        </a:p>
      </dgm:t>
    </dgm:pt>
    <dgm:pt modelId="{3588933C-9990-4A11-98A8-10772A498B6F}" type="parTrans" cxnId="{EC671DC5-3124-4231-967F-A4E14E739946}">
      <dgm:prSet/>
      <dgm:spPr/>
      <dgm:t>
        <a:bodyPr/>
        <a:lstStyle/>
        <a:p>
          <a:endParaRPr lang="zh-CN" altLang="en-US"/>
        </a:p>
      </dgm:t>
    </dgm:pt>
    <dgm:pt modelId="{5AC38788-1B62-48FA-8C3B-305B2CAF6DF1}" type="sibTrans" cxnId="{EC671DC5-3124-4231-967F-A4E14E739946}">
      <dgm:prSet/>
      <dgm:spPr/>
      <dgm:t>
        <a:bodyPr/>
        <a:lstStyle/>
        <a:p>
          <a:endParaRPr lang="zh-CN" altLang="en-US"/>
        </a:p>
      </dgm:t>
    </dgm:pt>
    <dgm:pt modelId="{ADDB809B-8416-4BBC-8CDF-9B5E063B054C}">
      <dgm:prSet phldrT="[文本]"/>
      <dgm:spPr/>
      <dgm:t>
        <a:bodyPr/>
        <a:lstStyle/>
        <a:p>
          <a:r>
            <a:rPr lang="zh-CN" altLang="en-US" b="1" dirty="0">
              <a:latin typeface="微软雅黑" panose="020B0503020204020204" pitchFamily="34" charset="-122"/>
              <a:ea typeface="微软雅黑" panose="020B0503020204020204" pitchFamily="34" charset="-122"/>
            </a:rPr>
            <a:t>送达</a:t>
          </a:r>
        </a:p>
      </dgm:t>
    </dgm:pt>
    <dgm:pt modelId="{BF5F0E72-1137-42B1-B5E8-4DF7634DDCA0}" type="parTrans" cxnId="{0F15E6D6-67DD-420E-B407-49A16046555D}">
      <dgm:prSet/>
      <dgm:spPr/>
      <dgm:t>
        <a:bodyPr/>
        <a:lstStyle/>
        <a:p>
          <a:endParaRPr lang="zh-CN" altLang="en-US"/>
        </a:p>
      </dgm:t>
    </dgm:pt>
    <dgm:pt modelId="{AD9C5263-9DB5-42EC-92C5-663D3CE8388A}" type="sibTrans" cxnId="{0F15E6D6-67DD-420E-B407-49A16046555D}">
      <dgm:prSet/>
      <dgm:spPr/>
      <dgm:t>
        <a:bodyPr/>
        <a:lstStyle/>
        <a:p>
          <a:endParaRPr lang="zh-CN" altLang="en-US"/>
        </a:p>
      </dgm:t>
    </dgm:pt>
    <dgm:pt modelId="{FBB211E1-8809-4B83-AEE5-BFE9B6E5127E}" type="pres">
      <dgm:prSet presAssocID="{A364ACD2-D944-44D2-80C4-EC34D92B08BF}" presName="compositeShape" presStyleCnt="0">
        <dgm:presLayoutVars>
          <dgm:dir/>
          <dgm:resizeHandles/>
        </dgm:presLayoutVars>
      </dgm:prSet>
      <dgm:spPr/>
    </dgm:pt>
    <dgm:pt modelId="{6FAFD20D-712F-42E1-B214-4D8DF9242BB9}" type="pres">
      <dgm:prSet presAssocID="{A364ACD2-D944-44D2-80C4-EC34D92B08BF}" presName="pyramid" presStyleLbl="node1" presStyleIdx="0" presStyleCnt="1"/>
      <dgm:spPr/>
    </dgm:pt>
    <dgm:pt modelId="{60287ACA-D0BB-4261-A320-9696CE1F67D8}" type="pres">
      <dgm:prSet presAssocID="{A364ACD2-D944-44D2-80C4-EC34D92B08BF}" presName="theList" presStyleCnt="0"/>
      <dgm:spPr/>
    </dgm:pt>
    <dgm:pt modelId="{2CD41747-0882-4226-AB5D-C0BF552B0F3A}" type="pres">
      <dgm:prSet presAssocID="{B75BC7F9-2DE6-4AB9-A26D-3EEFA09DBA3B}" presName="aNode" presStyleLbl="fgAcc1" presStyleIdx="0" presStyleCnt="3">
        <dgm:presLayoutVars>
          <dgm:bulletEnabled val="1"/>
        </dgm:presLayoutVars>
      </dgm:prSet>
      <dgm:spPr/>
    </dgm:pt>
    <dgm:pt modelId="{E75B97F9-8918-462A-A099-785C57B03386}" type="pres">
      <dgm:prSet presAssocID="{B75BC7F9-2DE6-4AB9-A26D-3EEFA09DBA3B}" presName="aSpace" presStyleCnt="0"/>
      <dgm:spPr/>
    </dgm:pt>
    <dgm:pt modelId="{ACBC69C9-F2E5-4348-9186-964DB08F7CE9}" type="pres">
      <dgm:prSet presAssocID="{F4940200-21D4-4704-BCD8-8BEA1C26B68D}" presName="aNode" presStyleLbl="fgAcc1" presStyleIdx="1" presStyleCnt="3">
        <dgm:presLayoutVars>
          <dgm:bulletEnabled val="1"/>
        </dgm:presLayoutVars>
      </dgm:prSet>
      <dgm:spPr/>
    </dgm:pt>
    <dgm:pt modelId="{43CE262B-CE9D-4C35-AE56-7EC60ACF26FC}" type="pres">
      <dgm:prSet presAssocID="{F4940200-21D4-4704-BCD8-8BEA1C26B68D}" presName="aSpace" presStyleCnt="0"/>
      <dgm:spPr/>
    </dgm:pt>
    <dgm:pt modelId="{9F1D3C46-D94D-46AD-B096-9606EFB9F4FA}" type="pres">
      <dgm:prSet presAssocID="{ADDB809B-8416-4BBC-8CDF-9B5E063B054C}" presName="aNode" presStyleLbl="fgAcc1" presStyleIdx="2" presStyleCnt="3">
        <dgm:presLayoutVars>
          <dgm:bulletEnabled val="1"/>
        </dgm:presLayoutVars>
      </dgm:prSet>
      <dgm:spPr/>
    </dgm:pt>
    <dgm:pt modelId="{45735F60-EB43-4753-B4C7-E16618D4D2D1}" type="pres">
      <dgm:prSet presAssocID="{ADDB809B-8416-4BBC-8CDF-9B5E063B054C}" presName="aSpace" presStyleCnt="0"/>
      <dgm:spPr/>
    </dgm:pt>
  </dgm:ptLst>
  <dgm:cxnLst>
    <dgm:cxn modelId="{CA72EF61-95F6-6540-9CEF-58BF13312AD4}" type="presOf" srcId="{A364ACD2-D944-44D2-80C4-EC34D92B08BF}" destId="{FBB211E1-8809-4B83-AEE5-BFE9B6E5127E}" srcOrd="0" destOrd="0" presId="urn:microsoft.com/office/officeart/2005/8/layout/pyramid2"/>
    <dgm:cxn modelId="{E8E8EE4D-5C9F-C54C-BC78-2552791825C5}" type="presOf" srcId="{ADDB809B-8416-4BBC-8CDF-9B5E063B054C}" destId="{9F1D3C46-D94D-46AD-B096-9606EFB9F4FA}" srcOrd="0" destOrd="0" presId="urn:microsoft.com/office/officeart/2005/8/layout/pyramid2"/>
    <dgm:cxn modelId="{40C87E87-20C4-40D5-B3EF-BDA375DADD2A}" srcId="{A364ACD2-D944-44D2-80C4-EC34D92B08BF}" destId="{B75BC7F9-2DE6-4AB9-A26D-3EEFA09DBA3B}" srcOrd="0" destOrd="0" parTransId="{03EF4380-247D-4E0C-8FC6-0F4287CC6B2C}" sibTransId="{34D9DB8F-E2C4-4E6E-AE4D-FC5138757BA0}"/>
    <dgm:cxn modelId="{5E3F0999-0E5C-0A40-8F8A-3D110C455701}" type="presOf" srcId="{F4940200-21D4-4704-BCD8-8BEA1C26B68D}" destId="{ACBC69C9-F2E5-4348-9186-964DB08F7CE9}" srcOrd="0" destOrd="0" presId="urn:microsoft.com/office/officeart/2005/8/layout/pyramid2"/>
    <dgm:cxn modelId="{CE377199-B74B-0D4D-94AC-B02C32B8F8B8}" type="presOf" srcId="{B75BC7F9-2DE6-4AB9-A26D-3EEFA09DBA3B}" destId="{2CD41747-0882-4226-AB5D-C0BF552B0F3A}" srcOrd="0" destOrd="0" presId="urn:microsoft.com/office/officeart/2005/8/layout/pyramid2"/>
    <dgm:cxn modelId="{EC671DC5-3124-4231-967F-A4E14E739946}" srcId="{A364ACD2-D944-44D2-80C4-EC34D92B08BF}" destId="{F4940200-21D4-4704-BCD8-8BEA1C26B68D}" srcOrd="1" destOrd="0" parTransId="{3588933C-9990-4A11-98A8-10772A498B6F}" sibTransId="{5AC38788-1B62-48FA-8C3B-305B2CAF6DF1}"/>
    <dgm:cxn modelId="{0F15E6D6-67DD-420E-B407-49A16046555D}" srcId="{A364ACD2-D944-44D2-80C4-EC34D92B08BF}" destId="{ADDB809B-8416-4BBC-8CDF-9B5E063B054C}" srcOrd="2" destOrd="0" parTransId="{BF5F0E72-1137-42B1-B5E8-4DF7634DDCA0}" sibTransId="{AD9C5263-9DB5-42EC-92C5-663D3CE8388A}"/>
    <dgm:cxn modelId="{E6E3AF76-7563-3040-A9FB-E7DB69B53214}" type="presParOf" srcId="{FBB211E1-8809-4B83-AEE5-BFE9B6E5127E}" destId="{6FAFD20D-712F-42E1-B214-4D8DF9242BB9}" srcOrd="0" destOrd="0" presId="urn:microsoft.com/office/officeart/2005/8/layout/pyramid2"/>
    <dgm:cxn modelId="{15A823B2-DFEB-C240-9717-1FE8FA9EF27D}" type="presParOf" srcId="{FBB211E1-8809-4B83-AEE5-BFE9B6E5127E}" destId="{60287ACA-D0BB-4261-A320-9696CE1F67D8}" srcOrd="1" destOrd="0" presId="urn:microsoft.com/office/officeart/2005/8/layout/pyramid2"/>
    <dgm:cxn modelId="{AE02D715-3750-8645-A598-8AF015B624C7}" type="presParOf" srcId="{60287ACA-D0BB-4261-A320-9696CE1F67D8}" destId="{2CD41747-0882-4226-AB5D-C0BF552B0F3A}" srcOrd="0" destOrd="0" presId="urn:microsoft.com/office/officeart/2005/8/layout/pyramid2"/>
    <dgm:cxn modelId="{BA8805AB-22B4-E647-93EC-C69F6FE25178}" type="presParOf" srcId="{60287ACA-D0BB-4261-A320-9696CE1F67D8}" destId="{E75B97F9-8918-462A-A099-785C57B03386}" srcOrd="1" destOrd="0" presId="urn:microsoft.com/office/officeart/2005/8/layout/pyramid2"/>
    <dgm:cxn modelId="{52476352-1C84-FB4B-BD34-CFD8BDF2E78B}" type="presParOf" srcId="{60287ACA-D0BB-4261-A320-9696CE1F67D8}" destId="{ACBC69C9-F2E5-4348-9186-964DB08F7CE9}" srcOrd="2" destOrd="0" presId="urn:microsoft.com/office/officeart/2005/8/layout/pyramid2"/>
    <dgm:cxn modelId="{37B72AD9-C36C-A34D-94B6-80461433FE14}" type="presParOf" srcId="{60287ACA-D0BB-4261-A320-9696CE1F67D8}" destId="{43CE262B-CE9D-4C35-AE56-7EC60ACF26FC}" srcOrd="3" destOrd="0" presId="urn:microsoft.com/office/officeart/2005/8/layout/pyramid2"/>
    <dgm:cxn modelId="{CBB8067B-D1D1-0C42-8829-B82F695B84C9}" type="presParOf" srcId="{60287ACA-D0BB-4261-A320-9696CE1F67D8}" destId="{9F1D3C46-D94D-46AD-B096-9606EFB9F4FA}" srcOrd="4" destOrd="0" presId="urn:microsoft.com/office/officeart/2005/8/layout/pyramid2"/>
    <dgm:cxn modelId="{78AA8236-2461-C740-8F9D-579857F08436}" type="presParOf" srcId="{60287ACA-D0BB-4261-A320-9696CE1F67D8}" destId="{45735F60-EB43-4753-B4C7-E16618D4D2D1}"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68EBAF-2E89-4DAA-BF4B-38431F65926B}" type="doc">
      <dgm:prSet loTypeId="urn:microsoft.com/office/officeart/2005/8/layout/hProcess9" loCatId="process" qsTypeId="urn:microsoft.com/office/officeart/2005/8/quickstyle/3d4" qsCatId="3D" csTypeId="urn:microsoft.com/office/officeart/2005/8/colors/colorful5" csCatId="colorful" phldr="1"/>
      <dgm:spPr/>
    </dgm:pt>
    <dgm:pt modelId="{4D5892CE-CA2E-4D8A-AD32-5E9C868C6B8D}">
      <dgm:prSet phldrT="[文本]"/>
      <dgm:spPr/>
      <dgm:t>
        <a:bodyPr/>
        <a:lstStyle/>
        <a:p>
          <a:r>
            <a:rPr lang="zh-CN" altLang="en-US" dirty="0">
              <a:latin typeface="微软雅黑" panose="020B0503020204020204" pitchFamily="34" charset="-122"/>
              <a:ea typeface="微软雅黑" panose="020B0503020204020204" pitchFamily="34" charset="-122"/>
            </a:rPr>
            <a:t>病假</a:t>
          </a:r>
        </a:p>
      </dgm:t>
    </dgm:pt>
    <dgm:pt modelId="{33182938-BD97-4D83-8D46-FF8F4733F95B}" type="parTrans" cxnId="{C7DA100E-6AC1-4C4C-8DD9-B2CEA30F3463}">
      <dgm:prSet/>
      <dgm:spPr/>
      <dgm:t>
        <a:bodyPr/>
        <a:lstStyle/>
        <a:p>
          <a:endParaRPr lang="zh-CN" altLang="en-US">
            <a:latin typeface="微软雅黑" panose="020B0503020204020204" pitchFamily="34" charset="-122"/>
            <a:ea typeface="微软雅黑" panose="020B0503020204020204" pitchFamily="34" charset="-122"/>
          </a:endParaRPr>
        </a:p>
      </dgm:t>
    </dgm:pt>
    <dgm:pt modelId="{DAE2B05F-D3E0-4070-974F-030D80087A89}" type="sibTrans" cxnId="{C7DA100E-6AC1-4C4C-8DD9-B2CEA30F3463}">
      <dgm:prSet/>
      <dgm:spPr/>
      <dgm:t>
        <a:bodyPr/>
        <a:lstStyle/>
        <a:p>
          <a:endParaRPr lang="zh-CN" altLang="en-US">
            <a:latin typeface="微软雅黑" panose="020B0503020204020204" pitchFamily="34" charset="-122"/>
            <a:ea typeface="微软雅黑" panose="020B0503020204020204" pitchFamily="34" charset="-122"/>
          </a:endParaRPr>
        </a:p>
      </dgm:t>
    </dgm:pt>
    <dgm:pt modelId="{D67DFB0C-EEE3-4CB9-9083-23A0FAF2F714}">
      <dgm:prSet phldrT="[文本]"/>
      <dgm:spPr/>
      <dgm:t>
        <a:bodyPr/>
        <a:lstStyle/>
        <a:p>
          <a:r>
            <a:rPr lang="zh-CN" altLang="en-US" dirty="0">
              <a:latin typeface="微软雅黑" panose="020B0503020204020204" pitchFamily="34" charset="-122"/>
              <a:ea typeface="微软雅黑" panose="020B0503020204020204" pitchFamily="34" charset="-122"/>
            </a:rPr>
            <a:t>确定医疗期</a:t>
          </a:r>
        </a:p>
      </dgm:t>
    </dgm:pt>
    <dgm:pt modelId="{130D5256-0CCB-4935-8EA8-B1E30ED9467B}" type="parTrans" cxnId="{1085DB0B-8FBB-4AF6-8A78-E35E99D1CFDE}">
      <dgm:prSet/>
      <dgm:spPr/>
      <dgm:t>
        <a:bodyPr/>
        <a:lstStyle/>
        <a:p>
          <a:endParaRPr lang="zh-CN" altLang="en-US">
            <a:latin typeface="微软雅黑" panose="020B0503020204020204" pitchFamily="34" charset="-122"/>
            <a:ea typeface="微软雅黑" panose="020B0503020204020204" pitchFamily="34" charset="-122"/>
          </a:endParaRPr>
        </a:p>
      </dgm:t>
    </dgm:pt>
    <dgm:pt modelId="{4ABF86BB-8A91-474C-A59B-A50279F9100B}" type="sibTrans" cxnId="{1085DB0B-8FBB-4AF6-8A78-E35E99D1CFDE}">
      <dgm:prSet/>
      <dgm:spPr/>
      <dgm:t>
        <a:bodyPr/>
        <a:lstStyle/>
        <a:p>
          <a:endParaRPr lang="zh-CN" altLang="en-US">
            <a:latin typeface="微软雅黑" panose="020B0503020204020204" pitchFamily="34" charset="-122"/>
            <a:ea typeface="微软雅黑" panose="020B0503020204020204" pitchFamily="34" charset="-122"/>
          </a:endParaRPr>
        </a:p>
      </dgm:t>
    </dgm:pt>
    <dgm:pt modelId="{E5542195-A8EC-4E64-B99A-BFDF4D64E04B}">
      <dgm:prSet phldrT="[文本]"/>
      <dgm:spPr/>
      <dgm:t>
        <a:bodyPr/>
        <a:lstStyle/>
        <a:p>
          <a:r>
            <a:rPr lang="zh-CN" altLang="en-US" dirty="0">
              <a:latin typeface="微软雅黑" panose="020B0503020204020204" pitchFamily="34" charset="-122"/>
              <a:ea typeface="微软雅黑" panose="020B0503020204020204" pitchFamily="34" charset="-122"/>
            </a:rPr>
            <a:t>解除</a:t>
          </a:r>
        </a:p>
      </dgm:t>
    </dgm:pt>
    <dgm:pt modelId="{08DE5D56-CC92-4244-883A-F6069B5494EB}" type="parTrans" cxnId="{AEDA8D09-0FE0-48BA-B8A9-A8F1062F9E1A}">
      <dgm:prSet/>
      <dgm:spPr/>
      <dgm:t>
        <a:bodyPr/>
        <a:lstStyle/>
        <a:p>
          <a:endParaRPr lang="zh-CN" altLang="en-US">
            <a:latin typeface="微软雅黑" panose="020B0503020204020204" pitchFamily="34" charset="-122"/>
            <a:ea typeface="微软雅黑" panose="020B0503020204020204" pitchFamily="34" charset="-122"/>
          </a:endParaRPr>
        </a:p>
      </dgm:t>
    </dgm:pt>
    <dgm:pt modelId="{359E618C-62AA-40FF-8358-D5E170DBF973}" type="sibTrans" cxnId="{AEDA8D09-0FE0-48BA-B8A9-A8F1062F9E1A}">
      <dgm:prSet/>
      <dgm:spPr/>
      <dgm:t>
        <a:bodyPr/>
        <a:lstStyle/>
        <a:p>
          <a:endParaRPr lang="zh-CN" altLang="en-US">
            <a:latin typeface="微软雅黑" panose="020B0503020204020204" pitchFamily="34" charset="-122"/>
            <a:ea typeface="微软雅黑" panose="020B0503020204020204" pitchFamily="34" charset="-122"/>
          </a:endParaRPr>
        </a:p>
      </dgm:t>
    </dgm:pt>
    <dgm:pt modelId="{FCC3207F-96E0-4193-B68A-677CC9467541}">
      <dgm:prSet phldrT="[文本]"/>
      <dgm:spPr/>
      <dgm:t>
        <a:bodyPr/>
        <a:lstStyle/>
        <a:p>
          <a:r>
            <a:rPr lang="zh-CN" altLang="en-US" dirty="0">
              <a:latin typeface="微软雅黑" panose="020B0503020204020204" pitchFamily="34" charset="-122"/>
              <a:ea typeface="微软雅黑" panose="020B0503020204020204" pitchFamily="34" charset="-122"/>
            </a:rPr>
            <a:t>医疗期满无法工作</a:t>
          </a:r>
        </a:p>
      </dgm:t>
    </dgm:pt>
    <dgm:pt modelId="{71091E5D-D1F8-4D2F-AE46-0758188820D3}" type="parTrans" cxnId="{9C0BE55F-AE69-433F-A00B-04E53F9691AC}">
      <dgm:prSet/>
      <dgm:spPr/>
      <dgm:t>
        <a:bodyPr/>
        <a:lstStyle/>
        <a:p>
          <a:endParaRPr lang="zh-CN" altLang="en-US">
            <a:latin typeface="微软雅黑" panose="020B0503020204020204" pitchFamily="34" charset="-122"/>
            <a:ea typeface="微软雅黑" panose="020B0503020204020204" pitchFamily="34" charset="-122"/>
          </a:endParaRPr>
        </a:p>
      </dgm:t>
    </dgm:pt>
    <dgm:pt modelId="{2A3852CE-AF4A-4607-BBC6-A755BD2E39A4}" type="sibTrans" cxnId="{9C0BE55F-AE69-433F-A00B-04E53F9691AC}">
      <dgm:prSet/>
      <dgm:spPr/>
      <dgm:t>
        <a:bodyPr/>
        <a:lstStyle/>
        <a:p>
          <a:endParaRPr lang="zh-CN" altLang="en-US">
            <a:latin typeface="微软雅黑" panose="020B0503020204020204" pitchFamily="34" charset="-122"/>
            <a:ea typeface="微软雅黑" panose="020B0503020204020204" pitchFamily="34" charset="-122"/>
          </a:endParaRPr>
        </a:p>
      </dgm:t>
    </dgm:pt>
    <dgm:pt modelId="{E979F059-8993-4AF4-B16D-757506526833}" type="pres">
      <dgm:prSet presAssocID="{E168EBAF-2E89-4DAA-BF4B-38431F65926B}" presName="CompostProcess" presStyleCnt="0">
        <dgm:presLayoutVars>
          <dgm:dir/>
          <dgm:resizeHandles val="exact"/>
        </dgm:presLayoutVars>
      </dgm:prSet>
      <dgm:spPr/>
    </dgm:pt>
    <dgm:pt modelId="{39EEDC39-C9AC-4120-83EA-A15CE90386DE}" type="pres">
      <dgm:prSet presAssocID="{E168EBAF-2E89-4DAA-BF4B-38431F65926B}" presName="arrow" presStyleLbl="bgShp" presStyleIdx="0" presStyleCnt="1"/>
      <dgm:spPr/>
    </dgm:pt>
    <dgm:pt modelId="{BA70746B-7287-49C9-B711-6A66F2A90255}" type="pres">
      <dgm:prSet presAssocID="{E168EBAF-2E89-4DAA-BF4B-38431F65926B}" presName="linearProcess" presStyleCnt="0"/>
      <dgm:spPr/>
    </dgm:pt>
    <dgm:pt modelId="{F525AB54-B095-4E79-9820-FF9F8846D6A0}" type="pres">
      <dgm:prSet presAssocID="{4D5892CE-CA2E-4D8A-AD32-5E9C868C6B8D}" presName="textNode" presStyleLbl="node1" presStyleIdx="0" presStyleCnt="4">
        <dgm:presLayoutVars>
          <dgm:bulletEnabled val="1"/>
        </dgm:presLayoutVars>
      </dgm:prSet>
      <dgm:spPr/>
    </dgm:pt>
    <dgm:pt modelId="{9B3A7A4B-2480-45C4-996E-5AAB763CD52F}" type="pres">
      <dgm:prSet presAssocID="{DAE2B05F-D3E0-4070-974F-030D80087A89}" presName="sibTrans" presStyleCnt="0"/>
      <dgm:spPr/>
    </dgm:pt>
    <dgm:pt modelId="{EB4054F9-C321-4D92-8C3C-2B0BE45CDC02}" type="pres">
      <dgm:prSet presAssocID="{D67DFB0C-EEE3-4CB9-9083-23A0FAF2F714}" presName="textNode" presStyleLbl="node1" presStyleIdx="1" presStyleCnt="4">
        <dgm:presLayoutVars>
          <dgm:bulletEnabled val="1"/>
        </dgm:presLayoutVars>
      </dgm:prSet>
      <dgm:spPr/>
    </dgm:pt>
    <dgm:pt modelId="{2BEBAD44-6239-4DFF-AB4E-E84746951C0A}" type="pres">
      <dgm:prSet presAssocID="{4ABF86BB-8A91-474C-A59B-A50279F9100B}" presName="sibTrans" presStyleCnt="0"/>
      <dgm:spPr/>
    </dgm:pt>
    <dgm:pt modelId="{1C62D7FF-7894-4EB7-8082-C8FD7E00278C}" type="pres">
      <dgm:prSet presAssocID="{FCC3207F-96E0-4193-B68A-677CC9467541}" presName="textNode" presStyleLbl="node1" presStyleIdx="2" presStyleCnt="4">
        <dgm:presLayoutVars>
          <dgm:bulletEnabled val="1"/>
        </dgm:presLayoutVars>
      </dgm:prSet>
      <dgm:spPr/>
    </dgm:pt>
    <dgm:pt modelId="{EAB7B69A-B268-4EEB-B881-038E02EDE38B}" type="pres">
      <dgm:prSet presAssocID="{2A3852CE-AF4A-4607-BBC6-A755BD2E39A4}" presName="sibTrans" presStyleCnt="0"/>
      <dgm:spPr/>
    </dgm:pt>
    <dgm:pt modelId="{A322F319-11AF-4ADE-B796-DA458F76740D}" type="pres">
      <dgm:prSet presAssocID="{E5542195-A8EC-4E64-B99A-BFDF4D64E04B}" presName="textNode" presStyleLbl="node1" presStyleIdx="3" presStyleCnt="4">
        <dgm:presLayoutVars>
          <dgm:bulletEnabled val="1"/>
        </dgm:presLayoutVars>
      </dgm:prSet>
      <dgm:spPr/>
    </dgm:pt>
  </dgm:ptLst>
  <dgm:cxnLst>
    <dgm:cxn modelId="{AEDA8D09-0FE0-48BA-B8A9-A8F1062F9E1A}" srcId="{E168EBAF-2E89-4DAA-BF4B-38431F65926B}" destId="{E5542195-A8EC-4E64-B99A-BFDF4D64E04B}" srcOrd="3" destOrd="0" parTransId="{08DE5D56-CC92-4244-883A-F6069B5494EB}" sibTransId="{359E618C-62AA-40FF-8358-D5E170DBF973}"/>
    <dgm:cxn modelId="{1085DB0B-8FBB-4AF6-8A78-E35E99D1CFDE}" srcId="{E168EBAF-2E89-4DAA-BF4B-38431F65926B}" destId="{D67DFB0C-EEE3-4CB9-9083-23A0FAF2F714}" srcOrd="1" destOrd="0" parTransId="{130D5256-0CCB-4935-8EA8-B1E30ED9467B}" sibTransId="{4ABF86BB-8A91-474C-A59B-A50279F9100B}"/>
    <dgm:cxn modelId="{C7DA100E-6AC1-4C4C-8DD9-B2CEA30F3463}" srcId="{E168EBAF-2E89-4DAA-BF4B-38431F65926B}" destId="{4D5892CE-CA2E-4D8A-AD32-5E9C868C6B8D}" srcOrd="0" destOrd="0" parTransId="{33182938-BD97-4D83-8D46-FF8F4733F95B}" sibTransId="{DAE2B05F-D3E0-4070-974F-030D80087A89}"/>
    <dgm:cxn modelId="{9C0BE55F-AE69-433F-A00B-04E53F9691AC}" srcId="{E168EBAF-2E89-4DAA-BF4B-38431F65926B}" destId="{FCC3207F-96E0-4193-B68A-677CC9467541}" srcOrd="2" destOrd="0" parTransId="{71091E5D-D1F8-4D2F-AE46-0758188820D3}" sibTransId="{2A3852CE-AF4A-4607-BBC6-A755BD2E39A4}"/>
    <dgm:cxn modelId="{0737A161-5D1E-8E42-A9DE-052BC9E38687}" type="presOf" srcId="{E5542195-A8EC-4E64-B99A-BFDF4D64E04B}" destId="{A322F319-11AF-4ADE-B796-DA458F76740D}" srcOrd="0" destOrd="0" presId="urn:microsoft.com/office/officeart/2005/8/layout/hProcess9"/>
    <dgm:cxn modelId="{F6A76F66-ED9D-894E-925A-A0DA7A7CA963}" type="presOf" srcId="{FCC3207F-96E0-4193-B68A-677CC9467541}" destId="{1C62D7FF-7894-4EB7-8082-C8FD7E00278C}" srcOrd="0" destOrd="0" presId="urn:microsoft.com/office/officeart/2005/8/layout/hProcess9"/>
    <dgm:cxn modelId="{D787AB46-DBF9-9144-9041-CA8E9A1EE765}" type="presOf" srcId="{D67DFB0C-EEE3-4CB9-9083-23A0FAF2F714}" destId="{EB4054F9-C321-4D92-8C3C-2B0BE45CDC02}" srcOrd="0" destOrd="0" presId="urn:microsoft.com/office/officeart/2005/8/layout/hProcess9"/>
    <dgm:cxn modelId="{40ECCCB1-17BD-D147-881A-D90AAAE42F1B}" type="presOf" srcId="{4D5892CE-CA2E-4D8A-AD32-5E9C868C6B8D}" destId="{F525AB54-B095-4E79-9820-FF9F8846D6A0}" srcOrd="0" destOrd="0" presId="urn:microsoft.com/office/officeart/2005/8/layout/hProcess9"/>
    <dgm:cxn modelId="{5996E7DC-AB33-F640-B08E-91DB427532CD}" type="presOf" srcId="{E168EBAF-2E89-4DAA-BF4B-38431F65926B}" destId="{E979F059-8993-4AF4-B16D-757506526833}" srcOrd="0" destOrd="0" presId="urn:microsoft.com/office/officeart/2005/8/layout/hProcess9"/>
    <dgm:cxn modelId="{5A83D7B5-DB53-0047-998D-C94D8F461C60}" type="presParOf" srcId="{E979F059-8993-4AF4-B16D-757506526833}" destId="{39EEDC39-C9AC-4120-83EA-A15CE90386DE}" srcOrd="0" destOrd="0" presId="urn:microsoft.com/office/officeart/2005/8/layout/hProcess9"/>
    <dgm:cxn modelId="{E7DEB481-D200-984A-BB34-8C9C708EAADA}" type="presParOf" srcId="{E979F059-8993-4AF4-B16D-757506526833}" destId="{BA70746B-7287-49C9-B711-6A66F2A90255}" srcOrd="1" destOrd="0" presId="urn:microsoft.com/office/officeart/2005/8/layout/hProcess9"/>
    <dgm:cxn modelId="{97F8B044-08FA-9B4D-8F82-67F3CD7ADA47}" type="presParOf" srcId="{BA70746B-7287-49C9-B711-6A66F2A90255}" destId="{F525AB54-B095-4E79-9820-FF9F8846D6A0}" srcOrd="0" destOrd="0" presId="urn:microsoft.com/office/officeart/2005/8/layout/hProcess9"/>
    <dgm:cxn modelId="{A1A6826C-B7B9-B04A-8348-199595AD383B}" type="presParOf" srcId="{BA70746B-7287-49C9-B711-6A66F2A90255}" destId="{9B3A7A4B-2480-45C4-996E-5AAB763CD52F}" srcOrd="1" destOrd="0" presId="urn:microsoft.com/office/officeart/2005/8/layout/hProcess9"/>
    <dgm:cxn modelId="{5E77DDA6-38A3-2B48-8987-623BE42E7837}" type="presParOf" srcId="{BA70746B-7287-49C9-B711-6A66F2A90255}" destId="{EB4054F9-C321-4D92-8C3C-2B0BE45CDC02}" srcOrd="2" destOrd="0" presId="urn:microsoft.com/office/officeart/2005/8/layout/hProcess9"/>
    <dgm:cxn modelId="{1E952ABB-48CF-E84B-A844-0C1D22A3BB09}" type="presParOf" srcId="{BA70746B-7287-49C9-B711-6A66F2A90255}" destId="{2BEBAD44-6239-4DFF-AB4E-E84746951C0A}" srcOrd="3" destOrd="0" presId="urn:microsoft.com/office/officeart/2005/8/layout/hProcess9"/>
    <dgm:cxn modelId="{271AA04D-607A-3345-AD2B-0E40A6E735C4}" type="presParOf" srcId="{BA70746B-7287-49C9-B711-6A66F2A90255}" destId="{1C62D7FF-7894-4EB7-8082-C8FD7E00278C}" srcOrd="4" destOrd="0" presId="urn:microsoft.com/office/officeart/2005/8/layout/hProcess9"/>
    <dgm:cxn modelId="{2F100AC1-1A9A-EE40-9599-23A1492F140D}" type="presParOf" srcId="{BA70746B-7287-49C9-B711-6A66F2A90255}" destId="{EAB7B69A-B268-4EEB-B881-038E02EDE38B}" srcOrd="5" destOrd="0" presId="urn:microsoft.com/office/officeart/2005/8/layout/hProcess9"/>
    <dgm:cxn modelId="{A3B9340E-ACF8-5543-AFB5-0E54AA725247}" type="presParOf" srcId="{BA70746B-7287-49C9-B711-6A66F2A90255}" destId="{A322F319-11AF-4ADE-B796-DA458F76740D}"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68EBAF-2E89-4DAA-BF4B-38431F65926B}" type="doc">
      <dgm:prSet loTypeId="urn:microsoft.com/office/officeart/2005/8/layout/hProcess9" loCatId="process" qsTypeId="urn:microsoft.com/office/officeart/2005/8/quickstyle/3d4" qsCatId="3D" csTypeId="urn:microsoft.com/office/officeart/2005/8/colors/accent1_2" csCatId="accent1" phldr="1"/>
      <dgm:spPr/>
    </dgm:pt>
    <dgm:pt modelId="{4D5892CE-CA2E-4D8A-AD32-5E9C868C6B8D}">
      <dgm:prSet phldrT="[文本]"/>
      <dgm:spPr>
        <a:solidFill>
          <a:srgbClr val="00B0F0"/>
        </a:solidFill>
      </dgm:spPr>
      <dgm:t>
        <a:bodyPr/>
        <a:lstStyle/>
        <a:p>
          <a:r>
            <a:rPr lang="zh-CN" altLang="en-US" b="1" dirty="0">
              <a:latin typeface="微软雅黑" panose="020B0503020204020204" pitchFamily="34" charset="-122"/>
              <a:ea typeface="微软雅黑" panose="020B0503020204020204" pitchFamily="34" charset="-122"/>
            </a:rPr>
            <a:t>不胜任</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工作</a:t>
          </a:r>
        </a:p>
      </dgm:t>
    </dgm:pt>
    <dgm:pt modelId="{33182938-BD97-4D83-8D46-FF8F4733F95B}" type="parTrans" cxnId="{C7DA100E-6AC1-4C4C-8DD9-B2CEA30F3463}">
      <dgm:prSet/>
      <dgm:spPr/>
      <dgm:t>
        <a:bodyPr/>
        <a:lstStyle/>
        <a:p>
          <a:endParaRPr lang="zh-CN" altLang="en-US" b="1">
            <a:latin typeface="微软雅黑" panose="020B0503020204020204" pitchFamily="34" charset="-122"/>
            <a:ea typeface="微软雅黑" panose="020B0503020204020204" pitchFamily="34" charset="-122"/>
          </a:endParaRPr>
        </a:p>
      </dgm:t>
    </dgm:pt>
    <dgm:pt modelId="{DAE2B05F-D3E0-4070-974F-030D80087A89}" type="sibTrans" cxnId="{C7DA100E-6AC1-4C4C-8DD9-B2CEA30F3463}">
      <dgm:prSet/>
      <dgm:spPr/>
      <dgm:t>
        <a:bodyPr/>
        <a:lstStyle/>
        <a:p>
          <a:endParaRPr lang="zh-CN" altLang="en-US" b="1">
            <a:latin typeface="微软雅黑" panose="020B0503020204020204" pitchFamily="34" charset="-122"/>
            <a:ea typeface="微软雅黑" panose="020B0503020204020204" pitchFamily="34" charset="-122"/>
          </a:endParaRPr>
        </a:p>
      </dgm:t>
    </dgm:pt>
    <dgm:pt modelId="{D67DFB0C-EEE3-4CB9-9083-23A0FAF2F714}">
      <dgm:prSet phldrT="[文本]"/>
      <dgm:spPr>
        <a:solidFill>
          <a:srgbClr val="1BECF1"/>
        </a:solidFill>
      </dgm:spPr>
      <dgm:t>
        <a:bodyPr/>
        <a:lstStyle/>
        <a:p>
          <a:r>
            <a:rPr lang="zh-CN" altLang="en-US" b="1" dirty="0">
              <a:latin typeface="微软雅黑" panose="020B0503020204020204" pitchFamily="34" charset="-122"/>
              <a:ea typeface="微软雅黑" panose="020B0503020204020204" pitchFamily="34" charset="-122"/>
            </a:rPr>
            <a:t>培训或</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调岗</a:t>
          </a:r>
        </a:p>
      </dgm:t>
    </dgm:pt>
    <dgm:pt modelId="{130D5256-0CCB-4935-8EA8-B1E30ED9467B}" type="parTrans" cxnId="{1085DB0B-8FBB-4AF6-8A78-E35E99D1CFDE}">
      <dgm:prSet/>
      <dgm:spPr/>
      <dgm:t>
        <a:bodyPr/>
        <a:lstStyle/>
        <a:p>
          <a:endParaRPr lang="zh-CN" altLang="en-US" b="1">
            <a:latin typeface="微软雅黑" panose="020B0503020204020204" pitchFamily="34" charset="-122"/>
            <a:ea typeface="微软雅黑" panose="020B0503020204020204" pitchFamily="34" charset="-122"/>
          </a:endParaRPr>
        </a:p>
      </dgm:t>
    </dgm:pt>
    <dgm:pt modelId="{4ABF86BB-8A91-474C-A59B-A50279F9100B}" type="sibTrans" cxnId="{1085DB0B-8FBB-4AF6-8A78-E35E99D1CFDE}">
      <dgm:prSet/>
      <dgm:spPr/>
      <dgm:t>
        <a:bodyPr/>
        <a:lstStyle/>
        <a:p>
          <a:endParaRPr lang="zh-CN" altLang="en-US" b="1">
            <a:latin typeface="微软雅黑" panose="020B0503020204020204" pitchFamily="34" charset="-122"/>
            <a:ea typeface="微软雅黑" panose="020B0503020204020204" pitchFamily="34" charset="-122"/>
          </a:endParaRPr>
        </a:p>
      </dgm:t>
    </dgm:pt>
    <dgm:pt modelId="{E5542195-A8EC-4E64-B99A-BFDF4D64E04B}">
      <dgm:prSet phldrT="[文本]"/>
      <dgm:spPr>
        <a:solidFill>
          <a:srgbClr val="00B050"/>
        </a:solidFill>
      </dgm:spPr>
      <dgm:t>
        <a:bodyPr/>
        <a:lstStyle/>
        <a:p>
          <a:r>
            <a:rPr lang="en-US" altLang="zh-CN" b="1" dirty="0">
              <a:latin typeface="微软雅黑" panose="020B0503020204020204" pitchFamily="34" charset="-122"/>
              <a:ea typeface="微软雅黑" panose="020B0503020204020204" pitchFamily="34" charset="-122"/>
            </a:rPr>
            <a:t>N+1</a:t>
          </a:r>
          <a:r>
            <a:rPr lang="zh-CN" altLang="en-US" b="1" dirty="0">
              <a:latin typeface="微软雅黑" panose="020B0503020204020204" pitchFamily="34" charset="-122"/>
              <a:ea typeface="微软雅黑" panose="020B0503020204020204" pitchFamily="34" charset="-122"/>
            </a:rPr>
            <a:t>解除</a:t>
          </a:r>
        </a:p>
      </dgm:t>
    </dgm:pt>
    <dgm:pt modelId="{08DE5D56-CC92-4244-883A-F6069B5494EB}" type="parTrans" cxnId="{AEDA8D09-0FE0-48BA-B8A9-A8F1062F9E1A}">
      <dgm:prSet/>
      <dgm:spPr/>
      <dgm:t>
        <a:bodyPr/>
        <a:lstStyle/>
        <a:p>
          <a:endParaRPr lang="zh-CN" altLang="en-US" b="1">
            <a:latin typeface="微软雅黑" panose="020B0503020204020204" pitchFamily="34" charset="-122"/>
            <a:ea typeface="微软雅黑" panose="020B0503020204020204" pitchFamily="34" charset="-122"/>
          </a:endParaRPr>
        </a:p>
      </dgm:t>
    </dgm:pt>
    <dgm:pt modelId="{359E618C-62AA-40FF-8358-D5E170DBF973}" type="sibTrans" cxnId="{AEDA8D09-0FE0-48BA-B8A9-A8F1062F9E1A}">
      <dgm:prSet/>
      <dgm:spPr/>
      <dgm:t>
        <a:bodyPr/>
        <a:lstStyle/>
        <a:p>
          <a:endParaRPr lang="zh-CN" altLang="en-US" b="1">
            <a:latin typeface="微软雅黑" panose="020B0503020204020204" pitchFamily="34" charset="-122"/>
            <a:ea typeface="微软雅黑" panose="020B0503020204020204" pitchFamily="34" charset="-122"/>
          </a:endParaRPr>
        </a:p>
      </dgm:t>
    </dgm:pt>
    <dgm:pt modelId="{FCC3207F-96E0-4193-B68A-677CC9467541}">
      <dgm:prSet phldrT="[文本]"/>
      <dgm:spPr>
        <a:solidFill>
          <a:srgbClr val="FF9900"/>
        </a:solidFill>
      </dgm:spPr>
      <dgm:t>
        <a:bodyPr/>
        <a:lstStyle/>
        <a:p>
          <a:r>
            <a:rPr lang="zh-CN" altLang="en-US" b="1" dirty="0">
              <a:latin typeface="微软雅黑" panose="020B0503020204020204" pitchFamily="34" charset="-122"/>
              <a:ea typeface="微软雅黑" panose="020B0503020204020204" pitchFamily="34" charset="-122"/>
            </a:rPr>
            <a:t>再次</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不胜任</a:t>
          </a:r>
        </a:p>
      </dgm:t>
    </dgm:pt>
    <dgm:pt modelId="{71091E5D-D1F8-4D2F-AE46-0758188820D3}" type="parTrans" cxnId="{9C0BE55F-AE69-433F-A00B-04E53F9691AC}">
      <dgm:prSet/>
      <dgm:spPr/>
      <dgm:t>
        <a:bodyPr/>
        <a:lstStyle/>
        <a:p>
          <a:endParaRPr lang="zh-CN" altLang="en-US" b="1">
            <a:latin typeface="微软雅黑" panose="020B0503020204020204" pitchFamily="34" charset="-122"/>
            <a:ea typeface="微软雅黑" panose="020B0503020204020204" pitchFamily="34" charset="-122"/>
          </a:endParaRPr>
        </a:p>
      </dgm:t>
    </dgm:pt>
    <dgm:pt modelId="{2A3852CE-AF4A-4607-BBC6-A755BD2E39A4}" type="sibTrans" cxnId="{9C0BE55F-AE69-433F-A00B-04E53F9691AC}">
      <dgm:prSet/>
      <dgm:spPr/>
      <dgm:t>
        <a:bodyPr/>
        <a:lstStyle/>
        <a:p>
          <a:endParaRPr lang="zh-CN" altLang="en-US" b="1">
            <a:latin typeface="微软雅黑" panose="020B0503020204020204" pitchFamily="34" charset="-122"/>
            <a:ea typeface="微软雅黑" panose="020B0503020204020204" pitchFamily="34" charset="-122"/>
          </a:endParaRPr>
        </a:p>
      </dgm:t>
    </dgm:pt>
    <dgm:pt modelId="{E979F059-8993-4AF4-B16D-757506526833}" type="pres">
      <dgm:prSet presAssocID="{E168EBAF-2E89-4DAA-BF4B-38431F65926B}" presName="CompostProcess" presStyleCnt="0">
        <dgm:presLayoutVars>
          <dgm:dir/>
          <dgm:resizeHandles val="exact"/>
        </dgm:presLayoutVars>
      </dgm:prSet>
      <dgm:spPr/>
    </dgm:pt>
    <dgm:pt modelId="{39EEDC39-C9AC-4120-83EA-A15CE90386DE}" type="pres">
      <dgm:prSet presAssocID="{E168EBAF-2E89-4DAA-BF4B-38431F65926B}" presName="arrow" presStyleLbl="bgShp" presStyleIdx="0" presStyleCnt="1"/>
      <dgm:spPr/>
    </dgm:pt>
    <dgm:pt modelId="{BA70746B-7287-49C9-B711-6A66F2A90255}" type="pres">
      <dgm:prSet presAssocID="{E168EBAF-2E89-4DAA-BF4B-38431F65926B}" presName="linearProcess" presStyleCnt="0"/>
      <dgm:spPr/>
    </dgm:pt>
    <dgm:pt modelId="{F525AB54-B095-4E79-9820-FF9F8846D6A0}" type="pres">
      <dgm:prSet presAssocID="{4D5892CE-CA2E-4D8A-AD32-5E9C868C6B8D}" presName="textNode" presStyleLbl="node1" presStyleIdx="0" presStyleCnt="4">
        <dgm:presLayoutVars>
          <dgm:bulletEnabled val="1"/>
        </dgm:presLayoutVars>
      </dgm:prSet>
      <dgm:spPr/>
    </dgm:pt>
    <dgm:pt modelId="{9B3A7A4B-2480-45C4-996E-5AAB763CD52F}" type="pres">
      <dgm:prSet presAssocID="{DAE2B05F-D3E0-4070-974F-030D80087A89}" presName="sibTrans" presStyleCnt="0"/>
      <dgm:spPr/>
    </dgm:pt>
    <dgm:pt modelId="{EB4054F9-C321-4D92-8C3C-2B0BE45CDC02}" type="pres">
      <dgm:prSet presAssocID="{D67DFB0C-EEE3-4CB9-9083-23A0FAF2F714}" presName="textNode" presStyleLbl="node1" presStyleIdx="1" presStyleCnt="4">
        <dgm:presLayoutVars>
          <dgm:bulletEnabled val="1"/>
        </dgm:presLayoutVars>
      </dgm:prSet>
      <dgm:spPr/>
    </dgm:pt>
    <dgm:pt modelId="{2BEBAD44-6239-4DFF-AB4E-E84746951C0A}" type="pres">
      <dgm:prSet presAssocID="{4ABF86BB-8A91-474C-A59B-A50279F9100B}" presName="sibTrans" presStyleCnt="0"/>
      <dgm:spPr/>
    </dgm:pt>
    <dgm:pt modelId="{1C62D7FF-7894-4EB7-8082-C8FD7E00278C}" type="pres">
      <dgm:prSet presAssocID="{FCC3207F-96E0-4193-B68A-677CC9467541}" presName="textNode" presStyleLbl="node1" presStyleIdx="2" presStyleCnt="4">
        <dgm:presLayoutVars>
          <dgm:bulletEnabled val="1"/>
        </dgm:presLayoutVars>
      </dgm:prSet>
      <dgm:spPr/>
    </dgm:pt>
    <dgm:pt modelId="{EAB7B69A-B268-4EEB-B881-038E02EDE38B}" type="pres">
      <dgm:prSet presAssocID="{2A3852CE-AF4A-4607-BBC6-A755BD2E39A4}" presName="sibTrans" presStyleCnt="0"/>
      <dgm:spPr/>
    </dgm:pt>
    <dgm:pt modelId="{A322F319-11AF-4ADE-B796-DA458F76740D}" type="pres">
      <dgm:prSet presAssocID="{E5542195-A8EC-4E64-B99A-BFDF4D64E04B}" presName="textNode" presStyleLbl="node1" presStyleIdx="3" presStyleCnt="4">
        <dgm:presLayoutVars>
          <dgm:bulletEnabled val="1"/>
        </dgm:presLayoutVars>
      </dgm:prSet>
      <dgm:spPr/>
    </dgm:pt>
  </dgm:ptLst>
  <dgm:cxnLst>
    <dgm:cxn modelId="{48DBB906-B8D9-B041-B2BC-7A3733FDB20B}" type="presOf" srcId="{4D5892CE-CA2E-4D8A-AD32-5E9C868C6B8D}" destId="{F525AB54-B095-4E79-9820-FF9F8846D6A0}" srcOrd="0" destOrd="0" presId="urn:microsoft.com/office/officeart/2005/8/layout/hProcess9"/>
    <dgm:cxn modelId="{AEDA8D09-0FE0-48BA-B8A9-A8F1062F9E1A}" srcId="{E168EBAF-2E89-4DAA-BF4B-38431F65926B}" destId="{E5542195-A8EC-4E64-B99A-BFDF4D64E04B}" srcOrd="3" destOrd="0" parTransId="{08DE5D56-CC92-4244-883A-F6069B5494EB}" sibTransId="{359E618C-62AA-40FF-8358-D5E170DBF973}"/>
    <dgm:cxn modelId="{1085DB0B-8FBB-4AF6-8A78-E35E99D1CFDE}" srcId="{E168EBAF-2E89-4DAA-BF4B-38431F65926B}" destId="{D67DFB0C-EEE3-4CB9-9083-23A0FAF2F714}" srcOrd="1" destOrd="0" parTransId="{130D5256-0CCB-4935-8EA8-B1E30ED9467B}" sibTransId="{4ABF86BB-8A91-474C-A59B-A50279F9100B}"/>
    <dgm:cxn modelId="{C7DA100E-6AC1-4C4C-8DD9-B2CEA30F3463}" srcId="{E168EBAF-2E89-4DAA-BF4B-38431F65926B}" destId="{4D5892CE-CA2E-4D8A-AD32-5E9C868C6B8D}" srcOrd="0" destOrd="0" parTransId="{33182938-BD97-4D83-8D46-FF8F4733F95B}" sibTransId="{DAE2B05F-D3E0-4070-974F-030D80087A89}"/>
    <dgm:cxn modelId="{0CA1B613-9685-8C4F-B20A-BF9D8A550082}" type="presOf" srcId="{D67DFB0C-EEE3-4CB9-9083-23A0FAF2F714}" destId="{EB4054F9-C321-4D92-8C3C-2B0BE45CDC02}" srcOrd="0" destOrd="0" presId="urn:microsoft.com/office/officeart/2005/8/layout/hProcess9"/>
    <dgm:cxn modelId="{BB69653C-1F49-5E41-930B-65155F2956A6}" type="presOf" srcId="{FCC3207F-96E0-4193-B68A-677CC9467541}" destId="{1C62D7FF-7894-4EB7-8082-C8FD7E00278C}" srcOrd="0" destOrd="0" presId="urn:microsoft.com/office/officeart/2005/8/layout/hProcess9"/>
    <dgm:cxn modelId="{9C0BE55F-AE69-433F-A00B-04E53F9691AC}" srcId="{E168EBAF-2E89-4DAA-BF4B-38431F65926B}" destId="{FCC3207F-96E0-4193-B68A-677CC9467541}" srcOrd="2" destOrd="0" parTransId="{71091E5D-D1F8-4D2F-AE46-0758188820D3}" sibTransId="{2A3852CE-AF4A-4607-BBC6-A755BD2E39A4}"/>
    <dgm:cxn modelId="{8A1F0C85-8F70-AE44-B1DE-82F341594270}" type="presOf" srcId="{E168EBAF-2E89-4DAA-BF4B-38431F65926B}" destId="{E979F059-8993-4AF4-B16D-757506526833}" srcOrd="0" destOrd="0" presId="urn:microsoft.com/office/officeart/2005/8/layout/hProcess9"/>
    <dgm:cxn modelId="{28DDA1FD-5A6C-2145-B2DA-E8584E94466D}" type="presOf" srcId="{E5542195-A8EC-4E64-B99A-BFDF4D64E04B}" destId="{A322F319-11AF-4ADE-B796-DA458F76740D}" srcOrd="0" destOrd="0" presId="urn:microsoft.com/office/officeart/2005/8/layout/hProcess9"/>
    <dgm:cxn modelId="{1B6267FE-A306-5448-9C86-C9AE42F5AC0E}" type="presParOf" srcId="{E979F059-8993-4AF4-B16D-757506526833}" destId="{39EEDC39-C9AC-4120-83EA-A15CE90386DE}" srcOrd="0" destOrd="0" presId="urn:microsoft.com/office/officeart/2005/8/layout/hProcess9"/>
    <dgm:cxn modelId="{5A7E1521-A9E7-3D43-B02C-B724DA7E2776}" type="presParOf" srcId="{E979F059-8993-4AF4-B16D-757506526833}" destId="{BA70746B-7287-49C9-B711-6A66F2A90255}" srcOrd="1" destOrd="0" presId="urn:microsoft.com/office/officeart/2005/8/layout/hProcess9"/>
    <dgm:cxn modelId="{D81B0591-62A9-2646-8188-C699E4C63C48}" type="presParOf" srcId="{BA70746B-7287-49C9-B711-6A66F2A90255}" destId="{F525AB54-B095-4E79-9820-FF9F8846D6A0}" srcOrd="0" destOrd="0" presId="urn:microsoft.com/office/officeart/2005/8/layout/hProcess9"/>
    <dgm:cxn modelId="{B3019B6E-8138-AA4F-B685-997024AE0139}" type="presParOf" srcId="{BA70746B-7287-49C9-B711-6A66F2A90255}" destId="{9B3A7A4B-2480-45C4-996E-5AAB763CD52F}" srcOrd="1" destOrd="0" presId="urn:microsoft.com/office/officeart/2005/8/layout/hProcess9"/>
    <dgm:cxn modelId="{8CD9917D-A1F1-4143-B412-112CA6A5C330}" type="presParOf" srcId="{BA70746B-7287-49C9-B711-6A66F2A90255}" destId="{EB4054F9-C321-4D92-8C3C-2B0BE45CDC02}" srcOrd="2" destOrd="0" presId="urn:microsoft.com/office/officeart/2005/8/layout/hProcess9"/>
    <dgm:cxn modelId="{9CAC63A9-79A6-4A43-BD74-D69BC324BD2A}" type="presParOf" srcId="{BA70746B-7287-49C9-B711-6A66F2A90255}" destId="{2BEBAD44-6239-4DFF-AB4E-E84746951C0A}" srcOrd="3" destOrd="0" presId="urn:microsoft.com/office/officeart/2005/8/layout/hProcess9"/>
    <dgm:cxn modelId="{4F18FB0B-7D54-8745-853A-F1E2BD2C8F98}" type="presParOf" srcId="{BA70746B-7287-49C9-B711-6A66F2A90255}" destId="{1C62D7FF-7894-4EB7-8082-C8FD7E00278C}" srcOrd="4" destOrd="0" presId="urn:microsoft.com/office/officeart/2005/8/layout/hProcess9"/>
    <dgm:cxn modelId="{22A8F140-EBA6-A74B-86A5-8A7933DCB1C6}" type="presParOf" srcId="{BA70746B-7287-49C9-B711-6A66F2A90255}" destId="{EAB7B69A-B268-4EEB-B881-038E02EDE38B}" srcOrd="5" destOrd="0" presId="urn:microsoft.com/office/officeart/2005/8/layout/hProcess9"/>
    <dgm:cxn modelId="{AD6A560A-1967-1E46-B0BB-914BB3BA511C}" type="presParOf" srcId="{BA70746B-7287-49C9-B711-6A66F2A90255}" destId="{A322F319-11AF-4ADE-B796-DA458F76740D}" srcOrd="6" destOrd="0" presId="urn:microsoft.com/office/officeart/2005/8/layout/hProcess9"/>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FD20D-712F-42E1-B214-4D8DF9242BB9}">
      <dsp:nvSpPr>
        <dsp:cNvPr id="0" name=""/>
        <dsp:cNvSpPr/>
      </dsp:nvSpPr>
      <dsp:spPr>
        <a:xfrm>
          <a:off x="274310" y="0"/>
          <a:ext cx="3933470" cy="3933470"/>
        </a:xfrm>
        <a:prstGeom prst="triangl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D41747-0882-4226-AB5D-C0BF552B0F3A}">
      <dsp:nvSpPr>
        <dsp:cNvPr id="0" name=""/>
        <dsp:cNvSpPr/>
      </dsp:nvSpPr>
      <dsp:spPr>
        <a:xfrm>
          <a:off x="2241045" y="395459"/>
          <a:ext cx="2556755" cy="931126"/>
        </a:xfrm>
        <a:prstGeom prst="round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b="1" kern="1200" dirty="0">
              <a:latin typeface="微软雅黑" panose="020B0503020204020204" pitchFamily="34" charset="-122"/>
              <a:ea typeface="微软雅黑" panose="020B0503020204020204" pitchFamily="34" charset="-122"/>
            </a:rPr>
            <a:t>程序</a:t>
          </a:r>
        </a:p>
      </dsp:txBody>
      <dsp:txXfrm>
        <a:off x="2286499" y="440913"/>
        <a:ext cx="2465847" cy="840218"/>
      </dsp:txXfrm>
    </dsp:sp>
    <dsp:sp modelId="{ACBC69C9-F2E5-4348-9186-964DB08F7CE9}">
      <dsp:nvSpPr>
        <dsp:cNvPr id="0" name=""/>
        <dsp:cNvSpPr/>
      </dsp:nvSpPr>
      <dsp:spPr>
        <a:xfrm>
          <a:off x="2241045" y="1442976"/>
          <a:ext cx="2556755" cy="931126"/>
        </a:xfrm>
        <a:prstGeom prst="round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b="1" kern="1200" dirty="0">
              <a:latin typeface="微软雅黑" panose="020B0503020204020204" pitchFamily="34" charset="-122"/>
              <a:ea typeface="微软雅黑" panose="020B0503020204020204" pitchFamily="34" charset="-122"/>
            </a:rPr>
            <a:t>事实</a:t>
          </a:r>
        </a:p>
      </dsp:txBody>
      <dsp:txXfrm>
        <a:off x="2286499" y="1488430"/>
        <a:ext cx="2465847" cy="840218"/>
      </dsp:txXfrm>
    </dsp:sp>
    <dsp:sp modelId="{9F1D3C46-D94D-46AD-B096-9606EFB9F4FA}">
      <dsp:nvSpPr>
        <dsp:cNvPr id="0" name=""/>
        <dsp:cNvSpPr/>
      </dsp:nvSpPr>
      <dsp:spPr>
        <a:xfrm>
          <a:off x="2241045" y="2490493"/>
          <a:ext cx="2556755" cy="931126"/>
        </a:xfrm>
        <a:prstGeom prst="round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b="1" kern="1200" dirty="0">
              <a:latin typeface="微软雅黑" panose="020B0503020204020204" pitchFamily="34" charset="-122"/>
              <a:ea typeface="微软雅黑" panose="020B0503020204020204" pitchFamily="34" charset="-122"/>
            </a:rPr>
            <a:t>送达</a:t>
          </a:r>
        </a:p>
      </dsp:txBody>
      <dsp:txXfrm>
        <a:off x="2286499" y="2535947"/>
        <a:ext cx="2465847" cy="840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EEDC39-C9AC-4120-83EA-A15CE90386DE}">
      <dsp:nvSpPr>
        <dsp:cNvPr id="0" name=""/>
        <dsp:cNvSpPr/>
      </dsp:nvSpPr>
      <dsp:spPr>
        <a:xfrm>
          <a:off x="553227" y="0"/>
          <a:ext cx="6269912" cy="3429413"/>
        </a:xfrm>
        <a:prstGeom prst="rightArrow">
          <a:avLst/>
        </a:prstGeom>
        <a:solidFill>
          <a:schemeClr val="accent5">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F525AB54-B095-4E79-9820-FF9F8846D6A0}">
      <dsp:nvSpPr>
        <dsp:cNvPr id="0" name=""/>
        <dsp:cNvSpPr/>
      </dsp:nvSpPr>
      <dsp:spPr>
        <a:xfrm>
          <a:off x="3907" y="1028823"/>
          <a:ext cx="1744891" cy="1371765"/>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病假</a:t>
          </a:r>
        </a:p>
      </dsp:txBody>
      <dsp:txXfrm>
        <a:off x="70871" y="1095787"/>
        <a:ext cx="1610963" cy="1237837"/>
      </dsp:txXfrm>
    </dsp:sp>
    <dsp:sp modelId="{EB4054F9-C321-4D92-8C3C-2B0BE45CDC02}">
      <dsp:nvSpPr>
        <dsp:cNvPr id="0" name=""/>
        <dsp:cNvSpPr/>
      </dsp:nvSpPr>
      <dsp:spPr>
        <a:xfrm>
          <a:off x="1878461" y="1028823"/>
          <a:ext cx="1744891" cy="1371765"/>
        </a:xfrm>
        <a:prstGeom prst="roundRect">
          <a:avLst/>
        </a:prstGeom>
        <a:solidFill>
          <a:schemeClr val="accent5">
            <a:hueOff val="4262077"/>
            <a:satOff val="7493"/>
            <a:lumOff val="843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确定医疗期</a:t>
          </a:r>
        </a:p>
      </dsp:txBody>
      <dsp:txXfrm>
        <a:off x="1945425" y="1095787"/>
        <a:ext cx="1610963" cy="1237837"/>
      </dsp:txXfrm>
    </dsp:sp>
    <dsp:sp modelId="{1C62D7FF-7894-4EB7-8082-C8FD7E00278C}">
      <dsp:nvSpPr>
        <dsp:cNvPr id="0" name=""/>
        <dsp:cNvSpPr/>
      </dsp:nvSpPr>
      <dsp:spPr>
        <a:xfrm>
          <a:off x="3753015" y="1028823"/>
          <a:ext cx="1744891" cy="1371765"/>
        </a:xfrm>
        <a:prstGeom prst="roundRect">
          <a:avLst/>
        </a:prstGeom>
        <a:solidFill>
          <a:schemeClr val="accent5">
            <a:hueOff val="8524155"/>
            <a:satOff val="14985"/>
            <a:lumOff val="1686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医疗期满无法工作</a:t>
          </a:r>
        </a:p>
      </dsp:txBody>
      <dsp:txXfrm>
        <a:off x="3819979" y="1095787"/>
        <a:ext cx="1610963" cy="1237837"/>
      </dsp:txXfrm>
    </dsp:sp>
    <dsp:sp modelId="{A322F319-11AF-4ADE-B796-DA458F76740D}">
      <dsp:nvSpPr>
        <dsp:cNvPr id="0" name=""/>
        <dsp:cNvSpPr/>
      </dsp:nvSpPr>
      <dsp:spPr>
        <a:xfrm>
          <a:off x="5627569" y="1028823"/>
          <a:ext cx="1744891" cy="1371765"/>
        </a:xfrm>
        <a:prstGeom prst="roundRect">
          <a:avLst/>
        </a:prstGeom>
        <a:solidFill>
          <a:schemeClr val="accent5">
            <a:hueOff val="12786231"/>
            <a:satOff val="22478"/>
            <a:lumOff val="2529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解除</a:t>
          </a:r>
        </a:p>
      </dsp:txBody>
      <dsp:txXfrm>
        <a:off x="5694533" y="1095787"/>
        <a:ext cx="1610963" cy="1237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EEDC39-C9AC-4120-83EA-A15CE90386DE}">
      <dsp:nvSpPr>
        <dsp:cNvPr id="0" name=""/>
        <dsp:cNvSpPr/>
      </dsp:nvSpPr>
      <dsp:spPr>
        <a:xfrm>
          <a:off x="553227" y="0"/>
          <a:ext cx="6269912" cy="3429413"/>
        </a:xfrm>
        <a:prstGeom prst="rightArrow">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F525AB54-B095-4E79-9820-FF9F8846D6A0}">
      <dsp:nvSpPr>
        <dsp:cNvPr id="0" name=""/>
        <dsp:cNvSpPr/>
      </dsp:nvSpPr>
      <dsp:spPr>
        <a:xfrm>
          <a:off x="900" y="1028823"/>
          <a:ext cx="1696150" cy="1371765"/>
        </a:xfrm>
        <a:prstGeom prst="roundRect">
          <a:avLst/>
        </a:prstGeom>
        <a:solidFill>
          <a:srgbClr val="00B0F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不胜任</a:t>
          </a:r>
          <a:endParaRPr lang="en-US" altLang="zh-CN" sz="2200" b="1" kern="1200" dirty="0">
            <a:latin typeface="微软雅黑" panose="020B0503020204020204" pitchFamily="34" charset="-122"/>
            <a:ea typeface="微软雅黑" panose="020B0503020204020204" pitchFamily="34" charset="-122"/>
          </a:endParaRPr>
        </a:p>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工作</a:t>
          </a:r>
        </a:p>
      </dsp:txBody>
      <dsp:txXfrm>
        <a:off x="67864" y="1095787"/>
        <a:ext cx="1562222" cy="1237837"/>
      </dsp:txXfrm>
    </dsp:sp>
    <dsp:sp modelId="{EB4054F9-C321-4D92-8C3C-2B0BE45CDC02}">
      <dsp:nvSpPr>
        <dsp:cNvPr id="0" name=""/>
        <dsp:cNvSpPr/>
      </dsp:nvSpPr>
      <dsp:spPr>
        <a:xfrm>
          <a:off x="1893705" y="1028823"/>
          <a:ext cx="1696150" cy="1371765"/>
        </a:xfrm>
        <a:prstGeom prst="roundRect">
          <a:avLst/>
        </a:prstGeom>
        <a:solidFill>
          <a:srgbClr val="1BECF1"/>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培训或</a:t>
          </a:r>
          <a:endParaRPr lang="en-US" altLang="zh-CN" sz="2200" b="1" kern="1200" dirty="0">
            <a:latin typeface="微软雅黑" panose="020B0503020204020204" pitchFamily="34" charset="-122"/>
            <a:ea typeface="微软雅黑" panose="020B0503020204020204" pitchFamily="34" charset="-122"/>
          </a:endParaRPr>
        </a:p>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调岗</a:t>
          </a:r>
        </a:p>
      </dsp:txBody>
      <dsp:txXfrm>
        <a:off x="1960669" y="1095787"/>
        <a:ext cx="1562222" cy="1237837"/>
      </dsp:txXfrm>
    </dsp:sp>
    <dsp:sp modelId="{1C62D7FF-7894-4EB7-8082-C8FD7E00278C}">
      <dsp:nvSpPr>
        <dsp:cNvPr id="0" name=""/>
        <dsp:cNvSpPr/>
      </dsp:nvSpPr>
      <dsp:spPr>
        <a:xfrm>
          <a:off x="3786511" y="1028823"/>
          <a:ext cx="1696150" cy="1371765"/>
        </a:xfrm>
        <a:prstGeom prst="roundRect">
          <a:avLst/>
        </a:prstGeom>
        <a:solidFill>
          <a:srgbClr val="FF990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再次</a:t>
          </a:r>
          <a:endParaRPr lang="en-US" altLang="zh-CN" sz="2200" b="1" kern="1200" dirty="0">
            <a:latin typeface="微软雅黑" panose="020B0503020204020204" pitchFamily="34" charset="-122"/>
            <a:ea typeface="微软雅黑" panose="020B0503020204020204" pitchFamily="34" charset="-122"/>
          </a:endParaRPr>
        </a:p>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不胜任</a:t>
          </a:r>
        </a:p>
      </dsp:txBody>
      <dsp:txXfrm>
        <a:off x="3853475" y="1095787"/>
        <a:ext cx="1562222" cy="1237837"/>
      </dsp:txXfrm>
    </dsp:sp>
    <dsp:sp modelId="{A322F319-11AF-4ADE-B796-DA458F76740D}">
      <dsp:nvSpPr>
        <dsp:cNvPr id="0" name=""/>
        <dsp:cNvSpPr/>
      </dsp:nvSpPr>
      <dsp:spPr>
        <a:xfrm>
          <a:off x="5679317" y="1028823"/>
          <a:ext cx="1696150" cy="1371765"/>
        </a:xfrm>
        <a:prstGeom prst="roundRect">
          <a:avLst/>
        </a:prstGeom>
        <a:solidFill>
          <a:srgbClr val="00B05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b="1" kern="1200" dirty="0">
              <a:latin typeface="微软雅黑" panose="020B0503020204020204" pitchFamily="34" charset="-122"/>
              <a:ea typeface="微软雅黑" panose="020B0503020204020204" pitchFamily="34" charset="-122"/>
            </a:rPr>
            <a:t>N+1</a:t>
          </a:r>
          <a:r>
            <a:rPr lang="zh-CN" altLang="en-US" sz="2200" b="1" kern="1200" dirty="0">
              <a:latin typeface="微软雅黑" panose="020B0503020204020204" pitchFamily="34" charset="-122"/>
              <a:ea typeface="微软雅黑" panose="020B0503020204020204" pitchFamily="34" charset="-122"/>
            </a:rPr>
            <a:t>解除</a:t>
          </a:r>
        </a:p>
      </dsp:txBody>
      <dsp:txXfrm>
        <a:off x="5746281" y="1095787"/>
        <a:ext cx="1562222" cy="123783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5A92AA-C8A3-D44D-B863-0D0A780EE2EF}" type="datetimeFigureOut">
              <a:rPr kumimoji="1" lang="zh-CN" altLang="en-US" smtClean="0"/>
              <a:t>2021/10/18</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6CA9C3-9626-664A-A969-BB8EACDD8CD8}" type="slidenum">
              <a:rPr kumimoji="1" lang="zh-CN" altLang="en-US" smtClean="0"/>
              <a:t>‹#›</a:t>
            </a:fld>
            <a:endParaRPr kumimoji="1" lang="zh-CN" altLang="en-US"/>
          </a:p>
        </p:txBody>
      </p:sp>
    </p:spTree>
    <p:extLst>
      <p:ext uri="{BB962C8B-B14F-4D97-AF65-F5344CB8AC3E}">
        <p14:creationId xmlns:p14="http://schemas.microsoft.com/office/powerpoint/2010/main" val="76943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93076-8823-4DD5-8762-061DAC05D673}" type="datetimeFigureOut">
              <a:rPr lang="zh-CN" altLang="en-US" smtClean="0"/>
              <a:t>2021/10/18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4063B-1D8C-42E0-A69F-E4314E3BFEBD}" type="slidenum">
              <a:rPr lang="zh-CN" altLang="en-US" smtClean="0"/>
              <a:t>‹#›</a:t>
            </a:fld>
            <a:endParaRPr lang="zh-CN" altLang="en-US"/>
          </a:p>
        </p:txBody>
      </p:sp>
    </p:spTree>
    <p:extLst>
      <p:ext uri="{BB962C8B-B14F-4D97-AF65-F5344CB8AC3E}">
        <p14:creationId xmlns:p14="http://schemas.microsoft.com/office/powerpoint/2010/main" val="26848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576943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DF796-A944-441F-8AC6-42CBC275A43C}" type="slidenum">
              <a:rPr lang="zh-CN" altLang="en-US" smtClean="0"/>
              <a:t>22</a:t>
            </a:fld>
            <a:endParaRPr lang="zh-CN" altLang="en-US"/>
          </a:p>
        </p:txBody>
      </p:sp>
    </p:spTree>
    <p:extLst>
      <p:ext uri="{BB962C8B-B14F-4D97-AF65-F5344CB8AC3E}">
        <p14:creationId xmlns:p14="http://schemas.microsoft.com/office/powerpoint/2010/main" val="981507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DF796-A944-441F-8AC6-42CBC275A43C}" type="slidenum">
              <a:rPr lang="zh-CN" altLang="en-US" smtClean="0"/>
              <a:t>24</a:t>
            </a:fld>
            <a:endParaRPr lang="zh-CN" altLang="en-US"/>
          </a:p>
        </p:txBody>
      </p:sp>
    </p:spTree>
    <p:extLst>
      <p:ext uri="{BB962C8B-B14F-4D97-AF65-F5344CB8AC3E}">
        <p14:creationId xmlns:p14="http://schemas.microsoft.com/office/powerpoint/2010/main" val="1981996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DF796-A944-441F-8AC6-42CBC275A43C}" type="slidenum">
              <a:rPr lang="zh-CN" altLang="en-US" smtClean="0"/>
              <a:t>25</a:t>
            </a:fld>
            <a:endParaRPr lang="zh-CN" altLang="en-US"/>
          </a:p>
        </p:txBody>
      </p:sp>
    </p:spTree>
    <p:extLst>
      <p:ext uri="{BB962C8B-B14F-4D97-AF65-F5344CB8AC3E}">
        <p14:creationId xmlns:p14="http://schemas.microsoft.com/office/powerpoint/2010/main" val="1804169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DF796-A944-441F-8AC6-42CBC275A43C}" type="slidenum">
              <a:rPr lang="zh-CN" altLang="en-US" smtClean="0"/>
              <a:t>26</a:t>
            </a:fld>
            <a:endParaRPr lang="zh-CN" altLang="en-US"/>
          </a:p>
        </p:txBody>
      </p:sp>
    </p:spTree>
    <p:extLst>
      <p:ext uri="{BB962C8B-B14F-4D97-AF65-F5344CB8AC3E}">
        <p14:creationId xmlns:p14="http://schemas.microsoft.com/office/powerpoint/2010/main" val="465375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601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
        <p:nvSpPr>
          <p:cNvPr id="8601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8B575CFC-D26F-5743-BA24-00298A8CADBE}" type="slidenum">
              <a:rPr lang="zh-CN" altLang="en-US">
                <a:latin typeface="等线" charset="-122"/>
                <a:ea typeface="等线" charset="-122"/>
              </a:rPr>
              <a:pPr/>
              <a:t>27</a:t>
            </a:fld>
            <a:endParaRPr lang="zh-CN" altLang="en-US">
              <a:latin typeface="等线" charset="-122"/>
              <a:ea typeface="等线" charset="-122"/>
            </a:endParaRPr>
          </a:p>
        </p:txBody>
      </p:sp>
    </p:spTree>
    <p:extLst>
      <p:ext uri="{BB962C8B-B14F-4D97-AF65-F5344CB8AC3E}">
        <p14:creationId xmlns:p14="http://schemas.microsoft.com/office/powerpoint/2010/main" val="177018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DF796-A944-441F-8AC6-42CBC275A43C}" type="slidenum">
              <a:rPr lang="zh-CN" altLang="en-US" smtClean="0"/>
              <a:t>2</a:t>
            </a:fld>
            <a:endParaRPr lang="zh-CN" altLang="en-US"/>
          </a:p>
        </p:txBody>
      </p:sp>
    </p:spTree>
    <p:extLst>
      <p:ext uri="{BB962C8B-B14F-4D97-AF65-F5344CB8AC3E}">
        <p14:creationId xmlns:p14="http://schemas.microsoft.com/office/powerpoint/2010/main" val="1073763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DF796-A944-441F-8AC6-42CBC275A43C}" type="slidenum">
              <a:rPr lang="zh-CN" altLang="en-US" smtClean="0"/>
              <a:t>6</a:t>
            </a:fld>
            <a:endParaRPr lang="zh-CN" altLang="en-US"/>
          </a:p>
        </p:txBody>
      </p:sp>
    </p:spTree>
    <p:extLst>
      <p:ext uri="{BB962C8B-B14F-4D97-AF65-F5344CB8AC3E}">
        <p14:creationId xmlns:p14="http://schemas.microsoft.com/office/powerpoint/2010/main" val="390179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DF796-A944-441F-8AC6-42CBC275A43C}" type="slidenum">
              <a:rPr lang="zh-CN" altLang="en-US" smtClean="0"/>
              <a:t>9</a:t>
            </a:fld>
            <a:endParaRPr lang="zh-CN" altLang="en-US"/>
          </a:p>
        </p:txBody>
      </p:sp>
    </p:spTree>
    <p:extLst>
      <p:ext uri="{BB962C8B-B14F-4D97-AF65-F5344CB8AC3E}">
        <p14:creationId xmlns:p14="http://schemas.microsoft.com/office/powerpoint/2010/main" val="79200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DF796-A944-441F-8AC6-42CBC275A43C}" type="slidenum">
              <a:rPr lang="zh-CN" altLang="en-US" smtClean="0"/>
              <a:t>12</a:t>
            </a:fld>
            <a:endParaRPr lang="zh-CN" altLang="en-US"/>
          </a:p>
        </p:txBody>
      </p:sp>
    </p:spTree>
    <p:extLst>
      <p:ext uri="{BB962C8B-B14F-4D97-AF65-F5344CB8AC3E}">
        <p14:creationId xmlns:p14="http://schemas.microsoft.com/office/powerpoint/2010/main" val="737765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DF796-A944-441F-8AC6-42CBC275A43C}" type="slidenum">
              <a:rPr lang="zh-CN" altLang="en-US" smtClean="0"/>
              <a:t>14</a:t>
            </a:fld>
            <a:endParaRPr lang="zh-CN" altLang="en-US"/>
          </a:p>
        </p:txBody>
      </p:sp>
    </p:spTree>
    <p:extLst>
      <p:ext uri="{BB962C8B-B14F-4D97-AF65-F5344CB8AC3E}">
        <p14:creationId xmlns:p14="http://schemas.microsoft.com/office/powerpoint/2010/main" val="814140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DF796-A944-441F-8AC6-42CBC275A43C}" type="slidenum">
              <a:rPr lang="zh-CN" altLang="en-US" smtClean="0"/>
              <a:t>16</a:t>
            </a:fld>
            <a:endParaRPr lang="zh-CN" altLang="en-US"/>
          </a:p>
        </p:txBody>
      </p:sp>
    </p:spTree>
    <p:extLst>
      <p:ext uri="{BB962C8B-B14F-4D97-AF65-F5344CB8AC3E}">
        <p14:creationId xmlns:p14="http://schemas.microsoft.com/office/powerpoint/2010/main" val="2033569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DF796-A944-441F-8AC6-42CBC275A43C}" type="slidenum">
              <a:rPr lang="zh-CN" altLang="en-US" smtClean="0"/>
              <a:t>18</a:t>
            </a:fld>
            <a:endParaRPr lang="zh-CN" altLang="en-US"/>
          </a:p>
        </p:txBody>
      </p:sp>
    </p:spTree>
    <p:extLst>
      <p:ext uri="{BB962C8B-B14F-4D97-AF65-F5344CB8AC3E}">
        <p14:creationId xmlns:p14="http://schemas.microsoft.com/office/powerpoint/2010/main" val="2020697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DF796-A944-441F-8AC6-42CBC275A43C}" type="slidenum">
              <a:rPr lang="zh-CN" altLang="en-US" smtClean="0"/>
              <a:t>20</a:t>
            </a:fld>
            <a:endParaRPr lang="zh-CN" altLang="en-US"/>
          </a:p>
        </p:txBody>
      </p:sp>
    </p:spTree>
    <p:extLst>
      <p:ext uri="{BB962C8B-B14F-4D97-AF65-F5344CB8AC3E}">
        <p14:creationId xmlns:p14="http://schemas.microsoft.com/office/powerpoint/2010/main" val="52529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8C73BD6-01F5-4269-9D87-2418AFBD4849}" type="datetimeFigureOut">
              <a:rPr lang="zh-CN" altLang="en-US" smtClean="0"/>
              <a:pPr/>
              <a:t>2021/10/18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05CAF3-FA69-4CF2-BE7B-F760C2400768}" type="slidenum">
              <a:rPr lang="zh-CN" altLang="en-US" smtClean="0"/>
              <a:pPr/>
              <a:t>‹#›</a:t>
            </a:fld>
            <a:endParaRPr lang="zh-CN" altLang="en-US"/>
          </a:p>
        </p:txBody>
      </p:sp>
    </p:spTree>
    <p:extLst>
      <p:ext uri="{BB962C8B-B14F-4D97-AF65-F5344CB8AC3E}">
        <p14:creationId xmlns:p14="http://schemas.microsoft.com/office/powerpoint/2010/main" val="392166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C73BD6-01F5-4269-9D87-2418AFBD4849}" type="datetimeFigureOut">
              <a:rPr lang="zh-CN" altLang="en-US" smtClean="0"/>
              <a:pPr/>
              <a:t>2021/10/18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05CAF3-FA69-4CF2-BE7B-F760C2400768}" type="slidenum">
              <a:rPr lang="zh-CN" altLang="en-US" smtClean="0"/>
              <a:pPr/>
              <a:t>‹#›</a:t>
            </a:fld>
            <a:endParaRPr lang="zh-CN" altLang="en-US"/>
          </a:p>
        </p:txBody>
      </p:sp>
    </p:spTree>
    <p:extLst>
      <p:ext uri="{BB962C8B-B14F-4D97-AF65-F5344CB8AC3E}">
        <p14:creationId xmlns:p14="http://schemas.microsoft.com/office/powerpoint/2010/main" val="9945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C73BD6-01F5-4269-9D87-2418AFBD4849}" type="datetimeFigureOut">
              <a:rPr lang="zh-CN" altLang="en-US" smtClean="0"/>
              <a:pPr/>
              <a:t>2021/10/18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05CAF3-FA69-4CF2-BE7B-F760C2400768}" type="slidenum">
              <a:rPr lang="zh-CN" altLang="en-US" smtClean="0"/>
              <a:pPr/>
              <a:t>‹#›</a:t>
            </a:fld>
            <a:endParaRPr lang="zh-CN" altLang="en-US"/>
          </a:p>
        </p:txBody>
      </p:sp>
    </p:spTree>
    <p:extLst>
      <p:ext uri="{BB962C8B-B14F-4D97-AF65-F5344CB8AC3E}">
        <p14:creationId xmlns:p14="http://schemas.microsoft.com/office/powerpoint/2010/main" val="2844466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11">
            <a:extLst>
              <a:ext uri="{FF2B5EF4-FFF2-40B4-BE49-F238E27FC236}">
                <a16:creationId xmlns:a16="http://schemas.microsoft.com/office/drawing/2014/main" id="{836648EA-5271-4589-9E13-4CC6FC7DC433}"/>
              </a:ext>
            </a:extLst>
          </p:cNvPr>
          <p:cNvGrpSpPr>
            <a:grpSpLocks/>
          </p:cNvGrpSpPr>
          <p:nvPr userDrawn="1"/>
        </p:nvGrpSpPr>
        <p:grpSpPr bwMode="auto">
          <a:xfrm>
            <a:off x="0" y="0"/>
            <a:ext cx="12192000" cy="6965576"/>
            <a:chOff x="-9350" y="0"/>
            <a:chExt cx="12132524" cy="6902245"/>
          </a:xfrm>
        </p:grpSpPr>
        <p:sp>
          <p:nvSpPr>
            <p:cNvPr id="8" name="矩形 7">
              <a:extLst>
                <a:ext uri="{FF2B5EF4-FFF2-40B4-BE49-F238E27FC236}">
                  <a16:creationId xmlns:a16="http://schemas.microsoft.com/office/drawing/2014/main" id="{D32C1A74-6E8C-4764-81AE-6A10CB8A8A33}"/>
                </a:ext>
              </a:extLst>
            </p:cNvPr>
            <p:cNvSpPr/>
            <p:nvPr/>
          </p:nvSpPr>
          <p:spPr>
            <a:xfrm>
              <a:off x="-9350" y="0"/>
              <a:ext cx="12132524" cy="6902245"/>
            </a:xfrm>
            <a:prstGeom prst="rect">
              <a:avLst/>
            </a:prstGeom>
            <a:blipFill>
              <a:blip r:embed="rId2"/>
              <a:srcRect/>
              <a:stretch>
                <a:fillRect l="-836" r="-246" b="-10256"/>
              </a:stretch>
            </a:blipFill>
            <a:ln w="19050">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矩形 8">
              <a:extLst>
                <a:ext uri="{FF2B5EF4-FFF2-40B4-BE49-F238E27FC236}">
                  <a16:creationId xmlns:a16="http://schemas.microsoft.com/office/drawing/2014/main" id="{454965AF-D35E-43ED-BC7F-C8AB8BC154C8}"/>
                </a:ext>
              </a:extLst>
            </p:cNvPr>
            <p:cNvSpPr/>
            <p:nvPr/>
          </p:nvSpPr>
          <p:spPr>
            <a:xfrm>
              <a:off x="0" y="0"/>
              <a:ext cx="12123174" cy="6858000"/>
            </a:xfrm>
            <a:prstGeom prst="rect">
              <a:avLst/>
            </a:prstGeom>
            <a:gradFill flip="none" rotWithShape="1">
              <a:gsLst>
                <a:gs pos="1000">
                  <a:schemeClr val="tx1">
                    <a:alpha val="60000"/>
                  </a:schemeClr>
                </a:gs>
                <a:gs pos="38000">
                  <a:schemeClr val="tx1">
                    <a:alpha val="70000"/>
                  </a:schemeClr>
                </a:gs>
                <a:gs pos="67000">
                  <a:schemeClr val="tx1">
                    <a:alpha val="98000"/>
                  </a:schemeClr>
                </a:gs>
                <a:gs pos="100000">
                  <a:schemeClr val="tx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extLst>
      <p:ext uri="{BB962C8B-B14F-4D97-AF65-F5344CB8AC3E}">
        <p14:creationId xmlns:p14="http://schemas.microsoft.com/office/powerpoint/2010/main" val="4009072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598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62188CD9-48FA-4BA9-8052-DDC6C4C7902D}"/>
              </a:ext>
            </a:extLst>
          </p:cNvPr>
          <p:cNvSpPr>
            <a:spLocks noGrp="1"/>
          </p:cNvSpPr>
          <p:nvPr>
            <p:ph type="pic" sz="quarter" idx="10"/>
          </p:nvPr>
        </p:nvSpPr>
        <p:spPr>
          <a:xfrm>
            <a:off x="0" y="-27384"/>
            <a:ext cx="12192000" cy="3456384"/>
          </a:xfrm>
          <a:custGeom>
            <a:avLst/>
            <a:gdLst>
              <a:gd name="connsiteX0" fmla="*/ 0 w 12192000"/>
              <a:gd name="connsiteY0" fmla="*/ 0 h 3456384"/>
              <a:gd name="connsiteX1" fmla="*/ 12192000 w 12192000"/>
              <a:gd name="connsiteY1" fmla="*/ 0 h 3456384"/>
              <a:gd name="connsiteX2" fmla="*/ 12192000 w 12192000"/>
              <a:gd name="connsiteY2" fmla="*/ 3456384 h 3456384"/>
              <a:gd name="connsiteX3" fmla="*/ 0 w 12192000"/>
              <a:gd name="connsiteY3" fmla="*/ 3456384 h 3456384"/>
            </a:gdLst>
            <a:ahLst/>
            <a:cxnLst>
              <a:cxn ang="0">
                <a:pos x="connsiteX0" y="connsiteY0"/>
              </a:cxn>
              <a:cxn ang="0">
                <a:pos x="connsiteX1" y="connsiteY1"/>
              </a:cxn>
              <a:cxn ang="0">
                <a:pos x="connsiteX2" y="connsiteY2"/>
              </a:cxn>
              <a:cxn ang="0">
                <a:pos x="connsiteX3" y="connsiteY3"/>
              </a:cxn>
            </a:cxnLst>
            <a:rect l="l" t="t" r="r" b="b"/>
            <a:pathLst>
              <a:path w="12192000" h="3456384">
                <a:moveTo>
                  <a:pt x="0" y="0"/>
                </a:moveTo>
                <a:lnTo>
                  <a:pt x="12192000" y="0"/>
                </a:lnTo>
                <a:lnTo>
                  <a:pt x="12192000" y="3456384"/>
                </a:lnTo>
                <a:lnTo>
                  <a:pt x="0" y="345638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58751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C73BD6-01F5-4269-9D87-2418AFBD4849}" type="datetimeFigureOut">
              <a:rPr lang="zh-CN" altLang="en-US" smtClean="0"/>
              <a:pPr/>
              <a:t>2021/10/18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05CAF3-FA69-4CF2-BE7B-F760C2400768}" type="slidenum">
              <a:rPr lang="zh-CN" altLang="en-US" smtClean="0"/>
              <a:pPr/>
              <a:t>‹#›</a:t>
            </a:fld>
            <a:endParaRPr lang="zh-CN" altLang="en-US"/>
          </a:p>
        </p:txBody>
      </p:sp>
    </p:spTree>
    <p:extLst>
      <p:ext uri="{BB962C8B-B14F-4D97-AF65-F5344CB8AC3E}">
        <p14:creationId xmlns:p14="http://schemas.microsoft.com/office/powerpoint/2010/main" val="221146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8C73BD6-01F5-4269-9D87-2418AFBD4849}" type="datetimeFigureOut">
              <a:rPr lang="zh-CN" altLang="en-US" smtClean="0"/>
              <a:pPr/>
              <a:t>2021/10/18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05CAF3-FA69-4CF2-BE7B-F760C2400768}" type="slidenum">
              <a:rPr lang="zh-CN" altLang="en-US" smtClean="0"/>
              <a:pPr/>
              <a:t>‹#›</a:t>
            </a:fld>
            <a:endParaRPr lang="zh-CN" altLang="en-US"/>
          </a:p>
        </p:txBody>
      </p:sp>
    </p:spTree>
    <p:extLst>
      <p:ext uri="{BB962C8B-B14F-4D97-AF65-F5344CB8AC3E}">
        <p14:creationId xmlns:p14="http://schemas.microsoft.com/office/powerpoint/2010/main" val="51713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8C73BD6-01F5-4269-9D87-2418AFBD4849}" type="datetimeFigureOut">
              <a:rPr lang="zh-CN" altLang="en-US" smtClean="0"/>
              <a:pPr/>
              <a:t>2021/10/18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05CAF3-FA69-4CF2-BE7B-F760C2400768}" type="slidenum">
              <a:rPr lang="zh-CN" altLang="en-US" smtClean="0"/>
              <a:pPr/>
              <a:t>‹#›</a:t>
            </a:fld>
            <a:endParaRPr lang="zh-CN" altLang="en-US"/>
          </a:p>
        </p:txBody>
      </p:sp>
    </p:spTree>
    <p:extLst>
      <p:ext uri="{BB962C8B-B14F-4D97-AF65-F5344CB8AC3E}">
        <p14:creationId xmlns:p14="http://schemas.microsoft.com/office/powerpoint/2010/main" val="117268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8C73BD6-01F5-4269-9D87-2418AFBD4849}" type="datetimeFigureOut">
              <a:rPr lang="zh-CN" altLang="en-US" smtClean="0"/>
              <a:pPr/>
              <a:t>2021/10/18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05CAF3-FA69-4CF2-BE7B-F760C2400768}" type="slidenum">
              <a:rPr lang="zh-CN" altLang="en-US" smtClean="0"/>
              <a:pPr/>
              <a:t>‹#›</a:t>
            </a:fld>
            <a:endParaRPr lang="zh-CN" altLang="en-US"/>
          </a:p>
        </p:txBody>
      </p:sp>
    </p:spTree>
    <p:extLst>
      <p:ext uri="{BB962C8B-B14F-4D97-AF65-F5344CB8AC3E}">
        <p14:creationId xmlns:p14="http://schemas.microsoft.com/office/powerpoint/2010/main" val="1776275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8C73BD6-01F5-4269-9D87-2418AFBD4849}" type="datetimeFigureOut">
              <a:rPr lang="zh-CN" altLang="en-US" smtClean="0"/>
              <a:pPr/>
              <a:t>2021/10/18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05CAF3-FA69-4CF2-BE7B-F760C2400768}" type="slidenum">
              <a:rPr lang="zh-CN" altLang="en-US" smtClean="0"/>
              <a:pPr/>
              <a:t>‹#›</a:t>
            </a:fld>
            <a:endParaRPr lang="zh-CN" altLang="en-US"/>
          </a:p>
        </p:txBody>
      </p:sp>
    </p:spTree>
    <p:extLst>
      <p:ext uri="{BB962C8B-B14F-4D97-AF65-F5344CB8AC3E}">
        <p14:creationId xmlns:p14="http://schemas.microsoft.com/office/powerpoint/2010/main" val="425578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C73BD6-01F5-4269-9D87-2418AFBD4849}" type="datetimeFigureOut">
              <a:rPr lang="zh-CN" altLang="en-US" smtClean="0"/>
              <a:pPr/>
              <a:t>2021/10/18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05CAF3-FA69-4CF2-BE7B-F760C2400768}" type="slidenum">
              <a:rPr lang="zh-CN" altLang="en-US" smtClean="0"/>
              <a:pPr/>
              <a:t>‹#›</a:t>
            </a:fld>
            <a:endParaRPr lang="zh-CN" altLang="en-US"/>
          </a:p>
        </p:txBody>
      </p:sp>
    </p:spTree>
    <p:extLst>
      <p:ext uri="{BB962C8B-B14F-4D97-AF65-F5344CB8AC3E}">
        <p14:creationId xmlns:p14="http://schemas.microsoft.com/office/powerpoint/2010/main" val="388765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C73BD6-01F5-4269-9D87-2418AFBD4849}" type="datetimeFigureOut">
              <a:rPr lang="zh-CN" altLang="en-US" smtClean="0"/>
              <a:pPr/>
              <a:t>2021/10/18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05CAF3-FA69-4CF2-BE7B-F760C2400768}" type="slidenum">
              <a:rPr lang="zh-CN" altLang="en-US" smtClean="0"/>
              <a:pPr/>
              <a:t>‹#›</a:t>
            </a:fld>
            <a:endParaRPr lang="zh-CN" altLang="en-US"/>
          </a:p>
        </p:txBody>
      </p:sp>
    </p:spTree>
    <p:extLst>
      <p:ext uri="{BB962C8B-B14F-4D97-AF65-F5344CB8AC3E}">
        <p14:creationId xmlns:p14="http://schemas.microsoft.com/office/powerpoint/2010/main" val="296681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C73BD6-01F5-4269-9D87-2418AFBD4849}" type="datetimeFigureOut">
              <a:rPr lang="zh-CN" altLang="en-US" smtClean="0"/>
              <a:pPr/>
              <a:t>2021/10/18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05CAF3-FA69-4CF2-BE7B-F760C2400768}" type="slidenum">
              <a:rPr lang="zh-CN" altLang="en-US" smtClean="0"/>
              <a:pPr/>
              <a:t>‹#›</a:t>
            </a:fld>
            <a:endParaRPr lang="zh-CN" altLang="en-US"/>
          </a:p>
        </p:txBody>
      </p:sp>
    </p:spTree>
    <p:extLst>
      <p:ext uri="{BB962C8B-B14F-4D97-AF65-F5344CB8AC3E}">
        <p14:creationId xmlns:p14="http://schemas.microsoft.com/office/powerpoint/2010/main" val="1566808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73BD6-01F5-4269-9D87-2418AFBD4849}" type="datetimeFigureOut">
              <a:rPr lang="zh-CN" altLang="en-US" smtClean="0"/>
              <a:pPr/>
              <a:t>2021/10/18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5CAF3-FA69-4CF2-BE7B-F760C2400768}" type="slidenum">
              <a:rPr lang="zh-CN" altLang="en-US" smtClean="0"/>
              <a:pPr/>
              <a:t>‹#›</a:t>
            </a:fld>
            <a:endParaRPr lang="zh-CN" altLang="en-US"/>
          </a:p>
        </p:txBody>
      </p:sp>
    </p:spTree>
    <p:extLst>
      <p:ext uri="{BB962C8B-B14F-4D97-AF65-F5344CB8AC3E}">
        <p14:creationId xmlns:p14="http://schemas.microsoft.com/office/powerpoint/2010/main" val="4143126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 id="2147483650" r:id="rId13"/>
    <p:sldLayoutId id="214748365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1997" cy="685800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cs typeface="+mn-ea"/>
              <a:sym typeface="+mn-lt"/>
            </a:endParaRPr>
          </a:p>
        </p:txBody>
      </p:sp>
      <p:grpSp>
        <p:nvGrpSpPr>
          <p:cNvPr id="4" name="组 3"/>
          <p:cNvGrpSpPr/>
          <p:nvPr/>
        </p:nvGrpSpPr>
        <p:grpSpPr>
          <a:xfrm>
            <a:off x="1573439" y="1645920"/>
            <a:ext cx="8183035" cy="3880590"/>
            <a:chOff x="1550579" y="1311170"/>
            <a:chExt cx="8503285" cy="4032460"/>
          </a:xfrm>
        </p:grpSpPr>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2014334" y="2903371"/>
              <a:ext cx="8039530" cy="979587"/>
            </a:xfrm>
            <a:prstGeom prst="rect">
              <a:avLst/>
            </a:prstGeom>
          </p:spPr>
          <p:txBody>
            <a:bodyPr wrap="square">
              <a:spAutoFit/>
            </a:bodyPr>
            <a:lstStyle/>
            <a:p>
              <a:pPr lvl="0" defTabSz="2419350" fontAlgn="base">
                <a:lnSpc>
                  <a:spcPct val="110000"/>
                </a:lnSpc>
                <a:spcBef>
                  <a:spcPct val="0"/>
                </a:spcBef>
                <a:spcAft>
                  <a:spcPct val="0"/>
                </a:spcAft>
                <a:defRPr/>
              </a:pPr>
              <a:r>
                <a:rPr lang="zh-CN" altLang="en-US" sz="5400" dirty="0">
                  <a:solidFill>
                    <a:schemeClr val="bg1"/>
                  </a:solidFill>
                  <a:effectLst>
                    <a:outerShdw blurRad="38100" dist="38100" dir="2700000" algn="tl">
                      <a:srgbClr val="000000">
                        <a:alpha val="43137"/>
                      </a:srgbClr>
                    </a:outerShdw>
                  </a:effectLst>
                  <a:latin typeface="Microsoft YaHei" charset="-122"/>
                  <a:ea typeface="Microsoft YaHei" charset="-122"/>
                  <a:cs typeface="Microsoft YaHei" charset="-122"/>
                  <a:sym typeface="微软雅黑" panose="020B0503020204020204" pitchFamily="34" charset="-122"/>
                </a:rPr>
                <a:t>辞退员工的</a:t>
              </a:r>
              <a:r>
                <a:rPr lang="en-US" altLang="zh-CN" sz="5400" dirty="0">
                  <a:solidFill>
                    <a:schemeClr val="bg1"/>
                  </a:solidFill>
                  <a:effectLst>
                    <a:outerShdw blurRad="38100" dist="38100" dir="2700000" algn="tl">
                      <a:srgbClr val="000000">
                        <a:alpha val="43137"/>
                      </a:srgbClr>
                    </a:outerShdw>
                  </a:effectLst>
                  <a:latin typeface="Microsoft YaHei" charset="-122"/>
                  <a:ea typeface="Microsoft YaHei" charset="-122"/>
                  <a:cs typeface="Microsoft YaHei" charset="-122"/>
                  <a:sym typeface="微软雅黑" panose="020B0503020204020204" pitchFamily="34" charset="-122"/>
                </a:rPr>
                <a:t>N</a:t>
              </a:r>
              <a:r>
                <a:rPr lang="zh-CN" altLang="en-US" sz="5400" dirty="0">
                  <a:solidFill>
                    <a:schemeClr val="bg1"/>
                  </a:solidFill>
                  <a:effectLst>
                    <a:outerShdw blurRad="38100" dist="38100" dir="2700000" algn="tl">
                      <a:srgbClr val="000000">
                        <a:alpha val="43137"/>
                      </a:srgbClr>
                    </a:outerShdw>
                  </a:effectLst>
                  <a:latin typeface="Microsoft YaHei" charset="-122"/>
                  <a:ea typeface="Microsoft YaHei" charset="-122"/>
                  <a:cs typeface="Microsoft YaHei" charset="-122"/>
                  <a:sym typeface="微软雅黑" panose="020B0503020204020204" pitchFamily="34" charset="-122"/>
                </a:rPr>
                <a:t>种方式</a:t>
              </a:r>
              <a:endParaRPr lang="zh-CN" altLang="en-US" sz="3800" dirty="0">
                <a:solidFill>
                  <a:schemeClr val="bg1"/>
                </a:solidFill>
                <a:latin typeface="Microsoft YaHei" charset="-122"/>
                <a:ea typeface="Microsoft YaHei" charset="-122"/>
                <a:cs typeface="Microsoft YaHei" charset="-122"/>
                <a:sym typeface="微软雅黑" panose="020B0503020204020204" pitchFamily="34" charset="-122"/>
              </a:endParaRPr>
            </a:p>
          </p:txBody>
        </p:sp>
        <p:cxnSp>
          <p:nvCxnSpPr>
            <p:cNvPr id="17" name="直接连接符 16"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p:nvPr/>
          </p:nvCxnSpPr>
          <p:spPr>
            <a:xfrm>
              <a:off x="2148114" y="2870200"/>
              <a:ext cx="1828800" cy="0"/>
            </a:xfrm>
            <a:prstGeom prst="line">
              <a:avLst/>
            </a:prstGeom>
            <a:ln w="28575">
              <a:solidFill>
                <a:srgbClr val="AF935C"/>
              </a:solidFill>
            </a:ln>
          </p:spPr>
          <p:style>
            <a:lnRef idx="1">
              <a:schemeClr val="accent1"/>
            </a:lnRef>
            <a:fillRef idx="0">
              <a:schemeClr val="accent1"/>
            </a:fillRef>
            <a:effectRef idx="0">
              <a:schemeClr val="accent1"/>
            </a:effectRef>
            <a:fontRef idx="minor">
              <a:schemeClr val="tx1"/>
            </a:fontRef>
          </p:style>
        </p:cxn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p:nvPr/>
          </p:nvCxnSpPr>
          <p:spPr>
            <a:xfrm>
              <a:off x="2148114" y="4547977"/>
              <a:ext cx="7258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550579" y="1311170"/>
              <a:ext cx="3340736" cy="4032460"/>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1722007" y="1473313"/>
              <a:ext cx="248785" cy="255929"/>
              <a:chOff x="1620407" y="1473313"/>
              <a:chExt cx="248785" cy="255929"/>
            </a:xfrm>
          </p:grpSpPr>
          <p:sp>
            <p:nvSpPr>
              <p:cNvPr id="41" name="矩形 40"/>
              <p:cNvSpPr/>
              <p:nvPr/>
            </p:nvSpPr>
            <p:spPr>
              <a:xfrm>
                <a:off x="1620407" y="1473313"/>
                <a:ext cx="248785" cy="28575"/>
              </a:xfrm>
              <a:prstGeom prst="rect">
                <a:avLst/>
              </a:prstGeom>
              <a:solidFill>
                <a:srgbClr val="AF935C"/>
              </a:solidFill>
              <a:ln w="12700" cap="flat" cmpd="sng" algn="ctr">
                <a:solidFill>
                  <a:srgbClr val="AF935C"/>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16200000">
                <a:off x="1510302" y="1590562"/>
                <a:ext cx="248785" cy="28575"/>
              </a:xfrm>
              <a:prstGeom prst="rect">
                <a:avLst/>
              </a:prstGeom>
              <a:solidFill>
                <a:srgbClr val="AF935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id="{0BE4CFDD-29A8-4F02-A847-A83E4297B06F}"/>
                </a:ext>
              </a:extLst>
            </p:cNvPr>
            <p:cNvSpPr txBox="1"/>
            <p:nvPr/>
          </p:nvSpPr>
          <p:spPr>
            <a:xfrm>
              <a:off x="2024791" y="1630975"/>
              <a:ext cx="3144157" cy="1375233"/>
            </a:xfrm>
            <a:prstGeom prst="rect">
              <a:avLst/>
            </a:prstGeom>
            <a:noFill/>
          </p:spPr>
          <p:txBody>
            <a:bodyPr wrap="square" rtlCol="0">
              <a:spAutoFit/>
            </a:bodyPr>
            <a:lstStyle/>
            <a:p>
              <a:r>
                <a:rPr lang="zh-CN" altLang="en-US" sz="8000" dirty="0">
                  <a:solidFill>
                    <a:schemeClr val="bg1"/>
                  </a:solidFill>
                  <a:latin typeface="Arial" charset="0"/>
                  <a:ea typeface="Arial" charset="0"/>
                  <a:cs typeface="Arial" charset="0"/>
                </a:rPr>
                <a:t>合法</a:t>
              </a:r>
            </a:p>
          </p:txBody>
        </p:sp>
      </p:grpSp>
      <p:sp>
        <p:nvSpPr>
          <p:cNvPr id="2" name="文本框 1"/>
          <p:cNvSpPr txBox="1"/>
          <p:nvPr/>
        </p:nvSpPr>
        <p:spPr>
          <a:xfrm>
            <a:off x="6822327" y="4256170"/>
            <a:ext cx="3391593" cy="369332"/>
          </a:xfrm>
          <a:prstGeom prst="rect">
            <a:avLst/>
          </a:prstGeom>
          <a:noFill/>
        </p:spPr>
        <p:txBody>
          <a:bodyPr wrap="square" rtlCol="0">
            <a:spAutoFit/>
          </a:bodyPr>
          <a:lstStyle/>
          <a:p>
            <a:r>
              <a:rPr kumimoji="1" lang="zh-CN" altLang="en-US" dirty="0">
                <a:solidFill>
                  <a:schemeClr val="bg1"/>
                </a:solidFill>
              </a:rPr>
              <a:t>主讲人：</a:t>
            </a:r>
          </a:p>
        </p:txBody>
      </p:sp>
    </p:spTree>
    <p:extLst>
      <p:ext uri="{BB962C8B-B14F-4D97-AF65-F5344CB8AC3E}">
        <p14:creationId xmlns:p14="http://schemas.microsoft.com/office/powerpoint/2010/main" val="1746360800"/>
      </p:ext>
    </p:extLst>
  </p:cSld>
  <p:clrMapOvr>
    <a:masterClrMapping/>
  </p:clrMapOvr>
  <mc:AlternateContent xmlns:mc="http://schemas.openxmlformats.org/markup-compatibility/2006" xmlns:p14="http://schemas.microsoft.com/office/powerpoint/2010/main">
    <mc:Choice Requires="p14">
      <p:transition spd="slow" p14:dur="1250" advClick="0">
        <p14:pan dir="u"/>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案例</a:t>
            </a:r>
          </a:p>
        </p:txBody>
      </p:sp>
      <p:sp>
        <p:nvSpPr>
          <p:cNvPr id="3" name="内容占位符 2"/>
          <p:cNvSpPr>
            <a:spLocks noGrp="1"/>
          </p:cNvSpPr>
          <p:nvPr>
            <p:ph idx="1"/>
          </p:nvPr>
        </p:nvSpPr>
        <p:spPr/>
        <p:txBody>
          <a:bodyPr>
            <a:normAutofit fontScale="92500" lnSpcReduction="10000"/>
          </a:bodyPr>
          <a:lstStyle/>
          <a:p>
            <a:r>
              <a:rPr lang="en-US" altLang="zh-CN" dirty="0"/>
              <a:t>2009</a:t>
            </a:r>
            <a:r>
              <a:rPr lang="zh-CN" altLang="en-US" dirty="0"/>
              <a:t>年</a:t>
            </a:r>
            <a:r>
              <a:rPr lang="en-US" altLang="zh-CN" dirty="0"/>
              <a:t>6</a:t>
            </a:r>
            <a:r>
              <a:rPr lang="zh-CN" altLang="en-US" dirty="0"/>
              <a:t>月</a:t>
            </a:r>
            <a:r>
              <a:rPr lang="en-US" altLang="zh-CN" dirty="0"/>
              <a:t>29</a:t>
            </a:r>
            <a:r>
              <a:rPr lang="zh-CN" altLang="en-US" dirty="0"/>
              <a:t>日员工董某入职统一石油公司，担任统一石油公司无锡地区驻区销售代表；</a:t>
            </a:r>
            <a:endParaRPr lang="en-US" altLang="zh-CN" dirty="0"/>
          </a:p>
          <a:p>
            <a:r>
              <a:rPr lang="en-US" altLang="zh-CN" dirty="0"/>
              <a:t>2015</a:t>
            </a:r>
            <a:r>
              <a:rPr lang="zh-CN" altLang="en-US" dirty="0"/>
              <a:t>年</a:t>
            </a:r>
            <a:r>
              <a:rPr lang="en-US" altLang="zh-CN" dirty="0"/>
              <a:t>2</a:t>
            </a:r>
            <a:r>
              <a:rPr lang="zh-CN" altLang="en-US" dirty="0"/>
              <a:t>月</a:t>
            </a:r>
            <a:r>
              <a:rPr lang="en-US" altLang="zh-CN" dirty="0"/>
              <a:t>26</a:t>
            </a:r>
            <a:r>
              <a:rPr lang="zh-CN" altLang="en-US" dirty="0"/>
              <a:t>日提交报销申请违反公司劳动纪律：其已享有常驻地补贴，根据差旅规定，常驻地工作不计算在差旅范畴，不报销差旅费用。且直线经理已经在</a:t>
            </a:r>
            <a:r>
              <a:rPr lang="en-US" altLang="zh-CN" dirty="0"/>
              <a:t>2014</a:t>
            </a:r>
            <a:r>
              <a:rPr lang="zh-CN" altLang="en-US" dirty="0"/>
              <a:t>年</a:t>
            </a:r>
            <a:r>
              <a:rPr lang="en-US" altLang="zh-CN" dirty="0"/>
              <a:t>11</a:t>
            </a:r>
            <a:r>
              <a:rPr lang="zh-CN" altLang="en-US" dirty="0"/>
              <a:t>月邮件通知其不允许出差报销，但其</a:t>
            </a:r>
            <a:r>
              <a:rPr lang="en-US" altLang="zh-CN" dirty="0"/>
              <a:t>2015</a:t>
            </a:r>
            <a:r>
              <a:rPr lang="zh-CN" altLang="en-US" dirty="0"/>
              <a:t>年</a:t>
            </a:r>
            <a:r>
              <a:rPr lang="en-US" altLang="zh-CN" dirty="0"/>
              <a:t>1</a:t>
            </a:r>
            <a:r>
              <a:rPr lang="zh-CN" altLang="en-US" dirty="0"/>
              <a:t>月在此情况下提交出差报销，此出差行程为虚假出差行程。</a:t>
            </a:r>
            <a:endParaRPr lang="en-US" altLang="zh-CN" dirty="0"/>
          </a:p>
          <a:p>
            <a:r>
              <a:rPr lang="zh-CN" altLang="en-US" dirty="0"/>
              <a:t>该公司</a:t>
            </a:r>
            <a:r>
              <a:rPr lang="en-US" altLang="zh-CN" dirty="0"/>
              <a:t>《</a:t>
            </a:r>
            <a:r>
              <a:rPr lang="zh-CN" altLang="en-US" dirty="0"/>
              <a:t>员工手册</a:t>
            </a:r>
            <a:r>
              <a:rPr lang="en-US" altLang="zh-CN" dirty="0"/>
              <a:t>》C</a:t>
            </a:r>
            <a:r>
              <a:rPr lang="zh-CN" altLang="en-US" dirty="0"/>
              <a:t>类过错行为及惩罚措施中有关虚报工作业绩或伪造工作记录或者提供任何虚假报告或信息的情况以及弄虚作假、涂改、伪造各种表单、数据或原始记录，或未经批准向有关部门提交或擅自更改有关数据的属于严重违纪。</a:t>
            </a:r>
            <a:endParaRPr lang="en-US" altLang="zh-CN" dirty="0"/>
          </a:p>
          <a:p>
            <a:r>
              <a:rPr kumimoji="1" lang="zh-CN" altLang="en-US" dirty="0"/>
              <a:t>问：公司可以解除董某的劳动合同吗？</a:t>
            </a:r>
          </a:p>
        </p:txBody>
      </p:sp>
    </p:spTree>
    <p:extLst>
      <p:ext uri="{BB962C8B-B14F-4D97-AF65-F5344CB8AC3E}">
        <p14:creationId xmlns:p14="http://schemas.microsoft.com/office/powerpoint/2010/main" val="111203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487488" y="1785146"/>
          <a:ext cx="5072112" cy="3933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AutoShape 30"/>
          <p:cNvSpPr>
            <a:spLocks noChangeArrowheads="1"/>
          </p:cNvSpPr>
          <p:nvPr/>
        </p:nvSpPr>
        <p:spPr bwMode="gray">
          <a:xfrm rot="16200000" flipV="1">
            <a:off x="6269955" y="2339151"/>
            <a:ext cx="757238" cy="673100"/>
          </a:xfrm>
          <a:prstGeom prst="triangle">
            <a:avLst>
              <a:gd name="adj" fmla="val 50000"/>
            </a:avLst>
          </a:prstGeom>
          <a:gradFill rotWithShape="1">
            <a:gsLst>
              <a:gs pos="0">
                <a:srgbClr val="FF6600"/>
              </a:gs>
              <a:gs pos="100000">
                <a:schemeClr val="hlink">
                  <a:gamma/>
                  <a:tint val="0"/>
                  <a:invGamma/>
                </a:schemeClr>
              </a:gs>
            </a:gsLst>
            <a:lin ang="5400000" scaled="1"/>
          </a:gradFill>
          <a:ln w="9525">
            <a:noFill/>
            <a:miter lim="800000"/>
            <a:headEnd/>
            <a:tailEnd/>
          </a:ln>
          <a:effectLst/>
        </p:spPr>
        <p:txBody>
          <a:bodyPr wrap="none" anchor="ctr"/>
          <a:lstStyle/>
          <a:p>
            <a:pPr>
              <a:defRPr/>
            </a:pPr>
            <a:endParaRPr lang="zh-CN" altLang="en-US" sz="2000">
              <a:latin typeface="微软雅黑" panose="020B0503020204020204" pitchFamily="34" charset="-122"/>
              <a:ea typeface="微软雅黑" panose="020B0503020204020204" pitchFamily="34" charset="-122"/>
            </a:endParaRPr>
          </a:p>
        </p:txBody>
      </p:sp>
      <p:sp>
        <p:nvSpPr>
          <p:cNvPr id="9" name="AutoShape 30"/>
          <p:cNvSpPr>
            <a:spLocks noChangeArrowheads="1"/>
          </p:cNvSpPr>
          <p:nvPr/>
        </p:nvSpPr>
        <p:spPr bwMode="gray">
          <a:xfrm rot="16200000" flipV="1">
            <a:off x="6269955" y="3419271"/>
            <a:ext cx="757238" cy="673100"/>
          </a:xfrm>
          <a:prstGeom prst="triangle">
            <a:avLst>
              <a:gd name="adj" fmla="val 50000"/>
            </a:avLst>
          </a:prstGeom>
          <a:gradFill rotWithShape="1">
            <a:gsLst>
              <a:gs pos="0">
                <a:srgbClr val="FF6600"/>
              </a:gs>
              <a:gs pos="100000">
                <a:schemeClr val="hlink">
                  <a:gamma/>
                  <a:tint val="0"/>
                  <a:invGamma/>
                </a:schemeClr>
              </a:gs>
            </a:gsLst>
            <a:lin ang="5400000" scaled="1"/>
          </a:gradFill>
          <a:ln w="9525">
            <a:noFill/>
            <a:miter lim="800000"/>
            <a:headEnd/>
            <a:tailEnd/>
          </a:ln>
          <a:effectLst/>
        </p:spPr>
        <p:txBody>
          <a:bodyPr wrap="none" anchor="ctr"/>
          <a:lstStyle/>
          <a:p>
            <a:pPr>
              <a:defRPr/>
            </a:pPr>
            <a:endParaRPr lang="zh-CN" altLang="en-US" sz="2000">
              <a:latin typeface="微软雅黑" panose="020B0503020204020204" pitchFamily="34" charset="-122"/>
              <a:ea typeface="微软雅黑" panose="020B0503020204020204" pitchFamily="34" charset="-122"/>
            </a:endParaRPr>
          </a:p>
        </p:txBody>
      </p:sp>
      <p:sp>
        <p:nvSpPr>
          <p:cNvPr id="10" name="AutoShape 30"/>
          <p:cNvSpPr>
            <a:spLocks noChangeArrowheads="1"/>
          </p:cNvSpPr>
          <p:nvPr/>
        </p:nvSpPr>
        <p:spPr bwMode="gray">
          <a:xfrm rot="16200000" flipV="1">
            <a:off x="6269955" y="4427383"/>
            <a:ext cx="757238" cy="673100"/>
          </a:xfrm>
          <a:prstGeom prst="triangle">
            <a:avLst>
              <a:gd name="adj" fmla="val 50000"/>
            </a:avLst>
          </a:prstGeom>
          <a:gradFill rotWithShape="1">
            <a:gsLst>
              <a:gs pos="0">
                <a:srgbClr val="FF6600"/>
              </a:gs>
              <a:gs pos="100000">
                <a:schemeClr val="hlink">
                  <a:gamma/>
                  <a:tint val="0"/>
                  <a:invGamma/>
                </a:schemeClr>
              </a:gs>
            </a:gsLst>
            <a:lin ang="5400000" scaled="1"/>
          </a:gradFill>
          <a:ln w="9525">
            <a:noFill/>
            <a:miter lim="800000"/>
            <a:headEnd/>
            <a:tailEnd/>
          </a:ln>
          <a:effectLst/>
        </p:spPr>
        <p:txBody>
          <a:bodyPr wrap="none" anchor="ctr"/>
          <a:lstStyle/>
          <a:p>
            <a:pPr>
              <a:defRPr/>
            </a:pPr>
            <a:endParaRPr lang="zh-CN" altLang="en-US" sz="2000">
              <a:latin typeface="微软雅黑" panose="020B0503020204020204" pitchFamily="34" charset="-122"/>
              <a:ea typeface="微软雅黑" panose="020B0503020204020204" pitchFamily="34" charset="-122"/>
            </a:endParaRPr>
          </a:p>
        </p:txBody>
      </p:sp>
      <p:sp>
        <p:nvSpPr>
          <p:cNvPr id="11" name="AutoShape 2"/>
          <p:cNvSpPr>
            <a:spLocks noChangeArrowheads="1"/>
          </p:cNvSpPr>
          <p:nvPr/>
        </p:nvSpPr>
        <p:spPr bwMode="auto">
          <a:xfrm>
            <a:off x="7608168" y="2157035"/>
            <a:ext cx="3528392" cy="3057525"/>
          </a:xfrm>
          <a:prstGeom prst="roundRect">
            <a:avLst>
              <a:gd name="adj" fmla="val 5856"/>
            </a:avLst>
          </a:prstGeom>
          <a:solidFill>
            <a:srgbClr val="FFFFFF"/>
          </a:solidFill>
          <a:ln w="9525">
            <a:solidFill>
              <a:srgbClr val="000000"/>
            </a:solidFill>
            <a:prstDash val="dash"/>
            <a:round/>
            <a:headEnd/>
            <a:tailEnd/>
          </a:ln>
        </p:spPr>
        <p:txBody>
          <a:bodyPr wrap="none" anchor="t"/>
          <a:ls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eaLnBrk="1" hangingPunct="1"/>
            <a:endParaRPr lang="en-US" altLang="zh-CN" dirty="0">
              <a:latin typeface="微软雅黑" panose="020B0503020204020204" pitchFamily="34" charset="-122"/>
              <a:ea typeface="微软雅黑" panose="020B0503020204020204" pitchFamily="34" charset="-122"/>
            </a:endParaRPr>
          </a:p>
          <a:p>
            <a:pPr algn="l" eaLnBrk="1" hangingPunct="1"/>
            <a:r>
              <a:rPr lang="zh-CN" altLang="en-US" dirty="0">
                <a:latin typeface="微软雅黑" panose="020B0503020204020204" pitchFamily="34" charset="-122"/>
                <a:ea typeface="微软雅黑" panose="020B0503020204020204" pitchFamily="34" charset="-122"/>
              </a:rPr>
              <a:t>规章制度</a:t>
            </a:r>
            <a:endParaRPr lang="en-US" altLang="zh-CN" dirty="0">
              <a:latin typeface="微软雅黑" panose="020B0503020204020204" pitchFamily="34" charset="-122"/>
              <a:ea typeface="微软雅黑" panose="020B0503020204020204" pitchFamily="34" charset="-122"/>
            </a:endParaRPr>
          </a:p>
          <a:p>
            <a:pPr algn="l" eaLnBrk="1" hangingPunct="1"/>
            <a:endParaRPr lang="en-US" altLang="zh-CN" dirty="0">
              <a:latin typeface="微软雅黑" panose="020B0503020204020204" pitchFamily="34" charset="-122"/>
              <a:ea typeface="微软雅黑" panose="020B0503020204020204" pitchFamily="34" charset="-122"/>
            </a:endParaRPr>
          </a:p>
          <a:p>
            <a:pPr algn="l" eaLnBrk="1" hangingPunct="1">
              <a:lnSpc>
                <a:spcPts val="1000"/>
              </a:lnSpc>
            </a:pPr>
            <a:endParaRPr lang="en-US" altLang="zh-CN" dirty="0">
              <a:latin typeface="微软雅黑" panose="020B0503020204020204" pitchFamily="34" charset="-122"/>
              <a:ea typeface="微软雅黑" panose="020B0503020204020204" pitchFamily="34" charset="-122"/>
            </a:endParaRPr>
          </a:p>
          <a:p>
            <a:pPr algn="l" eaLnBrk="1" hangingPunct="1">
              <a:lnSpc>
                <a:spcPts val="1000"/>
              </a:lnSpc>
            </a:pPr>
            <a:endParaRPr lang="en-US" altLang="zh-CN" dirty="0">
              <a:latin typeface="微软雅黑" panose="020B0503020204020204" pitchFamily="34" charset="-122"/>
              <a:ea typeface="微软雅黑" panose="020B0503020204020204" pitchFamily="34" charset="-122"/>
            </a:endParaRPr>
          </a:p>
          <a:p>
            <a:pPr algn="l" eaLnBrk="1" hangingPunct="1"/>
            <a:r>
              <a:rPr lang="zh-CN" altLang="en-US" dirty="0">
                <a:latin typeface="微软雅黑" panose="020B0503020204020204" pitchFamily="34" charset="-122"/>
                <a:ea typeface="微软雅黑" panose="020B0503020204020204" pitchFamily="34" charset="-122"/>
              </a:rPr>
              <a:t>确认事实（处罚单）、对事实定</a:t>
            </a:r>
            <a:endParaRPr lang="en-US" altLang="zh-CN" dirty="0">
              <a:latin typeface="微软雅黑" panose="020B0503020204020204" pitchFamily="34" charset="-122"/>
              <a:ea typeface="微软雅黑" panose="020B0503020204020204" pitchFamily="34" charset="-122"/>
            </a:endParaRPr>
          </a:p>
          <a:p>
            <a:pPr algn="l" eaLnBrk="1" hangingPunct="1"/>
            <a:r>
              <a:rPr lang="zh-CN" altLang="en-US" dirty="0">
                <a:latin typeface="微软雅黑" panose="020B0503020204020204" pitchFamily="34" charset="-122"/>
                <a:ea typeface="微软雅黑" panose="020B0503020204020204" pitchFamily="34" charset="-122"/>
              </a:rPr>
              <a:t>性、事实性质的转化、形成有效</a:t>
            </a:r>
            <a:endParaRPr lang="en-US" altLang="zh-CN" dirty="0">
              <a:latin typeface="微软雅黑" panose="020B0503020204020204" pitchFamily="34" charset="-122"/>
              <a:ea typeface="微软雅黑" panose="020B0503020204020204" pitchFamily="34" charset="-122"/>
            </a:endParaRPr>
          </a:p>
          <a:p>
            <a:pPr algn="l" eaLnBrk="1" hangingPunct="1"/>
            <a:r>
              <a:rPr lang="zh-CN" altLang="en-US" dirty="0">
                <a:latin typeface="微软雅黑" panose="020B0503020204020204" pitchFamily="34" charset="-122"/>
                <a:ea typeface="微软雅黑" panose="020B0503020204020204" pitchFamily="34" charset="-122"/>
              </a:rPr>
              <a:t>事实、把控事实的节奏</a:t>
            </a:r>
            <a:endParaRPr lang="en-US" altLang="zh-CN" dirty="0">
              <a:latin typeface="微软雅黑" panose="020B0503020204020204" pitchFamily="34" charset="-122"/>
              <a:ea typeface="微软雅黑" panose="020B0503020204020204" pitchFamily="34" charset="-122"/>
            </a:endParaRPr>
          </a:p>
          <a:p>
            <a:pPr algn="l" eaLnBrk="1" hangingPunct="1"/>
            <a:endParaRPr lang="en-US" altLang="zh-CN" dirty="0">
              <a:latin typeface="微软雅黑" panose="020B0503020204020204" pitchFamily="34" charset="-122"/>
              <a:ea typeface="微软雅黑" panose="020B0503020204020204" pitchFamily="34" charset="-122"/>
            </a:endParaRPr>
          </a:p>
          <a:p>
            <a:pPr algn="l" eaLnBrk="1" hangingPunct="1"/>
            <a:endParaRPr lang="en-US" altLang="zh-CN" dirty="0">
              <a:latin typeface="微软雅黑" panose="020B0503020204020204" pitchFamily="34" charset="-122"/>
              <a:ea typeface="微软雅黑" panose="020B0503020204020204" pitchFamily="34" charset="-122"/>
            </a:endParaRPr>
          </a:p>
          <a:p>
            <a:pPr algn="l" eaLnBrk="1" hangingPunct="1"/>
            <a:r>
              <a:rPr lang="zh-CN" altLang="en-US" dirty="0">
                <a:latin typeface="微软雅黑" panose="020B0503020204020204" pitchFamily="34" charset="-122"/>
                <a:ea typeface="微软雅黑" panose="020B0503020204020204" pitchFamily="34" charset="-122"/>
              </a:rPr>
              <a:t>口头、录音、邮件、快递、公告</a:t>
            </a:r>
            <a:endParaRPr lang="en-US" altLang="zh-CN" dirty="0">
              <a:latin typeface="微软雅黑" panose="020B0503020204020204" pitchFamily="34" charset="-122"/>
              <a:ea typeface="微软雅黑" panose="020B0503020204020204" pitchFamily="34" charset="-122"/>
            </a:endParaRPr>
          </a:p>
        </p:txBody>
      </p:sp>
      <p:sp>
        <p:nvSpPr>
          <p:cNvPr id="12" name="标题 1"/>
          <p:cNvSpPr>
            <a:spLocks noGrp="1"/>
          </p:cNvSpPr>
          <p:nvPr>
            <p:ph type="title"/>
          </p:nvPr>
        </p:nvSpPr>
        <p:spPr>
          <a:xfrm>
            <a:off x="838200" y="365125"/>
            <a:ext cx="10515600" cy="1325563"/>
          </a:xfrm>
        </p:spPr>
        <p:txBody>
          <a:bodyPr/>
          <a:lstStyle/>
          <a:p>
            <a:r>
              <a:rPr kumimoji="1" lang="zh-CN" altLang="en-US" dirty="0"/>
              <a:t>工具三：严重违纪</a:t>
            </a:r>
          </a:p>
        </p:txBody>
      </p:sp>
    </p:spTree>
    <p:extLst>
      <p:ext uri="{BB962C8B-B14F-4D97-AF65-F5344CB8AC3E}">
        <p14:creationId xmlns:p14="http://schemas.microsoft.com/office/powerpoint/2010/main" val="1481453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3961"/>
            <a:ext cx="12192000" cy="27333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722029" y="1311170"/>
            <a:ext cx="3340736" cy="4032460"/>
          </a:xfrm>
          <a:prstGeom prst="rect">
            <a:avLst/>
          </a:prstGeom>
          <a:noFill/>
          <a:ln w="76200">
            <a:solidFill>
              <a:srgbClr val="AF935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76972" y="2003961"/>
            <a:ext cx="2630849" cy="2646878"/>
          </a:xfrm>
          <a:prstGeom prst="rect">
            <a:avLst/>
          </a:prstGeom>
        </p:spPr>
        <p:txBody>
          <a:bodyPr wrap="none">
            <a:spAutoFit/>
          </a:bodyPr>
          <a:lstStyle/>
          <a:p>
            <a:pPr lvl="0" algn="ctr"/>
            <a:r>
              <a:rPr lang="en-US" altLang="zh-CN"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rPr>
              <a:t>04</a:t>
            </a:r>
            <a:endParaRPr lang="zh-CN" altLang="en-US"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endParaRPr>
          </a:p>
        </p:txBody>
      </p:sp>
      <p:cxnSp>
        <p:nvCxnSpPr>
          <p:cNvPr id="12" name="直接连接符 44"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a:off x="3058674" y="1463570"/>
            <a:ext cx="667447"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270269" y="2942680"/>
            <a:ext cx="5785657" cy="769441"/>
          </a:xfrm>
          <a:prstGeom prst="rect">
            <a:avLst/>
          </a:prstGeom>
        </p:spPr>
        <p:txBody>
          <a:bodyPr wrap="square">
            <a:spAutoFit/>
          </a:bodyPr>
          <a:lstStyle/>
          <a:p>
            <a:pPr lvl="0"/>
            <a:r>
              <a:rPr lang="zh-CN" altLang="en-US" sz="4400" spc="300" dirty="0">
                <a:solidFill>
                  <a:prstClr val="white"/>
                </a:solidFill>
                <a:latin typeface="微软雅黑" panose="020B0503020204020204" pitchFamily="34" charset="-122"/>
                <a:ea typeface="微软雅黑" panose="020B0503020204020204" pitchFamily="34" charset="-122"/>
                <a:cs typeface="+mn-ea"/>
                <a:sym typeface="+mn-lt"/>
              </a:rPr>
              <a:t>严重</a:t>
            </a:r>
            <a:r>
              <a:rPr lang="zh-CN" altLang="en-US" sz="4400" spc="300">
                <a:solidFill>
                  <a:prstClr val="white"/>
                </a:solidFill>
                <a:latin typeface="微软雅黑" panose="020B0503020204020204" pitchFamily="34" charset="-122"/>
                <a:ea typeface="微软雅黑" panose="020B0503020204020204" pitchFamily="34" charset="-122"/>
                <a:cs typeface="+mn-ea"/>
                <a:sym typeface="+mn-lt"/>
              </a:rPr>
              <a:t>失职、营私舞弊</a:t>
            </a:r>
            <a:endParaRPr lang="zh-CN" altLang="en-US" sz="4400" spc="300" dirty="0">
              <a:solidFill>
                <a:prstClr val="white"/>
              </a:solidFill>
              <a:latin typeface="微软雅黑" panose="020B0503020204020204" pitchFamily="34" charset="-122"/>
              <a:ea typeface="微软雅黑" panose="020B0503020204020204" pitchFamily="34" charset="-122"/>
              <a:cs typeface="+mn-ea"/>
              <a:sym typeface="+mn-lt"/>
            </a:endParaRPr>
          </a:p>
        </p:txBody>
      </p:sp>
      <p:cxnSp>
        <p:nvCxnSpPr>
          <p:cNvPr id="14" name="直接连接符 48"/>
          <p:cNvCxnSpPr/>
          <p:nvPr/>
        </p:nvCxnSpPr>
        <p:spPr>
          <a:xfrm>
            <a:off x="2316111" y="5154381"/>
            <a:ext cx="2183320"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317158"/>
      </p:ext>
    </p:extLst>
  </p:cSld>
  <p:clrMapOvr>
    <a:masterClrMapping/>
  </p:clrMapOvr>
  <mc:AlternateContent xmlns:mc="http://schemas.openxmlformats.org/markup-compatibility/2006" xmlns:p14="http://schemas.microsoft.com/office/powerpoint/2010/main">
    <mc:Choice Requires="p14">
      <p:transition spd="slow" p14:dur="1250" advClick="0">
        <p14:pan dir="u"/>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案例</a:t>
            </a:r>
          </a:p>
        </p:txBody>
      </p:sp>
      <p:sp>
        <p:nvSpPr>
          <p:cNvPr id="3" name="内容占位符 2"/>
          <p:cNvSpPr>
            <a:spLocks noGrp="1"/>
          </p:cNvSpPr>
          <p:nvPr>
            <p:ph idx="1"/>
          </p:nvPr>
        </p:nvSpPr>
        <p:spPr>
          <a:xfrm>
            <a:off x="838200" y="1858876"/>
            <a:ext cx="10515600" cy="4351338"/>
          </a:xfrm>
        </p:spPr>
        <p:txBody>
          <a:bodyPr/>
          <a:lstStyle/>
          <a:p>
            <a:r>
              <a:rPr kumimoji="1" lang="zh-CN" altLang="en-US" dirty="0"/>
              <a:t>某公司行政经理，外出时未将公章做妥善保管，导致公章丢失；</a:t>
            </a:r>
            <a:endParaRPr kumimoji="1" lang="en-US" altLang="zh-CN" dirty="0"/>
          </a:p>
          <a:p>
            <a:endParaRPr kumimoji="1" lang="en-US" altLang="zh-CN" dirty="0"/>
          </a:p>
          <a:p>
            <a:r>
              <a:rPr kumimoji="1" lang="zh-CN" altLang="en-US" dirty="0"/>
              <a:t>公司还发现，该经理在职期间，经常会利用职务便利，将公司采购的物品快递至自己家</a:t>
            </a:r>
            <a:endParaRPr kumimoji="1" lang="en-US" altLang="zh-CN" dirty="0"/>
          </a:p>
          <a:p>
            <a:endParaRPr kumimoji="1" lang="en-US" altLang="zh-CN" dirty="0"/>
          </a:p>
          <a:p>
            <a:r>
              <a:rPr kumimoji="1" lang="zh-CN" altLang="en-US" dirty="0"/>
              <a:t>如果你是这家公司的</a:t>
            </a:r>
            <a:r>
              <a:rPr kumimoji="1" lang="en-US" altLang="zh-CN" dirty="0"/>
              <a:t>HR</a:t>
            </a:r>
            <a:r>
              <a:rPr kumimoji="1" lang="zh-CN" altLang="en-US" dirty="0"/>
              <a:t>，你会怎么操作？</a:t>
            </a:r>
          </a:p>
        </p:txBody>
      </p:sp>
    </p:spTree>
    <p:extLst>
      <p:ext uri="{BB962C8B-B14F-4D97-AF65-F5344CB8AC3E}">
        <p14:creationId xmlns:p14="http://schemas.microsoft.com/office/powerpoint/2010/main" val="85284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3961"/>
            <a:ext cx="12192000" cy="27333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cs typeface="+mn-ea"/>
                <a:sym typeface="+mn-lt"/>
              </a:rPr>
              <a:t>         员工兼职</a:t>
            </a:r>
          </a:p>
        </p:txBody>
      </p:sp>
      <p:sp>
        <p:nvSpPr>
          <p:cNvPr id="10"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722029" y="1311170"/>
            <a:ext cx="3340736" cy="4032460"/>
          </a:xfrm>
          <a:prstGeom prst="rect">
            <a:avLst/>
          </a:prstGeom>
          <a:noFill/>
          <a:ln w="76200">
            <a:solidFill>
              <a:srgbClr val="AF935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76972" y="2003961"/>
            <a:ext cx="2630849" cy="2646878"/>
          </a:xfrm>
          <a:prstGeom prst="rect">
            <a:avLst/>
          </a:prstGeom>
        </p:spPr>
        <p:txBody>
          <a:bodyPr wrap="none">
            <a:spAutoFit/>
          </a:bodyPr>
          <a:lstStyle/>
          <a:p>
            <a:pPr lvl="0" algn="ctr"/>
            <a:r>
              <a:rPr lang="en-US" altLang="zh-CN"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rPr>
              <a:t>05</a:t>
            </a:r>
            <a:endParaRPr lang="zh-CN" altLang="en-US"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endParaRPr>
          </a:p>
        </p:txBody>
      </p:sp>
      <p:cxnSp>
        <p:nvCxnSpPr>
          <p:cNvPr id="12" name="直接连接符 44"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a:off x="3058674" y="1463570"/>
            <a:ext cx="667447"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626097" y="2942680"/>
            <a:ext cx="5429829" cy="769441"/>
          </a:xfrm>
          <a:prstGeom prst="rect">
            <a:avLst/>
          </a:prstGeom>
        </p:spPr>
        <p:txBody>
          <a:bodyPr wrap="square">
            <a:spAutoFit/>
          </a:bodyPr>
          <a:lstStyle/>
          <a:p>
            <a:pPr lvl="0"/>
            <a:endParaRPr lang="zh-CN" altLang="en-US" sz="4400" spc="300" dirty="0">
              <a:solidFill>
                <a:prstClr val="white"/>
              </a:solidFill>
              <a:latin typeface="微软雅黑" panose="020B0503020204020204" pitchFamily="34" charset="-122"/>
              <a:ea typeface="微软雅黑" panose="020B0503020204020204" pitchFamily="34" charset="-122"/>
              <a:cs typeface="+mn-ea"/>
              <a:sym typeface="+mn-lt"/>
            </a:endParaRPr>
          </a:p>
        </p:txBody>
      </p:sp>
      <p:cxnSp>
        <p:nvCxnSpPr>
          <p:cNvPr id="14" name="直接连接符 48"/>
          <p:cNvCxnSpPr/>
          <p:nvPr/>
        </p:nvCxnSpPr>
        <p:spPr>
          <a:xfrm>
            <a:off x="2316111" y="5154381"/>
            <a:ext cx="2183320"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87453"/>
      </p:ext>
    </p:extLst>
  </p:cSld>
  <p:clrMapOvr>
    <a:masterClrMapping/>
  </p:clrMapOvr>
  <mc:AlternateContent xmlns:mc="http://schemas.openxmlformats.org/markup-compatibility/2006" xmlns:p14="http://schemas.microsoft.com/office/powerpoint/2010/main">
    <mc:Choice Requires="p14">
      <p:transition spd="slow" p14:dur="1250" advClick="0">
        <p14:pan dir="u"/>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案例</a:t>
            </a:r>
          </a:p>
        </p:txBody>
      </p:sp>
      <p:sp>
        <p:nvSpPr>
          <p:cNvPr id="3" name="内容占位符 2"/>
          <p:cNvSpPr>
            <a:spLocks noGrp="1"/>
          </p:cNvSpPr>
          <p:nvPr>
            <p:ph idx="1"/>
          </p:nvPr>
        </p:nvSpPr>
        <p:spPr/>
        <p:txBody>
          <a:bodyPr/>
          <a:lstStyle/>
          <a:p>
            <a:r>
              <a:rPr kumimoji="1" lang="zh-CN" altLang="en-US" dirty="0"/>
              <a:t>孙某</a:t>
            </a:r>
            <a:r>
              <a:rPr kumimoji="1" lang="en-US" altLang="zh-CN" dirty="0"/>
              <a:t>2017</a:t>
            </a:r>
            <a:r>
              <a:rPr kumimoji="1" lang="zh-CN" altLang="en-US" dirty="0"/>
              <a:t>年</a:t>
            </a:r>
            <a:r>
              <a:rPr kumimoji="1" lang="en-US" altLang="zh-CN" dirty="0"/>
              <a:t>1</a:t>
            </a:r>
            <a:r>
              <a:rPr kumimoji="1" lang="zh-CN" altLang="en-US" dirty="0"/>
              <a:t>月入职万达公司，担任销售经理；</a:t>
            </a:r>
            <a:endParaRPr kumimoji="1" lang="en-US" altLang="zh-CN" dirty="0"/>
          </a:p>
          <a:p>
            <a:endParaRPr kumimoji="1" lang="en-US" altLang="zh-CN" dirty="0"/>
          </a:p>
          <a:p>
            <a:r>
              <a:rPr kumimoji="1" lang="en-US" altLang="zh-CN" dirty="0"/>
              <a:t>2017</a:t>
            </a:r>
            <a:r>
              <a:rPr kumimoji="1" lang="zh-CN" altLang="en-US" dirty="0"/>
              <a:t>年</a:t>
            </a:r>
            <a:r>
              <a:rPr kumimoji="1" lang="en-US" altLang="zh-CN" dirty="0"/>
              <a:t>8</a:t>
            </a:r>
            <a:r>
              <a:rPr kumimoji="1" lang="zh-CN" altLang="en-US" dirty="0"/>
              <a:t>月，万达公司收到同事举报，孙某在同事之间推销太平保险的保险产品，公司经调查发现，孙某为太平保险公司的业务员；</a:t>
            </a:r>
            <a:endParaRPr kumimoji="1" lang="en-US" altLang="zh-CN" dirty="0"/>
          </a:p>
          <a:p>
            <a:endParaRPr kumimoji="1" lang="en-US" altLang="zh-CN" dirty="0"/>
          </a:p>
          <a:p>
            <a:r>
              <a:rPr kumimoji="1" lang="zh-CN" altLang="en-US" dirty="0"/>
              <a:t>公司能否解除与孙某的劳动关系？</a:t>
            </a:r>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87130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3961"/>
            <a:ext cx="12192000" cy="27333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cs typeface="+mn-ea"/>
                <a:sym typeface="+mn-lt"/>
              </a:rPr>
              <a:t>                刑事责任</a:t>
            </a:r>
          </a:p>
        </p:txBody>
      </p:sp>
      <p:sp>
        <p:nvSpPr>
          <p:cNvPr id="10"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722029" y="1311170"/>
            <a:ext cx="3340736" cy="4032460"/>
          </a:xfrm>
          <a:prstGeom prst="rect">
            <a:avLst/>
          </a:prstGeom>
          <a:noFill/>
          <a:ln w="76200">
            <a:solidFill>
              <a:srgbClr val="AF935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76972" y="2003961"/>
            <a:ext cx="2630849" cy="2646878"/>
          </a:xfrm>
          <a:prstGeom prst="rect">
            <a:avLst/>
          </a:prstGeom>
        </p:spPr>
        <p:txBody>
          <a:bodyPr wrap="none">
            <a:spAutoFit/>
          </a:bodyPr>
          <a:lstStyle/>
          <a:p>
            <a:pPr lvl="0" algn="ctr"/>
            <a:r>
              <a:rPr lang="en-US" altLang="zh-CN"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rPr>
              <a:t>06</a:t>
            </a:r>
            <a:endParaRPr lang="zh-CN" altLang="en-US"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endParaRPr>
          </a:p>
        </p:txBody>
      </p:sp>
      <p:cxnSp>
        <p:nvCxnSpPr>
          <p:cNvPr id="12" name="直接连接符 44"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a:off x="3058674" y="1463570"/>
            <a:ext cx="667447"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cxnSp>
        <p:nvCxnSpPr>
          <p:cNvPr id="14" name="直接连接符 48"/>
          <p:cNvCxnSpPr/>
          <p:nvPr/>
        </p:nvCxnSpPr>
        <p:spPr>
          <a:xfrm>
            <a:off x="2316111" y="5154381"/>
            <a:ext cx="2183320"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261760"/>
      </p:ext>
    </p:extLst>
  </p:cSld>
  <p:clrMapOvr>
    <a:masterClrMapping/>
  </p:clrMapOvr>
  <mc:AlternateContent xmlns:mc="http://schemas.openxmlformats.org/markup-compatibility/2006" xmlns:p14="http://schemas.microsoft.com/office/powerpoint/2010/main">
    <mc:Choice Requires="p14">
      <p:transition spd="slow" p14:dur="1250" advClick="0">
        <p14:pan dir="u"/>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案例</a:t>
            </a:r>
          </a:p>
        </p:txBody>
      </p:sp>
      <p:sp>
        <p:nvSpPr>
          <p:cNvPr id="3" name="内容占位符 2"/>
          <p:cNvSpPr>
            <a:spLocks noGrp="1"/>
          </p:cNvSpPr>
          <p:nvPr>
            <p:ph idx="1"/>
          </p:nvPr>
        </p:nvSpPr>
        <p:spPr/>
        <p:txBody>
          <a:bodyPr>
            <a:normAutofit lnSpcReduction="10000"/>
          </a:bodyPr>
          <a:lstStyle/>
          <a:p>
            <a:r>
              <a:rPr kumimoji="1" lang="en-US" altLang="zh-CN" dirty="0"/>
              <a:t>2009</a:t>
            </a:r>
            <a:r>
              <a:rPr kumimoji="1" lang="zh-CN" altLang="en-US" dirty="0"/>
              <a:t>年</a:t>
            </a:r>
            <a:r>
              <a:rPr kumimoji="1" lang="en-US" altLang="zh-CN" dirty="0"/>
              <a:t>3</a:t>
            </a:r>
            <a:r>
              <a:rPr kumimoji="1" lang="zh-CN" altLang="en-US" dirty="0"/>
              <a:t>月</a:t>
            </a:r>
            <a:r>
              <a:rPr kumimoji="1" lang="en-US" altLang="zh-CN" dirty="0"/>
              <a:t>24</a:t>
            </a:r>
            <a:r>
              <a:rPr kumimoji="1" lang="zh-CN" altLang="en-US" dirty="0"/>
              <a:t>日，高某入职某公司，双方签订书面劳动合同；</a:t>
            </a:r>
            <a:endParaRPr kumimoji="1" lang="en-US" altLang="zh-CN" dirty="0"/>
          </a:p>
          <a:p>
            <a:r>
              <a:rPr lang="en-US" altLang="zh-CN" dirty="0"/>
              <a:t>2013</a:t>
            </a:r>
            <a:r>
              <a:rPr lang="zh-CN" altLang="en-US" dirty="0"/>
              <a:t>年</a:t>
            </a:r>
            <a:r>
              <a:rPr lang="en-US" altLang="zh-CN" dirty="0"/>
              <a:t>3</a:t>
            </a:r>
            <a:r>
              <a:rPr lang="zh-CN" altLang="en-US" dirty="0"/>
              <a:t>月</a:t>
            </a:r>
            <a:r>
              <a:rPr lang="en-US" altLang="zh-CN" dirty="0"/>
              <a:t>8</a:t>
            </a:r>
            <a:r>
              <a:rPr lang="zh-CN" altLang="en-US" dirty="0"/>
              <a:t>日，高某等</a:t>
            </a:r>
            <a:r>
              <a:rPr lang="en-US" altLang="zh-CN" dirty="0"/>
              <a:t>5</a:t>
            </a:r>
            <a:r>
              <a:rPr lang="zh-CN" altLang="en-US" dirty="0"/>
              <a:t>名同事在下班后，以玩“三公大吃小”的形式进行赌博，被警察抓获，并以赌博罪进行刑事拘留，高某之后一直被关在看守所。</a:t>
            </a:r>
            <a:endParaRPr lang="en-US" altLang="zh-CN" dirty="0"/>
          </a:p>
          <a:p>
            <a:r>
              <a:rPr lang="en-US" altLang="zh-CN" dirty="0"/>
              <a:t>2013</a:t>
            </a:r>
            <a:r>
              <a:rPr lang="zh-CN" altLang="en-US" dirty="0"/>
              <a:t>年</a:t>
            </a:r>
            <a:r>
              <a:rPr lang="en-US" altLang="zh-CN" dirty="0"/>
              <a:t>4</a:t>
            </a:r>
            <a:r>
              <a:rPr lang="zh-CN" altLang="en-US" dirty="0"/>
              <a:t>月</a:t>
            </a:r>
            <a:r>
              <a:rPr lang="en-US" altLang="zh-CN" dirty="0"/>
              <a:t>7</a:t>
            </a:r>
            <a:r>
              <a:rPr lang="zh-CN" altLang="en-US" dirty="0"/>
              <a:t>日，公安局作出行政处罚决定书，决定对高某等</a:t>
            </a:r>
            <a:r>
              <a:rPr lang="en-US" altLang="zh-CN" dirty="0"/>
              <a:t>5</a:t>
            </a:r>
            <a:r>
              <a:rPr lang="zh-CN" altLang="en-US" dirty="0"/>
              <a:t>人的赌博行为处以拘留</a:t>
            </a:r>
            <a:r>
              <a:rPr lang="en-US" altLang="zh-CN" dirty="0"/>
              <a:t>5</a:t>
            </a:r>
            <a:r>
              <a:rPr lang="zh-CN" altLang="en-US" dirty="0"/>
              <a:t>日处理，刑事拘留一日折抵行政拘留一日，不再执行行政拘留，并于当日释放了</a:t>
            </a:r>
            <a:r>
              <a:rPr lang="en-US" altLang="zh-CN" dirty="0"/>
              <a:t>5</a:t>
            </a:r>
            <a:r>
              <a:rPr lang="zh-CN" altLang="en-US" dirty="0"/>
              <a:t>人。</a:t>
            </a:r>
            <a:endParaRPr kumimoji="1" lang="en-US" altLang="zh-CN" dirty="0"/>
          </a:p>
          <a:p>
            <a:r>
              <a:rPr lang="zh-CN" altLang="en-US" dirty="0"/>
              <a:t>员工手册</a:t>
            </a:r>
            <a:r>
              <a:rPr lang="en-US" altLang="zh-CN" dirty="0"/>
              <a:t>13.5.3</a:t>
            </a:r>
            <a:r>
              <a:rPr lang="zh-CN" altLang="en-US" dirty="0"/>
              <a:t>条规定，治安拘留三天以上或者触犯国家法律、法规追究刑事责任者</a:t>
            </a:r>
            <a:endParaRPr lang="en-US" altLang="zh-CN" dirty="0"/>
          </a:p>
          <a:p>
            <a:r>
              <a:rPr kumimoji="1" lang="zh-CN" altLang="en-US" dirty="0"/>
              <a:t>公司可以解除</a:t>
            </a:r>
            <a:r>
              <a:rPr kumimoji="1" lang="en-US" altLang="zh-CN" dirty="0"/>
              <a:t>5</a:t>
            </a:r>
            <a:r>
              <a:rPr kumimoji="1" lang="zh-CN" altLang="en-US" dirty="0"/>
              <a:t>人劳动合同吗？</a:t>
            </a:r>
          </a:p>
          <a:p>
            <a:endParaRPr lang="en-US" altLang="zh-CN" dirty="0"/>
          </a:p>
        </p:txBody>
      </p:sp>
    </p:spTree>
    <p:extLst>
      <p:ext uri="{BB962C8B-B14F-4D97-AF65-F5344CB8AC3E}">
        <p14:creationId xmlns:p14="http://schemas.microsoft.com/office/powerpoint/2010/main" val="179601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3961"/>
            <a:ext cx="12192000" cy="27333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cs typeface="+mn-ea"/>
                <a:sym typeface="+mn-lt"/>
              </a:rPr>
              <a:t>                                 医疗期结束</a:t>
            </a:r>
          </a:p>
        </p:txBody>
      </p:sp>
      <p:sp>
        <p:nvSpPr>
          <p:cNvPr id="10"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722029" y="1311170"/>
            <a:ext cx="3340736" cy="4032460"/>
          </a:xfrm>
          <a:prstGeom prst="rect">
            <a:avLst/>
          </a:prstGeom>
          <a:noFill/>
          <a:ln w="76200">
            <a:solidFill>
              <a:srgbClr val="AF935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76972" y="2003961"/>
            <a:ext cx="2630849" cy="2646878"/>
          </a:xfrm>
          <a:prstGeom prst="rect">
            <a:avLst/>
          </a:prstGeom>
        </p:spPr>
        <p:txBody>
          <a:bodyPr wrap="none">
            <a:spAutoFit/>
          </a:bodyPr>
          <a:lstStyle/>
          <a:p>
            <a:pPr lvl="0" algn="ctr"/>
            <a:r>
              <a:rPr lang="en-US" altLang="zh-CN"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rPr>
              <a:t>07</a:t>
            </a:r>
            <a:endParaRPr lang="zh-CN" altLang="en-US"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endParaRPr>
          </a:p>
        </p:txBody>
      </p:sp>
      <p:cxnSp>
        <p:nvCxnSpPr>
          <p:cNvPr id="12" name="直接连接符 44"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a:off x="3058674" y="1463570"/>
            <a:ext cx="667447"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626097" y="2942680"/>
            <a:ext cx="5429829" cy="769441"/>
          </a:xfrm>
          <a:prstGeom prst="rect">
            <a:avLst/>
          </a:prstGeom>
        </p:spPr>
        <p:txBody>
          <a:bodyPr wrap="square">
            <a:spAutoFit/>
          </a:bodyPr>
          <a:lstStyle/>
          <a:p>
            <a:pPr lvl="0"/>
            <a:endParaRPr lang="zh-CN" altLang="en-US" sz="4400" spc="300" dirty="0">
              <a:solidFill>
                <a:prstClr val="white"/>
              </a:solidFill>
              <a:latin typeface="微软雅黑" panose="020B0503020204020204" pitchFamily="34" charset="-122"/>
              <a:ea typeface="微软雅黑" panose="020B0503020204020204" pitchFamily="34" charset="-122"/>
              <a:cs typeface="+mn-ea"/>
              <a:sym typeface="+mn-lt"/>
            </a:endParaRPr>
          </a:p>
        </p:txBody>
      </p:sp>
      <p:cxnSp>
        <p:nvCxnSpPr>
          <p:cNvPr id="14" name="直接连接符 48"/>
          <p:cNvCxnSpPr/>
          <p:nvPr/>
        </p:nvCxnSpPr>
        <p:spPr>
          <a:xfrm>
            <a:off x="2316111" y="5154381"/>
            <a:ext cx="2183320"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604345"/>
      </p:ext>
    </p:extLst>
  </p:cSld>
  <p:clrMapOvr>
    <a:masterClrMapping/>
  </p:clrMapOvr>
  <mc:AlternateContent xmlns:mc="http://schemas.openxmlformats.org/markup-compatibility/2006" xmlns:p14="http://schemas.microsoft.com/office/powerpoint/2010/main">
    <mc:Choice Requires="p14">
      <p:transition spd="slow" p14:dur="1250" advClick="0">
        <p14:pan dir="u"/>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7"/>
          <p:cNvSpPr>
            <a:spLocks noChangeArrowheads="1"/>
          </p:cNvSpPr>
          <p:nvPr/>
        </p:nvSpPr>
        <p:spPr bwMode="auto">
          <a:xfrm>
            <a:off x="983432" y="1581278"/>
            <a:ext cx="4536504" cy="461665"/>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zh-CN" altLang="en-US" sz="2400" i="1" dirty="0">
                <a:solidFill>
                  <a:srgbClr val="C00000"/>
                </a:solidFill>
                <a:latin typeface="微软雅黑" panose="020B0503020204020204" pitchFamily="34" charset="-122"/>
                <a:ea typeface="微软雅黑" panose="020B0503020204020204" pitchFamily="34" charset="-122"/>
              </a:rPr>
              <a:t>患病或非因工负伤解除</a:t>
            </a:r>
            <a:endParaRPr lang="en-US" altLang="zh-CN" sz="2400" i="1" dirty="0">
              <a:solidFill>
                <a:srgbClr val="C00000"/>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199456" y="1914186"/>
          <a:ext cx="7376368" cy="3429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2" name="组合 21"/>
          <p:cNvGrpSpPr/>
          <p:nvPr/>
        </p:nvGrpSpPr>
        <p:grpSpPr>
          <a:xfrm>
            <a:off x="8791848" y="2963722"/>
            <a:ext cx="2304256" cy="1371765"/>
            <a:chOff x="5611417" y="1028823"/>
            <a:chExt cx="1764396" cy="1371765"/>
          </a:xfrm>
          <a:solidFill>
            <a:srgbClr val="FFC000"/>
          </a:solidFill>
          <a:scene3d>
            <a:camera prst="orthographicFront"/>
            <a:lightRig rig="chilly" dir="t"/>
          </a:scene3d>
        </p:grpSpPr>
        <p:sp>
          <p:nvSpPr>
            <p:cNvPr id="23" name="圆角矩形 22"/>
            <p:cNvSpPr/>
            <p:nvPr/>
          </p:nvSpPr>
          <p:spPr>
            <a:xfrm>
              <a:off x="5611417" y="1028823"/>
              <a:ext cx="1764396" cy="1371765"/>
            </a:xfrm>
            <a:prstGeom prst="roundRect">
              <a:avLst/>
            </a:prstGeom>
            <a:grpFill/>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角矩形 4"/>
            <p:cNvSpPr/>
            <p:nvPr/>
          </p:nvSpPr>
          <p:spPr>
            <a:xfrm>
              <a:off x="5678381" y="1095787"/>
              <a:ext cx="1630468" cy="123783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200" b="1" kern="1200" dirty="0">
                  <a:solidFill>
                    <a:schemeClr val="tx1">
                      <a:lumMod val="50000"/>
                    </a:schemeClr>
                  </a:solidFill>
                  <a:latin typeface="微软雅黑" panose="020B0503020204020204" pitchFamily="34" charset="-122"/>
                  <a:ea typeface="微软雅黑" panose="020B0503020204020204" pitchFamily="34" charset="-122"/>
                </a:rPr>
                <a:t>经济补偿金</a:t>
              </a:r>
              <a:endParaRPr lang="en-US" altLang="zh-CN" sz="2200" b="1" kern="1200" dirty="0">
                <a:solidFill>
                  <a:schemeClr val="tx1">
                    <a:lumMod val="50000"/>
                  </a:schemeClr>
                </a:solidFill>
                <a:latin typeface="微软雅黑" panose="020B0503020204020204" pitchFamily="34" charset="-122"/>
                <a:ea typeface="微软雅黑" panose="020B0503020204020204" pitchFamily="34" charset="-122"/>
              </a:endParaRPr>
            </a:p>
            <a:p>
              <a:pPr lvl="0" algn="ctr" defTabSz="1200150">
                <a:lnSpc>
                  <a:spcPct val="90000"/>
                </a:lnSpc>
                <a:spcBef>
                  <a:spcPct val="0"/>
                </a:spcBef>
                <a:spcAft>
                  <a:spcPct val="35000"/>
                </a:spcAft>
              </a:pPr>
              <a:r>
                <a:rPr lang="zh-CN" altLang="en-US" sz="2200" b="1" dirty="0">
                  <a:solidFill>
                    <a:schemeClr val="tx1">
                      <a:lumMod val="50000"/>
                    </a:schemeClr>
                  </a:solidFill>
                  <a:latin typeface="微软雅黑" panose="020B0503020204020204" pitchFamily="34" charset="-122"/>
                  <a:ea typeface="微软雅黑" panose="020B0503020204020204" pitchFamily="34" charset="-122"/>
                </a:rPr>
                <a:t>代通知金</a:t>
              </a:r>
              <a:endParaRPr lang="en-US" altLang="zh-CN" sz="2200" b="1" dirty="0">
                <a:solidFill>
                  <a:schemeClr val="tx1">
                    <a:lumMod val="50000"/>
                  </a:schemeClr>
                </a:solidFill>
                <a:latin typeface="微软雅黑" panose="020B0503020204020204" pitchFamily="34" charset="-122"/>
                <a:ea typeface="微软雅黑" panose="020B0503020204020204" pitchFamily="34" charset="-122"/>
              </a:endParaRPr>
            </a:p>
            <a:p>
              <a:pPr lvl="0" algn="ctr" defTabSz="1200150">
                <a:lnSpc>
                  <a:spcPct val="90000"/>
                </a:lnSpc>
                <a:spcBef>
                  <a:spcPct val="0"/>
                </a:spcBef>
                <a:spcAft>
                  <a:spcPct val="35000"/>
                </a:spcAft>
              </a:pPr>
              <a:r>
                <a:rPr lang="en-US" altLang="zh-CN" sz="2200" b="1" dirty="0">
                  <a:solidFill>
                    <a:schemeClr val="tx1">
                      <a:lumMod val="50000"/>
                    </a:schemeClr>
                  </a:solidFill>
                  <a:latin typeface="微软雅黑" panose="020B0503020204020204" pitchFamily="34" charset="-122"/>
                  <a:ea typeface="微软雅黑" panose="020B0503020204020204" pitchFamily="34" charset="-122"/>
                </a:rPr>
                <a:t>N+1</a:t>
              </a:r>
              <a:endParaRPr lang="zh-CN" altLang="en-US" sz="2200" b="1" kern="1200" dirty="0">
                <a:solidFill>
                  <a:schemeClr val="tx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4110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2003961"/>
            <a:ext cx="12192000" cy="27333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722029" y="1311170"/>
            <a:ext cx="3340736" cy="4032460"/>
          </a:xfrm>
          <a:prstGeom prst="rect">
            <a:avLst/>
          </a:prstGeom>
          <a:noFill/>
          <a:ln w="76200">
            <a:solidFill>
              <a:srgbClr val="AF935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076973" y="2003961"/>
            <a:ext cx="2630848" cy="2646878"/>
          </a:xfrm>
          <a:prstGeom prst="rect">
            <a:avLst/>
          </a:prstGeom>
          <a:effectLst/>
        </p:spPr>
        <p:txBody>
          <a:bodyPr wrap="none">
            <a:spAutoFit/>
          </a:bodyPr>
          <a:lstStyle/>
          <a:p>
            <a:pPr lvl="0" algn="ctr"/>
            <a:r>
              <a:rPr lang="en-US" altLang="zh-CN"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rPr>
              <a:t>01</a:t>
            </a:r>
            <a:endParaRPr lang="zh-CN" altLang="en-US"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endParaRPr>
          </a:p>
        </p:txBody>
      </p:sp>
      <p:cxnSp>
        <p:nvCxnSpPr>
          <p:cNvPr id="45" name="直接连接符 44"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a:off x="3058674" y="1463570"/>
            <a:ext cx="667447"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253644" y="2942680"/>
            <a:ext cx="6938356" cy="769441"/>
          </a:xfrm>
          <a:prstGeom prst="rect">
            <a:avLst/>
          </a:prstGeom>
        </p:spPr>
        <p:txBody>
          <a:bodyPr wrap="square">
            <a:spAutoFit/>
          </a:bodyPr>
          <a:lstStyle/>
          <a:p>
            <a:pPr lvl="0"/>
            <a:r>
              <a:rPr lang="zh-CN" altLang="en-US" sz="4400" spc="300" dirty="0">
                <a:solidFill>
                  <a:prstClr val="white"/>
                </a:solidFill>
                <a:latin typeface="微软雅黑" panose="020B0503020204020204" pitchFamily="34" charset="-122"/>
                <a:ea typeface="微软雅黑" panose="020B0503020204020204" pitchFamily="34" charset="-122"/>
                <a:cs typeface="+mn-ea"/>
                <a:sym typeface="+mn-lt"/>
              </a:rPr>
              <a:t>用好“协商”工具</a:t>
            </a:r>
          </a:p>
        </p:txBody>
      </p:sp>
      <p:cxnSp>
        <p:nvCxnSpPr>
          <p:cNvPr id="49" name="直接连接符 48"/>
          <p:cNvCxnSpPr/>
          <p:nvPr/>
        </p:nvCxnSpPr>
        <p:spPr>
          <a:xfrm>
            <a:off x="2316111" y="5154381"/>
            <a:ext cx="2183320"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65184"/>
      </p:ext>
    </p:extLst>
  </p:cSld>
  <p:clrMapOvr>
    <a:masterClrMapping/>
  </p:clrMapOvr>
  <mc:AlternateContent xmlns:mc="http://schemas.openxmlformats.org/markup-compatibility/2006" xmlns:p14="http://schemas.microsoft.com/office/powerpoint/2010/main">
    <mc:Choice Requires="p14">
      <p:transition spd="slow" p14:dur="1250" advClick="0">
        <p14:pan dir="u"/>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2" grpId="0" animBg="1"/>
      <p:bldP spid="4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3961"/>
            <a:ext cx="12192000" cy="27333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cs typeface="+mn-ea"/>
                <a:sym typeface="+mn-lt"/>
              </a:rPr>
              <a:t>             不胜任工作</a:t>
            </a:r>
          </a:p>
        </p:txBody>
      </p:sp>
      <p:sp>
        <p:nvSpPr>
          <p:cNvPr id="10"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722029" y="1311170"/>
            <a:ext cx="3340736" cy="4032460"/>
          </a:xfrm>
          <a:prstGeom prst="rect">
            <a:avLst/>
          </a:prstGeom>
          <a:noFill/>
          <a:ln w="76200">
            <a:solidFill>
              <a:srgbClr val="AF935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76972" y="2003961"/>
            <a:ext cx="2630849" cy="2646878"/>
          </a:xfrm>
          <a:prstGeom prst="rect">
            <a:avLst/>
          </a:prstGeom>
        </p:spPr>
        <p:txBody>
          <a:bodyPr wrap="none">
            <a:spAutoFit/>
          </a:bodyPr>
          <a:lstStyle/>
          <a:p>
            <a:pPr lvl="0" algn="ctr"/>
            <a:r>
              <a:rPr lang="en-US" altLang="zh-CN"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rPr>
              <a:t>08</a:t>
            </a:r>
            <a:endParaRPr lang="zh-CN" altLang="en-US"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endParaRPr>
          </a:p>
        </p:txBody>
      </p:sp>
      <p:cxnSp>
        <p:nvCxnSpPr>
          <p:cNvPr id="12" name="直接连接符 44"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a:off x="3058674" y="1463570"/>
            <a:ext cx="667447"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cxnSp>
        <p:nvCxnSpPr>
          <p:cNvPr id="14" name="直接连接符 48"/>
          <p:cNvCxnSpPr/>
          <p:nvPr/>
        </p:nvCxnSpPr>
        <p:spPr>
          <a:xfrm>
            <a:off x="2316111" y="5154381"/>
            <a:ext cx="2183320"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63747"/>
      </p:ext>
    </p:extLst>
  </p:cSld>
  <p:clrMapOvr>
    <a:masterClrMapping/>
  </p:clrMapOvr>
  <mc:AlternateContent xmlns:mc="http://schemas.openxmlformats.org/markup-compatibility/2006" xmlns:p14="http://schemas.microsoft.com/office/powerpoint/2010/main">
    <mc:Choice Requires="p14">
      <p:transition spd="slow" p14:dur="1250" advClick="0">
        <p14:pan dir="u"/>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7"/>
          <p:cNvSpPr>
            <a:spLocks noChangeArrowheads="1"/>
          </p:cNvSpPr>
          <p:nvPr/>
        </p:nvSpPr>
        <p:spPr bwMode="auto">
          <a:xfrm>
            <a:off x="997017" y="1340768"/>
            <a:ext cx="4567815" cy="461665"/>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zh-CN" altLang="en-US" sz="2400" i="1" dirty="0">
                <a:solidFill>
                  <a:srgbClr val="C00000"/>
                </a:solidFill>
                <a:latin typeface="微软雅黑" panose="020B0503020204020204" pitchFamily="34" charset="-122"/>
                <a:ea typeface="微软雅黑" panose="020B0503020204020204" pitchFamily="34" charset="-122"/>
              </a:rPr>
              <a:t>不胜任工作解除</a:t>
            </a:r>
            <a:endParaRPr lang="en-US" altLang="zh-CN" sz="2400" i="1" dirty="0">
              <a:solidFill>
                <a:srgbClr val="C00000"/>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4624288" y="2087819"/>
          <a:ext cx="7376368" cy="3429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AutoShape 3"/>
          <p:cNvSpPr>
            <a:spLocks noChangeArrowheads="1"/>
          </p:cNvSpPr>
          <p:nvPr/>
        </p:nvSpPr>
        <p:spPr bwMode="gray">
          <a:xfrm>
            <a:off x="839416" y="2060848"/>
            <a:ext cx="3590399" cy="3449016"/>
          </a:xfrm>
          <a:prstGeom prst="roundRect">
            <a:avLst>
              <a:gd name="adj" fmla="val 8014"/>
            </a:avLst>
          </a:prstGeom>
          <a:solidFill>
            <a:srgbClr val="F8F8F8"/>
          </a:solidFill>
          <a:ln w="9525">
            <a:solidFill>
              <a:schemeClr val="accent1"/>
            </a:solidFill>
            <a:round/>
            <a:headEnd/>
            <a:tailEnd/>
          </a:ln>
        </p:spPr>
        <p:txBody>
          <a:bodyPr wrap="none" anchor="ctr"/>
          <a:ls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2" name="AutoShape 4"/>
          <p:cNvSpPr>
            <a:spLocks noChangeArrowheads="1"/>
          </p:cNvSpPr>
          <p:nvPr/>
        </p:nvSpPr>
        <p:spPr bwMode="gray">
          <a:xfrm>
            <a:off x="877600" y="2060848"/>
            <a:ext cx="3515793" cy="3449016"/>
          </a:xfrm>
          <a:prstGeom prst="roundRect">
            <a:avLst>
              <a:gd name="adj" fmla="val 7912"/>
            </a:avLst>
          </a:prstGeom>
          <a:solidFill>
            <a:srgbClr val="FFC000"/>
          </a:solidFill>
          <a:ln w="9525">
            <a:noFill/>
            <a:round/>
            <a:headEnd/>
            <a:tailEnd/>
          </a:ln>
          <a:effectLst/>
        </p:spPr>
        <p:txBody>
          <a:bodyPr wrap="none" anchor="ctr"/>
          <a:ls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0" name="Rectangle 17"/>
          <p:cNvSpPr>
            <a:spLocks noChangeArrowheads="1"/>
          </p:cNvSpPr>
          <p:nvPr/>
        </p:nvSpPr>
        <p:spPr bwMode="gray">
          <a:xfrm>
            <a:off x="1224545" y="2341512"/>
            <a:ext cx="3253455" cy="3375283"/>
          </a:xfrm>
          <a:prstGeom prst="rect">
            <a:avLst/>
          </a:prstGeom>
          <a:noFill/>
          <a:ln w="9525">
            <a:noFill/>
            <a:miter lim="800000"/>
            <a:headEnd/>
            <a:tailEnd/>
          </a:ln>
          <a:effectLst/>
        </p:spPr>
        <p:txBody>
          <a:bodyPr wrap="square">
            <a:spAutoFit/>
          </a:bodyPr>
          <a:ls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lnSpc>
                <a:spcPts val="3200"/>
              </a:lnSpc>
            </a:pP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rPr>
              <a:t> 特征：</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endParaRPr>
          </a:p>
          <a:p>
            <a:pPr algn="l">
              <a:lnSpc>
                <a:spcPts val="3200"/>
              </a:lnSpc>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rPr>
              <a:t>1</a:t>
            </a: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rPr>
              <a:t>、有确定的评价标准（绩效考核）</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endParaRPr>
          </a:p>
          <a:p>
            <a:pPr algn="l">
              <a:lnSpc>
                <a:spcPts val="3200"/>
              </a:lnSpc>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rPr>
              <a:t>2</a:t>
            </a: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rPr>
              <a:t>、基于真实的工作表现</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endParaRPr>
          </a:p>
          <a:p>
            <a:pPr algn="l">
              <a:lnSpc>
                <a:spcPts val="3200"/>
              </a:lnSpc>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rPr>
              <a:t>3</a:t>
            </a: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rPr>
              <a:t>、评价结果显示不具备所任职务的能力</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endParaRPr>
          </a:p>
          <a:p>
            <a:pPr algn="l">
              <a:lnSpc>
                <a:spcPts val="3200"/>
              </a:lnSpc>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rPr>
              <a:t>4</a:t>
            </a: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rPr>
              <a:t>、基于评价结果做出</a:t>
            </a:r>
            <a:r>
              <a:rPr lang="zh-CN" altLang="en-US" sz="20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rPr>
              <a:t>相应处理</a:t>
            </a:r>
            <a:endParaRPr lang="en-US" altLang="zh-CN" sz="2000" dirty="0">
              <a:solidFill>
                <a:srgbClr val="FF0000"/>
              </a:solidFill>
              <a:latin typeface="微软雅黑" panose="020B0503020204020204" pitchFamily="34" charset="-122"/>
              <a:ea typeface="微软雅黑" panose="020B0503020204020204" pitchFamily="34" charset="-122"/>
            </a:endParaRPr>
          </a:p>
        </p:txBody>
      </p:sp>
      <p:grpSp>
        <p:nvGrpSpPr>
          <p:cNvPr id="21" name="Group 21"/>
          <p:cNvGrpSpPr>
            <a:grpSpLocks/>
          </p:cNvGrpSpPr>
          <p:nvPr/>
        </p:nvGrpSpPr>
        <p:grpSpPr bwMode="auto">
          <a:xfrm>
            <a:off x="971180" y="2413520"/>
            <a:ext cx="338468" cy="346099"/>
            <a:chOff x="2928" y="2208"/>
            <a:chExt cx="262" cy="262"/>
          </a:xfrm>
          <a:solidFill>
            <a:srgbClr val="00B0F0"/>
          </a:solidFill>
        </p:grpSpPr>
        <p:sp>
          <p:nvSpPr>
            <p:cNvPr id="25" name="Oval 22"/>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6" name="Oval 23"/>
            <p:cNvSpPr>
              <a:spLocks noChangeArrowheads="1"/>
            </p:cNvSpPr>
            <p:nvPr/>
          </p:nvSpPr>
          <p:spPr bwMode="gray">
            <a:xfrm>
              <a:off x="2948" y="2230"/>
              <a:ext cx="220" cy="218"/>
            </a:xfrm>
            <a:prstGeom prst="ellipse">
              <a:avLst/>
            </a:prstGeom>
            <a:grpFill/>
            <a:ln w="12700">
              <a:noFill/>
              <a:round/>
              <a:headEnd/>
              <a:tailEnd/>
            </a:ln>
            <a:effectLst/>
          </p:spPr>
          <p:txBody>
            <a:bodyPr wrap="none" anchor="ctr"/>
            <a:ls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76763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3961"/>
            <a:ext cx="12192000" cy="27333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cs typeface="+mn-ea"/>
                <a:sym typeface="+mn-lt"/>
              </a:rPr>
              <a:t>                                客观情况发生重大变化</a:t>
            </a:r>
          </a:p>
        </p:txBody>
      </p:sp>
      <p:sp>
        <p:nvSpPr>
          <p:cNvPr id="10"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722029" y="1311170"/>
            <a:ext cx="3340736" cy="4032460"/>
          </a:xfrm>
          <a:prstGeom prst="rect">
            <a:avLst/>
          </a:prstGeom>
          <a:noFill/>
          <a:ln w="76200">
            <a:solidFill>
              <a:srgbClr val="AF935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76972" y="2003961"/>
            <a:ext cx="2630849" cy="2646878"/>
          </a:xfrm>
          <a:prstGeom prst="rect">
            <a:avLst/>
          </a:prstGeom>
        </p:spPr>
        <p:txBody>
          <a:bodyPr wrap="none">
            <a:spAutoFit/>
          </a:bodyPr>
          <a:lstStyle/>
          <a:p>
            <a:pPr lvl="0" algn="ctr"/>
            <a:r>
              <a:rPr lang="en-US" altLang="zh-CN"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rPr>
              <a:t>09</a:t>
            </a:r>
            <a:endParaRPr lang="zh-CN" altLang="en-US"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endParaRPr>
          </a:p>
        </p:txBody>
      </p:sp>
      <p:cxnSp>
        <p:nvCxnSpPr>
          <p:cNvPr id="12" name="直接连接符 44"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a:off x="3058674" y="1463570"/>
            <a:ext cx="667447"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cxnSp>
        <p:nvCxnSpPr>
          <p:cNvPr id="14" name="直接连接符 48"/>
          <p:cNvCxnSpPr/>
          <p:nvPr/>
        </p:nvCxnSpPr>
        <p:spPr>
          <a:xfrm>
            <a:off x="2316111" y="5154381"/>
            <a:ext cx="2183320"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542221"/>
      </p:ext>
    </p:extLst>
  </p:cSld>
  <p:clrMapOvr>
    <a:masterClrMapping/>
  </p:clrMapOvr>
  <mc:AlternateContent xmlns:mc="http://schemas.openxmlformats.org/markup-compatibility/2006" xmlns:p14="http://schemas.microsoft.com/office/powerpoint/2010/main">
    <mc:Choice Requires="p14">
      <p:transition spd="slow" p14:dur="1250" advClick="0">
        <p14:pan dir="u"/>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Oval 65"/>
          <p:cNvSpPr>
            <a:spLocks noChangeArrowheads="1"/>
          </p:cNvSpPr>
          <p:nvPr/>
        </p:nvSpPr>
        <p:spPr bwMode="auto">
          <a:xfrm rot="10424485" flipV="1">
            <a:off x="7604604" y="6224315"/>
            <a:ext cx="3521075" cy="392112"/>
          </a:xfrm>
          <a:prstGeom prst="ellipse">
            <a:avLst/>
          </a:prstGeom>
          <a:gradFill rotWithShape="1">
            <a:gsLst>
              <a:gs pos="0">
                <a:srgbClr val="3F3F3F"/>
              </a:gs>
              <a:gs pos="100000">
                <a:srgbClr val="EEECE1"/>
              </a:gs>
            </a:gsLst>
            <a:path path="shape">
              <a:fillToRect l="50000" t="50000" r="50000" b="50000"/>
            </a:path>
          </a:gra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b="1" i="1">
              <a:solidFill>
                <a:srgbClr val="000000"/>
              </a:solidFill>
              <a:sym typeface="Arial" pitchFamily="34" charset="0"/>
            </a:endParaRPr>
          </a:p>
        </p:txBody>
      </p:sp>
      <p:sp>
        <p:nvSpPr>
          <p:cNvPr id="119" name="Oval 65"/>
          <p:cNvSpPr>
            <a:spLocks noChangeArrowheads="1"/>
          </p:cNvSpPr>
          <p:nvPr/>
        </p:nvSpPr>
        <p:spPr bwMode="auto">
          <a:xfrm rot="10424485" flipV="1">
            <a:off x="7814154" y="6364015"/>
            <a:ext cx="1871663" cy="241300"/>
          </a:xfrm>
          <a:prstGeom prst="ellipse">
            <a:avLst/>
          </a:prstGeom>
          <a:gradFill rotWithShape="1">
            <a:gsLst>
              <a:gs pos="0">
                <a:srgbClr val="3F3F3F"/>
              </a:gs>
              <a:gs pos="100000">
                <a:srgbClr val="EEECE1"/>
              </a:gs>
            </a:gsLst>
            <a:path path="shape">
              <a:fillToRect l="50000" t="50000" r="50000" b="50000"/>
            </a:path>
          </a:gra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endParaRPr lang="zh-CN" altLang="zh-CN" b="1" i="1">
              <a:solidFill>
                <a:srgbClr val="000000"/>
              </a:solidFill>
              <a:sym typeface="Arial" pitchFamily="34" charset="0"/>
            </a:endParaRPr>
          </a:p>
        </p:txBody>
      </p:sp>
      <p:pic>
        <p:nvPicPr>
          <p:cNvPr id="120" name="图片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8629" y="5660752"/>
            <a:ext cx="83502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图片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1842" y="4874940"/>
            <a:ext cx="1198562"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图片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2817" y="3708127"/>
            <a:ext cx="164465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图片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9129" y="1742802"/>
            <a:ext cx="2398713"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图片 37"/>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7806578" y="1226092"/>
            <a:ext cx="1785575" cy="1980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TextBox 38"/>
          <p:cNvSpPr>
            <a:spLocks noChangeArrowheads="1"/>
          </p:cNvSpPr>
          <p:nvPr/>
        </p:nvSpPr>
        <p:spPr bwMode="auto">
          <a:xfrm>
            <a:off x="7683202" y="1813570"/>
            <a:ext cx="1581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lnSpc>
                <a:spcPct val="80000"/>
              </a:lnSpc>
            </a:pPr>
            <a:r>
              <a:rPr lang="en-US" altLang="zh-CN" sz="6600" b="1" i="1" dirty="0">
                <a:solidFill>
                  <a:srgbClr val="262626"/>
                </a:solidFill>
                <a:latin typeface="浪漫雅圆" charset="-122"/>
                <a:ea typeface="微软雅黑" pitchFamily="34" charset="-122"/>
                <a:sym typeface="浪漫雅圆" charset="-122"/>
              </a:rPr>
              <a:t>01</a:t>
            </a:r>
          </a:p>
        </p:txBody>
      </p:sp>
      <p:sp>
        <p:nvSpPr>
          <p:cNvPr id="126" name="TextBox 39"/>
          <p:cNvSpPr>
            <a:spLocks noChangeArrowheads="1"/>
          </p:cNvSpPr>
          <p:nvPr/>
        </p:nvSpPr>
        <p:spPr bwMode="auto">
          <a:xfrm>
            <a:off x="8696804" y="3079477"/>
            <a:ext cx="9112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lnSpc>
                <a:spcPct val="80000"/>
              </a:lnSpc>
            </a:pPr>
            <a:r>
              <a:rPr lang="en-US" altLang="zh-CN" sz="4800" b="1" i="1">
                <a:solidFill>
                  <a:srgbClr val="262626"/>
                </a:solidFill>
                <a:latin typeface="浪漫雅圆" charset="-122"/>
                <a:ea typeface="微软雅黑" pitchFamily="34" charset="-122"/>
                <a:sym typeface="浪漫雅圆" charset="-122"/>
              </a:rPr>
              <a:t>02</a:t>
            </a:r>
          </a:p>
        </p:txBody>
      </p:sp>
      <p:sp>
        <p:nvSpPr>
          <p:cNvPr id="127" name="TextBox 40"/>
          <p:cNvSpPr>
            <a:spLocks noChangeArrowheads="1"/>
          </p:cNvSpPr>
          <p:nvPr/>
        </p:nvSpPr>
        <p:spPr bwMode="auto">
          <a:xfrm>
            <a:off x="8598379" y="4303440"/>
            <a:ext cx="9112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lnSpc>
                <a:spcPct val="80000"/>
              </a:lnSpc>
            </a:pPr>
            <a:r>
              <a:rPr lang="en-US" altLang="zh-CN" sz="4800" b="1" i="1">
                <a:solidFill>
                  <a:srgbClr val="262626"/>
                </a:solidFill>
                <a:latin typeface="浪漫雅圆" charset="-122"/>
                <a:ea typeface="微软雅黑" pitchFamily="34" charset="-122"/>
                <a:sym typeface="浪漫雅圆" charset="-122"/>
              </a:rPr>
              <a:t>03</a:t>
            </a:r>
          </a:p>
        </p:txBody>
      </p:sp>
      <p:sp>
        <p:nvSpPr>
          <p:cNvPr id="128" name="TextBox 41"/>
          <p:cNvSpPr>
            <a:spLocks noChangeArrowheads="1"/>
          </p:cNvSpPr>
          <p:nvPr/>
        </p:nvSpPr>
        <p:spPr bwMode="auto">
          <a:xfrm>
            <a:off x="8311042" y="5305152"/>
            <a:ext cx="9096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lnSpc>
                <a:spcPct val="80000"/>
              </a:lnSpc>
            </a:pPr>
            <a:r>
              <a:rPr lang="en-US" altLang="zh-CN" sz="3600" b="1" i="1">
                <a:solidFill>
                  <a:srgbClr val="262626"/>
                </a:solidFill>
                <a:latin typeface="浪漫雅圆" charset="-122"/>
                <a:ea typeface="微软雅黑" pitchFamily="34" charset="-122"/>
                <a:sym typeface="浪漫雅圆" charset="-122"/>
              </a:rPr>
              <a:t>04</a:t>
            </a:r>
          </a:p>
        </p:txBody>
      </p:sp>
      <p:sp>
        <p:nvSpPr>
          <p:cNvPr id="129" name="TextBox 42"/>
          <p:cNvSpPr>
            <a:spLocks noChangeArrowheads="1"/>
          </p:cNvSpPr>
          <p:nvPr/>
        </p:nvSpPr>
        <p:spPr bwMode="auto">
          <a:xfrm rot="664765">
            <a:off x="8050692" y="5887765"/>
            <a:ext cx="9096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lnSpc>
                <a:spcPct val="80000"/>
              </a:lnSpc>
            </a:pPr>
            <a:r>
              <a:rPr lang="en-US" altLang="zh-CN" sz="3200" b="1" i="1">
                <a:solidFill>
                  <a:srgbClr val="262626"/>
                </a:solidFill>
                <a:latin typeface="浪漫雅圆" charset="-122"/>
                <a:ea typeface="微软雅黑" pitchFamily="34" charset="-122"/>
                <a:sym typeface="浪漫雅圆" charset="-122"/>
              </a:rPr>
              <a:t>05</a:t>
            </a:r>
          </a:p>
        </p:txBody>
      </p:sp>
      <p:sp>
        <p:nvSpPr>
          <p:cNvPr id="140" name="直接连接符 60"/>
          <p:cNvSpPr>
            <a:spLocks noChangeShapeType="1"/>
          </p:cNvSpPr>
          <p:nvPr/>
        </p:nvSpPr>
        <p:spPr bwMode="auto">
          <a:xfrm flipH="1">
            <a:off x="5879976" y="2420888"/>
            <a:ext cx="1908000" cy="0"/>
          </a:xfrm>
          <a:prstGeom prst="line">
            <a:avLst/>
          </a:prstGeom>
          <a:noFill/>
          <a:ln w="25400" cap="flat" cmpd="sng">
            <a:solidFill>
              <a:srgbClr val="7F7F7F"/>
            </a:solidFill>
            <a:prstDash val="sysDash"/>
            <a:bevel/>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 name="直接连接符 62"/>
          <p:cNvSpPr>
            <a:spLocks noChangeShapeType="1"/>
          </p:cNvSpPr>
          <p:nvPr/>
        </p:nvSpPr>
        <p:spPr bwMode="auto">
          <a:xfrm flipH="1">
            <a:off x="6345717" y="3284265"/>
            <a:ext cx="2335212" cy="1587"/>
          </a:xfrm>
          <a:prstGeom prst="line">
            <a:avLst/>
          </a:prstGeom>
          <a:noFill/>
          <a:ln w="25400" cap="flat" cmpd="sng">
            <a:solidFill>
              <a:srgbClr val="7F7F7F"/>
            </a:solidFill>
            <a:prstDash val="sysDash"/>
            <a:bevel/>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 name="直接连接符 64"/>
          <p:cNvSpPr>
            <a:spLocks noChangeShapeType="1"/>
          </p:cNvSpPr>
          <p:nvPr/>
        </p:nvSpPr>
        <p:spPr bwMode="auto">
          <a:xfrm flipH="1">
            <a:off x="6977542" y="4320902"/>
            <a:ext cx="1719262" cy="0"/>
          </a:xfrm>
          <a:prstGeom prst="line">
            <a:avLst/>
          </a:prstGeom>
          <a:noFill/>
          <a:ln w="25400" cap="flat" cmpd="sng">
            <a:solidFill>
              <a:srgbClr val="7F7F7F"/>
            </a:solidFill>
            <a:prstDash val="sysDash"/>
            <a:bevel/>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 name="直接连接符 67"/>
          <p:cNvSpPr>
            <a:spLocks noChangeShapeType="1"/>
          </p:cNvSpPr>
          <p:nvPr/>
        </p:nvSpPr>
        <p:spPr bwMode="auto">
          <a:xfrm flipH="1">
            <a:off x="6783867" y="5249490"/>
            <a:ext cx="1719262" cy="1588"/>
          </a:xfrm>
          <a:prstGeom prst="line">
            <a:avLst/>
          </a:prstGeom>
          <a:noFill/>
          <a:ln w="25400" cap="flat" cmpd="sng">
            <a:solidFill>
              <a:srgbClr val="7F7F7F"/>
            </a:solidFill>
            <a:prstDash val="sysDash"/>
            <a:bevel/>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 name="直接连接符 68"/>
          <p:cNvSpPr>
            <a:spLocks noChangeShapeType="1"/>
          </p:cNvSpPr>
          <p:nvPr/>
        </p:nvSpPr>
        <p:spPr bwMode="auto">
          <a:xfrm flipH="1">
            <a:off x="6483829" y="6165304"/>
            <a:ext cx="1719263" cy="0"/>
          </a:xfrm>
          <a:prstGeom prst="line">
            <a:avLst/>
          </a:prstGeom>
          <a:noFill/>
          <a:ln w="25400" cap="flat" cmpd="sng">
            <a:solidFill>
              <a:srgbClr val="7F7F7F"/>
            </a:solidFill>
            <a:prstDash val="sysDash"/>
            <a:bevel/>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矩形 2"/>
          <p:cNvSpPr/>
          <p:nvPr/>
        </p:nvSpPr>
        <p:spPr>
          <a:xfrm>
            <a:off x="3861246" y="2965748"/>
            <a:ext cx="2450777" cy="607268"/>
          </a:xfrm>
          <a:prstGeom prst="rect">
            <a:avLst/>
          </a:prstGeom>
          <a:solidFill>
            <a:srgbClr val="FFC000"/>
          </a:solidFill>
          <a:ln w="190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3861247" y="3057383"/>
            <a:ext cx="2282212" cy="492443"/>
          </a:xfrm>
          <a:prstGeom prst="rect">
            <a:avLst/>
          </a:prstGeom>
          <a:solidFill>
            <a:srgbClr val="FFC000"/>
          </a:solidFill>
          <a:ln>
            <a:noFill/>
          </a:ln>
        </p:spPr>
        <p:txBody>
          <a:bodyPr wrap="square" rtlCol="0">
            <a:spAutoFit/>
          </a:bodyPr>
          <a:lstStyle/>
          <a:p>
            <a:pPr>
              <a:lnSpc>
                <a:spcPct val="130000"/>
              </a:lnSpc>
            </a:pPr>
            <a:r>
              <a:rPr lang="zh-CN" altLang="en-US" sz="2000" dirty="0">
                <a:latin typeface="Arial" panose="020B0604020202020204" pitchFamily="34" charset="0"/>
                <a:ea typeface="微软雅黑" panose="020B0503020204020204" pitchFamily="34" charset="-122"/>
              </a:rPr>
              <a:t>       公司撤并</a:t>
            </a:r>
          </a:p>
        </p:txBody>
      </p:sp>
      <p:sp>
        <p:nvSpPr>
          <p:cNvPr id="148" name="矩形 147"/>
          <p:cNvSpPr/>
          <p:nvPr/>
        </p:nvSpPr>
        <p:spPr>
          <a:xfrm>
            <a:off x="3863753" y="2101652"/>
            <a:ext cx="2016224" cy="607268"/>
          </a:xfrm>
          <a:prstGeom prst="rect">
            <a:avLst/>
          </a:prstGeom>
          <a:solidFill>
            <a:srgbClr val="92D050"/>
          </a:solidFill>
          <a:ln w="190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TextBox 148"/>
          <p:cNvSpPr txBox="1"/>
          <p:nvPr/>
        </p:nvSpPr>
        <p:spPr>
          <a:xfrm>
            <a:off x="3932627" y="2132856"/>
            <a:ext cx="1778784" cy="492443"/>
          </a:xfrm>
          <a:prstGeom prst="rect">
            <a:avLst/>
          </a:prstGeom>
          <a:solidFill>
            <a:srgbClr val="92D050"/>
          </a:solidFill>
          <a:ln>
            <a:noFill/>
          </a:ln>
        </p:spPr>
        <p:txBody>
          <a:bodyPr wrap="square" rtlCol="0">
            <a:spAutoFit/>
          </a:bodyPr>
          <a:lstStyle/>
          <a:p>
            <a:pPr>
              <a:lnSpc>
                <a:spcPct val="130000"/>
              </a:lnSpc>
            </a:pPr>
            <a:r>
              <a:rPr lang="zh-CN" altLang="en-US" sz="2000" dirty="0">
                <a:latin typeface="Arial" panose="020B0604020202020204" pitchFamily="34" charset="0"/>
                <a:ea typeface="微软雅黑" panose="020B0503020204020204" pitchFamily="34" charset="-122"/>
              </a:rPr>
              <a:t>     企业搬迁</a:t>
            </a:r>
          </a:p>
        </p:txBody>
      </p:sp>
      <p:sp>
        <p:nvSpPr>
          <p:cNvPr id="150" name="矩形 149"/>
          <p:cNvSpPr/>
          <p:nvPr/>
        </p:nvSpPr>
        <p:spPr>
          <a:xfrm>
            <a:off x="3861246" y="4005064"/>
            <a:ext cx="3098849" cy="607268"/>
          </a:xfrm>
          <a:prstGeom prst="rect">
            <a:avLst/>
          </a:prstGeom>
          <a:solidFill>
            <a:schemeClr val="accent3">
              <a:lumMod val="60000"/>
              <a:lumOff val="40000"/>
            </a:schemeClr>
          </a:solidFill>
          <a:ln w="190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TextBox 150"/>
          <p:cNvSpPr txBox="1"/>
          <p:nvPr/>
        </p:nvSpPr>
        <p:spPr>
          <a:xfrm>
            <a:off x="3861246" y="4077072"/>
            <a:ext cx="3098849" cy="492443"/>
          </a:xfrm>
          <a:prstGeom prst="rect">
            <a:avLst/>
          </a:prstGeom>
          <a:solidFill>
            <a:schemeClr val="accent3">
              <a:lumMod val="60000"/>
              <a:lumOff val="40000"/>
            </a:schemeClr>
          </a:solidFill>
        </p:spPr>
        <p:txBody>
          <a:bodyPr wrap="square" rtlCol="0">
            <a:spAutoFit/>
          </a:bodyPr>
          <a:lstStyle/>
          <a:p>
            <a:pPr>
              <a:lnSpc>
                <a:spcPct val="130000"/>
              </a:lnSpc>
            </a:pPr>
            <a:r>
              <a:rPr lang="zh-CN" altLang="en-US" sz="2000" dirty="0">
                <a:latin typeface="Arial" panose="020B0604020202020204" pitchFamily="34" charset="0"/>
                <a:ea typeface="微软雅黑" panose="020B0503020204020204" pitchFamily="34" charset="-122"/>
              </a:rPr>
              <a:t>       取消某项业务</a:t>
            </a:r>
          </a:p>
        </p:txBody>
      </p:sp>
      <p:sp>
        <p:nvSpPr>
          <p:cNvPr id="152" name="矩形 151"/>
          <p:cNvSpPr/>
          <p:nvPr/>
        </p:nvSpPr>
        <p:spPr>
          <a:xfrm>
            <a:off x="3863752" y="4941168"/>
            <a:ext cx="2880319" cy="607268"/>
          </a:xfrm>
          <a:prstGeom prst="rect">
            <a:avLst/>
          </a:prstGeom>
          <a:solidFill>
            <a:srgbClr val="00B0F0"/>
          </a:solidFill>
          <a:ln w="190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TextBox 152"/>
          <p:cNvSpPr txBox="1"/>
          <p:nvPr/>
        </p:nvSpPr>
        <p:spPr>
          <a:xfrm>
            <a:off x="3863752" y="5023483"/>
            <a:ext cx="2880319" cy="492443"/>
          </a:xfrm>
          <a:prstGeom prst="rect">
            <a:avLst/>
          </a:prstGeom>
          <a:solidFill>
            <a:srgbClr val="00B0F0"/>
          </a:solidFill>
        </p:spPr>
        <p:txBody>
          <a:bodyPr wrap="square" rtlCol="0">
            <a:spAutoFit/>
          </a:bodyPr>
          <a:lstStyle/>
          <a:p>
            <a:pPr>
              <a:lnSpc>
                <a:spcPct val="130000"/>
              </a:lnSpc>
            </a:pPr>
            <a:r>
              <a:rPr lang="zh-CN" altLang="en-US" sz="2000" dirty="0">
                <a:latin typeface="Arial" panose="020B0604020202020204" pitchFamily="34" charset="0"/>
                <a:ea typeface="微软雅黑" panose="020B0503020204020204" pitchFamily="34" charset="-122"/>
              </a:rPr>
              <a:t>       企业被兼并</a:t>
            </a:r>
          </a:p>
        </p:txBody>
      </p:sp>
      <p:sp>
        <p:nvSpPr>
          <p:cNvPr id="154" name="矩形 153"/>
          <p:cNvSpPr/>
          <p:nvPr/>
        </p:nvSpPr>
        <p:spPr>
          <a:xfrm>
            <a:off x="3861246" y="5846068"/>
            <a:ext cx="2594794" cy="607268"/>
          </a:xfrm>
          <a:prstGeom prst="rect">
            <a:avLst/>
          </a:prstGeom>
          <a:solidFill>
            <a:schemeClr val="accent4"/>
          </a:solidFill>
          <a:ln w="190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TextBox 154"/>
          <p:cNvSpPr txBox="1"/>
          <p:nvPr/>
        </p:nvSpPr>
        <p:spPr>
          <a:xfrm>
            <a:off x="3861246" y="5937703"/>
            <a:ext cx="2594794" cy="492443"/>
          </a:xfrm>
          <a:prstGeom prst="rect">
            <a:avLst/>
          </a:prstGeom>
          <a:solidFill>
            <a:schemeClr val="accent4"/>
          </a:solidFill>
        </p:spPr>
        <p:txBody>
          <a:bodyPr wrap="square" rtlCol="0">
            <a:spAutoFit/>
          </a:bodyPr>
          <a:lstStyle/>
          <a:p>
            <a:pPr>
              <a:lnSpc>
                <a:spcPct val="130000"/>
              </a:lnSpc>
            </a:pPr>
            <a:r>
              <a:rPr lang="zh-CN" altLang="en-US" sz="2000" dirty="0">
                <a:latin typeface="Arial" panose="020B0604020202020204" pitchFamily="34" charset="0"/>
                <a:ea typeface="微软雅黑" panose="020B0503020204020204" pitchFamily="34" charset="-122"/>
              </a:rPr>
              <a:t>       经营资产转移</a:t>
            </a:r>
          </a:p>
        </p:txBody>
      </p:sp>
      <p:sp>
        <p:nvSpPr>
          <p:cNvPr id="32" name="Rectangle 177"/>
          <p:cNvSpPr>
            <a:spLocks noChangeArrowheads="1"/>
          </p:cNvSpPr>
          <p:nvPr/>
        </p:nvSpPr>
        <p:spPr bwMode="auto">
          <a:xfrm>
            <a:off x="983432" y="1218172"/>
            <a:ext cx="4536504" cy="461665"/>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zh-CN" altLang="en-US" sz="2400" i="1" dirty="0">
                <a:solidFill>
                  <a:srgbClr val="C00000"/>
                </a:solidFill>
                <a:latin typeface="微软雅黑" panose="020B0503020204020204" pitchFamily="34" charset="-122"/>
                <a:ea typeface="微软雅黑" panose="020B0503020204020204" pitchFamily="34" charset="-122"/>
              </a:rPr>
              <a:t>客观情况发生重大变化解除</a:t>
            </a:r>
            <a:endParaRPr lang="en-US" altLang="zh-CN" sz="2400" i="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a:xfrm>
            <a:off x="983432" y="260648"/>
            <a:ext cx="3846311" cy="432048"/>
          </a:xfrm>
          <a:prstGeom prst="rect">
            <a:avLst/>
          </a:prstGeom>
          <a:solidFill>
            <a:srgbClr val="1BECF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b="1" dirty="0">
                <a:solidFill>
                  <a:srgbClr val="000000"/>
                </a:solidFill>
                <a:latin typeface="微软雅黑" pitchFamily="34" charset="-122"/>
                <a:ea typeface="微软雅黑" pitchFamily="34" charset="-122"/>
              </a:rPr>
              <a:t>3.4  </a:t>
            </a:r>
            <a:r>
              <a:rPr lang="zh-CN" altLang="en-US" sz="1600" b="1" dirty="0">
                <a:solidFill>
                  <a:srgbClr val="000000"/>
                </a:solidFill>
                <a:latin typeface="微软雅黑" pitchFamily="34" charset="-122"/>
                <a:ea typeface="微软雅黑" pitchFamily="34" charset="-122"/>
              </a:rPr>
              <a:t>无过错解除</a:t>
            </a:r>
            <a:r>
              <a:rPr lang="en-US" altLang="zh-CN" sz="1600" b="1" dirty="0">
                <a:solidFill>
                  <a:srgbClr val="000000"/>
                </a:solidFill>
                <a:latin typeface="微软雅黑" pitchFamily="34" charset="-122"/>
                <a:ea typeface="微软雅黑" pitchFamily="34" charset="-122"/>
              </a:rPr>
              <a:t>---</a:t>
            </a:r>
            <a:r>
              <a:rPr lang="zh-CN" altLang="en-US" sz="1600" b="1" dirty="0">
                <a:solidFill>
                  <a:srgbClr val="000000"/>
                </a:solidFill>
                <a:latin typeface="微软雅黑" pitchFamily="34" charset="-122"/>
                <a:ea typeface="微软雅黑" pitchFamily="34" charset="-122"/>
              </a:rPr>
              <a:t>情势变更</a:t>
            </a:r>
            <a:endParaRPr lang="en-US" altLang="zh-CN" sz="16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1803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par>
                                <p:cTn id="15" presetID="42"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fade">
                                      <p:cBhvr>
                                        <p:cTn id="17" dur="1000"/>
                                        <p:tgtEl>
                                          <p:spTgt spid="124"/>
                                        </p:tgtEl>
                                      </p:cBhvr>
                                    </p:animEffect>
                                    <p:anim calcmode="lin" valueType="num">
                                      <p:cBhvr>
                                        <p:cTn id="18" dur="1000" fill="hold"/>
                                        <p:tgtEl>
                                          <p:spTgt spid="124"/>
                                        </p:tgtEl>
                                        <p:attrNameLst>
                                          <p:attrName>ppt_x</p:attrName>
                                        </p:attrNameLst>
                                      </p:cBhvr>
                                      <p:tavLst>
                                        <p:tav tm="0">
                                          <p:val>
                                            <p:strVal val="#ppt_x"/>
                                          </p:val>
                                        </p:tav>
                                        <p:tav tm="100000">
                                          <p:val>
                                            <p:strVal val="#ppt_x"/>
                                          </p:val>
                                        </p:tav>
                                      </p:tavLst>
                                    </p:anim>
                                    <p:anim calcmode="lin" valueType="num">
                                      <p:cBhvr>
                                        <p:cTn id="19" dur="1000" fill="hold"/>
                                        <p:tgtEl>
                                          <p:spTgt spid="124"/>
                                        </p:tgtEl>
                                        <p:attrNameLst>
                                          <p:attrName>ppt_y</p:attrName>
                                        </p:attrNameLst>
                                      </p:cBhvr>
                                      <p:tavLst>
                                        <p:tav tm="0">
                                          <p:val>
                                            <p:strVal val="#ppt_y+.1"/>
                                          </p:val>
                                        </p:tav>
                                        <p:tav tm="100000">
                                          <p:val>
                                            <p:strVal val="#ppt_y"/>
                                          </p:val>
                                        </p:tav>
                                      </p:tavLst>
                                    </p:anim>
                                  </p:childTnLst>
                                </p:cTn>
                              </p:par>
                              <p:par>
                                <p:cTn id="20" presetID="42" presetClass="entr" presetSubtype="0" fill="hold" grpId="1" nodeType="with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1000"/>
                                        <p:tgtEl>
                                          <p:spTgt spid="125"/>
                                        </p:tgtEl>
                                      </p:cBhvr>
                                    </p:animEffect>
                                    <p:anim calcmode="lin" valueType="num">
                                      <p:cBhvr>
                                        <p:cTn id="23" dur="1000" fill="hold"/>
                                        <p:tgtEl>
                                          <p:spTgt spid="125"/>
                                        </p:tgtEl>
                                        <p:attrNameLst>
                                          <p:attrName>ppt_x</p:attrName>
                                        </p:attrNameLst>
                                      </p:cBhvr>
                                      <p:tavLst>
                                        <p:tav tm="0">
                                          <p:val>
                                            <p:strVal val="#ppt_x"/>
                                          </p:val>
                                        </p:tav>
                                        <p:tav tm="100000">
                                          <p:val>
                                            <p:strVal val="#ppt_x"/>
                                          </p:val>
                                        </p:tav>
                                      </p:tavLst>
                                    </p:anim>
                                    <p:anim calcmode="lin" valueType="num">
                                      <p:cBhvr>
                                        <p:cTn id="24" dur="1000" fill="hold"/>
                                        <p:tgtEl>
                                          <p:spTgt spid="125"/>
                                        </p:tgtEl>
                                        <p:attrNameLst>
                                          <p:attrName>ppt_y</p:attrName>
                                        </p:attrNameLst>
                                      </p:cBhvr>
                                      <p:tavLst>
                                        <p:tav tm="0">
                                          <p:val>
                                            <p:strVal val="#ppt_y+.1"/>
                                          </p:val>
                                        </p:tav>
                                        <p:tav tm="100000">
                                          <p:val>
                                            <p:strVal val="#ppt_y"/>
                                          </p:val>
                                        </p:tav>
                                      </p:tavLst>
                                    </p:anim>
                                  </p:childTnLst>
                                </p:cTn>
                              </p:par>
                              <p:par>
                                <p:cTn id="25" presetID="42" presetClass="entr" presetSubtype="0" fill="hold" grpId="1" nodeType="with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fade">
                                      <p:cBhvr>
                                        <p:cTn id="27" dur="1000"/>
                                        <p:tgtEl>
                                          <p:spTgt spid="140"/>
                                        </p:tgtEl>
                                      </p:cBhvr>
                                    </p:animEffect>
                                    <p:anim calcmode="lin" valueType="num">
                                      <p:cBhvr>
                                        <p:cTn id="28" dur="1000" fill="hold"/>
                                        <p:tgtEl>
                                          <p:spTgt spid="140"/>
                                        </p:tgtEl>
                                        <p:attrNameLst>
                                          <p:attrName>ppt_x</p:attrName>
                                        </p:attrNameLst>
                                      </p:cBhvr>
                                      <p:tavLst>
                                        <p:tav tm="0">
                                          <p:val>
                                            <p:strVal val="#ppt_x"/>
                                          </p:val>
                                        </p:tav>
                                        <p:tav tm="100000">
                                          <p:val>
                                            <p:strVal val="#ppt_x"/>
                                          </p:val>
                                        </p:tav>
                                      </p:tavLst>
                                    </p:anim>
                                    <p:anim calcmode="lin" valueType="num">
                                      <p:cBhvr>
                                        <p:cTn id="29" dur="1000" fill="hold"/>
                                        <p:tgtEl>
                                          <p:spTgt spid="140"/>
                                        </p:tgtEl>
                                        <p:attrNameLst>
                                          <p:attrName>ppt_y</p:attrName>
                                        </p:attrNameLst>
                                      </p:cBhvr>
                                      <p:tavLst>
                                        <p:tav tm="0">
                                          <p:val>
                                            <p:strVal val="#ppt_y+.1"/>
                                          </p:val>
                                        </p:tav>
                                        <p:tav tm="100000">
                                          <p:val>
                                            <p:strVal val="#ppt_y"/>
                                          </p:val>
                                        </p:tav>
                                      </p:tavLst>
                                    </p:anim>
                                  </p:childTnLst>
                                </p:cTn>
                              </p:par>
                              <p:par>
                                <p:cTn id="30" presetID="42" presetClass="entr" presetSubtype="0" fill="hold" grpId="1" nodeType="withEffect">
                                  <p:stCondLst>
                                    <p:cond delay="0"/>
                                  </p:stCondLst>
                                  <p:childTnLst>
                                    <p:set>
                                      <p:cBhvr>
                                        <p:cTn id="31" dur="1" fill="hold">
                                          <p:stCondLst>
                                            <p:cond delay="0"/>
                                          </p:stCondLst>
                                        </p:cTn>
                                        <p:tgtEl>
                                          <p:spTgt spid="148"/>
                                        </p:tgtEl>
                                        <p:attrNameLst>
                                          <p:attrName>style.visibility</p:attrName>
                                        </p:attrNameLst>
                                      </p:cBhvr>
                                      <p:to>
                                        <p:strVal val="visible"/>
                                      </p:to>
                                    </p:set>
                                    <p:animEffect transition="in" filter="fade">
                                      <p:cBhvr>
                                        <p:cTn id="32" dur="1000"/>
                                        <p:tgtEl>
                                          <p:spTgt spid="148"/>
                                        </p:tgtEl>
                                      </p:cBhvr>
                                    </p:animEffect>
                                    <p:anim calcmode="lin" valueType="num">
                                      <p:cBhvr>
                                        <p:cTn id="33" dur="1000" fill="hold"/>
                                        <p:tgtEl>
                                          <p:spTgt spid="148"/>
                                        </p:tgtEl>
                                        <p:attrNameLst>
                                          <p:attrName>ppt_x</p:attrName>
                                        </p:attrNameLst>
                                      </p:cBhvr>
                                      <p:tavLst>
                                        <p:tav tm="0">
                                          <p:val>
                                            <p:strVal val="#ppt_x"/>
                                          </p:val>
                                        </p:tav>
                                        <p:tav tm="100000">
                                          <p:val>
                                            <p:strVal val="#ppt_x"/>
                                          </p:val>
                                        </p:tav>
                                      </p:tavLst>
                                    </p:anim>
                                    <p:anim calcmode="lin" valueType="num">
                                      <p:cBhvr>
                                        <p:cTn id="34" dur="1000" fill="hold"/>
                                        <p:tgtEl>
                                          <p:spTgt spid="148"/>
                                        </p:tgtEl>
                                        <p:attrNameLst>
                                          <p:attrName>ppt_y</p:attrName>
                                        </p:attrNameLst>
                                      </p:cBhvr>
                                      <p:tavLst>
                                        <p:tav tm="0">
                                          <p:val>
                                            <p:strVal val="#ppt_y+.1"/>
                                          </p:val>
                                        </p:tav>
                                        <p:tav tm="100000">
                                          <p:val>
                                            <p:strVal val="#ppt_y"/>
                                          </p:val>
                                        </p:tav>
                                      </p:tavLst>
                                    </p:anim>
                                  </p:childTnLst>
                                </p:cTn>
                              </p:par>
                              <p:par>
                                <p:cTn id="35" presetID="42" presetClass="entr" presetSubtype="0" fill="hold" grpId="1" nodeType="withEffect">
                                  <p:stCondLst>
                                    <p:cond delay="0"/>
                                  </p:stCondLst>
                                  <p:childTnLst>
                                    <p:set>
                                      <p:cBhvr>
                                        <p:cTn id="36" dur="1" fill="hold">
                                          <p:stCondLst>
                                            <p:cond delay="0"/>
                                          </p:stCondLst>
                                        </p:cTn>
                                        <p:tgtEl>
                                          <p:spTgt spid="149"/>
                                        </p:tgtEl>
                                        <p:attrNameLst>
                                          <p:attrName>style.visibility</p:attrName>
                                        </p:attrNameLst>
                                      </p:cBhvr>
                                      <p:to>
                                        <p:strVal val="visible"/>
                                      </p:to>
                                    </p:set>
                                    <p:animEffect transition="in" filter="fade">
                                      <p:cBhvr>
                                        <p:cTn id="37" dur="1000"/>
                                        <p:tgtEl>
                                          <p:spTgt spid="149"/>
                                        </p:tgtEl>
                                      </p:cBhvr>
                                    </p:animEffect>
                                    <p:anim calcmode="lin" valueType="num">
                                      <p:cBhvr>
                                        <p:cTn id="38" dur="1000" fill="hold"/>
                                        <p:tgtEl>
                                          <p:spTgt spid="149"/>
                                        </p:tgtEl>
                                        <p:attrNameLst>
                                          <p:attrName>ppt_x</p:attrName>
                                        </p:attrNameLst>
                                      </p:cBhvr>
                                      <p:tavLst>
                                        <p:tav tm="0">
                                          <p:val>
                                            <p:strVal val="#ppt_x"/>
                                          </p:val>
                                        </p:tav>
                                        <p:tav tm="100000">
                                          <p:val>
                                            <p:strVal val="#ppt_x"/>
                                          </p:val>
                                        </p:tav>
                                      </p:tavLst>
                                    </p:anim>
                                    <p:anim calcmode="lin" valueType="num">
                                      <p:cBhvr>
                                        <p:cTn id="39" dur="1000" fill="hold"/>
                                        <p:tgtEl>
                                          <p:spTgt spid="14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23"/>
                                        </p:tgtEl>
                                        <p:attrNameLst>
                                          <p:attrName>style.visibility</p:attrName>
                                        </p:attrNameLst>
                                      </p:cBhvr>
                                      <p:to>
                                        <p:strVal val="visible"/>
                                      </p:to>
                                    </p:set>
                                    <p:animEffect transition="in" filter="fade">
                                      <p:cBhvr>
                                        <p:cTn id="44" dur="1000"/>
                                        <p:tgtEl>
                                          <p:spTgt spid="123"/>
                                        </p:tgtEl>
                                      </p:cBhvr>
                                    </p:animEffect>
                                    <p:anim calcmode="lin" valueType="num">
                                      <p:cBhvr>
                                        <p:cTn id="45" dur="1000" fill="hold"/>
                                        <p:tgtEl>
                                          <p:spTgt spid="123"/>
                                        </p:tgtEl>
                                        <p:attrNameLst>
                                          <p:attrName>ppt_x</p:attrName>
                                        </p:attrNameLst>
                                      </p:cBhvr>
                                      <p:tavLst>
                                        <p:tav tm="0">
                                          <p:val>
                                            <p:strVal val="#ppt_x"/>
                                          </p:val>
                                        </p:tav>
                                        <p:tav tm="100000">
                                          <p:val>
                                            <p:strVal val="#ppt_x"/>
                                          </p:val>
                                        </p:tav>
                                      </p:tavLst>
                                    </p:anim>
                                    <p:anim calcmode="lin" valueType="num">
                                      <p:cBhvr>
                                        <p:cTn id="46" dur="1000" fill="hold"/>
                                        <p:tgtEl>
                                          <p:spTgt spid="12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26"/>
                                        </p:tgtEl>
                                        <p:attrNameLst>
                                          <p:attrName>style.visibility</p:attrName>
                                        </p:attrNameLst>
                                      </p:cBhvr>
                                      <p:to>
                                        <p:strVal val="visible"/>
                                      </p:to>
                                    </p:set>
                                    <p:animEffect transition="in" filter="fade">
                                      <p:cBhvr>
                                        <p:cTn id="49" dur="1000"/>
                                        <p:tgtEl>
                                          <p:spTgt spid="126"/>
                                        </p:tgtEl>
                                      </p:cBhvr>
                                    </p:animEffect>
                                    <p:anim calcmode="lin" valueType="num">
                                      <p:cBhvr>
                                        <p:cTn id="50" dur="1000" fill="hold"/>
                                        <p:tgtEl>
                                          <p:spTgt spid="126"/>
                                        </p:tgtEl>
                                        <p:attrNameLst>
                                          <p:attrName>ppt_x</p:attrName>
                                        </p:attrNameLst>
                                      </p:cBhvr>
                                      <p:tavLst>
                                        <p:tav tm="0">
                                          <p:val>
                                            <p:strVal val="#ppt_x"/>
                                          </p:val>
                                        </p:tav>
                                        <p:tav tm="100000">
                                          <p:val>
                                            <p:strVal val="#ppt_x"/>
                                          </p:val>
                                        </p:tav>
                                      </p:tavLst>
                                    </p:anim>
                                    <p:anim calcmode="lin" valueType="num">
                                      <p:cBhvr>
                                        <p:cTn id="51" dur="1000" fill="hold"/>
                                        <p:tgtEl>
                                          <p:spTgt spid="12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1"/>
                                        </p:tgtEl>
                                        <p:attrNameLst>
                                          <p:attrName>style.visibility</p:attrName>
                                        </p:attrNameLst>
                                      </p:cBhvr>
                                      <p:to>
                                        <p:strVal val="visible"/>
                                      </p:to>
                                    </p:set>
                                    <p:animEffect transition="in" filter="fade">
                                      <p:cBhvr>
                                        <p:cTn id="54" dur="1000"/>
                                        <p:tgtEl>
                                          <p:spTgt spid="141"/>
                                        </p:tgtEl>
                                      </p:cBhvr>
                                    </p:animEffect>
                                    <p:anim calcmode="lin" valueType="num">
                                      <p:cBhvr>
                                        <p:cTn id="55" dur="1000" fill="hold"/>
                                        <p:tgtEl>
                                          <p:spTgt spid="141"/>
                                        </p:tgtEl>
                                        <p:attrNameLst>
                                          <p:attrName>ppt_x</p:attrName>
                                        </p:attrNameLst>
                                      </p:cBhvr>
                                      <p:tavLst>
                                        <p:tav tm="0">
                                          <p:val>
                                            <p:strVal val="#ppt_x"/>
                                          </p:val>
                                        </p:tav>
                                        <p:tav tm="100000">
                                          <p:val>
                                            <p:strVal val="#ppt_x"/>
                                          </p:val>
                                        </p:tav>
                                      </p:tavLst>
                                    </p:anim>
                                    <p:anim calcmode="lin" valueType="num">
                                      <p:cBhvr>
                                        <p:cTn id="56" dur="1000" fill="hold"/>
                                        <p:tgtEl>
                                          <p:spTgt spid="14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1000"/>
                                        <p:tgtEl>
                                          <p:spTgt spid="3"/>
                                        </p:tgtEl>
                                      </p:cBhvr>
                                    </p:animEffect>
                                    <p:anim calcmode="lin" valueType="num">
                                      <p:cBhvr>
                                        <p:cTn id="60" dur="1000" fill="hold"/>
                                        <p:tgtEl>
                                          <p:spTgt spid="3"/>
                                        </p:tgtEl>
                                        <p:attrNameLst>
                                          <p:attrName>ppt_x</p:attrName>
                                        </p:attrNameLst>
                                      </p:cBhvr>
                                      <p:tavLst>
                                        <p:tav tm="0">
                                          <p:val>
                                            <p:strVal val="#ppt_x"/>
                                          </p:val>
                                        </p:tav>
                                        <p:tav tm="100000">
                                          <p:val>
                                            <p:strVal val="#ppt_x"/>
                                          </p:val>
                                        </p:tav>
                                      </p:tavLst>
                                    </p:anim>
                                    <p:anim calcmode="lin" valueType="num">
                                      <p:cBhvr>
                                        <p:cTn id="61" dur="1000" fill="hold"/>
                                        <p:tgtEl>
                                          <p:spTgt spid="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22"/>
                                        </p:tgtEl>
                                        <p:attrNameLst>
                                          <p:attrName>style.visibility</p:attrName>
                                        </p:attrNameLst>
                                      </p:cBhvr>
                                      <p:to>
                                        <p:strVal val="visible"/>
                                      </p:to>
                                    </p:set>
                                    <p:animEffect transition="in" filter="fade">
                                      <p:cBhvr>
                                        <p:cTn id="71" dur="1000"/>
                                        <p:tgtEl>
                                          <p:spTgt spid="122"/>
                                        </p:tgtEl>
                                      </p:cBhvr>
                                    </p:animEffect>
                                    <p:anim calcmode="lin" valueType="num">
                                      <p:cBhvr>
                                        <p:cTn id="72" dur="1000" fill="hold"/>
                                        <p:tgtEl>
                                          <p:spTgt spid="122"/>
                                        </p:tgtEl>
                                        <p:attrNameLst>
                                          <p:attrName>ppt_x</p:attrName>
                                        </p:attrNameLst>
                                      </p:cBhvr>
                                      <p:tavLst>
                                        <p:tav tm="0">
                                          <p:val>
                                            <p:strVal val="#ppt_x"/>
                                          </p:val>
                                        </p:tav>
                                        <p:tav tm="100000">
                                          <p:val>
                                            <p:strVal val="#ppt_x"/>
                                          </p:val>
                                        </p:tav>
                                      </p:tavLst>
                                    </p:anim>
                                    <p:anim calcmode="lin" valueType="num">
                                      <p:cBhvr>
                                        <p:cTn id="73" dur="1000" fill="hold"/>
                                        <p:tgtEl>
                                          <p:spTgt spid="12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27"/>
                                        </p:tgtEl>
                                        <p:attrNameLst>
                                          <p:attrName>style.visibility</p:attrName>
                                        </p:attrNameLst>
                                      </p:cBhvr>
                                      <p:to>
                                        <p:strVal val="visible"/>
                                      </p:to>
                                    </p:set>
                                    <p:animEffect transition="in" filter="fade">
                                      <p:cBhvr>
                                        <p:cTn id="76" dur="1000"/>
                                        <p:tgtEl>
                                          <p:spTgt spid="127"/>
                                        </p:tgtEl>
                                      </p:cBhvr>
                                    </p:animEffect>
                                    <p:anim calcmode="lin" valueType="num">
                                      <p:cBhvr>
                                        <p:cTn id="77" dur="1000" fill="hold"/>
                                        <p:tgtEl>
                                          <p:spTgt spid="127"/>
                                        </p:tgtEl>
                                        <p:attrNameLst>
                                          <p:attrName>ppt_x</p:attrName>
                                        </p:attrNameLst>
                                      </p:cBhvr>
                                      <p:tavLst>
                                        <p:tav tm="0">
                                          <p:val>
                                            <p:strVal val="#ppt_x"/>
                                          </p:val>
                                        </p:tav>
                                        <p:tav tm="100000">
                                          <p:val>
                                            <p:strVal val="#ppt_x"/>
                                          </p:val>
                                        </p:tav>
                                      </p:tavLst>
                                    </p:anim>
                                    <p:anim calcmode="lin" valueType="num">
                                      <p:cBhvr>
                                        <p:cTn id="78" dur="1000" fill="hold"/>
                                        <p:tgtEl>
                                          <p:spTgt spid="12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42"/>
                                        </p:tgtEl>
                                        <p:attrNameLst>
                                          <p:attrName>style.visibility</p:attrName>
                                        </p:attrNameLst>
                                      </p:cBhvr>
                                      <p:to>
                                        <p:strVal val="visible"/>
                                      </p:to>
                                    </p:set>
                                    <p:animEffect transition="in" filter="fade">
                                      <p:cBhvr>
                                        <p:cTn id="81" dur="1000"/>
                                        <p:tgtEl>
                                          <p:spTgt spid="142"/>
                                        </p:tgtEl>
                                      </p:cBhvr>
                                    </p:animEffect>
                                    <p:anim calcmode="lin" valueType="num">
                                      <p:cBhvr>
                                        <p:cTn id="82" dur="1000" fill="hold"/>
                                        <p:tgtEl>
                                          <p:spTgt spid="142"/>
                                        </p:tgtEl>
                                        <p:attrNameLst>
                                          <p:attrName>ppt_x</p:attrName>
                                        </p:attrNameLst>
                                      </p:cBhvr>
                                      <p:tavLst>
                                        <p:tav tm="0">
                                          <p:val>
                                            <p:strVal val="#ppt_x"/>
                                          </p:val>
                                        </p:tav>
                                        <p:tav tm="100000">
                                          <p:val>
                                            <p:strVal val="#ppt_x"/>
                                          </p:val>
                                        </p:tav>
                                      </p:tavLst>
                                    </p:anim>
                                    <p:anim calcmode="lin" valueType="num">
                                      <p:cBhvr>
                                        <p:cTn id="83" dur="1000" fill="hold"/>
                                        <p:tgtEl>
                                          <p:spTgt spid="142"/>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50"/>
                                        </p:tgtEl>
                                        <p:attrNameLst>
                                          <p:attrName>style.visibility</p:attrName>
                                        </p:attrNameLst>
                                      </p:cBhvr>
                                      <p:to>
                                        <p:strVal val="visible"/>
                                      </p:to>
                                    </p:set>
                                    <p:animEffect transition="in" filter="fade">
                                      <p:cBhvr>
                                        <p:cTn id="86" dur="1000"/>
                                        <p:tgtEl>
                                          <p:spTgt spid="150"/>
                                        </p:tgtEl>
                                      </p:cBhvr>
                                    </p:animEffect>
                                    <p:anim calcmode="lin" valueType="num">
                                      <p:cBhvr>
                                        <p:cTn id="87" dur="1000" fill="hold"/>
                                        <p:tgtEl>
                                          <p:spTgt spid="150"/>
                                        </p:tgtEl>
                                        <p:attrNameLst>
                                          <p:attrName>ppt_x</p:attrName>
                                        </p:attrNameLst>
                                      </p:cBhvr>
                                      <p:tavLst>
                                        <p:tav tm="0">
                                          <p:val>
                                            <p:strVal val="#ppt_x"/>
                                          </p:val>
                                        </p:tav>
                                        <p:tav tm="100000">
                                          <p:val>
                                            <p:strVal val="#ppt_x"/>
                                          </p:val>
                                        </p:tav>
                                      </p:tavLst>
                                    </p:anim>
                                    <p:anim calcmode="lin" valueType="num">
                                      <p:cBhvr>
                                        <p:cTn id="88" dur="1000" fill="hold"/>
                                        <p:tgtEl>
                                          <p:spTgt spid="150"/>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51"/>
                                        </p:tgtEl>
                                        <p:attrNameLst>
                                          <p:attrName>style.visibility</p:attrName>
                                        </p:attrNameLst>
                                      </p:cBhvr>
                                      <p:to>
                                        <p:strVal val="visible"/>
                                      </p:to>
                                    </p:set>
                                    <p:animEffect transition="in" filter="fade">
                                      <p:cBhvr>
                                        <p:cTn id="91" dur="1000"/>
                                        <p:tgtEl>
                                          <p:spTgt spid="151"/>
                                        </p:tgtEl>
                                      </p:cBhvr>
                                    </p:animEffect>
                                    <p:anim calcmode="lin" valueType="num">
                                      <p:cBhvr>
                                        <p:cTn id="92" dur="1000" fill="hold"/>
                                        <p:tgtEl>
                                          <p:spTgt spid="151"/>
                                        </p:tgtEl>
                                        <p:attrNameLst>
                                          <p:attrName>ppt_x</p:attrName>
                                        </p:attrNameLst>
                                      </p:cBhvr>
                                      <p:tavLst>
                                        <p:tav tm="0">
                                          <p:val>
                                            <p:strVal val="#ppt_x"/>
                                          </p:val>
                                        </p:tav>
                                        <p:tav tm="100000">
                                          <p:val>
                                            <p:strVal val="#ppt_x"/>
                                          </p:val>
                                        </p:tav>
                                      </p:tavLst>
                                    </p:anim>
                                    <p:anim calcmode="lin" valueType="num">
                                      <p:cBhvr>
                                        <p:cTn id="93" dur="1000" fill="hold"/>
                                        <p:tgtEl>
                                          <p:spTgt spid="151"/>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21"/>
                                        </p:tgtEl>
                                        <p:attrNameLst>
                                          <p:attrName>style.visibility</p:attrName>
                                        </p:attrNameLst>
                                      </p:cBhvr>
                                      <p:to>
                                        <p:strVal val="visible"/>
                                      </p:to>
                                    </p:set>
                                    <p:animEffect transition="in" filter="fade">
                                      <p:cBhvr>
                                        <p:cTn id="98" dur="1000"/>
                                        <p:tgtEl>
                                          <p:spTgt spid="121"/>
                                        </p:tgtEl>
                                      </p:cBhvr>
                                    </p:animEffect>
                                    <p:anim calcmode="lin" valueType="num">
                                      <p:cBhvr>
                                        <p:cTn id="99" dur="1000" fill="hold"/>
                                        <p:tgtEl>
                                          <p:spTgt spid="121"/>
                                        </p:tgtEl>
                                        <p:attrNameLst>
                                          <p:attrName>ppt_x</p:attrName>
                                        </p:attrNameLst>
                                      </p:cBhvr>
                                      <p:tavLst>
                                        <p:tav tm="0">
                                          <p:val>
                                            <p:strVal val="#ppt_x"/>
                                          </p:val>
                                        </p:tav>
                                        <p:tav tm="100000">
                                          <p:val>
                                            <p:strVal val="#ppt_x"/>
                                          </p:val>
                                        </p:tav>
                                      </p:tavLst>
                                    </p:anim>
                                    <p:anim calcmode="lin" valueType="num">
                                      <p:cBhvr>
                                        <p:cTn id="100" dur="1000" fill="hold"/>
                                        <p:tgtEl>
                                          <p:spTgt spid="121"/>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28"/>
                                        </p:tgtEl>
                                        <p:attrNameLst>
                                          <p:attrName>style.visibility</p:attrName>
                                        </p:attrNameLst>
                                      </p:cBhvr>
                                      <p:to>
                                        <p:strVal val="visible"/>
                                      </p:to>
                                    </p:set>
                                    <p:animEffect transition="in" filter="fade">
                                      <p:cBhvr>
                                        <p:cTn id="103" dur="1000"/>
                                        <p:tgtEl>
                                          <p:spTgt spid="128"/>
                                        </p:tgtEl>
                                      </p:cBhvr>
                                    </p:animEffect>
                                    <p:anim calcmode="lin" valueType="num">
                                      <p:cBhvr>
                                        <p:cTn id="104" dur="1000" fill="hold"/>
                                        <p:tgtEl>
                                          <p:spTgt spid="128"/>
                                        </p:tgtEl>
                                        <p:attrNameLst>
                                          <p:attrName>ppt_x</p:attrName>
                                        </p:attrNameLst>
                                      </p:cBhvr>
                                      <p:tavLst>
                                        <p:tav tm="0">
                                          <p:val>
                                            <p:strVal val="#ppt_x"/>
                                          </p:val>
                                        </p:tav>
                                        <p:tav tm="100000">
                                          <p:val>
                                            <p:strVal val="#ppt_x"/>
                                          </p:val>
                                        </p:tav>
                                      </p:tavLst>
                                    </p:anim>
                                    <p:anim calcmode="lin" valueType="num">
                                      <p:cBhvr>
                                        <p:cTn id="105" dur="1000" fill="hold"/>
                                        <p:tgtEl>
                                          <p:spTgt spid="128"/>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43"/>
                                        </p:tgtEl>
                                        <p:attrNameLst>
                                          <p:attrName>style.visibility</p:attrName>
                                        </p:attrNameLst>
                                      </p:cBhvr>
                                      <p:to>
                                        <p:strVal val="visible"/>
                                      </p:to>
                                    </p:set>
                                    <p:animEffect transition="in" filter="fade">
                                      <p:cBhvr>
                                        <p:cTn id="108" dur="1000"/>
                                        <p:tgtEl>
                                          <p:spTgt spid="143"/>
                                        </p:tgtEl>
                                      </p:cBhvr>
                                    </p:animEffect>
                                    <p:anim calcmode="lin" valueType="num">
                                      <p:cBhvr>
                                        <p:cTn id="109" dur="1000" fill="hold"/>
                                        <p:tgtEl>
                                          <p:spTgt spid="143"/>
                                        </p:tgtEl>
                                        <p:attrNameLst>
                                          <p:attrName>ppt_x</p:attrName>
                                        </p:attrNameLst>
                                      </p:cBhvr>
                                      <p:tavLst>
                                        <p:tav tm="0">
                                          <p:val>
                                            <p:strVal val="#ppt_x"/>
                                          </p:val>
                                        </p:tav>
                                        <p:tav tm="100000">
                                          <p:val>
                                            <p:strVal val="#ppt_x"/>
                                          </p:val>
                                        </p:tav>
                                      </p:tavLst>
                                    </p:anim>
                                    <p:anim calcmode="lin" valueType="num">
                                      <p:cBhvr>
                                        <p:cTn id="110" dur="1000" fill="hold"/>
                                        <p:tgtEl>
                                          <p:spTgt spid="143"/>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152"/>
                                        </p:tgtEl>
                                        <p:attrNameLst>
                                          <p:attrName>style.visibility</p:attrName>
                                        </p:attrNameLst>
                                      </p:cBhvr>
                                      <p:to>
                                        <p:strVal val="visible"/>
                                      </p:to>
                                    </p:set>
                                    <p:animEffect transition="in" filter="fade">
                                      <p:cBhvr>
                                        <p:cTn id="113" dur="1000"/>
                                        <p:tgtEl>
                                          <p:spTgt spid="152"/>
                                        </p:tgtEl>
                                      </p:cBhvr>
                                    </p:animEffect>
                                    <p:anim calcmode="lin" valueType="num">
                                      <p:cBhvr>
                                        <p:cTn id="114" dur="1000" fill="hold"/>
                                        <p:tgtEl>
                                          <p:spTgt spid="152"/>
                                        </p:tgtEl>
                                        <p:attrNameLst>
                                          <p:attrName>ppt_x</p:attrName>
                                        </p:attrNameLst>
                                      </p:cBhvr>
                                      <p:tavLst>
                                        <p:tav tm="0">
                                          <p:val>
                                            <p:strVal val="#ppt_x"/>
                                          </p:val>
                                        </p:tav>
                                        <p:tav tm="100000">
                                          <p:val>
                                            <p:strVal val="#ppt_x"/>
                                          </p:val>
                                        </p:tav>
                                      </p:tavLst>
                                    </p:anim>
                                    <p:anim calcmode="lin" valueType="num">
                                      <p:cBhvr>
                                        <p:cTn id="115" dur="1000" fill="hold"/>
                                        <p:tgtEl>
                                          <p:spTgt spid="152"/>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153"/>
                                        </p:tgtEl>
                                        <p:attrNameLst>
                                          <p:attrName>style.visibility</p:attrName>
                                        </p:attrNameLst>
                                      </p:cBhvr>
                                      <p:to>
                                        <p:strVal val="visible"/>
                                      </p:to>
                                    </p:set>
                                    <p:animEffect transition="in" filter="fade">
                                      <p:cBhvr>
                                        <p:cTn id="118" dur="1000"/>
                                        <p:tgtEl>
                                          <p:spTgt spid="153"/>
                                        </p:tgtEl>
                                      </p:cBhvr>
                                    </p:animEffect>
                                    <p:anim calcmode="lin" valueType="num">
                                      <p:cBhvr>
                                        <p:cTn id="119" dur="1000" fill="hold"/>
                                        <p:tgtEl>
                                          <p:spTgt spid="153"/>
                                        </p:tgtEl>
                                        <p:attrNameLst>
                                          <p:attrName>ppt_x</p:attrName>
                                        </p:attrNameLst>
                                      </p:cBhvr>
                                      <p:tavLst>
                                        <p:tav tm="0">
                                          <p:val>
                                            <p:strVal val="#ppt_x"/>
                                          </p:val>
                                        </p:tav>
                                        <p:tav tm="100000">
                                          <p:val>
                                            <p:strVal val="#ppt_x"/>
                                          </p:val>
                                        </p:tav>
                                      </p:tavLst>
                                    </p:anim>
                                    <p:anim calcmode="lin" valueType="num">
                                      <p:cBhvr>
                                        <p:cTn id="120" dur="1000" fill="hold"/>
                                        <p:tgtEl>
                                          <p:spTgt spid="153"/>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119"/>
                                        </p:tgtEl>
                                        <p:attrNameLst>
                                          <p:attrName>style.visibility</p:attrName>
                                        </p:attrNameLst>
                                      </p:cBhvr>
                                      <p:to>
                                        <p:strVal val="visible"/>
                                      </p:to>
                                    </p:set>
                                    <p:animEffect transition="in" filter="fade">
                                      <p:cBhvr>
                                        <p:cTn id="125" dur="1000"/>
                                        <p:tgtEl>
                                          <p:spTgt spid="119"/>
                                        </p:tgtEl>
                                      </p:cBhvr>
                                    </p:animEffect>
                                    <p:anim calcmode="lin" valueType="num">
                                      <p:cBhvr>
                                        <p:cTn id="126" dur="1000" fill="hold"/>
                                        <p:tgtEl>
                                          <p:spTgt spid="119"/>
                                        </p:tgtEl>
                                        <p:attrNameLst>
                                          <p:attrName>ppt_x</p:attrName>
                                        </p:attrNameLst>
                                      </p:cBhvr>
                                      <p:tavLst>
                                        <p:tav tm="0">
                                          <p:val>
                                            <p:strVal val="#ppt_x"/>
                                          </p:val>
                                        </p:tav>
                                        <p:tav tm="100000">
                                          <p:val>
                                            <p:strVal val="#ppt_x"/>
                                          </p:val>
                                        </p:tav>
                                      </p:tavLst>
                                    </p:anim>
                                    <p:anim calcmode="lin" valueType="num">
                                      <p:cBhvr>
                                        <p:cTn id="127" dur="1000" fill="hold"/>
                                        <p:tgtEl>
                                          <p:spTgt spid="119"/>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120"/>
                                        </p:tgtEl>
                                        <p:attrNameLst>
                                          <p:attrName>style.visibility</p:attrName>
                                        </p:attrNameLst>
                                      </p:cBhvr>
                                      <p:to>
                                        <p:strVal val="visible"/>
                                      </p:to>
                                    </p:set>
                                    <p:animEffect transition="in" filter="fade">
                                      <p:cBhvr>
                                        <p:cTn id="130" dur="1000"/>
                                        <p:tgtEl>
                                          <p:spTgt spid="120"/>
                                        </p:tgtEl>
                                      </p:cBhvr>
                                    </p:animEffect>
                                    <p:anim calcmode="lin" valueType="num">
                                      <p:cBhvr>
                                        <p:cTn id="131" dur="1000" fill="hold"/>
                                        <p:tgtEl>
                                          <p:spTgt spid="120"/>
                                        </p:tgtEl>
                                        <p:attrNameLst>
                                          <p:attrName>ppt_x</p:attrName>
                                        </p:attrNameLst>
                                      </p:cBhvr>
                                      <p:tavLst>
                                        <p:tav tm="0">
                                          <p:val>
                                            <p:strVal val="#ppt_x"/>
                                          </p:val>
                                        </p:tav>
                                        <p:tav tm="100000">
                                          <p:val>
                                            <p:strVal val="#ppt_x"/>
                                          </p:val>
                                        </p:tav>
                                      </p:tavLst>
                                    </p:anim>
                                    <p:anim calcmode="lin" valueType="num">
                                      <p:cBhvr>
                                        <p:cTn id="132" dur="1000" fill="hold"/>
                                        <p:tgtEl>
                                          <p:spTgt spid="120"/>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fade">
                                      <p:cBhvr>
                                        <p:cTn id="135" dur="1000"/>
                                        <p:tgtEl>
                                          <p:spTgt spid="129"/>
                                        </p:tgtEl>
                                      </p:cBhvr>
                                    </p:animEffect>
                                    <p:anim calcmode="lin" valueType="num">
                                      <p:cBhvr>
                                        <p:cTn id="136" dur="1000" fill="hold"/>
                                        <p:tgtEl>
                                          <p:spTgt spid="129"/>
                                        </p:tgtEl>
                                        <p:attrNameLst>
                                          <p:attrName>ppt_x</p:attrName>
                                        </p:attrNameLst>
                                      </p:cBhvr>
                                      <p:tavLst>
                                        <p:tav tm="0">
                                          <p:val>
                                            <p:strVal val="#ppt_x"/>
                                          </p:val>
                                        </p:tav>
                                        <p:tav tm="100000">
                                          <p:val>
                                            <p:strVal val="#ppt_x"/>
                                          </p:val>
                                        </p:tav>
                                      </p:tavLst>
                                    </p:anim>
                                    <p:anim calcmode="lin" valueType="num">
                                      <p:cBhvr>
                                        <p:cTn id="137" dur="1000" fill="hold"/>
                                        <p:tgtEl>
                                          <p:spTgt spid="129"/>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144"/>
                                        </p:tgtEl>
                                        <p:attrNameLst>
                                          <p:attrName>style.visibility</p:attrName>
                                        </p:attrNameLst>
                                      </p:cBhvr>
                                      <p:to>
                                        <p:strVal val="visible"/>
                                      </p:to>
                                    </p:set>
                                    <p:animEffect transition="in" filter="fade">
                                      <p:cBhvr>
                                        <p:cTn id="140" dur="1000"/>
                                        <p:tgtEl>
                                          <p:spTgt spid="144"/>
                                        </p:tgtEl>
                                      </p:cBhvr>
                                    </p:animEffect>
                                    <p:anim calcmode="lin" valueType="num">
                                      <p:cBhvr>
                                        <p:cTn id="141" dur="1000" fill="hold"/>
                                        <p:tgtEl>
                                          <p:spTgt spid="144"/>
                                        </p:tgtEl>
                                        <p:attrNameLst>
                                          <p:attrName>ppt_x</p:attrName>
                                        </p:attrNameLst>
                                      </p:cBhvr>
                                      <p:tavLst>
                                        <p:tav tm="0">
                                          <p:val>
                                            <p:strVal val="#ppt_x"/>
                                          </p:val>
                                        </p:tav>
                                        <p:tav tm="100000">
                                          <p:val>
                                            <p:strVal val="#ppt_x"/>
                                          </p:val>
                                        </p:tav>
                                      </p:tavLst>
                                    </p:anim>
                                    <p:anim calcmode="lin" valueType="num">
                                      <p:cBhvr>
                                        <p:cTn id="142" dur="1000" fill="hold"/>
                                        <p:tgtEl>
                                          <p:spTgt spid="144"/>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154"/>
                                        </p:tgtEl>
                                        <p:attrNameLst>
                                          <p:attrName>style.visibility</p:attrName>
                                        </p:attrNameLst>
                                      </p:cBhvr>
                                      <p:to>
                                        <p:strVal val="visible"/>
                                      </p:to>
                                    </p:set>
                                    <p:animEffect transition="in" filter="fade">
                                      <p:cBhvr>
                                        <p:cTn id="145" dur="1000"/>
                                        <p:tgtEl>
                                          <p:spTgt spid="154"/>
                                        </p:tgtEl>
                                      </p:cBhvr>
                                    </p:animEffect>
                                    <p:anim calcmode="lin" valueType="num">
                                      <p:cBhvr>
                                        <p:cTn id="146" dur="1000" fill="hold"/>
                                        <p:tgtEl>
                                          <p:spTgt spid="154"/>
                                        </p:tgtEl>
                                        <p:attrNameLst>
                                          <p:attrName>ppt_x</p:attrName>
                                        </p:attrNameLst>
                                      </p:cBhvr>
                                      <p:tavLst>
                                        <p:tav tm="0">
                                          <p:val>
                                            <p:strVal val="#ppt_x"/>
                                          </p:val>
                                        </p:tav>
                                        <p:tav tm="100000">
                                          <p:val>
                                            <p:strVal val="#ppt_x"/>
                                          </p:val>
                                        </p:tav>
                                      </p:tavLst>
                                    </p:anim>
                                    <p:anim calcmode="lin" valueType="num">
                                      <p:cBhvr>
                                        <p:cTn id="147" dur="1000" fill="hold"/>
                                        <p:tgtEl>
                                          <p:spTgt spid="15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155"/>
                                        </p:tgtEl>
                                        <p:attrNameLst>
                                          <p:attrName>style.visibility</p:attrName>
                                        </p:attrNameLst>
                                      </p:cBhvr>
                                      <p:to>
                                        <p:strVal val="visible"/>
                                      </p:to>
                                    </p:set>
                                    <p:animEffect transition="in" filter="fade">
                                      <p:cBhvr>
                                        <p:cTn id="150" dur="1000"/>
                                        <p:tgtEl>
                                          <p:spTgt spid="155"/>
                                        </p:tgtEl>
                                      </p:cBhvr>
                                    </p:animEffect>
                                    <p:anim calcmode="lin" valueType="num">
                                      <p:cBhvr>
                                        <p:cTn id="151" dur="1000" fill="hold"/>
                                        <p:tgtEl>
                                          <p:spTgt spid="155"/>
                                        </p:tgtEl>
                                        <p:attrNameLst>
                                          <p:attrName>ppt_x</p:attrName>
                                        </p:attrNameLst>
                                      </p:cBhvr>
                                      <p:tavLst>
                                        <p:tav tm="0">
                                          <p:val>
                                            <p:strVal val="#ppt_x"/>
                                          </p:val>
                                        </p:tav>
                                        <p:tav tm="100000">
                                          <p:val>
                                            <p:strVal val="#ppt_x"/>
                                          </p:val>
                                        </p:tav>
                                      </p:tavLst>
                                    </p:anim>
                                    <p:anim calcmode="lin" valueType="num">
                                      <p:cBhvr>
                                        <p:cTn id="152" dur="1000" fill="hold"/>
                                        <p:tgtEl>
                                          <p:spTgt spid="15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118"/>
                                        </p:tgtEl>
                                        <p:attrNameLst>
                                          <p:attrName>style.visibility</p:attrName>
                                        </p:attrNameLst>
                                      </p:cBhvr>
                                      <p:to>
                                        <p:strVal val="visible"/>
                                      </p:to>
                                    </p:set>
                                    <p:animEffect transition="in" filter="fade">
                                      <p:cBhvr>
                                        <p:cTn id="155" dur="1000"/>
                                        <p:tgtEl>
                                          <p:spTgt spid="118"/>
                                        </p:tgtEl>
                                      </p:cBhvr>
                                    </p:animEffect>
                                    <p:anim calcmode="lin" valueType="num">
                                      <p:cBhvr>
                                        <p:cTn id="156" dur="1000" fill="hold"/>
                                        <p:tgtEl>
                                          <p:spTgt spid="118"/>
                                        </p:tgtEl>
                                        <p:attrNameLst>
                                          <p:attrName>ppt_x</p:attrName>
                                        </p:attrNameLst>
                                      </p:cBhvr>
                                      <p:tavLst>
                                        <p:tav tm="0">
                                          <p:val>
                                            <p:strVal val="#ppt_x"/>
                                          </p:val>
                                        </p:tav>
                                        <p:tav tm="100000">
                                          <p:val>
                                            <p:strVal val="#ppt_x"/>
                                          </p:val>
                                        </p:tav>
                                      </p:tavLst>
                                    </p:anim>
                                    <p:anim calcmode="lin" valueType="num">
                                      <p:cBhvr>
                                        <p:cTn id="157"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P spid="125" grpId="0"/>
      <p:bldP spid="125" grpId="1"/>
      <p:bldP spid="126" grpId="0"/>
      <p:bldP spid="127" grpId="0"/>
      <p:bldP spid="128" grpId="0"/>
      <p:bldP spid="129" grpId="0"/>
      <p:bldP spid="140" grpId="0" animBg="1"/>
      <p:bldP spid="140" grpId="1" animBg="1"/>
      <p:bldP spid="141" grpId="0" animBg="1"/>
      <p:bldP spid="142" grpId="0" animBg="1"/>
      <p:bldP spid="143" grpId="0" animBg="1"/>
      <p:bldP spid="144" grpId="0" animBg="1"/>
      <p:bldP spid="3" grpId="0" animBg="1"/>
      <p:bldP spid="4" grpId="0" animBg="1"/>
      <p:bldP spid="148" grpId="0" animBg="1"/>
      <p:bldP spid="148" grpId="1" animBg="1"/>
      <p:bldP spid="149" grpId="0" animBg="1"/>
      <p:bldP spid="149" grpId="1" animBg="1"/>
      <p:bldP spid="150" grpId="0" animBg="1"/>
      <p:bldP spid="151" grpId="0" animBg="1"/>
      <p:bldP spid="152" grpId="0" animBg="1"/>
      <p:bldP spid="153" grpId="0" animBg="1"/>
      <p:bldP spid="154" grpId="0" animBg="1"/>
      <p:bldP spid="15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3961"/>
            <a:ext cx="12192000" cy="27333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cs typeface="+mn-ea"/>
                <a:sym typeface="+mn-lt"/>
              </a:rPr>
              <a:t>                      企业进入破产重整</a:t>
            </a:r>
          </a:p>
        </p:txBody>
      </p:sp>
      <p:sp>
        <p:nvSpPr>
          <p:cNvPr id="10"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722029" y="1311170"/>
            <a:ext cx="3340736" cy="4032460"/>
          </a:xfrm>
          <a:prstGeom prst="rect">
            <a:avLst/>
          </a:prstGeom>
          <a:noFill/>
          <a:ln w="76200">
            <a:solidFill>
              <a:srgbClr val="AF935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76972" y="2003961"/>
            <a:ext cx="2630849" cy="2646878"/>
          </a:xfrm>
          <a:prstGeom prst="rect">
            <a:avLst/>
          </a:prstGeom>
        </p:spPr>
        <p:txBody>
          <a:bodyPr wrap="none">
            <a:spAutoFit/>
          </a:bodyPr>
          <a:lstStyle/>
          <a:p>
            <a:pPr lvl="0" algn="ctr"/>
            <a:r>
              <a:rPr lang="en-US" altLang="zh-CN"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rPr>
              <a:t>10</a:t>
            </a:r>
            <a:endParaRPr lang="zh-CN" altLang="en-US"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endParaRPr>
          </a:p>
        </p:txBody>
      </p:sp>
      <p:cxnSp>
        <p:nvCxnSpPr>
          <p:cNvPr id="12" name="直接连接符 44"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a:off x="3058674" y="1463570"/>
            <a:ext cx="667447"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cxnSp>
        <p:nvCxnSpPr>
          <p:cNvPr id="14" name="直接连接符 48"/>
          <p:cNvCxnSpPr/>
          <p:nvPr/>
        </p:nvCxnSpPr>
        <p:spPr>
          <a:xfrm>
            <a:off x="2316111" y="5154381"/>
            <a:ext cx="2183320"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416839"/>
      </p:ext>
    </p:extLst>
  </p:cSld>
  <p:clrMapOvr>
    <a:masterClrMapping/>
  </p:clrMapOvr>
  <mc:AlternateContent xmlns:mc="http://schemas.openxmlformats.org/markup-compatibility/2006" xmlns:p14="http://schemas.microsoft.com/office/powerpoint/2010/main">
    <mc:Choice Requires="p14">
      <p:transition spd="slow" p14:dur="1250" advClick="0">
        <p14:pan dir="u"/>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3961"/>
            <a:ext cx="12192000" cy="27333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cs typeface="+mn-ea"/>
                <a:sym typeface="+mn-lt"/>
              </a:rPr>
              <a:t>                      企业发生严重困难</a:t>
            </a:r>
          </a:p>
        </p:txBody>
      </p:sp>
      <p:sp>
        <p:nvSpPr>
          <p:cNvPr id="10"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722029" y="1311170"/>
            <a:ext cx="3340736" cy="4032460"/>
          </a:xfrm>
          <a:prstGeom prst="rect">
            <a:avLst/>
          </a:prstGeom>
          <a:noFill/>
          <a:ln w="76200">
            <a:solidFill>
              <a:srgbClr val="AF935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155744" y="2003961"/>
            <a:ext cx="2473306" cy="2646878"/>
          </a:xfrm>
          <a:prstGeom prst="rect">
            <a:avLst/>
          </a:prstGeom>
        </p:spPr>
        <p:txBody>
          <a:bodyPr wrap="none">
            <a:spAutoFit/>
          </a:bodyPr>
          <a:lstStyle/>
          <a:p>
            <a:pPr lvl="0" algn="ctr"/>
            <a:r>
              <a:rPr lang="en-US" altLang="zh-CN"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rPr>
              <a:t>11</a:t>
            </a:r>
            <a:endParaRPr lang="zh-CN" altLang="en-US"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endParaRPr>
          </a:p>
        </p:txBody>
      </p:sp>
      <p:cxnSp>
        <p:nvCxnSpPr>
          <p:cNvPr id="12" name="直接连接符 44"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a:off x="3058674" y="1463570"/>
            <a:ext cx="667447"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cxnSp>
        <p:nvCxnSpPr>
          <p:cNvPr id="14" name="直接连接符 48"/>
          <p:cNvCxnSpPr/>
          <p:nvPr/>
        </p:nvCxnSpPr>
        <p:spPr>
          <a:xfrm>
            <a:off x="2316111" y="5154381"/>
            <a:ext cx="2183320"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751737"/>
      </p:ext>
    </p:extLst>
  </p:cSld>
  <p:clrMapOvr>
    <a:masterClrMapping/>
  </p:clrMapOvr>
  <mc:AlternateContent xmlns:mc="http://schemas.openxmlformats.org/markup-compatibility/2006" xmlns:p14="http://schemas.microsoft.com/office/powerpoint/2010/main">
    <mc:Choice Requires="p14">
      <p:transition spd="slow" p14:dur="1250" advClick="0">
        <p14:pan dir="u"/>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3961"/>
            <a:ext cx="12192000" cy="27333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cs typeface="+mn-ea"/>
                <a:sym typeface="+mn-lt"/>
              </a:rPr>
              <a:t>                                       转产、重大技术革新</a:t>
            </a:r>
            <a:endParaRPr lang="en-US" altLang="zh-CN" sz="4400" dirty="0">
              <a:cs typeface="+mn-ea"/>
              <a:sym typeface="+mn-lt"/>
            </a:endParaRPr>
          </a:p>
          <a:p>
            <a:pPr algn="ctr"/>
            <a:r>
              <a:rPr lang="zh-CN" altLang="en-US" sz="4400" dirty="0">
                <a:cs typeface="+mn-ea"/>
                <a:sym typeface="+mn-lt"/>
              </a:rPr>
              <a:t>                                 经营方式发生变化</a:t>
            </a:r>
          </a:p>
        </p:txBody>
      </p:sp>
      <p:sp>
        <p:nvSpPr>
          <p:cNvPr id="10"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722029" y="1311170"/>
            <a:ext cx="3340736" cy="4032460"/>
          </a:xfrm>
          <a:prstGeom prst="rect">
            <a:avLst/>
          </a:prstGeom>
          <a:noFill/>
          <a:ln w="76200">
            <a:solidFill>
              <a:srgbClr val="AF935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76972" y="2003961"/>
            <a:ext cx="2630849" cy="2646878"/>
          </a:xfrm>
          <a:prstGeom prst="rect">
            <a:avLst/>
          </a:prstGeom>
        </p:spPr>
        <p:txBody>
          <a:bodyPr wrap="none">
            <a:spAutoFit/>
          </a:bodyPr>
          <a:lstStyle/>
          <a:p>
            <a:pPr lvl="0" algn="ctr"/>
            <a:r>
              <a:rPr lang="en-US" altLang="zh-CN" sz="16600" spc="300">
                <a:solidFill>
                  <a:prstClr val="white"/>
                </a:solidFill>
                <a:effectLst>
                  <a:outerShdw blurRad="38100" dist="38100" dir="2700000" algn="tl">
                    <a:srgbClr val="000000">
                      <a:alpha val="43137"/>
                    </a:srgbClr>
                  </a:outerShdw>
                </a:effectLst>
                <a:latin typeface="Arial" charset="0"/>
                <a:ea typeface="Arial" charset="0"/>
                <a:cs typeface="Arial" charset="0"/>
                <a:sym typeface="+mn-lt"/>
              </a:rPr>
              <a:t>12</a:t>
            </a:r>
            <a:endParaRPr lang="zh-CN" altLang="en-US"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endParaRPr>
          </a:p>
        </p:txBody>
      </p:sp>
      <p:cxnSp>
        <p:nvCxnSpPr>
          <p:cNvPr id="12" name="直接连接符 44"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a:off x="3058674" y="1463570"/>
            <a:ext cx="667447"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cxnSp>
        <p:nvCxnSpPr>
          <p:cNvPr id="14" name="直接连接符 48"/>
          <p:cNvCxnSpPr/>
          <p:nvPr/>
        </p:nvCxnSpPr>
        <p:spPr>
          <a:xfrm>
            <a:off x="2316111" y="5154381"/>
            <a:ext cx="2183320"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14469"/>
      </p:ext>
    </p:extLst>
  </p:cSld>
  <p:clrMapOvr>
    <a:masterClrMapping/>
  </p:clrMapOvr>
  <mc:AlternateContent xmlns:mc="http://schemas.openxmlformats.org/markup-compatibility/2006" xmlns:p14="http://schemas.microsoft.com/office/powerpoint/2010/main">
    <mc:Choice Requires="p14">
      <p:transition spd="slow" p14:dur="1250" advClick="0">
        <p14:pan dir="u"/>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dirty="0">
              <a:latin typeface="微软雅黑" pitchFamily="34" charset="-122"/>
            </a:endParaRPr>
          </a:p>
        </p:txBody>
      </p:sp>
      <p:grpSp>
        <p:nvGrpSpPr>
          <p:cNvPr id="84994" name="组 13"/>
          <p:cNvGrpSpPr>
            <a:grpSpLocks/>
          </p:cNvGrpSpPr>
          <p:nvPr/>
        </p:nvGrpSpPr>
        <p:grpSpPr bwMode="auto">
          <a:xfrm>
            <a:off x="1573213" y="1646238"/>
            <a:ext cx="8183562" cy="3879850"/>
            <a:chOff x="1550579" y="1311170"/>
            <a:chExt cx="8503285" cy="4032460"/>
          </a:xfrm>
        </p:grpSpPr>
        <p:sp>
          <p:nvSpPr>
            <p:cNvPr id="15" name="矩形 14"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2014094" y="2558527"/>
              <a:ext cx="8039770" cy="1714290"/>
            </a:xfrm>
            <a:prstGeom prst="rect">
              <a:avLst/>
            </a:prstGeom>
          </p:spPr>
          <p:txBody>
            <a:bodyPr>
              <a:spAutoFit/>
            </a:bodyPr>
            <a:lstStyle/>
            <a:p>
              <a:pPr defTabSz="2419350">
                <a:lnSpc>
                  <a:spcPct val="110000"/>
                </a:lnSpc>
                <a:defRPr/>
              </a:pPr>
              <a:r>
                <a:rPr lang="zh-CN" altLang="en-US" sz="5400" dirty="0">
                  <a:solidFill>
                    <a:schemeClr val="bg1"/>
                  </a:solidFill>
                  <a:effectLst>
                    <a:outerShdw blurRad="38100" dist="38100" dir="2700000" algn="tl">
                      <a:srgbClr val="000000">
                        <a:alpha val="43137"/>
                      </a:srgbClr>
                    </a:outerShdw>
                  </a:effectLst>
                  <a:latin typeface="Microsoft YaHei" charset="-122"/>
                  <a:ea typeface="Microsoft YaHei" charset="-122"/>
                  <a:cs typeface="Microsoft YaHei" charset="-122"/>
                  <a:sym typeface="微软雅黑" panose="020B0503020204020204" pitchFamily="34" charset="-122"/>
                </a:rPr>
                <a:t>感谢您的观赏</a:t>
              </a:r>
              <a:endParaRPr lang="en-US" altLang="zh-CN" sz="5400" dirty="0">
                <a:solidFill>
                  <a:schemeClr val="bg1"/>
                </a:solidFill>
                <a:effectLst>
                  <a:outerShdw blurRad="38100" dist="38100" dir="2700000" algn="tl">
                    <a:srgbClr val="000000">
                      <a:alpha val="43137"/>
                    </a:srgbClr>
                  </a:outerShdw>
                </a:effectLst>
                <a:latin typeface="Microsoft YaHei" charset="-122"/>
                <a:ea typeface="Microsoft YaHei" charset="-122"/>
                <a:cs typeface="Microsoft YaHei" charset="-122"/>
                <a:sym typeface="微软雅黑" panose="020B0503020204020204" pitchFamily="34" charset="-122"/>
              </a:endParaRPr>
            </a:p>
            <a:p>
              <a:pPr defTabSz="2419350">
                <a:lnSpc>
                  <a:spcPct val="110000"/>
                </a:lnSpc>
                <a:defRPr/>
              </a:pPr>
              <a:r>
                <a:rPr lang="en-US" altLang="zh-CN" sz="3800" dirty="0">
                  <a:solidFill>
                    <a:schemeClr val="bg1"/>
                  </a:solidFill>
                  <a:latin typeface="Microsoft YaHei" charset="-122"/>
                  <a:ea typeface="Microsoft YaHei" charset="-122"/>
                  <a:cs typeface="Microsoft YaHei" charset="-122"/>
                  <a:sym typeface="微软雅黑" panose="020B0503020204020204" pitchFamily="34" charset="-122"/>
                </a:rPr>
                <a:t>THANK</a:t>
              </a:r>
              <a:r>
                <a:rPr lang="zh-CN" altLang="en-US" sz="3800" dirty="0">
                  <a:solidFill>
                    <a:schemeClr val="bg1"/>
                  </a:solidFill>
                  <a:latin typeface="Microsoft YaHei" charset="-122"/>
                  <a:ea typeface="Microsoft YaHei" charset="-122"/>
                  <a:cs typeface="Microsoft YaHei" charset="-122"/>
                  <a:sym typeface="微软雅黑" panose="020B0503020204020204" pitchFamily="34" charset="-122"/>
                </a:rPr>
                <a:t> </a:t>
              </a:r>
              <a:r>
                <a:rPr lang="en-US" altLang="zh-CN" sz="3800" dirty="0">
                  <a:solidFill>
                    <a:schemeClr val="bg1"/>
                  </a:solidFill>
                  <a:latin typeface="Microsoft YaHei" charset="-122"/>
                  <a:ea typeface="Microsoft YaHei" charset="-122"/>
                  <a:cs typeface="Microsoft YaHei" charset="-122"/>
                  <a:sym typeface="微软雅黑" panose="020B0503020204020204" pitchFamily="34" charset="-122"/>
                </a:rPr>
                <a:t>YOU!</a:t>
              </a:r>
              <a:endParaRPr lang="zh-CN" altLang="en-US" sz="3800" dirty="0">
                <a:solidFill>
                  <a:schemeClr val="bg1"/>
                </a:solidFill>
                <a:latin typeface="Microsoft YaHei" charset="-122"/>
                <a:ea typeface="Microsoft YaHei" charset="-122"/>
                <a:cs typeface="Microsoft YaHei" charset="-122"/>
                <a:sym typeface="微软雅黑" panose="020B0503020204020204" pitchFamily="34" charset="-122"/>
              </a:endParaRPr>
            </a:p>
          </p:txBody>
        </p:sp>
        <p:cxnSp>
          <p:nvCxnSpPr>
            <p:cNvPr id="19"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p:nvPr/>
          </p:nvCxnSpPr>
          <p:spPr>
            <a:xfrm>
              <a:off x="2147706" y="4368513"/>
              <a:ext cx="7257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550579" y="1311170"/>
              <a:ext cx="3340281" cy="4032460"/>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85003" name="组合 43"/>
            <p:cNvGrpSpPr>
              <a:grpSpLocks/>
            </p:cNvGrpSpPr>
            <p:nvPr/>
          </p:nvGrpSpPr>
          <p:grpSpPr bwMode="auto">
            <a:xfrm>
              <a:off x="1722007" y="1473313"/>
              <a:ext cx="248785" cy="255929"/>
              <a:chOff x="1620407" y="1473313"/>
              <a:chExt cx="248785" cy="255929"/>
            </a:xfrm>
          </p:grpSpPr>
          <p:sp>
            <p:nvSpPr>
              <p:cNvPr id="24" name="矩形 23"/>
              <p:cNvSpPr/>
              <p:nvPr/>
            </p:nvSpPr>
            <p:spPr>
              <a:xfrm>
                <a:off x="1620530" y="1472864"/>
                <a:ext cx="249077" cy="28049"/>
              </a:xfrm>
              <a:prstGeom prst="rect">
                <a:avLst/>
              </a:prstGeom>
              <a:solidFill>
                <a:srgbClr val="AF935C"/>
              </a:solidFill>
              <a:ln w="12700" cap="flat" cmpd="sng" algn="ctr">
                <a:solidFill>
                  <a:srgbClr val="AF935C"/>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24"/>
              <p:cNvSpPr/>
              <p:nvPr/>
            </p:nvSpPr>
            <p:spPr>
              <a:xfrm rot="16200000">
                <a:off x="1509980" y="1590013"/>
                <a:ext cx="249141" cy="28041"/>
              </a:xfrm>
              <a:prstGeom prst="rect">
                <a:avLst/>
              </a:prstGeom>
              <a:solidFill>
                <a:srgbClr val="AF935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Tree>
    <p:extLst>
      <p:ext uri="{BB962C8B-B14F-4D97-AF65-F5344CB8AC3E}">
        <p14:creationId xmlns:p14="http://schemas.microsoft.com/office/powerpoint/2010/main" val="1068927881"/>
      </p:ext>
    </p:extLst>
  </p:cSld>
  <p:clrMapOvr>
    <a:masterClrMapping/>
  </p:clrMapOvr>
  <p:transition spd="slow" advClick="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110" y="1969504"/>
            <a:ext cx="7761560" cy="1857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12"/>
          <p:cNvSpPr>
            <a:spLocks noChangeArrowheads="1"/>
          </p:cNvSpPr>
          <p:nvPr/>
        </p:nvSpPr>
        <p:spPr bwMode="gray">
          <a:xfrm>
            <a:off x="2728628" y="4692283"/>
            <a:ext cx="501650" cy="258763"/>
          </a:xfrm>
          <a:prstGeom prst="rightArrow">
            <a:avLst>
              <a:gd name="adj1" fmla="val 50000"/>
              <a:gd name="adj2" fmla="val 45442"/>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sz="2000"/>
          </a:p>
        </p:txBody>
      </p:sp>
      <p:sp>
        <p:nvSpPr>
          <p:cNvPr id="12" name="AutoShape 13"/>
          <p:cNvSpPr>
            <a:spLocks noChangeArrowheads="1"/>
          </p:cNvSpPr>
          <p:nvPr/>
        </p:nvSpPr>
        <p:spPr bwMode="gray">
          <a:xfrm>
            <a:off x="889162" y="4346208"/>
            <a:ext cx="2171700" cy="973138"/>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sz="2000"/>
          </a:p>
        </p:txBody>
      </p:sp>
      <p:sp>
        <p:nvSpPr>
          <p:cNvPr id="13" name="Freeform 14"/>
          <p:cNvSpPr>
            <a:spLocks/>
          </p:cNvSpPr>
          <p:nvPr/>
        </p:nvSpPr>
        <p:spPr bwMode="gray">
          <a:xfrm>
            <a:off x="973299" y="4395421"/>
            <a:ext cx="1082675" cy="485775"/>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pPr>
              <a:defRPr/>
            </a:pPr>
            <a:endParaRPr lang="zh-CN" altLang="en-US" sz="2000"/>
          </a:p>
        </p:txBody>
      </p:sp>
      <p:sp>
        <p:nvSpPr>
          <p:cNvPr id="18" name="Text Box 24"/>
          <p:cNvSpPr txBox="1">
            <a:spLocks noChangeArrowheads="1"/>
          </p:cNvSpPr>
          <p:nvPr/>
        </p:nvSpPr>
        <p:spPr bwMode="white">
          <a:xfrm>
            <a:off x="855824" y="4631204"/>
            <a:ext cx="2230438" cy="400110"/>
          </a:xfrm>
          <a:prstGeom prst="rect">
            <a:avLst/>
          </a:prstGeom>
          <a:noFill/>
          <a:ln w="9525" algn="ctr">
            <a:noFill/>
            <a:miter lim="800000"/>
            <a:headEnd/>
            <a:tailEnd/>
          </a:ln>
        </p:spPr>
        <p:txBody>
          <a:bodyPr>
            <a:spAutoFit/>
          </a:bodyPr>
          <a:lstStyle/>
          <a:p>
            <a:pPr algn="ctr">
              <a:spcBef>
                <a:spcPct val="50000"/>
              </a:spcBef>
              <a:defRPr/>
            </a:pPr>
            <a:r>
              <a:rPr lang="zh-CN" altLang="en-US" sz="2000" b="1" dirty="0">
                <a:solidFill>
                  <a:srgbClr val="FEFFFF"/>
                </a:solidFill>
                <a:effectLst>
                  <a:outerShdw blurRad="38100" dist="38100" dir="2700000" algn="tl">
                    <a:srgbClr val="000000">
                      <a:alpha val="43137"/>
                    </a:srgbClr>
                  </a:outerShdw>
                </a:effectLst>
                <a:latin typeface="微软雅黑" pitchFamily="34" charset="-122"/>
                <a:ea typeface="微软雅黑" pitchFamily="34" charset="-122"/>
              </a:rPr>
              <a:t>启动协商程序</a:t>
            </a:r>
            <a:endParaRPr lang="en-US" altLang="zh-CN" sz="2000" b="1" dirty="0">
              <a:solidFill>
                <a:srgbClr val="FE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2" name="AutoShape 30"/>
          <p:cNvSpPr>
            <a:spLocks noChangeArrowheads="1"/>
          </p:cNvSpPr>
          <p:nvPr/>
        </p:nvSpPr>
        <p:spPr bwMode="gray">
          <a:xfrm rot="16200000" flipV="1">
            <a:off x="7195629" y="4497320"/>
            <a:ext cx="757238" cy="673100"/>
          </a:xfrm>
          <a:prstGeom prst="triangle">
            <a:avLst>
              <a:gd name="adj" fmla="val 50000"/>
            </a:avLst>
          </a:prstGeom>
          <a:gradFill rotWithShape="1">
            <a:gsLst>
              <a:gs pos="0">
                <a:srgbClr val="FF6600"/>
              </a:gs>
              <a:gs pos="100000">
                <a:schemeClr val="hlink">
                  <a:gamma/>
                  <a:tint val="0"/>
                  <a:invGamma/>
                </a:schemeClr>
              </a:gs>
            </a:gsLst>
            <a:lin ang="5400000" scaled="1"/>
          </a:gradFill>
          <a:ln w="9525">
            <a:noFill/>
            <a:miter lim="800000"/>
            <a:headEnd/>
            <a:tailEnd/>
          </a:ln>
          <a:effectLst/>
        </p:spPr>
        <p:txBody>
          <a:bodyPr wrap="none" anchor="ctr"/>
          <a:lstStyle/>
          <a:p>
            <a:pPr>
              <a:defRPr/>
            </a:pPr>
            <a:endParaRPr lang="zh-CN" altLang="en-US" sz="2000"/>
          </a:p>
        </p:txBody>
      </p:sp>
      <p:sp>
        <p:nvSpPr>
          <p:cNvPr id="24" name="AutoShape 10"/>
          <p:cNvSpPr>
            <a:spLocks noChangeArrowheads="1"/>
          </p:cNvSpPr>
          <p:nvPr/>
        </p:nvSpPr>
        <p:spPr bwMode="gray">
          <a:xfrm>
            <a:off x="6185012" y="4701809"/>
            <a:ext cx="501650" cy="260350"/>
          </a:xfrm>
          <a:prstGeom prst="rightArrow">
            <a:avLst>
              <a:gd name="adj1" fmla="val 50000"/>
              <a:gd name="adj2" fmla="val 45165"/>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sz="2000"/>
          </a:p>
        </p:txBody>
      </p:sp>
      <p:sp>
        <p:nvSpPr>
          <p:cNvPr id="25" name="AutoShape 17"/>
          <p:cNvSpPr>
            <a:spLocks noChangeArrowheads="1"/>
          </p:cNvSpPr>
          <p:nvPr/>
        </p:nvSpPr>
        <p:spPr bwMode="gray">
          <a:xfrm>
            <a:off x="4262548" y="4344621"/>
            <a:ext cx="2784154" cy="974725"/>
          </a:xfrm>
          <a:prstGeom prst="roundRect">
            <a:avLst>
              <a:gd name="adj" fmla="val 11921"/>
            </a:avLst>
          </a:prstGeom>
          <a:gradFill rotWithShape="1">
            <a:gsLst>
              <a:gs pos="0">
                <a:srgbClr val="00B0F0"/>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sz="2000"/>
          </a:p>
        </p:txBody>
      </p:sp>
      <p:sp>
        <p:nvSpPr>
          <p:cNvPr id="26" name="Freeform 18"/>
          <p:cNvSpPr>
            <a:spLocks/>
          </p:cNvSpPr>
          <p:nvPr/>
        </p:nvSpPr>
        <p:spPr bwMode="gray">
          <a:xfrm>
            <a:off x="4335574" y="4387484"/>
            <a:ext cx="1081088" cy="485775"/>
          </a:xfrm>
          <a:custGeom>
            <a:avLst/>
            <a:gdLst>
              <a:gd name="T0" fmla="*/ 2147483647 w 596"/>
              <a:gd name="T1" fmla="*/ 0 h 598"/>
              <a:gd name="T2" fmla="*/ 0 w 596"/>
              <a:gd name="T3" fmla="*/ 2147483647 h 598"/>
              <a:gd name="T4" fmla="*/ 0 w 596"/>
              <a:gd name="T5" fmla="*/ 2147483647 h 598"/>
              <a:gd name="T6" fmla="*/ 2147483647 w 596"/>
              <a:gd name="T7" fmla="*/ 2147483647 h 598"/>
              <a:gd name="T8" fmla="*/ 2147483647 w 596"/>
              <a:gd name="T9" fmla="*/ 0 h 598"/>
              <a:gd name="T10" fmla="*/ 2147483647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bg1"/>
              </a:gs>
              <a:gs pos="50000">
                <a:srgbClr val="00B0F0"/>
              </a:gs>
              <a:gs pos="100000">
                <a:srgbClr val="FFCC66"/>
              </a:gs>
            </a:gsLst>
            <a:lin ang="2700000" scaled="1"/>
          </a:gradFill>
          <a:ln w="0">
            <a:noFill/>
            <a:round/>
            <a:headEnd/>
            <a:tailEnd/>
          </a:ln>
        </p:spPr>
        <p:txBody>
          <a:bodyPr/>
          <a:lstStyle/>
          <a:p>
            <a:pPr>
              <a:defRPr/>
            </a:pPr>
            <a:endParaRPr lang="zh-CN" altLang="en-US" sz="2000">
              <a:ea typeface="宋体" charset="-122"/>
            </a:endParaRPr>
          </a:p>
        </p:txBody>
      </p:sp>
      <p:sp>
        <p:nvSpPr>
          <p:cNvPr id="27" name="Text Box 26"/>
          <p:cNvSpPr txBox="1">
            <a:spLocks noChangeArrowheads="1"/>
          </p:cNvSpPr>
          <p:nvPr/>
        </p:nvSpPr>
        <p:spPr bwMode="white">
          <a:xfrm>
            <a:off x="4202223" y="4631204"/>
            <a:ext cx="2844479" cy="400110"/>
          </a:xfrm>
          <a:prstGeom prst="rect">
            <a:avLst/>
          </a:prstGeom>
          <a:noFill/>
          <a:ln w="9525" algn="ctr">
            <a:noFill/>
            <a:miter lim="800000"/>
            <a:headEnd/>
            <a:tailEnd/>
          </a:ln>
        </p:spPr>
        <p:txBody>
          <a:bodyPr wrap="square">
            <a:spAutoFit/>
          </a:bodyPr>
          <a:lstStyle/>
          <a:p>
            <a:pPr algn="ctr">
              <a:spcBef>
                <a:spcPct val="50000"/>
              </a:spcBef>
              <a:defRPr/>
            </a:pPr>
            <a:r>
              <a:rPr lang="zh-CN" altLang="en-US" sz="2000" b="1" dirty="0">
                <a:solidFill>
                  <a:srgbClr val="FEFFFF"/>
                </a:solidFill>
                <a:effectLst>
                  <a:outerShdw blurRad="38100" dist="38100" dir="2700000" algn="tl">
                    <a:srgbClr val="000000">
                      <a:alpha val="43137"/>
                    </a:srgbClr>
                  </a:outerShdw>
                </a:effectLst>
                <a:latin typeface="微软雅黑" pitchFamily="34" charset="-122"/>
                <a:ea typeface="微软雅黑" pitchFamily="34" charset="-122"/>
              </a:rPr>
              <a:t>对结果达成一致性意见</a:t>
            </a:r>
            <a:endParaRPr lang="en-US" altLang="zh-CN" sz="2000" b="1" dirty="0">
              <a:solidFill>
                <a:srgbClr val="FE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8" name="AutoShape 30"/>
          <p:cNvSpPr>
            <a:spLocks noChangeArrowheads="1"/>
          </p:cNvSpPr>
          <p:nvPr/>
        </p:nvSpPr>
        <p:spPr bwMode="gray">
          <a:xfrm rot="16200000" flipV="1">
            <a:off x="3307991" y="4508255"/>
            <a:ext cx="755650" cy="673100"/>
          </a:xfrm>
          <a:prstGeom prst="triangle">
            <a:avLst>
              <a:gd name="adj" fmla="val 50000"/>
            </a:avLst>
          </a:prstGeom>
          <a:gradFill rotWithShape="1">
            <a:gsLst>
              <a:gs pos="0">
                <a:srgbClr val="00B0F0"/>
              </a:gs>
              <a:gs pos="100000">
                <a:schemeClr val="hlink">
                  <a:gamma/>
                  <a:tint val="0"/>
                  <a:invGamma/>
                </a:schemeClr>
              </a:gs>
            </a:gsLst>
            <a:lin ang="5400000" scaled="1"/>
          </a:gradFill>
          <a:ln w="9525">
            <a:noFill/>
            <a:miter lim="800000"/>
            <a:headEnd/>
            <a:tailEnd/>
          </a:ln>
          <a:effectLst/>
        </p:spPr>
        <p:txBody>
          <a:bodyPr wrap="none" anchor="ctr"/>
          <a:lstStyle/>
          <a:p>
            <a:pPr>
              <a:defRPr/>
            </a:pPr>
            <a:endParaRPr lang="zh-CN" altLang="en-US" sz="2000"/>
          </a:p>
        </p:txBody>
      </p:sp>
      <p:sp>
        <p:nvSpPr>
          <p:cNvPr id="36" name="AutoShape 17"/>
          <p:cNvSpPr>
            <a:spLocks noChangeArrowheads="1"/>
          </p:cNvSpPr>
          <p:nvPr/>
        </p:nvSpPr>
        <p:spPr bwMode="gray">
          <a:xfrm>
            <a:off x="8138157" y="3663162"/>
            <a:ext cx="3733081" cy="973138"/>
          </a:xfrm>
          <a:prstGeom prst="roundRect">
            <a:avLst>
              <a:gd name="adj" fmla="val 11921"/>
            </a:avLst>
          </a:prstGeom>
          <a:gradFill rotWithShape="1">
            <a:gsLst>
              <a:gs pos="0">
                <a:srgbClr val="FF6600"/>
              </a:gs>
              <a:gs pos="100000">
                <a:srgbClr val="CC530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sz="2000"/>
          </a:p>
        </p:txBody>
      </p:sp>
      <p:sp>
        <p:nvSpPr>
          <p:cNvPr id="37" name="Freeform 18"/>
          <p:cNvSpPr>
            <a:spLocks/>
          </p:cNvSpPr>
          <p:nvPr/>
        </p:nvSpPr>
        <p:spPr bwMode="gray">
          <a:xfrm>
            <a:off x="8211183" y="3704437"/>
            <a:ext cx="1081088" cy="487363"/>
          </a:xfrm>
          <a:custGeom>
            <a:avLst/>
            <a:gdLst>
              <a:gd name="T0" fmla="*/ 2147483647 w 596"/>
              <a:gd name="T1" fmla="*/ 0 h 598"/>
              <a:gd name="T2" fmla="*/ 0 w 596"/>
              <a:gd name="T3" fmla="*/ 2147483647 h 598"/>
              <a:gd name="T4" fmla="*/ 0 w 596"/>
              <a:gd name="T5" fmla="*/ 2147483647 h 598"/>
              <a:gd name="T6" fmla="*/ 2147483647 w 596"/>
              <a:gd name="T7" fmla="*/ 2147483647 h 598"/>
              <a:gd name="T8" fmla="*/ 2147483647 w 596"/>
              <a:gd name="T9" fmla="*/ 0 h 598"/>
              <a:gd name="T10" fmla="*/ 2147483647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FFA161"/>
              </a:gs>
              <a:gs pos="50000">
                <a:srgbClr val="FF6600"/>
              </a:gs>
              <a:gs pos="100000">
                <a:srgbClr val="FFCC66"/>
              </a:gs>
            </a:gsLst>
            <a:lin ang="27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p>
        </p:txBody>
      </p:sp>
      <p:sp>
        <p:nvSpPr>
          <p:cNvPr id="38" name="Text Box 26"/>
          <p:cNvSpPr txBox="1">
            <a:spLocks noChangeArrowheads="1"/>
          </p:cNvSpPr>
          <p:nvPr/>
        </p:nvSpPr>
        <p:spPr bwMode="white">
          <a:xfrm>
            <a:off x="8128632" y="3950500"/>
            <a:ext cx="3742605" cy="400110"/>
          </a:xfrm>
          <a:prstGeom prst="rect">
            <a:avLst/>
          </a:prstGeom>
          <a:noFill/>
          <a:ln w="9525" algn="ctr">
            <a:noFill/>
            <a:miter lim="800000"/>
            <a:headEnd/>
            <a:tailEnd/>
          </a:ln>
        </p:spPr>
        <p:txBody>
          <a:bodyPr wrap="square">
            <a:spAutoFit/>
          </a:bodyPr>
          <a:lstStyle/>
          <a:p>
            <a:pPr algn="ctr">
              <a:spcBef>
                <a:spcPct val="50000"/>
              </a:spcBef>
              <a:defRPr/>
            </a:pPr>
            <a:r>
              <a:rPr lang="zh-CN" altLang="en-US" sz="2000" b="1" dirty="0">
                <a:solidFill>
                  <a:srgbClr val="FEFFFF"/>
                </a:solidFill>
                <a:effectLst>
                  <a:outerShdw blurRad="38100" dist="38100" dir="2700000" algn="tl">
                    <a:srgbClr val="000000">
                      <a:alpha val="43137"/>
                    </a:srgbClr>
                  </a:outerShdw>
                </a:effectLst>
                <a:latin typeface="微软雅黑" pitchFamily="34" charset="-122"/>
                <a:ea typeface="微软雅黑" pitchFamily="34" charset="-122"/>
              </a:rPr>
              <a:t>对解除日期达成一致性意见</a:t>
            </a:r>
            <a:endParaRPr lang="en-US" altLang="zh-CN" sz="2000" b="1" dirty="0">
              <a:solidFill>
                <a:srgbClr val="FE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9" name="AutoShape 17"/>
          <p:cNvSpPr>
            <a:spLocks noChangeArrowheads="1"/>
          </p:cNvSpPr>
          <p:nvPr/>
        </p:nvSpPr>
        <p:spPr bwMode="gray">
          <a:xfrm>
            <a:off x="8136348" y="5014005"/>
            <a:ext cx="3733081" cy="973138"/>
          </a:xfrm>
          <a:prstGeom prst="roundRect">
            <a:avLst>
              <a:gd name="adj" fmla="val 11921"/>
            </a:avLst>
          </a:prstGeom>
          <a:gradFill rotWithShape="1">
            <a:gsLst>
              <a:gs pos="0">
                <a:srgbClr val="FF6600"/>
              </a:gs>
              <a:gs pos="100000">
                <a:srgbClr val="CC530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sz="2000"/>
          </a:p>
        </p:txBody>
      </p:sp>
      <p:sp>
        <p:nvSpPr>
          <p:cNvPr id="40" name="Freeform 18"/>
          <p:cNvSpPr>
            <a:spLocks/>
          </p:cNvSpPr>
          <p:nvPr/>
        </p:nvSpPr>
        <p:spPr bwMode="gray">
          <a:xfrm>
            <a:off x="8209374" y="5055280"/>
            <a:ext cx="1081088" cy="487363"/>
          </a:xfrm>
          <a:custGeom>
            <a:avLst/>
            <a:gdLst>
              <a:gd name="T0" fmla="*/ 2147483647 w 596"/>
              <a:gd name="T1" fmla="*/ 0 h 598"/>
              <a:gd name="T2" fmla="*/ 0 w 596"/>
              <a:gd name="T3" fmla="*/ 2147483647 h 598"/>
              <a:gd name="T4" fmla="*/ 0 w 596"/>
              <a:gd name="T5" fmla="*/ 2147483647 h 598"/>
              <a:gd name="T6" fmla="*/ 2147483647 w 596"/>
              <a:gd name="T7" fmla="*/ 2147483647 h 598"/>
              <a:gd name="T8" fmla="*/ 2147483647 w 596"/>
              <a:gd name="T9" fmla="*/ 0 h 598"/>
              <a:gd name="T10" fmla="*/ 2147483647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FFA161"/>
              </a:gs>
              <a:gs pos="50000">
                <a:srgbClr val="FF6600"/>
              </a:gs>
              <a:gs pos="100000">
                <a:srgbClr val="FFCC66"/>
              </a:gs>
            </a:gsLst>
            <a:lin ang="27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p>
        </p:txBody>
      </p:sp>
      <p:sp>
        <p:nvSpPr>
          <p:cNvPr id="41" name="Text Box 26"/>
          <p:cNvSpPr txBox="1">
            <a:spLocks noChangeArrowheads="1"/>
          </p:cNvSpPr>
          <p:nvPr/>
        </p:nvSpPr>
        <p:spPr bwMode="white">
          <a:xfrm>
            <a:off x="8126823" y="5301343"/>
            <a:ext cx="3742605" cy="400110"/>
          </a:xfrm>
          <a:prstGeom prst="rect">
            <a:avLst/>
          </a:prstGeom>
          <a:noFill/>
          <a:ln w="9525" algn="ctr">
            <a:noFill/>
            <a:miter lim="800000"/>
            <a:headEnd/>
            <a:tailEnd/>
          </a:ln>
        </p:spPr>
        <p:txBody>
          <a:bodyPr wrap="square">
            <a:spAutoFit/>
          </a:bodyPr>
          <a:lstStyle/>
          <a:p>
            <a:pPr algn="ctr">
              <a:spcBef>
                <a:spcPct val="50000"/>
              </a:spcBef>
              <a:defRPr/>
            </a:pPr>
            <a:r>
              <a:rPr lang="zh-CN" altLang="en-US" sz="2000" b="1" dirty="0">
                <a:solidFill>
                  <a:srgbClr val="FEFFFF"/>
                </a:solidFill>
                <a:effectLst>
                  <a:outerShdw blurRad="38100" dist="38100" dir="2700000" algn="tl">
                    <a:srgbClr val="000000">
                      <a:alpha val="43137"/>
                    </a:srgbClr>
                  </a:outerShdw>
                </a:effectLst>
                <a:latin typeface="微软雅黑" pitchFamily="34" charset="-122"/>
                <a:ea typeface="微软雅黑" pitchFamily="34" charset="-122"/>
              </a:rPr>
              <a:t>对经济赔偿达成一致性意见</a:t>
            </a:r>
            <a:endParaRPr lang="en-US" altLang="zh-CN" sz="2000" b="1" dirty="0">
              <a:solidFill>
                <a:srgbClr val="FE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TextBox 2"/>
          <p:cNvSpPr txBox="1"/>
          <p:nvPr/>
        </p:nvSpPr>
        <p:spPr>
          <a:xfrm>
            <a:off x="2870238" y="1681993"/>
            <a:ext cx="1114314" cy="452432"/>
          </a:xfrm>
          <a:prstGeom prst="rect">
            <a:avLst/>
          </a:prstGeom>
          <a:noFill/>
        </p:spPr>
        <p:txBody>
          <a:bodyPr wrap="square" rtlCol="0">
            <a:spAutoFit/>
          </a:bodyPr>
          <a:lstStyle/>
          <a:p>
            <a:pPr>
              <a:lnSpc>
                <a:spcPct val="130000"/>
              </a:lnSpc>
            </a:pPr>
            <a:r>
              <a:rPr lang="zh-CN" altLang="en-US" b="1" dirty="0">
                <a:latin typeface="Arial" panose="020B0604020202020204" pitchFamily="34" charset="0"/>
                <a:ea typeface="微软雅黑" panose="020B0503020204020204" pitchFamily="34" charset="-122"/>
              </a:rPr>
              <a:t>用人单位</a:t>
            </a:r>
          </a:p>
        </p:txBody>
      </p:sp>
      <p:sp>
        <p:nvSpPr>
          <p:cNvPr id="30" name="TextBox 29"/>
          <p:cNvSpPr txBox="1"/>
          <p:nvPr/>
        </p:nvSpPr>
        <p:spPr>
          <a:xfrm>
            <a:off x="7444556" y="1666663"/>
            <a:ext cx="1114314" cy="416909"/>
          </a:xfrm>
          <a:prstGeom prst="rect">
            <a:avLst/>
          </a:prstGeom>
          <a:noFill/>
        </p:spPr>
        <p:txBody>
          <a:bodyPr wrap="square" rtlCol="0">
            <a:spAutoFit/>
          </a:bodyPr>
          <a:lstStyle/>
          <a:p>
            <a:pPr>
              <a:lnSpc>
                <a:spcPct val="130000"/>
              </a:lnSpc>
            </a:pPr>
            <a:r>
              <a:rPr lang="zh-CN" altLang="en-US" b="1" dirty="0">
                <a:latin typeface="Arial" panose="020B0604020202020204" pitchFamily="34" charset="0"/>
                <a:ea typeface="微软雅黑" panose="020B0503020204020204" pitchFamily="34" charset="-122"/>
              </a:rPr>
              <a:t>劳动者</a:t>
            </a:r>
          </a:p>
        </p:txBody>
      </p:sp>
      <p:sp>
        <p:nvSpPr>
          <p:cNvPr id="31" name="TextBox 30"/>
          <p:cNvSpPr txBox="1"/>
          <p:nvPr/>
        </p:nvSpPr>
        <p:spPr>
          <a:xfrm>
            <a:off x="5102486" y="3178831"/>
            <a:ext cx="1114314" cy="416909"/>
          </a:xfrm>
          <a:prstGeom prst="rect">
            <a:avLst/>
          </a:prstGeom>
          <a:noFill/>
        </p:spPr>
        <p:txBody>
          <a:bodyPr wrap="square" rtlCol="0">
            <a:spAutoFit/>
          </a:bodyPr>
          <a:lstStyle/>
          <a:p>
            <a:pPr>
              <a:lnSpc>
                <a:spcPct val="130000"/>
              </a:lnSpc>
            </a:pPr>
            <a:r>
              <a:rPr lang="zh-CN" altLang="en-US" b="1" dirty="0">
                <a:latin typeface="Arial" panose="020B0604020202020204" pitchFamily="34" charset="0"/>
                <a:ea typeface="微软雅黑" panose="020B0503020204020204" pitchFamily="34" charset="-122"/>
              </a:rPr>
              <a:t>协商一致</a:t>
            </a:r>
          </a:p>
        </p:txBody>
      </p:sp>
      <p:sp>
        <p:nvSpPr>
          <p:cNvPr id="32" name="标题 1"/>
          <p:cNvSpPr>
            <a:spLocks noGrp="1"/>
          </p:cNvSpPr>
          <p:nvPr>
            <p:ph type="title"/>
          </p:nvPr>
        </p:nvSpPr>
        <p:spPr>
          <a:xfrm>
            <a:off x="838200" y="365125"/>
            <a:ext cx="10515600" cy="1325563"/>
          </a:xfrm>
        </p:spPr>
        <p:txBody>
          <a:bodyPr/>
          <a:lstStyle/>
          <a:p>
            <a:r>
              <a:rPr kumimoji="1" lang="zh-CN" altLang="en-US" dirty="0"/>
              <a:t>工具一：协商解除劳动合同</a:t>
            </a:r>
          </a:p>
        </p:txBody>
      </p:sp>
    </p:spTree>
    <p:extLst>
      <p:ext uri="{BB962C8B-B14F-4D97-AF65-F5344CB8AC3E}">
        <p14:creationId xmlns:p14="http://schemas.microsoft.com/office/powerpoint/2010/main" val="111396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a:t>条件：劳动关系存续期间</a:t>
            </a:r>
            <a:endParaRPr kumimoji="1" lang="en-US" altLang="zh-CN" dirty="0"/>
          </a:p>
          <a:p>
            <a:r>
              <a:rPr kumimoji="1" lang="zh-CN" altLang="en-US" dirty="0"/>
              <a:t>             平等自愿、协商一致、不违法法律强制性规定</a:t>
            </a:r>
            <a:endParaRPr kumimoji="1" lang="en-US" altLang="zh-CN" dirty="0"/>
          </a:p>
          <a:p>
            <a:endParaRPr kumimoji="1" lang="en-US" altLang="zh-CN" dirty="0"/>
          </a:p>
          <a:p>
            <a:endParaRPr kumimoji="1" lang="en-US" altLang="zh-CN" dirty="0"/>
          </a:p>
          <a:p>
            <a:r>
              <a:rPr kumimoji="1" lang="zh-CN" altLang="en-US" dirty="0"/>
              <a:t>注意事项：</a:t>
            </a:r>
            <a:r>
              <a:rPr kumimoji="1" lang="en-US" altLang="zh-CN" dirty="0"/>
              <a:t>1</a:t>
            </a:r>
            <a:r>
              <a:rPr kumimoji="1" lang="zh-CN" altLang="en-US" dirty="0"/>
              <a:t>、协议中需明确，是谁提出</a:t>
            </a:r>
            <a:endParaRPr kumimoji="1" lang="en-US" altLang="zh-CN" dirty="0"/>
          </a:p>
          <a:p>
            <a:r>
              <a:rPr kumimoji="1" lang="zh-CN" altLang="en-US" dirty="0"/>
              <a:t>                      </a:t>
            </a:r>
            <a:r>
              <a:rPr kumimoji="1" lang="en-US" altLang="zh-CN" dirty="0"/>
              <a:t>2</a:t>
            </a:r>
            <a:r>
              <a:rPr kumimoji="1" lang="zh-CN" altLang="en-US" dirty="0"/>
              <a:t>、明确劳动关系解除日期</a:t>
            </a:r>
            <a:endParaRPr kumimoji="1" lang="en-US" altLang="zh-CN" dirty="0"/>
          </a:p>
          <a:p>
            <a:r>
              <a:rPr kumimoji="1" lang="zh-CN" altLang="en-US" dirty="0"/>
              <a:t>                      </a:t>
            </a:r>
            <a:r>
              <a:rPr kumimoji="1" lang="en-US" altLang="zh-CN" dirty="0"/>
              <a:t>3</a:t>
            </a:r>
            <a:r>
              <a:rPr kumimoji="1" lang="zh-CN" altLang="en-US" dirty="0"/>
              <a:t>、明确工作交接、不得以单位名义从事任何活动</a:t>
            </a:r>
            <a:endParaRPr kumimoji="1" lang="en-US" altLang="zh-CN" dirty="0"/>
          </a:p>
          <a:p>
            <a:r>
              <a:rPr kumimoji="1" lang="zh-CN" altLang="en-US" dirty="0"/>
              <a:t>                      </a:t>
            </a:r>
            <a:r>
              <a:rPr kumimoji="1" lang="en-US" altLang="zh-CN" dirty="0"/>
              <a:t>4</a:t>
            </a:r>
            <a:r>
              <a:rPr kumimoji="1" lang="zh-CN" altLang="en-US" dirty="0"/>
              <a:t>、保密、竞业限制内容</a:t>
            </a:r>
            <a:endParaRPr kumimoji="1" lang="en-US" altLang="zh-CN" dirty="0"/>
          </a:p>
          <a:p>
            <a:endParaRPr kumimoji="1" lang="en-US" altLang="zh-CN" dirty="0"/>
          </a:p>
          <a:p>
            <a:endParaRPr kumimoji="1" lang="zh-CN" altLang="en-US" dirty="0"/>
          </a:p>
        </p:txBody>
      </p:sp>
      <p:sp>
        <p:nvSpPr>
          <p:cNvPr id="5" name="标题 1"/>
          <p:cNvSpPr>
            <a:spLocks noGrp="1"/>
          </p:cNvSpPr>
          <p:nvPr>
            <p:ph type="title"/>
          </p:nvPr>
        </p:nvSpPr>
        <p:spPr/>
        <p:txBody>
          <a:bodyPr/>
          <a:lstStyle/>
          <a:p>
            <a:r>
              <a:rPr kumimoji="1" lang="zh-CN" altLang="en-US" dirty="0"/>
              <a:t>工具一：协商解除劳动合同</a:t>
            </a:r>
          </a:p>
        </p:txBody>
      </p:sp>
    </p:spTree>
    <p:extLst>
      <p:ext uri="{BB962C8B-B14F-4D97-AF65-F5344CB8AC3E}">
        <p14:creationId xmlns:p14="http://schemas.microsoft.com/office/powerpoint/2010/main" val="21192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案例：</a:t>
            </a:r>
          </a:p>
        </p:txBody>
      </p:sp>
      <p:sp>
        <p:nvSpPr>
          <p:cNvPr id="3" name="内容占位符 2"/>
          <p:cNvSpPr>
            <a:spLocks noGrp="1"/>
          </p:cNvSpPr>
          <p:nvPr>
            <p:ph idx="1"/>
          </p:nvPr>
        </p:nvSpPr>
        <p:spPr/>
        <p:txBody>
          <a:bodyPr/>
          <a:lstStyle/>
          <a:p>
            <a:r>
              <a:rPr kumimoji="1" lang="en-US" altLang="zh-CN" dirty="0"/>
              <a:t>A</a:t>
            </a:r>
            <a:r>
              <a:rPr kumimoji="1" lang="zh-CN" altLang="en-US" dirty="0"/>
              <a:t>公司</a:t>
            </a:r>
            <a:r>
              <a:rPr kumimoji="1" lang="en-US" altLang="zh-CN" dirty="0"/>
              <a:t>2017</a:t>
            </a:r>
            <a:r>
              <a:rPr kumimoji="1" lang="zh-CN" altLang="en-US" dirty="0"/>
              <a:t>年</a:t>
            </a:r>
            <a:r>
              <a:rPr kumimoji="1" lang="en-US" altLang="zh-CN" dirty="0"/>
              <a:t>6</a:t>
            </a:r>
            <a:r>
              <a:rPr kumimoji="1" lang="zh-CN" altLang="en-US" dirty="0"/>
              <a:t>月</a:t>
            </a:r>
            <a:r>
              <a:rPr kumimoji="1" lang="en-US" altLang="zh-CN" dirty="0"/>
              <a:t>1</a:t>
            </a:r>
            <a:r>
              <a:rPr kumimoji="1" lang="zh-CN" altLang="en-US" dirty="0"/>
              <a:t>日录用了一名销售李某，约定试用期</a:t>
            </a:r>
            <a:r>
              <a:rPr kumimoji="1" lang="en-US" altLang="zh-CN" dirty="0"/>
              <a:t>6</a:t>
            </a:r>
            <a:r>
              <a:rPr kumimoji="1" lang="zh-CN" altLang="en-US" dirty="0"/>
              <a:t>个月，试用期间，员工表现出色，转为正式职工；</a:t>
            </a:r>
            <a:endParaRPr kumimoji="1" lang="en-US" altLang="zh-CN" dirty="0"/>
          </a:p>
          <a:p>
            <a:r>
              <a:rPr kumimoji="1" lang="en-US" altLang="zh-CN" dirty="0"/>
              <a:t>2018</a:t>
            </a:r>
            <a:r>
              <a:rPr kumimoji="1" lang="zh-CN" altLang="en-US" dirty="0"/>
              <a:t>年</a:t>
            </a:r>
            <a:r>
              <a:rPr kumimoji="1" lang="en-US" altLang="zh-CN" dirty="0"/>
              <a:t>2</a:t>
            </a:r>
            <a:r>
              <a:rPr kumimoji="1" lang="zh-CN" altLang="en-US" dirty="0"/>
              <a:t>月，公司其他员工投诉李某有向客户支付回扣的行为；</a:t>
            </a:r>
            <a:endParaRPr kumimoji="1" lang="en-US" altLang="zh-CN" dirty="0"/>
          </a:p>
          <a:p>
            <a:r>
              <a:rPr kumimoji="1" lang="en-US" altLang="zh-CN" dirty="0"/>
              <a:t>2018</a:t>
            </a:r>
            <a:r>
              <a:rPr kumimoji="1" lang="zh-CN" altLang="en-US" dirty="0"/>
              <a:t>年</a:t>
            </a:r>
            <a:r>
              <a:rPr kumimoji="1" lang="en-US" altLang="zh-CN" dirty="0"/>
              <a:t>3</a:t>
            </a:r>
            <a:r>
              <a:rPr kumimoji="1" lang="zh-CN" altLang="en-US" dirty="0"/>
              <a:t>月，李某无故旷工</a:t>
            </a:r>
            <a:r>
              <a:rPr kumimoji="1" lang="en-US" altLang="zh-CN" dirty="0"/>
              <a:t>1</a:t>
            </a:r>
            <a:r>
              <a:rPr kumimoji="1" lang="zh-CN" altLang="en-US" dirty="0"/>
              <a:t>天（公司员工手册规定旷工</a:t>
            </a:r>
            <a:r>
              <a:rPr kumimoji="1" lang="en-US" altLang="zh-CN" dirty="0"/>
              <a:t>3</a:t>
            </a:r>
            <a:r>
              <a:rPr kumimoji="1" lang="zh-CN" altLang="en-US" dirty="0"/>
              <a:t>天构成严重违纪）</a:t>
            </a:r>
            <a:endParaRPr kumimoji="1" lang="en-US" altLang="zh-CN" dirty="0"/>
          </a:p>
          <a:p>
            <a:r>
              <a:rPr kumimoji="1" lang="en-US" altLang="zh-CN" dirty="0"/>
              <a:t>2018</a:t>
            </a:r>
            <a:r>
              <a:rPr kumimoji="1" lang="zh-CN" altLang="en-US" dirty="0"/>
              <a:t>年</a:t>
            </a:r>
            <a:r>
              <a:rPr kumimoji="1" lang="en-US" altLang="zh-CN" dirty="0"/>
              <a:t>4</a:t>
            </a:r>
            <a:r>
              <a:rPr kumimoji="1" lang="zh-CN" altLang="en-US" dirty="0"/>
              <a:t>月，李某与同事因为争抢客户发生纠纷</a:t>
            </a:r>
            <a:endParaRPr kumimoji="1" lang="en-US" altLang="zh-CN" dirty="0"/>
          </a:p>
          <a:p>
            <a:endParaRPr kumimoji="1" lang="en-US" altLang="zh-CN" dirty="0"/>
          </a:p>
          <a:p>
            <a:r>
              <a:rPr kumimoji="1" lang="zh-CN" altLang="en-US" dirty="0"/>
              <a:t>如果你是</a:t>
            </a:r>
            <a:r>
              <a:rPr kumimoji="1" lang="en-US" altLang="zh-CN" dirty="0"/>
              <a:t>A</a:t>
            </a:r>
            <a:r>
              <a:rPr kumimoji="1" lang="zh-CN" altLang="en-US" dirty="0"/>
              <a:t>公司</a:t>
            </a:r>
            <a:r>
              <a:rPr kumimoji="1" lang="en-US" altLang="zh-CN" dirty="0"/>
              <a:t>HR,</a:t>
            </a:r>
            <a:r>
              <a:rPr kumimoji="1" lang="zh-CN" altLang="en-US" dirty="0"/>
              <a:t>你会怎么办？</a:t>
            </a:r>
          </a:p>
        </p:txBody>
      </p:sp>
    </p:spTree>
    <p:extLst>
      <p:ext uri="{BB962C8B-B14F-4D97-AF65-F5344CB8AC3E}">
        <p14:creationId xmlns:p14="http://schemas.microsoft.com/office/powerpoint/2010/main" val="197710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3961"/>
            <a:ext cx="12192000" cy="27333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722029" y="1311170"/>
            <a:ext cx="3340736" cy="4032460"/>
          </a:xfrm>
          <a:prstGeom prst="rect">
            <a:avLst/>
          </a:prstGeom>
          <a:noFill/>
          <a:ln w="76200">
            <a:solidFill>
              <a:srgbClr val="AF935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76972" y="2003961"/>
            <a:ext cx="2630849" cy="2646878"/>
          </a:xfrm>
          <a:prstGeom prst="rect">
            <a:avLst/>
          </a:prstGeom>
        </p:spPr>
        <p:txBody>
          <a:bodyPr wrap="none">
            <a:spAutoFit/>
          </a:bodyPr>
          <a:lstStyle/>
          <a:p>
            <a:pPr lvl="0" algn="ctr"/>
            <a:r>
              <a:rPr lang="en-US" altLang="zh-CN"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rPr>
              <a:t>02</a:t>
            </a:r>
            <a:endParaRPr lang="zh-CN" altLang="en-US"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endParaRPr>
          </a:p>
        </p:txBody>
      </p:sp>
      <p:cxnSp>
        <p:nvCxnSpPr>
          <p:cNvPr id="12" name="直接连接符 44"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a:off x="3058674" y="1463570"/>
            <a:ext cx="667447"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626098" y="2942680"/>
            <a:ext cx="6565902" cy="769441"/>
          </a:xfrm>
          <a:prstGeom prst="rect">
            <a:avLst/>
          </a:prstGeom>
        </p:spPr>
        <p:txBody>
          <a:bodyPr wrap="square">
            <a:spAutoFit/>
          </a:bodyPr>
          <a:lstStyle/>
          <a:p>
            <a:pPr lvl="0"/>
            <a:r>
              <a:rPr lang="zh-CN" altLang="en-US" sz="4400" spc="300" dirty="0">
                <a:solidFill>
                  <a:prstClr val="white"/>
                </a:solidFill>
                <a:latin typeface="微软雅黑" panose="020B0503020204020204" pitchFamily="34" charset="-122"/>
                <a:ea typeface="微软雅黑" panose="020B0503020204020204" pitchFamily="34" charset="-122"/>
                <a:cs typeface="+mn-ea"/>
                <a:sym typeface="+mn-lt"/>
              </a:rPr>
              <a:t>试用期不符合录用条件</a:t>
            </a:r>
          </a:p>
        </p:txBody>
      </p:sp>
      <p:cxnSp>
        <p:nvCxnSpPr>
          <p:cNvPr id="14" name="直接连接符 48"/>
          <p:cNvCxnSpPr/>
          <p:nvPr/>
        </p:nvCxnSpPr>
        <p:spPr>
          <a:xfrm>
            <a:off x="2316111" y="5154381"/>
            <a:ext cx="2183320"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010072"/>
      </p:ext>
    </p:extLst>
  </p:cSld>
  <p:clrMapOvr>
    <a:masterClrMapping/>
  </p:clrMapOvr>
  <mc:AlternateContent xmlns:mc="http://schemas.openxmlformats.org/markup-compatibility/2006" xmlns:p14="http://schemas.microsoft.com/office/powerpoint/2010/main">
    <mc:Choice Requires="p14">
      <p:transition spd="slow" p14:dur="1250" advClick="0">
        <p14:pan dir="u"/>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案例</a:t>
            </a:r>
          </a:p>
        </p:txBody>
      </p:sp>
      <p:sp>
        <p:nvSpPr>
          <p:cNvPr id="3" name="内容占位符 2"/>
          <p:cNvSpPr>
            <a:spLocks noGrp="1"/>
          </p:cNvSpPr>
          <p:nvPr>
            <p:ph idx="1"/>
          </p:nvPr>
        </p:nvSpPr>
        <p:spPr/>
        <p:txBody>
          <a:bodyPr>
            <a:normAutofit/>
          </a:bodyPr>
          <a:lstStyle/>
          <a:p>
            <a:r>
              <a:rPr kumimoji="1" lang="en-US" altLang="zh-CN" dirty="0"/>
              <a:t>2015</a:t>
            </a:r>
            <a:r>
              <a:rPr kumimoji="1" lang="zh-CN" altLang="en-US" dirty="0"/>
              <a:t>年</a:t>
            </a:r>
            <a:r>
              <a:rPr kumimoji="1" lang="en-US" altLang="zh-CN" dirty="0"/>
              <a:t>12</a:t>
            </a:r>
            <a:r>
              <a:rPr kumimoji="1" lang="zh-CN" altLang="en-US" dirty="0"/>
              <a:t>月</a:t>
            </a:r>
            <a:r>
              <a:rPr kumimoji="1" lang="en-US" altLang="zh-CN" dirty="0"/>
              <a:t>15</a:t>
            </a:r>
            <a:r>
              <a:rPr kumimoji="1" lang="zh-CN" altLang="en-US" dirty="0"/>
              <a:t>日，员工张某入职前程公司，与前程公司签订劳动合同，约定试用期</a:t>
            </a:r>
            <a:r>
              <a:rPr kumimoji="1" lang="en-US" altLang="zh-CN" dirty="0"/>
              <a:t>2</a:t>
            </a:r>
            <a:r>
              <a:rPr kumimoji="1" lang="zh-CN" altLang="en-US" dirty="0"/>
              <a:t>个月，前程公司将张某派遣至平安公司，担任归档岗工作。</a:t>
            </a:r>
            <a:endParaRPr kumimoji="1" lang="en-US" altLang="zh-CN" dirty="0"/>
          </a:p>
          <a:p>
            <a:r>
              <a:rPr kumimoji="1" lang="zh-CN" altLang="en-US" dirty="0"/>
              <a:t>合同约定：乙方在试用期内出现下列情形之一的，即为不符合录用条件：</a:t>
            </a:r>
            <a:r>
              <a:rPr kumimoji="1" lang="en-US" altLang="zh-CN" dirty="0"/>
              <a:t>……5</a:t>
            </a:r>
            <a:r>
              <a:rPr kumimoji="1" lang="zh-CN" altLang="en-US" dirty="0"/>
              <a:t>、乙方不能达到用工单位对所担任岗位的要求（详见</a:t>
            </a:r>
            <a:r>
              <a:rPr kumimoji="1" lang="en-US" altLang="zh-CN" dirty="0"/>
              <a:t>《</a:t>
            </a:r>
            <a:r>
              <a:rPr kumimoji="1" lang="zh-CN" altLang="en-US" dirty="0"/>
              <a:t>员工手册</a:t>
            </a:r>
            <a:r>
              <a:rPr kumimoji="1" lang="en-US" altLang="zh-CN" dirty="0"/>
              <a:t>》</a:t>
            </a:r>
            <a:r>
              <a:rPr kumimoji="1" lang="zh-CN" altLang="en-US" dirty="0"/>
              <a:t>）或未通过用工单位的“转正考核”；</a:t>
            </a:r>
            <a:endParaRPr kumimoji="1" lang="en-US" altLang="zh-CN" dirty="0"/>
          </a:p>
          <a:p>
            <a:r>
              <a:rPr lang="zh-CN" altLang="en-US" dirty="0"/>
              <a:t>平安公司依据</a:t>
            </a:r>
            <a:r>
              <a:rPr lang="en-US" altLang="zh-CN" dirty="0"/>
              <a:t>2015</a:t>
            </a:r>
            <a:r>
              <a:rPr lang="zh-CN" altLang="en-US" dirty="0"/>
              <a:t>年</a:t>
            </a:r>
            <a:r>
              <a:rPr lang="en-US" altLang="zh-CN" dirty="0"/>
              <a:t>12</a:t>
            </a:r>
            <a:r>
              <a:rPr lang="zh-CN" altLang="en-US" dirty="0"/>
              <a:t>月至</a:t>
            </a:r>
            <a:r>
              <a:rPr lang="en-US" altLang="zh-CN" dirty="0"/>
              <a:t>2016</a:t>
            </a:r>
            <a:r>
              <a:rPr lang="zh-CN" altLang="en-US" dirty="0"/>
              <a:t>年</a:t>
            </a:r>
            <a:r>
              <a:rPr lang="en-US" altLang="zh-CN" dirty="0"/>
              <a:t>1</a:t>
            </a:r>
            <a:r>
              <a:rPr lang="zh-CN" altLang="en-US" dirty="0"/>
              <a:t>月</a:t>
            </a:r>
            <a:r>
              <a:rPr lang="en-US" altLang="zh-CN" dirty="0"/>
              <a:t>22</a:t>
            </a:r>
            <a:r>
              <a:rPr lang="zh-CN" altLang="en-US" dirty="0"/>
              <a:t>日期间受理产能排名、受理及差错明细，显示该期间张策受理的案件数量明显少于其他同岗位员工，并存在受理号书写错误、问题件退件错误、受理系统操作错误、台账登记错误、受理通道选择错误及案件丢失退回</a:t>
            </a:r>
            <a:endParaRPr kumimoji="1" lang="en-US" altLang="zh-CN" dirty="0"/>
          </a:p>
          <a:p>
            <a:endParaRPr kumimoji="1" lang="zh-CN" altLang="en-US" dirty="0"/>
          </a:p>
        </p:txBody>
      </p:sp>
    </p:spTree>
    <p:extLst>
      <p:ext uri="{BB962C8B-B14F-4D97-AF65-F5344CB8AC3E}">
        <p14:creationId xmlns:p14="http://schemas.microsoft.com/office/powerpoint/2010/main" val="1323000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77"/>
          <p:cNvSpPr>
            <a:spLocks noChangeArrowheads="1"/>
          </p:cNvSpPr>
          <p:nvPr/>
        </p:nvSpPr>
        <p:spPr bwMode="auto">
          <a:xfrm>
            <a:off x="1841525" y="1386013"/>
            <a:ext cx="4536504" cy="461665"/>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zh-CN" altLang="en-US" sz="2400" b="1" i="1" dirty="0">
                <a:solidFill>
                  <a:srgbClr val="FF0000"/>
                </a:solidFill>
                <a:latin typeface="微软雅黑" panose="020B0503020204020204" pitchFamily="34" charset="-122"/>
                <a:ea typeface="微软雅黑" panose="020B0503020204020204" pitchFamily="34" charset="-122"/>
              </a:rPr>
              <a:t>这些坑千万别踩！</a:t>
            </a:r>
            <a:endParaRPr lang="en-US" altLang="zh-CN" sz="2400" b="1" i="1" dirty="0">
              <a:solidFill>
                <a:srgbClr val="FF0000"/>
              </a:solidFill>
              <a:latin typeface="微软雅黑" panose="020B0503020204020204" pitchFamily="34" charset="-122"/>
              <a:ea typeface="微软雅黑" panose="020B0503020204020204" pitchFamily="34" charset="-122"/>
            </a:endParaRPr>
          </a:p>
        </p:txBody>
      </p:sp>
      <p:sp>
        <p:nvSpPr>
          <p:cNvPr id="44" name="椭圆 67"/>
          <p:cNvSpPr>
            <a:spLocks noChangeArrowheads="1"/>
          </p:cNvSpPr>
          <p:nvPr/>
        </p:nvSpPr>
        <p:spPr bwMode="auto">
          <a:xfrm>
            <a:off x="3038227" y="2822105"/>
            <a:ext cx="238125" cy="212725"/>
          </a:xfrm>
          <a:prstGeom prst="ellipse">
            <a:avLst/>
          </a:prstGeom>
          <a:gradFill rotWithShape="1">
            <a:gsLst>
              <a:gs pos="0">
                <a:srgbClr val="00416F"/>
              </a:gs>
              <a:gs pos="43999">
                <a:srgbClr val="00416F"/>
              </a:gs>
              <a:gs pos="81000">
                <a:srgbClr val="005DA0"/>
              </a:gs>
              <a:gs pos="100000">
                <a:srgbClr val="0070C0"/>
              </a:gs>
            </a:gsLst>
            <a:path path="rect">
              <a:fillToRect l="50000" t="50000" r="50000" b="50000"/>
            </a:path>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45" name="椭圆 66"/>
          <p:cNvSpPr>
            <a:spLocks noChangeArrowheads="1"/>
          </p:cNvSpPr>
          <p:nvPr/>
        </p:nvSpPr>
        <p:spPr bwMode="auto">
          <a:xfrm>
            <a:off x="3073375" y="5613922"/>
            <a:ext cx="239712" cy="212725"/>
          </a:xfrm>
          <a:prstGeom prst="ellipse">
            <a:avLst/>
          </a:prstGeom>
          <a:gradFill rotWithShape="1">
            <a:gsLst>
              <a:gs pos="0">
                <a:srgbClr val="00416F"/>
              </a:gs>
              <a:gs pos="43999">
                <a:srgbClr val="00416F"/>
              </a:gs>
              <a:gs pos="81000">
                <a:srgbClr val="005DA0"/>
              </a:gs>
              <a:gs pos="100000">
                <a:srgbClr val="0070C0"/>
              </a:gs>
            </a:gsLst>
            <a:path path="rect">
              <a:fillToRect l="50000" t="50000" r="50000" b="50000"/>
            </a:path>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46" name="椭圆 65"/>
          <p:cNvSpPr>
            <a:spLocks noChangeArrowheads="1"/>
          </p:cNvSpPr>
          <p:nvPr/>
        </p:nvSpPr>
        <p:spPr bwMode="auto">
          <a:xfrm flipH="1">
            <a:off x="9601175" y="4181898"/>
            <a:ext cx="238125" cy="212725"/>
          </a:xfrm>
          <a:prstGeom prst="ellipse">
            <a:avLst/>
          </a:prstGeom>
          <a:gradFill rotWithShape="1">
            <a:gsLst>
              <a:gs pos="0">
                <a:srgbClr val="00416F"/>
              </a:gs>
              <a:gs pos="43999">
                <a:srgbClr val="00416F"/>
              </a:gs>
              <a:gs pos="81000">
                <a:srgbClr val="005DA0"/>
              </a:gs>
              <a:gs pos="100000">
                <a:srgbClr val="0070C0"/>
              </a:gs>
            </a:gsLst>
            <a:path path="rect">
              <a:fillToRect l="50000" t="50000" r="50000" b="50000"/>
            </a:path>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48" name="椭圆 35"/>
          <p:cNvSpPr>
            <a:spLocks noChangeArrowheads="1"/>
          </p:cNvSpPr>
          <p:nvPr/>
        </p:nvSpPr>
        <p:spPr bwMode="auto">
          <a:xfrm>
            <a:off x="3041402" y="2109318"/>
            <a:ext cx="239713" cy="211137"/>
          </a:xfrm>
          <a:prstGeom prst="ellipse">
            <a:avLst/>
          </a:prstGeom>
          <a:gradFill rotWithShape="1">
            <a:gsLst>
              <a:gs pos="0">
                <a:srgbClr val="00416F"/>
              </a:gs>
              <a:gs pos="43999">
                <a:srgbClr val="00416F"/>
              </a:gs>
              <a:gs pos="81000">
                <a:srgbClr val="005DA0"/>
              </a:gs>
              <a:gs pos="100000">
                <a:srgbClr val="0070C0"/>
              </a:gs>
            </a:gsLst>
            <a:path path="rect">
              <a:fillToRect l="50000" t="50000" r="50000" b="50000"/>
            </a:path>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49" name="圆角矩形 36"/>
          <p:cNvSpPr>
            <a:spLocks noChangeArrowheads="1"/>
          </p:cNvSpPr>
          <p:nvPr/>
        </p:nvSpPr>
        <p:spPr bwMode="auto">
          <a:xfrm>
            <a:off x="3116015" y="2217839"/>
            <a:ext cx="6672262" cy="710630"/>
          </a:xfrm>
          <a:prstGeom prst="roundRect">
            <a:avLst>
              <a:gd name="adj" fmla="val 7861"/>
            </a:avLst>
          </a:prstGeom>
          <a:gradFill rotWithShape="1">
            <a:gsLst>
              <a:gs pos="0">
                <a:srgbClr val="F2F2F2"/>
              </a:gs>
              <a:gs pos="50000">
                <a:srgbClr val="D8D8D8"/>
              </a:gs>
              <a:gs pos="100000">
                <a:srgbClr val="F2F2F2"/>
              </a:gs>
            </a:gsLst>
            <a:lin ang="5400000" scaled="1"/>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50" name="五边形 4"/>
          <p:cNvSpPr>
            <a:spLocks noChangeArrowheads="1"/>
          </p:cNvSpPr>
          <p:nvPr/>
        </p:nvSpPr>
        <p:spPr bwMode="auto">
          <a:xfrm>
            <a:off x="3038227" y="2228380"/>
            <a:ext cx="2454275" cy="700088"/>
          </a:xfrm>
          <a:custGeom>
            <a:avLst/>
            <a:gdLst>
              <a:gd name="T0" fmla="*/ 5965 w 2454237"/>
              <a:gd name="T1" fmla="*/ 0 h 918020"/>
              <a:gd name="T2" fmla="*/ 2012192 w 2454237"/>
              <a:gd name="T3" fmla="*/ 0 h 918020"/>
              <a:gd name="T4" fmla="*/ 2454237 w 2454237"/>
              <a:gd name="T5" fmla="*/ 459010 h 918020"/>
              <a:gd name="T6" fmla="*/ 2012192 w 2454237"/>
              <a:gd name="T7" fmla="*/ 918020 h 918020"/>
              <a:gd name="T8" fmla="*/ 5965 w 2454237"/>
              <a:gd name="T9" fmla="*/ 918020 h 918020"/>
              <a:gd name="T10" fmla="*/ 106509 w 2454237"/>
              <a:gd name="T11" fmla="*/ 448698 h 918020"/>
              <a:gd name="T12" fmla="*/ 5965 w 2454237"/>
              <a:gd name="T13" fmla="*/ 0 h 918020"/>
              <a:gd name="T14" fmla="*/ 0 60000 65536"/>
              <a:gd name="T15" fmla="*/ 0 60000 65536"/>
              <a:gd name="T16" fmla="*/ 0 60000 65536"/>
              <a:gd name="T17" fmla="*/ 0 60000 65536"/>
              <a:gd name="T18" fmla="*/ 0 60000 65536"/>
              <a:gd name="T19" fmla="*/ 0 60000 65536"/>
              <a:gd name="T20" fmla="*/ 0 60000 65536"/>
              <a:gd name="T21" fmla="*/ 0 w 2454237"/>
              <a:gd name="T22" fmla="*/ 0 h 918020"/>
              <a:gd name="T23" fmla="*/ 2454237 w 2454237"/>
              <a:gd name="T24" fmla="*/ 918020 h 918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54237" h="918020">
                <a:moveTo>
                  <a:pt x="5965" y="0"/>
                </a:moveTo>
                <a:lnTo>
                  <a:pt x="2012192" y="0"/>
                </a:lnTo>
                <a:lnTo>
                  <a:pt x="2454237" y="459010"/>
                </a:lnTo>
                <a:lnTo>
                  <a:pt x="2012192" y="918020"/>
                </a:lnTo>
                <a:lnTo>
                  <a:pt x="5965" y="918020"/>
                </a:lnTo>
                <a:cubicBezTo>
                  <a:pt x="-21073" y="545160"/>
                  <a:pt x="107512" y="594200"/>
                  <a:pt x="106509" y="448698"/>
                </a:cubicBezTo>
                <a:cubicBezTo>
                  <a:pt x="105506" y="303196"/>
                  <a:pt x="-29608" y="267422"/>
                  <a:pt x="5965" y="0"/>
                </a:cubicBezTo>
                <a:close/>
              </a:path>
            </a:pathLst>
          </a:custGeom>
          <a:gradFill rotWithShape="1">
            <a:gsLst>
              <a:gs pos="0">
                <a:srgbClr val="0089C0"/>
              </a:gs>
              <a:gs pos="9000">
                <a:srgbClr val="8BE1FF"/>
              </a:gs>
              <a:gs pos="21999">
                <a:srgbClr val="69D7FF"/>
              </a:gs>
              <a:gs pos="82999">
                <a:srgbClr val="00A4E6"/>
              </a:gs>
              <a:gs pos="100000">
                <a:srgbClr val="00A4E6"/>
              </a:gs>
            </a:gsLst>
            <a:lin ang="0" scaled="1"/>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51" name="五边形 4"/>
          <p:cNvSpPr>
            <a:spLocks noChangeArrowheads="1"/>
          </p:cNvSpPr>
          <p:nvPr/>
        </p:nvSpPr>
        <p:spPr bwMode="auto">
          <a:xfrm>
            <a:off x="3020765" y="2212505"/>
            <a:ext cx="2454275" cy="384175"/>
          </a:xfrm>
          <a:custGeom>
            <a:avLst/>
            <a:gdLst>
              <a:gd name="T0" fmla="*/ 5965 w 2454237"/>
              <a:gd name="T1" fmla="*/ 0 h 504553"/>
              <a:gd name="T2" fmla="*/ 2012192 w 2454237"/>
              <a:gd name="T3" fmla="*/ 0 h 504553"/>
              <a:gd name="T4" fmla="*/ 2454237 w 2454237"/>
              <a:gd name="T5" fmla="*/ 459010 h 504553"/>
              <a:gd name="T6" fmla="*/ 1769845 w 2454237"/>
              <a:gd name="T7" fmla="*/ 319310 h 504553"/>
              <a:gd name="T8" fmla="*/ 100677 w 2454237"/>
              <a:gd name="T9" fmla="*/ 497110 h 504553"/>
              <a:gd name="T10" fmla="*/ 106509 w 2454237"/>
              <a:gd name="T11" fmla="*/ 448698 h 504553"/>
              <a:gd name="T12" fmla="*/ 5965 w 2454237"/>
              <a:gd name="T13" fmla="*/ 0 h 504553"/>
              <a:gd name="T14" fmla="*/ 0 60000 65536"/>
              <a:gd name="T15" fmla="*/ 0 60000 65536"/>
              <a:gd name="T16" fmla="*/ 0 60000 65536"/>
              <a:gd name="T17" fmla="*/ 0 60000 65536"/>
              <a:gd name="T18" fmla="*/ 0 60000 65536"/>
              <a:gd name="T19" fmla="*/ 0 60000 65536"/>
              <a:gd name="T20" fmla="*/ 0 60000 65536"/>
              <a:gd name="T21" fmla="*/ 0 w 2454237"/>
              <a:gd name="T22" fmla="*/ 0 h 504553"/>
              <a:gd name="T23" fmla="*/ 2454237 w 2454237"/>
              <a:gd name="T24" fmla="*/ 504553 h 5045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54237" h="504553">
                <a:moveTo>
                  <a:pt x="5965" y="0"/>
                </a:moveTo>
                <a:lnTo>
                  <a:pt x="2012192" y="0"/>
                </a:lnTo>
                <a:lnTo>
                  <a:pt x="2454237" y="459010"/>
                </a:lnTo>
                <a:cubicBezTo>
                  <a:pt x="2422313" y="520695"/>
                  <a:pt x="2162105" y="312960"/>
                  <a:pt x="1769845" y="319310"/>
                </a:cubicBezTo>
                <a:cubicBezTo>
                  <a:pt x="1377585" y="325660"/>
                  <a:pt x="805466" y="547512"/>
                  <a:pt x="100677" y="497110"/>
                </a:cubicBezTo>
                <a:cubicBezTo>
                  <a:pt x="104556" y="483418"/>
                  <a:pt x="106640" y="467721"/>
                  <a:pt x="106509" y="448698"/>
                </a:cubicBezTo>
                <a:cubicBezTo>
                  <a:pt x="105506" y="303196"/>
                  <a:pt x="-29608" y="267422"/>
                  <a:pt x="5965" y="0"/>
                </a:cubicBezTo>
                <a:close/>
              </a:path>
            </a:pathLst>
          </a:custGeom>
          <a:solidFill>
            <a:srgbClr val="FFFFFF">
              <a:alpha val="17999"/>
            </a:srgbClr>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52" name="椭圆 41"/>
          <p:cNvSpPr>
            <a:spLocks noChangeArrowheads="1"/>
          </p:cNvSpPr>
          <p:nvPr/>
        </p:nvSpPr>
        <p:spPr bwMode="auto">
          <a:xfrm flipH="1">
            <a:off x="9601175" y="3467523"/>
            <a:ext cx="238125" cy="212725"/>
          </a:xfrm>
          <a:prstGeom prst="ellipse">
            <a:avLst/>
          </a:prstGeom>
          <a:gradFill rotWithShape="1">
            <a:gsLst>
              <a:gs pos="0">
                <a:srgbClr val="00416F"/>
              </a:gs>
              <a:gs pos="43999">
                <a:srgbClr val="00416F"/>
              </a:gs>
              <a:gs pos="81000">
                <a:srgbClr val="005DA0"/>
              </a:gs>
              <a:gs pos="100000">
                <a:srgbClr val="0070C0"/>
              </a:gs>
            </a:gsLst>
            <a:path path="rect">
              <a:fillToRect l="50000" t="50000" r="50000" b="50000"/>
            </a:path>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53" name="圆角矩形 42"/>
          <p:cNvSpPr>
            <a:spLocks noChangeArrowheads="1"/>
          </p:cNvSpPr>
          <p:nvPr/>
        </p:nvSpPr>
        <p:spPr bwMode="auto">
          <a:xfrm flipH="1">
            <a:off x="3092425" y="3577632"/>
            <a:ext cx="6673850" cy="710628"/>
          </a:xfrm>
          <a:prstGeom prst="roundRect">
            <a:avLst>
              <a:gd name="adj" fmla="val 7861"/>
            </a:avLst>
          </a:prstGeom>
          <a:gradFill rotWithShape="1">
            <a:gsLst>
              <a:gs pos="0">
                <a:srgbClr val="F2F2F2"/>
              </a:gs>
              <a:gs pos="50000">
                <a:srgbClr val="D8D8D8"/>
              </a:gs>
              <a:gs pos="100000">
                <a:srgbClr val="F2F2F2"/>
              </a:gs>
            </a:gsLst>
            <a:lin ang="5400000" scaled="1"/>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54" name="五边形 4"/>
          <p:cNvSpPr>
            <a:spLocks noChangeArrowheads="1"/>
          </p:cNvSpPr>
          <p:nvPr/>
        </p:nvSpPr>
        <p:spPr bwMode="auto">
          <a:xfrm flipH="1">
            <a:off x="7389788" y="3588173"/>
            <a:ext cx="2454275" cy="700088"/>
          </a:xfrm>
          <a:custGeom>
            <a:avLst/>
            <a:gdLst>
              <a:gd name="T0" fmla="*/ 5965 w 2454237"/>
              <a:gd name="T1" fmla="*/ 0 h 918020"/>
              <a:gd name="T2" fmla="*/ 2012192 w 2454237"/>
              <a:gd name="T3" fmla="*/ 0 h 918020"/>
              <a:gd name="T4" fmla="*/ 2454237 w 2454237"/>
              <a:gd name="T5" fmla="*/ 459010 h 918020"/>
              <a:gd name="T6" fmla="*/ 2012192 w 2454237"/>
              <a:gd name="T7" fmla="*/ 918020 h 918020"/>
              <a:gd name="T8" fmla="*/ 5965 w 2454237"/>
              <a:gd name="T9" fmla="*/ 918020 h 918020"/>
              <a:gd name="T10" fmla="*/ 106509 w 2454237"/>
              <a:gd name="T11" fmla="*/ 448698 h 918020"/>
              <a:gd name="T12" fmla="*/ 5965 w 2454237"/>
              <a:gd name="T13" fmla="*/ 0 h 918020"/>
              <a:gd name="T14" fmla="*/ 0 60000 65536"/>
              <a:gd name="T15" fmla="*/ 0 60000 65536"/>
              <a:gd name="T16" fmla="*/ 0 60000 65536"/>
              <a:gd name="T17" fmla="*/ 0 60000 65536"/>
              <a:gd name="T18" fmla="*/ 0 60000 65536"/>
              <a:gd name="T19" fmla="*/ 0 60000 65536"/>
              <a:gd name="T20" fmla="*/ 0 60000 65536"/>
              <a:gd name="T21" fmla="*/ 0 w 2454237"/>
              <a:gd name="T22" fmla="*/ 0 h 918020"/>
              <a:gd name="T23" fmla="*/ 2454237 w 2454237"/>
              <a:gd name="T24" fmla="*/ 918020 h 918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54237" h="918020">
                <a:moveTo>
                  <a:pt x="5965" y="0"/>
                </a:moveTo>
                <a:lnTo>
                  <a:pt x="2012192" y="0"/>
                </a:lnTo>
                <a:lnTo>
                  <a:pt x="2454237" y="459010"/>
                </a:lnTo>
                <a:lnTo>
                  <a:pt x="2012192" y="918020"/>
                </a:lnTo>
                <a:lnTo>
                  <a:pt x="5965" y="918020"/>
                </a:lnTo>
                <a:cubicBezTo>
                  <a:pt x="-21073" y="545160"/>
                  <a:pt x="107512" y="594200"/>
                  <a:pt x="106509" y="448698"/>
                </a:cubicBezTo>
                <a:cubicBezTo>
                  <a:pt x="105506" y="303196"/>
                  <a:pt x="-29608" y="267422"/>
                  <a:pt x="5965" y="0"/>
                </a:cubicBezTo>
                <a:close/>
              </a:path>
            </a:pathLst>
          </a:custGeom>
          <a:gradFill rotWithShape="1">
            <a:gsLst>
              <a:gs pos="0">
                <a:srgbClr val="0089C0"/>
              </a:gs>
              <a:gs pos="9000">
                <a:srgbClr val="8BE1FF"/>
              </a:gs>
              <a:gs pos="21999">
                <a:srgbClr val="69D7FF"/>
              </a:gs>
              <a:gs pos="82999">
                <a:srgbClr val="00A4E6"/>
              </a:gs>
              <a:gs pos="100000">
                <a:srgbClr val="00A4E6"/>
              </a:gs>
            </a:gsLst>
            <a:lin ang="0" scaled="1"/>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55" name="五边形 4"/>
          <p:cNvSpPr>
            <a:spLocks noChangeArrowheads="1"/>
          </p:cNvSpPr>
          <p:nvPr/>
        </p:nvSpPr>
        <p:spPr bwMode="auto">
          <a:xfrm flipH="1">
            <a:off x="7407250" y="3572298"/>
            <a:ext cx="2454275" cy="384175"/>
          </a:xfrm>
          <a:custGeom>
            <a:avLst/>
            <a:gdLst>
              <a:gd name="T0" fmla="*/ 5965 w 2454237"/>
              <a:gd name="T1" fmla="*/ 0 h 504553"/>
              <a:gd name="T2" fmla="*/ 2012192 w 2454237"/>
              <a:gd name="T3" fmla="*/ 0 h 504553"/>
              <a:gd name="T4" fmla="*/ 2454237 w 2454237"/>
              <a:gd name="T5" fmla="*/ 459010 h 504553"/>
              <a:gd name="T6" fmla="*/ 1769845 w 2454237"/>
              <a:gd name="T7" fmla="*/ 319310 h 504553"/>
              <a:gd name="T8" fmla="*/ 100677 w 2454237"/>
              <a:gd name="T9" fmla="*/ 497110 h 504553"/>
              <a:gd name="T10" fmla="*/ 106509 w 2454237"/>
              <a:gd name="T11" fmla="*/ 448698 h 504553"/>
              <a:gd name="T12" fmla="*/ 5965 w 2454237"/>
              <a:gd name="T13" fmla="*/ 0 h 504553"/>
              <a:gd name="T14" fmla="*/ 0 60000 65536"/>
              <a:gd name="T15" fmla="*/ 0 60000 65536"/>
              <a:gd name="T16" fmla="*/ 0 60000 65536"/>
              <a:gd name="T17" fmla="*/ 0 60000 65536"/>
              <a:gd name="T18" fmla="*/ 0 60000 65536"/>
              <a:gd name="T19" fmla="*/ 0 60000 65536"/>
              <a:gd name="T20" fmla="*/ 0 60000 65536"/>
              <a:gd name="T21" fmla="*/ 0 w 2454237"/>
              <a:gd name="T22" fmla="*/ 0 h 504553"/>
              <a:gd name="T23" fmla="*/ 2454237 w 2454237"/>
              <a:gd name="T24" fmla="*/ 504553 h 5045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54237" h="504553">
                <a:moveTo>
                  <a:pt x="5965" y="0"/>
                </a:moveTo>
                <a:lnTo>
                  <a:pt x="2012192" y="0"/>
                </a:lnTo>
                <a:lnTo>
                  <a:pt x="2454237" y="459010"/>
                </a:lnTo>
                <a:cubicBezTo>
                  <a:pt x="2422313" y="520695"/>
                  <a:pt x="2162105" y="312960"/>
                  <a:pt x="1769845" y="319310"/>
                </a:cubicBezTo>
                <a:cubicBezTo>
                  <a:pt x="1377585" y="325660"/>
                  <a:pt x="805466" y="547512"/>
                  <a:pt x="100677" y="497110"/>
                </a:cubicBezTo>
                <a:cubicBezTo>
                  <a:pt x="104556" y="483418"/>
                  <a:pt x="106640" y="467721"/>
                  <a:pt x="106509" y="448698"/>
                </a:cubicBezTo>
                <a:cubicBezTo>
                  <a:pt x="105506" y="303196"/>
                  <a:pt x="-29608" y="267422"/>
                  <a:pt x="5965" y="0"/>
                </a:cubicBezTo>
                <a:close/>
              </a:path>
            </a:pathLst>
          </a:custGeom>
          <a:solidFill>
            <a:srgbClr val="FFFFFF">
              <a:alpha val="17999"/>
            </a:srgbClr>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56" name="椭圆 47"/>
          <p:cNvSpPr>
            <a:spLocks noChangeArrowheads="1"/>
          </p:cNvSpPr>
          <p:nvPr/>
        </p:nvSpPr>
        <p:spPr bwMode="auto">
          <a:xfrm>
            <a:off x="3089250" y="4899547"/>
            <a:ext cx="239712" cy="212725"/>
          </a:xfrm>
          <a:prstGeom prst="ellipse">
            <a:avLst/>
          </a:prstGeom>
          <a:gradFill rotWithShape="1">
            <a:gsLst>
              <a:gs pos="0">
                <a:srgbClr val="00416F"/>
              </a:gs>
              <a:gs pos="43999">
                <a:srgbClr val="00416F"/>
              </a:gs>
              <a:gs pos="81000">
                <a:srgbClr val="005DA0"/>
              </a:gs>
              <a:gs pos="100000">
                <a:srgbClr val="0070C0"/>
              </a:gs>
            </a:gsLst>
            <a:path path="rect">
              <a:fillToRect l="50000" t="50000" r="50000" b="50000"/>
            </a:path>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57" name="圆角矩形 48"/>
          <p:cNvSpPr>
            <a:spLocks noChangeArrowheads="1"/>
          </p:cNvSpPr>
          <p:nvPr/>
        </p:nvSpPr>
        <p:spPr bwMode="auto">
          <a:xfrm>
            <a:off x="3151162" y="5007448"/>
            <a:ext cx="6673850" cy="746125"/>
          </a:xfrm>
          <a:prstGeom prst="roundRect">
            <a:avLst>
              <a:gd name="adj" fmla="val 7861"/>
            </a:avLst>
          </a:prstGeom>
          <a:gradFill rotWithShape="1">
            <a:gsLst>
              <a:gs pos="0">
                <a:srgbClr val="F2F2F2"/>
              </a:gs>
              <a:gs pos="50000">
                <a:srgbClr val="D8D8D8"/>
              </a:gs>
              <a:gs pos="100000">
                <a:srgbClr val="F2F2F2"/>
              </a:gs>
            </a:gsLst>
            <a:lin ang="5400000" scaled="1"/>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58" name="五边形 4"/>
          <p:cNvSpPr>
            <a:spLocks noChangeArrowheads="1"/>
          </p:cNvSpPr>
          <p:nvPr/>
        </p:nvSpPr>
        <p:spPr bwMode="auto">
          <a:xfrm>
            <a:off x="3073375" y="5020197"/>
            <a:ext cx="2454275" cy="700088"/>
          </a:xfrm>
          <a:custGeom>
            <a:avLst/>
            <a:gdLst>
              <a:gd name="T0" fmla="*/ 5965 w 2454237"/>
              <a:gd name="T1" fmla="*/ 0 h 918020"/>
              <a:gd name="T2" fmla="*/ 2012192 w 2454237"/>
              <a:gd name="T3" fmla="*/ 0 h 918020"/>
              <a:gd name="T4" fmla="*/ 2454237 w 2454237"/>
              <a:gd name="T5" fmla="*/ 459010 h 918020"/>
              <a:gd name="T6" fmla="*/ 2012192 w 2454237"/>
              <a:gd name="T7" fmla="*/ 918020 h 918020"/>
              <a:gd name="T8" fmla="*/ 5965 w 2454237"/>
              <a:gd name="T9" fmla="*/ 918020 h 918020"/>
              <a:gd name="T10" fmla="*/ 106509 w 2454237"/>
              <a:gd name="T11" fmla="*/ 448698 h 918020"/>
              <a:gd name="T12" fmla="*/ 5965 w 2454237"/>
              <a:gd name="T13" fmla="*/ 0 h 918020"/>
              <a:gd name="T14" fmla="*/ 0 60000 65536"/>
              <a:gd name="T15" fmla="*/ 0 60000 65536"/>
              <a:gd name="T16" fmla="*/ 0 60000 65536"/>
              <a:gd name="T17" fmla="*/ 0 60000 65536"/>
              <a:gd name="T18" fmla="*/ 0 60000 65536"/>
              <a:gd name="T19" fmla="*/ 0 60000 65536"/>
              <a:gd name="T20" fmla="*/ 0 60000 65536"/>
              <a:gd name="T21" fmla="*/ 0 w 2454237"/>
              <a:gd name="T22" fmla="*/ 0 h 918020"/>
              <a:gd name="T23" fmla="*/ 2454237 w 2454237"/>
              <a:gd name="T24" fmla="*/ 918020 h 918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54237" h="918020">
                <a:moveTo>
                  <a:pt x="5965" y="0"/>
                </a:moveTo>
                <a:lnTo>
                  <a:pt x="2012192" y="0"/>
                </a:lnTo>
                <a:lnTo>
                  <a:pt x="2454237" y="459010"/>
                </a:lnTo>
                <a:lnTo>
                  <a:pt x="2012192" y="918020"/>
                </a:lnTo>
                <a:lnTo>
                  <a:pt x="5965" y="918020"/>
                </a:lnTo>
                <a:cubicBezTo>
                  <a:pt x="-21073" y="545160"/>
                  <a:pt x="107512" y="594200"/>
                  <a:pt x="106509" y="448698"/>
                </a:cubicBezTo>
                <a:cubicBezTo>
                  <a:pt x="105506" y="303196"/>
                  <a:pt x="-29608" y="267422"/>
                  <a:pt x="5965" y="0"/>
                </a:cubicBezTo>
                <a:close/>
              </a:path>
            </a:pathLst>
          </a:custGeom>
          <a:gradFill rotWithShape="1">
            <a:gsLst>
              <a:gs pos="0">
                <a:srgbClr val="0089C0"/>
              </a:gs>
              <a:gs pos="9000">
                <a:srgbClr val="8BE1FF"/>
              </a:gs>
              <a:gs pos="21999">
                <a:srgbClr val="69D7FF"/>
              </a:gs>
              <a:gs pos="82999">
                <a:srgbClr val="00A4E6"/>
              </a:gs>
              <a:gs pos="100000">
                <a:srgbClr val="00A4E6"/>
              </a:gs>
            </a:gsLst>
            <a:lin ang="0" scaled="1"/>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59" name="五边形 4"/>
          <p:cNvSpPr>
            <a:spLocks noChangeArrowheads="1"/>
          </p:cNvSpPr>
          <p:nvPr/>
        </p:nvSpPr>
        <p:spPr bwMode="auto">
          <a:xfrm>
            <a:off x="3055912" y="5004322"/>
            <a:ext cx="2454275" cy="384175"/>
          </a:xfrm>
          <a:custGeom>
            <a:avLst/>
            <a:gdLst>
              <a:gd name="T0" fmla="*/ 5965 w 2454237"/>
              <a:gd name="T1" fmla="*/ 0 h 504553"/>
              <a:gd name="T2" fmla="*/ 2012192 w 2454237"/>
              <a:gd name="T3" fmla="*/ 0 h 504553"/>
              <a:gd name="T4" fmla="*/ 2454237 w 2454237"/>
              <a:gd name="T5" fmla="*/ 459010 h 504553"/>
              <a:gd name="T6" fmla="*/ 1769845 w 2454237"/>
              <a:gd name="T7" fmla="*/ 319310 h 504553"/>
              <a:gd name="T8" fmla="*/ 100677 w 2454237"/>
              <a:gd name="T9" fmla="*/ 497110 h 504553"/>
              <a:gd name="T10" fmla="*/ 106509 w 2454237"/>
              <a:gd name="T11" fmla="*/ 448698 h 504553"/>
              <a:gd name="T12" fmla="*/ 5965 w 2454237"/>
              <a:gd name="T13" fmla="*/ 0 h 504553"/>
              <a:gd name="T14" fmla="*/ 0 60000 65536"/>
              <a:gd name="T15" fmla="*/ 0 60000 65536"/>
              <a:gd name="T16" fmla="*/ 0 60000 65536"/>
              <a:gd name="T17" fmla="*/ 0 60000 65536"/>
              <a:gd name="T18" fmla="*/ 0 60000 65536"/>
              <a:gd name="T19" fmla="*/ 0 60000 65536"/>
              <a:gd name="T20" fmla="*/ 0 60000 65536"/>
              <a:gd name="T21" fmla="*/ 0 w 2454237"/>
              <a:gd name="T22" fmla="*/ 0 h 504553"/>
              <a:gd name="T23" fmla="*/ 2454237 w 2454237"/>
              <a:gd name="T24" fmla="*/ 504553 h 5045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54237" h="504553">
                <a:moveTo>
                  <a:pt x="5965" y="0"/>
                </a:moveTo>
                <a:lnTo>
                  <a:pt x="2012192" y="0"/>
                </a:lnTo>
                <a:lnTo>
                  <a:pt x="2454237" y="459010"/>
                </a:lnTo>
                <a:cubicBezTo>
                  <a:pt x="2422313" y="520695"/>
                  <a:pt x="2162105" y="312960"/>
                  <a:pt x="1769845" y="319310"/>
                </a:cubicBezTo>
                <a:cubicBezTo>
                  <a:pt x="1377585" y="325660"/>
                  <a:pt x="805466" y="547512"/>
                  <a:pt x="100677" y="497110"/>
                </a:cubicBezTo>
                <a:cubicBezTo>
                  <a:pt x="104556" y="483418"/>
                  <a:pt x="106640" y="467721"/>
                  <a:pt x="106509" y="448698"/>
                </a:cubicBezTo>
                <a:cubicBezTo>
                  <a:pt x="105506" y="303196"/>
                  <a:pt x="-29608" y="267422"/>
                  <a:pt x="5965" y="0"/>
                </a:cubicBezTo>
                <a:close/>
              </a:path>
            </a:pathLst>
          </a:custGeom>
          <a:solidFill>
            <a:srgbClr val="FFFFFF">
              <a:alpha val="17999"/>
            </a:srgbClr>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64" name="直接连接符 56"/>
          <p:cNvSpPr>
            <a:spLocks noChangeShapeType="1"/>
          </p:cNvSpPr>
          <p:nvPr/>
        </p:nvSpPr>
        <p:spPr bwMode="auto">
          <a:xfrm>
            <a:off x="3165227" y="2970189"/>
            <a:ext cx="6619875" cy="0"/>
          </a:xfrm>
          <a:prstGeom prst="line">
            <a:avLst/>
          </a:prstGeom>
          <a:noFill/>
          <a:ln w="12700" cap="flat" cmpd="sng">
            <a:solidFill>
              <a:srgbClr val="A5A5A5"/>
            </a:solidFill>
            <a:prstDash val="dash"/>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直接连接符 57"/>
          <p:cNvSpPr>
            <a:spLocks noChangeShapeType="1"/>
          </p:cNvSpPr>
          <p:nvPr/>
        </p:nvSpPr>
        <p:spPr bwMode="auto">
          <a:xfrm>
            <a:off x="3097188" y="2178101"/>
            <a:ext cx="6619875" cy="0"/>
          </a:xfrm>
          <a:prstGeom prst="line">
            <a:avLst/>
          </a:prstGeom>
          <a:noFill/>
          <a:ln w="12700" cap="flat" cmpd="sng">
            <a:solidFill>
              <a:srgbClr val="A5A5A5"/>
            </a:solidFill>
            <a:prstDash val="dash"/>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直接连接符 58"/>
          <p:cNvSpPr>
            <a:spLocks noChangeShapeType="1"/>
          </p:cNvSpPr>
          <p:nvPr/>
        </p:nvSpPr>
        <p:spPr bwMode="auto">
          <a:xfrm>
            <a:off x="3189262" y="3546253"/>
            <a:ext cx="6619875" cy="0"/>
          </a:xfrm>
          <a:prstGeom prst="line">
            <a:avLst/>
          </a:prstGeom>
          <a:noFill/>
          <a:ln w="12700" cap="flat" cmpd="sng">
            <a:solidFill>
              <a:srgbClr val="A5A5A5"/>
            </a:solidFill>
            <a:prstDash val="dash"/>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7" name="直接连接符 59"/>
          <p:cNvSpPr>
            <a:spLocks noChangeShapeType="1"/>
          </p:cNvSpPr>
          <p:nvPr/>
        </p:nvSpPr>
        <p:spPr bwMode="auto">
          <a:xfrm>
            <a:off x="3189262" y="4338341"/>
            <a:ext cx="6619875" cy="0"/>
          </a:xfrm>
          <a:prstGeom prst="line">
            <a:avLst/>
          </a:prstGeom>
          <a:noFill/>
          <a:ln w="12700" cap="flat" cmpd="sng">
            <a:solidFill>
              <a:srgbClr val="A5A5A5"/>
            </a:solidFill>
            <a:prstDash val="dash"/>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8" name="直接连接符 60"/>
          <p:cNvSpPr>
            <a:spLocks noChangeShapeType="1"/>
          </p:cNvSpPr>
          <p:nvPr/>
        </p:nvSpPr>
        <p:spPr bwMode="auto">
          <a:xfrm>
            <a:off x="3213075" y="5778501"/>
            <a:ext cx="6619875" cy="0"/>
          </a:xfrm>
          <a:prstGeom prst="line">
            <a:avLst/>
          </a:prstGeom>
          <a:noFill/>
          <a:ln w="12700" cap="flat" cmpd="sng">
            <a:solidFill>
              <a:srgbClr val="A5A5A5"/>
            </a:solidFill>
            <a:prstDash val="dash"/>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9" name="TextBox 61"/>
          <p:cNvSpPr>
            <a:spLocks noChangeArrowheads="1"/>
          </p:cNvSpPr>
          <p:nvPr/>
        </p:nvSpPr>
        <p:spPr bwMode="auto">
          <a:xfrm>
            <a:off x="5492502" y="2422363"/>
            <a:ext cx="4297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r>
              <a:rPr lang="zh-CN" altLang="en-US" dirty="0">
                <a:latin typeface="微软雅黑" panose="020B0503020204020204" pitchFamily="34" charset="-122"/>
                <a:ea typeface="微软雅黑" panose="020B0503020204020204" pitchFamily="34" charset="-122"/>
              </a:rPr>
              <a:t>试用期期间随意解除合同</a:t>
            </a:r>
          </a:p>
        </p:txBody>
      </p:sp>
      <p:sp>
        <p:nvSpPr>
          <p:cNvPr id="70" name="TextBox 62"/>
          <p:cNvSpPr>
            <a:spLocks noChangeArrowheads="1"/>
          </p:cNvSpPr>
          <p:nvPr/>
        </p:nvSpPr>
        <p:spPr bwMode="auto">
          <a:xfrm>
            <a:off x="3314675" y="3649173"/>
            <a:ext cx="42957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r>
              <a:rPr lang="zh-CN" altLang="en-US" dirty="0">
                <a:latin typeface="微软雅黑" panose="020B0503020204020204" pitchFamily="34" charset="-122"/>
                <a:ea typeface="微软雅黑" panose="020B0503020204020204" pitchFamily="34" charset="-122"/>
              </a:rPr>
              <a:t>以不胜任工作岗位要求或未达到绩效要求解除合同</a:t>
            </a:r>
          </a:p>
        </p:txBody>
      </p:sp>
      <p:sp>
        <p:nvSpPr>
          <p:cNvPr id="71" name="TextBox 63"/>
          <p:cNvSpPr>
            <a:spLocks noChangeArrowheads="1"/>
          </p:cNvSpPr>
          <p:nvPr/>
        </p:nvSpPr>
        <p:spPr bwMode="auto">
          <a:xfrm>
            <a:off x="5565750" y="5214180"/>
            <a:ext cx="4295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r>
              <a:rPr lang="zh-CN" altLang="en-US" dirty="0">
                <a:latin typeface="微软雅黑" panose="020B0503020204020204" pitchFamily="34" charset="-122"/>
                <a:ea typeface="微软雅黑" panose="020B0503020204020204" pitchFamily="34" charset="-122"/>
              </a:rPr>
              <a:t>试用期逾期未转正解除劳动合同</a:t>
            </a:r>
          </a:p>
        </p:txBody>
      </p:sp>
      <p:sp>
        <p:nvSpPr>
          <p:cNvPr id="31" name="直接连接符 59"/>
          <p:cNvSpPr>
            <a:spLocks noChangeShapeType="1"/>
          </p:cNvSpPr>
          <p:nvPr/>
        </p:nvSpPr>
        <p:spPr bwMode="auto">
          <a:xfrm>
            <a:off x="3164781" y="4986413"/>
            <a:ext cx="6619875" cy="0"/>
          </a:xfrm>
          <a:prstGeom prst="line">
            <a:avLst/>
          </a:prstGeom>
          <a:noFill/>
          <a:ln w="12700" cap="flat" cmpd="sng">
            <a:solidFill>
              <a:srgbClr val="A5A5A5"/>
            </a:solidFill>
            <a:prstDash val="dash"/>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 name="标题 1"/>
          <p:cNvSpPr>
            <a:spLocks noGrp="1"/>
          </p:cNvSpPr>
          <p:nvPr>
            <p:ph type="title"/>
          </p:nvPr>
        </p:nvSpPr>
        <p:spPr>
          <a:xfrm>
            <a:off x="838200" y="365125"/>
            <a:ext cx="10515600" cy="1325563"/>
          </a:xfrm>
        </p:spPr>
        <p:txBody>
          <a:bodyPr/>
          <a:lstStyle/>
          <a:p>
            <a:r>
              <a:rPr kumimoji="1" lang="zh-CN" altLang="en-US" dirty="0"/>
              <a:t>工具二：试用期不符合录用条件</a:t>
            </a:r>
          </a:p>
        </p:txBody>
      </p:sp>
    </p:spTree>
    <p:extLst>
      <p:ext uri="{BB962C8B-B14F-4D97-AF65-F5344CB8AC3E}">
        <p14:creationId xmlns:p14="http://schemas.microsoft.com/office/powerpoint/2010/main" val="154331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3961"/>
            <a:ext cx="12192000" cy="27333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722029" y="1311170"/>
            <a:ext cx="3340736" cy="4032460"/>
          </a:xfrm>
          <a:prstGeom prst="rect">
            <a:avLst/>
          </a:prstGeom>
          <a:noFill/>
          <a:ln w="76200">
            <a:solidFill>
              <a:srgbClr val="AF935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76972" y="2003961"/>
            <a:ext cx="2630849" cy="2646878"/>
          </a:xfrm>
          <a:prstGeom prst="rect">
            <a:avLst/>
          </a:prstGeom>
        </p:spPr>
        <p:txBody>
          <a:bodyPr wrap="none">
            <a:spAutoFit/>
          </a:bodyPr>
          <a:lstStyle/>
          <a:p>
            <a:pPr lvl="0" algn="ctr"/>
            <a:r>
              <a:rPr lang="en-US" altLang="zh-CN"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rPr>
              <a:t>03</a:t>
            </a:r>
            <a:endParaRPr lang="zh-CN" altLang="en-US" sz="16600" spc="300" dirty="0">
              <a:solidFill>
                <a:prstClr val="white"/>
              </a:solidFill>
              <a:effectLst>
                <a:outerShdw blurRad="38100" dist="38100" dir="2700000" algn="tl">
                  <a:srgbClr val="000000">
                    <a:alpha val="43137"/>
                  </a:srgbClr>
                </a:outerShdw>
              </a:effectLst>
              <a:latin typeface="Arial" charset="0"/>
              <a:ea typeface="Arial" charset="0"/>
              <a:cs typeface="Arial" charset="0"/>
              <a:sym typeface="+mn-lt"/>
            </a:endParaRPr>
          </a:p>
        </p:txBody>
      </p:sp>
      <p:cxnSp>
        <p:nvCxnSpPr>
          <p:cNvPr id="12" name="直接连接符 44"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a:off x="3058674" y="1463570"/>
            <a:ext cx="667447"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626097" y="2942680"/>
            <a:ext cx="5429829" cy="769441"/>
          </a:xfrm>
          <a:prstGeom prst="rect">
            <a:avLst/>
          </a:prstGeom>
        </p:spPr>
        <p:txBody>
          <a:bodyPr wrap="square">
            <a:spAutoFit/>
          </a:bodyPr>
          <a:lstStyle/>
          <a:p>
            <a:pPr lvl="0"/>
            <a:r>
              <a:rPr lang="zh-CN" altLang="en-US" sz="4400" spc="300" dirty="0">
                <a:solidFill>
                  <a:prstClr val="white"/>
                </a:solidFill>
                <a:latin typeface="微软雅黑" panose="020B0503020204020204" pitchFamily="34" charset="-122"/>
                <a:ea typeface="微软雅黑" panose="020B0503020204020204" pitchFamily="34" charset="-122"/>
                <a:cs typeface="+mn-ea"/>
                <a:sym typeface="+mn-lt"/>
              </a:rPr>
              <a:t>严重违纪</a:t>
            </a:r>
          </a:p>
        </p:txBody>
      </p:sp>
      <p:cxnSp>
        <p:nvCxnSpPr>
          <p:cNvPr id="14" name="直接连接符 48"/>
          <p:cNvCxnSpPr/>
          <p:nvPr/>
        </p:nvCxnSpPr>
        <p:spPr>
          <a:xfrm>
            <a:off x="2316111" y="5154381"/>
            <a:ext cx="2183320" cy="0"/>
          </a:xfrm>
          <a:prstGeom prst="line">
            <a:avLst/>
          </a:prstGeom>
          <a:ln>
            <a:solidFill>
              <a:srgbClr val="AF93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537007"/>
      </p:ext>
    </p:extLst>
  </p:cSld>
  <p:clrMapOvr>
    <a:masterClrMapping/>
  </p:clrMapOvr>
  <mc:AlternateContent xmlns:mc="http://schemas.openxmlformats.org/markup-compatibility/2006" xmlns:p14="http://schemas.microsoft.com/office/powerpoint/2010/main">
    <mc:Choice Requires="p14">
      <p:transition spd="slow" p14:dur="1250" advClick="0">
        <p14:pan dir="u"/>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p:bldLst>
  </p:timing>
</p:sld>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000000"/>
      </a:accent1>
      <a:accent2>
        <a:srgbClr val="323F4F"/>
      </a:accent2>
      <a:accent3>
        <a:srgbClr val="323F4F"/>
      </a:accent3>
      <a:accent4>
        <a:srgbClr val="8496B0"/>
      </a:accent4>
      <a:accent5>
        <a:srgbClr val="000000"/>
      </a:accent5>
      <a:accent6>
        <a:srgbClr val="323F4F"/>
      </a:accent6>
      <a:hlink>
        <a:srgbClr val="222A35"/>
      </a:hlink>
      <a:folHlink>
        <a:srgbClr val="954F72"/>
      </a:folHlink>
    </a:clrScheme>
    <a:fontScheme name="自定义 2">
      <a:majorFont>
        <a:latin typeface="Calibri Light"/>
        <a:ea typeface="黑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844</TotalTime>
  <Words>1116</Words>
  <Application>Microsoft Office PowerPoint</Application>
  <PresentationFormat>宽屏</PresentationFormat>
  <Paragraphs>150</Paragraphs>
  <Slides>27</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DengXian</vt:lpstr>
      <vt:lpstr>DengXian</vt:lpstr>
      <vt:lpstr>浪漫雅圆</vt:lpstr>
      <vt:lpstr>Microsoft YaHei</vt:lpstr>
      <vt:lpstr>Microsoft YaHei</vt:lpstr>
      <vt:lpstr>Arial</vt:lpstr>
      <vt:lpstr>Calibri</vt:lpstr>
      <vt:lpstr>Calibri Light</vt:lpstr>
      <vt:lpstr>Office 主题</vt:lpstr>
      <vt:lpstr>PowerPoint 演示文稿</vt:lpstr>
      <vt:lpstr>PowerPoint 演示文稿</vt:lpstr>
      <vt:lpstr>工具一：协商解除劳动合同</vt:lpstr>
      <vt:lpstr>工具一：协商解除劳动合同</vt:lpstr>
      <vt:lpstr>案例：</vt:lpstr>
      <vt:lpstr>PowerPoint 演示文稿</vt:lpstr>
      <vt:lpstr>案例</vt:lpstr>
      <vt:lpstr>工具二：试用期不符合录用条件</vt:lpstr>
      <vt:lpstr>PowerPoint 演示文稿</vt:lpstr>
      <vt:lpstr>案例</vt:lpstr>
      <vt:lpstr>工具三：严重违纪</vt:lpstr>
      <vt:lpstr>PowerPoint 演示文稿</vt:lpstr>
      <vt:lpstr>案例</vt:lpstr>
      <vt:lpstr>PowerPoint 演示文稿</vt:lpstr>
      <vt:lpstr>案例</vt:lpstr>
      <vt:lpstr>PowerPoint 演示文稿</vt:lpstr>
      <vt:lpstr>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柚子设计</dc:creator>
  <cp:lastModifiedBy>林 忆鹏</cp:lastModifiedBy>
  <cp:revision>79</cp:revision>
  <cp:lastPrinted>2018-06-27T11:17:08Z</cp:lastPrinted>
  <dcterms:created xsi:type="dcterms:W3CDTF">2017-08-06T06:00:45Z</dcterms:created>
  <dcterms:modified xsi:type="dcterms:W3CDTF">2021-10-18T07:07:19Z</dcterms:modified>
</cp:coreProperties>
</file>