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Lst>
  <p:notesMasterIdLst>
    <p:notesMasterId r:id="rId66"/>
  </p:notesMasterIdLst>
  <p:handoutMasterIdLst>
    <p:handoutMasterId r:id="rId67"/>
  </p:handoutMasterIdLst>
  <p:sldIdLst>
    <p:sldId id="386" r:id="rId4"/>
    <p:sldId id="257" r:id="rId5"/>
    <p:sldId id="258" r:id="rId6"/>
    <p:sldId id="307" r:id="rId7"/>
    <p:sldId id="328" r:id="rId8"/>
    <p:sldId id="329" r:id="rId9"/>
    <p:sldId id="330" r:id="rId10"/>
    <p:sldId id="262" r:id="rId11"/>
    <p:sldId id="289" r:id="rId12"/>
    <p:sldId id="331" r:id="rId13"/>
    <p:sldId id="332" r:id="rId14"/>
    <p:sldId id="333" r:id="rId15"/>
    <p:sldId id="292" r:id="rId16"/>
    <p:sldId id="334" r:id="rId17"/>
    <p:sldId id="335" r:id="rId18"/>
    <p:sldId id="336" r:id="rId19"/>
    <p:sldId id="263" r:id="rId20"/>
    <p:sldId id="305" r:id="rId21"/>
    <p:sldId id="326" r:id="rId22"/>
    <p:sldId id="337" r:id="rId23"/>
    <p:sldId id="338" r:id="rId24"/>
    <p:sldId id="339" r:id="rId25"/>
    <p:sldId id="340" r:id="rId26"/>
    <p:sldId id="341" r:id="rId27"/>
    <p:sldId id="342" r:id="rId28"/>
    <p:sldId id="343" r:id="rId29"/>
    <p:sldId id="344" r:id="rId30"/>
    <p:sldId id="345" r:id="rId31"/>
    <p:sldId id="346" r:id="rId32"/>
    <p:sldId id="347" r:id="rId33"/>
    <p:sldId id="348" r:id="rId34"/>
    <p:sldId id="349" r:id="rId35"/>
    <p:sldId id="350" r:id="rId36"/>
    <p:sldId id="351" r:id="rId37"/>
    <p:sldId id="352" r:id="rId38"/>
    <p:sldId id="353" r:id="rId39"/>
    <p:sldId id="354" r:id="rId40"/>
    <p:sldId id="355"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27" r:id="rId56"/>
    <p:sldId id="370" r:id="rId57"/>
    <p:sldId id="371" r:id="rId58"/>
    <p:sldId id="372" r:id="rId59"/>
    <p:sldId id="373" r:id="rId60"/>
    <p:sldId id="374" r:id="rId61"/>
    <p:sldId id="375" r:id="rId62"/>
    <p:sldId id="376" r:id="rId63"/>
    <p:sldId id="377" r:id="rId64"/>
    <p:sldId id="378" r:id="rId65"/>
  </p:sldIdLst>
  <p:sldSz cx="1219835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500"/>
    <a:srgbClr val="8BAB00"/>
    <a:srgbClr val="A1C921"/>
    <a:srgbClr val="AAD523"/>
    <a:srgbClr val="3B79CE"/>
    <a:srgbClr val="FF0066"/>
    <a:srgbClr val="FFFFFF"/>
    <a:srgbClr val="F6F6F6"/>
    <a:srgbClr val="0066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59" autoAdjust="0"/>
    <p:restoredTop sz="94660"/>
  </p:normalViewPr>
  <p:slideViewPr>
    <p:cSldViewPr>
      <p:cViewPr varScale="1">
        <p:scale>
          <a:sx n="109" d="100"/>
          <a:sy n="109" d="100"/>
        </p:scale>
        <p:origin x="-102" y="-180"/>
      </p:cViewPr>
      <p:guideLst>
        <p:guide orient="horz" pos="1344"/>
        <p:guide orient="horz" pos="1162"/>
        <p:guide orient="horz" pos="1389"/>
        <p:guide orient="horz" pos="1616"/>
        <p:guide orient="horz" pos="1434"/>
        <p:guide orient="horz" pos="1480"/>
        <p:guide orient="horz" pos="1797"/>
        <p:guide orient="horz" pos="1933"/>
        <p:guide orient="horz" pos="3566"/>
        <p:guide orient="horz" pos="4156"/>
        <p:guide pos="3842"/>
        <p:guide pos="621"/>
        <p:guide pos="7516"/>
        <p:guide pos="4023"/>
      </p:guideLst>
    </p:cSldViewPr>
  </p:slideViewPr>
  <p:notesTextViewPr>
    <p:cViewPr>
      <p:scale>
        <a:sx n="100" d="100"/>
        <a:sy n="100" d="100"/>
      </p:scale>
      <p:origin x="0" y="0"/>
    </p:cViewPr>
  </p:notesTextViewPr>
  <p:sorterViewPr>
    <p:cViewPr>
      <p:scale>
        <a:sx n="100" d="100"/>
        <a:sy n="100" d="100"/>
      </p:scale>
      <p:origin x="0" y="3030"/>
    </p:cViewPr>
  </p:sorterViewPr>
  <p:notesViewPr>
    <p:cSldViewPr>
      <p:cViewPr varScale="1">
        <p:scale>
          <a:sx n="58" d="100"/>
          <a:sy n="58" d="100"/>
        </p:scale>
        <p:origin x="-258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0" Type="http://schemas.openxmlformats.org/officeDocument/2006/relationships/tableStyles" Target="tableStyles.xml"/><Relationship Id="rId7" Type="http://schemas.openxmlformats.org/officeDocument/2006/relationships/slide" Target="slides/slide4.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handoutMaster" Target="handoutMasters/handoutMaster1.xml"/><Relationship Id="rId66" Type="http://schemas.openxmlformats.org/officeDocument/2006/relationships/notesMaster" Target="notesMasters/notesMaster1.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1" Type="http://schemas.openxmlformats.org/officeDocument/2006/relationships/package" Target="../embeddings/Workbook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4514313224457"/>
          <c:y val="0.00353104104821317"/>
          <c:w val="0.667653875817341"/>
          <c:h val="0.92231709693931"/>
        </c:manualLayout>
      </c:layout>
      <c:doughnutChart>
        <c:varyColors val="1"/>
        <c:ser>
          <c:idx val="0"/>
          <c:order val="0"/>
          <c:tx>
            <c:strRef>
              <c:f>Sheet1!$B$1</c:f>
              <c:strCache>
                <c:ptCount val="1"/>
                <c:pt idx="0">
                  <c:v>列1</c:v>
                </c:pt>
              </c:strCache>
            </c:strRef>
          </c:tx>
          <c:spPr>
            <a:ln w="28575">
              <a:noFill/>
            </a:ln>
          </c:spPr>
          <c:explosion val="0"/>
          <c:dPt>
            <c:idx val="0"/>
            <c:bubble3D val="0"/>
            <c:spPr>
              <a:solidFill>
                <a:srgbClr val="FFC000"/>
              </a:solidFill>
              <a:ln w="28575">
                <a:solidFill>
                  <a:schemeClr val="bg1"/>
                </a:solidFill>
              </a:ln>
              <a:effectLst/>
            </c:spPr>
          </c:dPt>
          <c:dPt>
            <c:idx val="1"/>
            <c:bubble3D val="0"/>
            <c:spPr>
              <a:solidFill>
                <a:srgbClr val="3B79CE"/>
              </a:solidFill>
              <a:ln w="28575">
                <a:solidFill>
                  <a:schemeClr val="lt1"/>
                </a:solidFill>
              </a:ln>
              <a:effectLst/>
            </c:spPr>
          </c:dPt>
          <c:dPt>
            <c:idx val="2"/>
            <c:bubble3D val="0"/>
            <c:spPr>
              <a:solidFill>
                <a:srgbClr val="8BAB00"/>
              </a:solidFill>
              <a:ln w="28575">
                <a:solidFill>
                  <a:schemeClr val="lt1"/>
                </a:solidFill>
              </a:ln>
              <a:effectLst/>
            </c:spPr>
          </c:dPt>
          <c:dPt>
            <c:idx val="3"/>
            <c:bubble3D val="0"/>
            <c:spPr>
              <a:solidFill>
                <a:srgbClr val="FF8500"/>
              </a:solidFill>
              <a:ln w="28575">
                <a:solidFill>
                  <a:schemeClr val="lt1"/>
                </a:solidFill>
              </a:ln>
              <a:effectLst/>
            </c:spPr>
          </c:dPt>
          <c:dLbls>
            <c:delete val="1"/>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5</c:v>
                </c:pt>
                <c:pt idx="1">
                  <c:v>5</c:v>
                </c:pt>
                <c:pt idx="2">
                  <c:v>5</c:v>
                </c:pt>
                <c:pt idx="3">
                  <c:v>5</c:v>
                </c:pt>
              </c:numCache>
            </c:numRef>
          </c:val>
        </c:ser>
        <c:dLbls>
          <c:showLegendKey val="0"/>
          <c:showVal val="0"/>
          <c:showCatName val="0"/>
          <c:showSerName val="0"/>
          <c:showPercent val="0"/>
          <c:showBubbleSize val="0"/>
          <c:showLeaderLines val="1"/>
        </c:dLbls>
        <c:firstSliceAng val="0"/>
        <c:holeSize val="63"/>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4514313224457"/>
          <c:y val="0.00353104104821317"/>
          <c:w val="0.667653875817341"/>
          <c:h val="0.92231709693931"/>
        </c:manualLayout>
      </c:layout>
      <c:doughnutChart>
        <c:varyColors val="1"/>
        <c:ser>
          <c:idx val="0"/>
          <c:order val="0"/>
          <c:tx>
            <c:strRef>
              <c:f>Sheet1!$B$1</c:f>
              <c:strCache>
                <c:ptCount val="1"/>
                <c:pt idx="0">
                  <c:v>列1</c:v>
                </c:pt>
              </c:strCache>
            </c:strRef>
          </c:tx>
          <c:spPr>
            <a:ln w="28575">
              <a:noFill/>
            </a:ln>
          </c:spPr>
          <c:explosion val="0"/>
          <c:dPt>
            <c:idx val="0"/>
            <c:bubble3D val="0"/>
            <c:spPr>
              <a:solidFill>
                <a:srgbClr val="FFC000"/>
              </a:solidFill>
              <a:ln w="28575">
                <a:solidFill>
                  <a:schemeClr val="bg1"/>
                </a:solidFill>
              </a:ln>
              <a:effectLst/>
            </c:spPr>
          </c:dPt>
          <c:dPt>
            <c:idx val="1"/>
            <c:bubble3D val="0"/>
            <c:spPr>
              <a:solidFill>
                <a:srgbClr val="3B79CE"/>
              </a:solidFill>
              <a:ln w="28575">
                <a:solidFill>
                  <a:schemeClr val="lt1"/>
                </a:solidFill>
              </a:ln>
              <a:effectLst/>
            </c:spPr>
          </c:dPt>
          <c:dPt>
            <c:idx val="2"/>
            <c:bubble3D val="0"/>
            <c:spPr>
              <a:solidFill>
                <a:srgbClr val="8BAB00"/>
              </a:solidFill>
              <a:ln w="28575">
                <a:solidFill>
                  <a:schemeClr val="lt1"/>
                </a:solidFill>
              </a:ln>
              <a:effectLst/>
            </c:spPr>
          </c:dPt>
          <c:dPt>
            <c:idx val="3"/>
            <c:bubble3D val="0"/>
            <c:spPr>
              <a:solidFill>
                <a:srgbClr val="FF8500"/>
              </a:solidFill>
              <a:ln w="28575">
                <a:solidFill>
                  <a:schemeClr val="lt1"/>
                </a:solidFill>
              </a:ln>
              <a:effectLst/>
            </c:spPr>
          </c:dPt>
          <c:dLbls>
            <c:delete val="1"/>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5</c:v>
                </c:pt>
                <c:pt idx="1">
                  <c:v>5</c:v>
                </c:pt>
                <c:pt idx="2">
                  <c:v>5</c:v>
                </c:pt>
                <c:pt idx="3">
                  <c:v>5</c:v>
                </c:pt>
              </c:numCache>
            </c:numRef>
          </c:val>
        </c:ser>
        <c:dLbls>
          <c:showLegendKey val="0"/>
          <c:showVal val="0"/>
          <c:showCatName val="0"/>
          <c:showSerName val="0"/>
          <c:showPercent val="0"/>
          <c:showBubbleSize val="0"/>
          <c:showLeaderLines val="1"/>
        </c:dLbls>
        <c:firstSliceAng val="0"/>
        <c:holeSize val="63"/>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4514313224457"/>
          <c:y val="0.00353104104821317"/>
          <c:w val="0.667653875817341"/>
          <c:h val="0.92231709693931"/>
        </c:manualLayout>
      </c:layout>
      <c:doughnutChart>
        <c:varyColors val="1"/>
        <c:ser>
          <c:idx val="0"/>
          <c:order val="0"/>
          <c:tx>
            <c:strRef>
              <c:f>Sheet1!$B$1</c:f>
              <c:strCache>
                <c:ptCount val="1"/>
                <c:pt idx="0">
                  <c:v>列1</c:v>
                </c:pt>
              </c:strCache>
            </c:strRef>
          </c:tx>
          <c:spPr>
            <a:ln w="28575">
              <a:noFill/>
            </a:ln>
          </c:spPr>
          <c:explosion val="0"/>
          <c:dPt>
            <c:idx val="0"/>
            <c:bubble3D val="0"/>
            <c:spPr>
              <a:solidFill>
                <a:srgbClr val="FFC000"/>
              </a:solidFill>
              <a:ln w="28575">
                <a:solidFill>
                  <a:schemeClr val="bg1"/>
                </a:solidFill>
              </a:ln>
              <a:effectLst/>
            </c:spPr>
          </c:dPt>
          <c:dPt>
            <c:idx val="1"/>
            <c:bubble3D val="0"/>
            <c:spPr>
              <a:solidFill>
                <a:srgbClr val="3B79CE"/>
              </a:solidFill>
              <a:ln w="28575">
                <a:solidFill>
                  <a:schemeClr val="lt1"/>
                </a:solidFill>
              </a:ln>
              <a:effectLst/>
            </c:spPr>
          </c:dPt>
          <c:dPt>
            <c:idx val="2"/>
            <c:bubble3D val="0"/>
            <c:spPr>
              <a:solidFill>
                <a:srgbClr val="8BAB00"/>
              </a:solidFill>
              <a:ln w="28575">
                <a:solidFill>
                  <a:schemeClr val="lt1"/>
                </a:solidFill>
              </a:ln>
              <a:effectLst/>
            </c:spPr>
          </c:dPt>
          <c:dPt>
            <c:idx val="3"/>
            <c:bubble3D val="0"/>
            <c:spPr>
              <a:solidFill>
                <a:srgbClr val="FF8500"/>
              </a:solidFill>
              <a:ln w="28575">
                <a:solidFill>
                  <a:schemeClr val="lt1"/>
                </a:solidFill>
              </a:ln>
              <a:effectLst/>
            </c:spPr>
          </c:dPt>
          <c:dLbls>
            <c:delete val="1"/>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5</c:v>
                </c:pt>
                <c:pt idx="1">
                  <c:v>5</c:v>
                </c:pt>
                <c:pt idx="2">
                  <c:v>5</c:v>
                </c:pt>
                <c:pt idx="3">
                  <c:v>5</c:v>
                </c:pt>
              </c:numCache>
            </c:numRef>
          </c:val>
        </c:ser>
        <c:dLbls>
          <c:showLegendKey val="0"/>
          <c:showVal val="0"/>
          <c:showCatName val="0"/>
          <c:showSerName val="0"/>
          <c:showPercent val="0"/>
          <c:showBubbleSize val="0"/>
          <c:showLeaderLines val="1"/>
        </c:dLbls>
        <c:firstSliceAng val="0"/>
        <c:holeSize val="63"/>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4514313224457"/>
          <c:y val="0.00353104104821317"/>
          <c:w val="0.667653875817341"/>
          <c:h val="0.92231709693931"/>
        </c:manualLayout>
      </c:layout>
      <c:doughnutChart>
        <c:varyColors val="1"/>
        <c:ser>
          <c:idx val="0"/>
          <c:order val="0"/>
          <c:tx>
            <c:strRef>
              <c:f>Sheet1!$B$1</c:f>
              <c:strCache>
                <c:ptCount val="1"/>
                <c:pt idx="0">
                  <c:v>列1</c:v>
                </c:pt>
              </c:strCache>
            </c:strRef>
          </c:tx>
          <c:spPr>
            <a:ln w="28575">
              <a:noFill/>
            </a:ln>
          </c:spPr>
          <c:explosion val="0"/>
          <c:dPt>
            <c:idx val="0"/>
            <c:bubble3D val="0"/>
            <c:spPr>
              <a:solidFill>
                <a:srgbClr val="FFC000"/>
              </a:solidFill>
              <a:ln w="28575">
                <a:solidFill>
                  <a:schemeClr val="bg1"/>
                </a:solidFill>
              </a:ln>
              <a:effectLst/>
            </c:spPr>
          </c:dPt>
          <c:dPt>
            <c:idx val="1"/>
            <c:bubble3D val="0"/>
            <c:spPr>
              <a:solidFill>
                <a:srgbClr val="3B79CE"/>
              </a:solidFill>
              <a:ln w="28575">
                <a:solidFill>
                  <a:schemeClr val="lt1"/>
                </a:solidFill>
              </a:ln>
              <a:effectLst/>
            </c:spPr>
          </c:dPt>
          <c:dPt>
            <c:idx val="2"/>
            <c:bubble3D val="0"/>
            <c:spPr>
              <a:solidFill>
                <a:srgbClr val="8BAB00"/>
              </a:solidFill>
              <a:ln w="28575">
                <a:solidFill>
                  <a:schemeClr val="lt1"/>
                </a:solidFill>
              </a:ln>
              <a:effectLst/>
            </c:spPr>
          </c:dPt>
          <c:dPt>
            <c:idx val="3"/>
            <c:bubble3D val="0"/>
            <c:spPr>
              <a:solidFill>
                <a:srgbClr val="FF8500"/>
              </a:solidFill>
              <a:ln w="28575">
                <a:solidFill>
                  <a:schemeClr val="lt1"/>
                </a:solidFill>
              </a:ln>
              <a:effectLst/>
            </c:spPr>
          </c:dPt>
          <c:dLbls>
            <c:delete val="1"/>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5</c:v>
                </c:pt>
                <c:pt idx="1">
                  <c:v>5</c:v>
                </c:pt>
                <c:pt idx="2">
                  <c:v>5</c:v>
                </c:pt>
                <c:pt idx="3">
                  <c:v>5</c:v>
                </c:pt>
              </c:numCache>
            </c:numRef>
          </c:val>
        </c:ser>
        <c:dLbls>
          <c:showLegendKey val="0"/>
          <c:showVal val="0"/>
          <c:showCatName val="0"/>
          <c:showSerName val="0"/>
          <c:showPercent val="0"/>
          <c:showBubbleSize val="0"/>
          <c:showLeaderLines val="1"/>
        </c:dLbls>
        <c:firstSliceAng val="0"/>
        <c:holeSize val="63"/>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EF3725-0D92-49D9-88BD-0A725DCC5ECA}"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E2BA8C6-1B8B-494C-881B-33C94A7D207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534892-2594-4348-9B59-391C3F1BE7C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79413" y="685800"/>
            <a:ext cx="609917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D031C7-A97A-4B3D-B11F-B8701A7D071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pic>
        <p:nvPicPr>
          <p:cNvPr id="3" name="Picture 2" descr="C:\Documents and Settings\t11318\桌面\240425-12101421261877.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2967853" y="0"/>
            <a:ext cx="923049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userDrawn="1"/>
        </p:nvSpPr>
        <p:spPr>
          <a:xfrm>
            <a:off x="2967853" y="188640"/>
            <a:ext cx="362374" cy="154800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a:off x="2970680" y="1832880"/>
            <a:ext cx="362374" cy="1548000"/>
          </a:xfrm>
          <a:prstGeom prst="rect">
            <a:avLst/>
          </a:prstGeom>
          <a:solidFill>
            <a:srgbClr val="3B79CE"/>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2967852" y="3477120"/>
            <a:ext cx="362374" cy="1548000"/>
          </a:xfrm>
          <a:prstGeom prst="rect">
            <a:avLst/>
          </a:prstGeom>
          <a:solidFill>
            <a:srgbClr val="8BAB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userDrawn="1"/>
        </p:nvSpPr>
        <p:spPr>
          <a:xfrm>
            <a:off x="2967852" y="5121360"/>
            <a:ext cx="362374" cy="1548000"/>
          </a:xfrm>
          <a:prstGeom prst="rect">
            <a:avLst/>
          </a:prstGeom>
          <a:solidFill>
            <a:srgbClr val="FF85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1" y="0"/>
            <a:ext cx="2967853" cy="6858000"/>
          </a:xfrm>
          <a:prstGeom prst="rect">
            <a:avLst/>
          </a:prstGeom>
          <a:solidFill>
            <a:srgbClr val="E6E6E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6FF"/>
              </a:solidFill>
            </a:endParaRPr>
          </a:p>
        </p:txBody>
      </p:sp>
      <p:sp>
        <p:nvSpPr>
          <p:cNvPr id="16" name="TextBox 15"/>
          <p:cNvSpPr txBox="1"/>
          <p:nvPr userDrawn="1"/>
        </p:nvSpPr>
        <p:spPr>
          <a:xfrm>
            <a:off x="1058615" y="461658"/>
            <a:ext cx="1292662" cy="5991678"/>
          </a:xfrm>
          <a:prstGeom prst="rect">
            <a:avLst/>
          </a:prstGeom>
          <a:noFill/>
        </p:spPr>
        <p:txBody>
          <a:bodyPr vert="eaVert"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7200" b="1" spc="50" dirty="0">
                <a:ln w="1143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经典繁仿黑" pitchFamily="49" charset="-122"/>
              </a:rPr>
              <a:t>员工关系管理</a:t>
            </a:r>
            <a:endParaRPr lang="zh-CN" altLang="en-US" sz="7200" b="1" spc="50" dirty="0">
              <a:ln w="1143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经典繁仿黑" pitchFamily="49" charset="-122"/>
            </a:endParaRPr>
          </a:p>
        </p:txBody>
      </p:sp>
      <p:sp>
        <p:nvSpPr>
          <p:cNvPr id="18" name="矩形 17"/>
          <p:cNvSpPr/>
          <p:nvPr userDrawn="1"/>
        </p:nvSpPr>
        <p:spPr>
          <a:xfrm>
            <a:off x="308918" y="461658"/>
            <a:ext cx="461665" cy="2880320"/>
          </a:xfrm>
          <a:prstGeom prst="rect">
            <a:avLst/>
          </a:prstGeom>
        </p:spPr>
        <p:txBody>
          <a:bodyPr vert="eaVert" wrap="square" anchor="ctr">
            <a:spAutoFit/>
          </a:bodyPr>
          <a:lstStyle/>
          <a:p>
            <a:pPr algn="l"/>
            <a:r>
              <a:rPr lang="zh-CN" altLang="en-US" dirty="0">
                <a:solidFill>
                  <a:srgbClr val="FF8500"/>
                </a:solidFill>
                <a:latin typeface="微软雅黑" panose="020B0503020204020204" pitchFamily="34" charset="-122"/>
                <a:ea typeface="微软雅黑" panose="020B0503020204020204" pitchFamily="34" charset="-122"/>
                <a:cs typeface="经典繁仿黑" pitchFamily="49" charset="-122"/>
              </a:rPr>
              <a:t>人力资源部内训之九</a:t>
            </a:r>
            <a:r>
              <a:rPr lang="en-US" altLang="zh-CN" dirty="0">
                <a:solidFill>
                  <a:srgbClr val="FF8500"/>
                </a:solidFill>
                <a:latin typeface="微软雅黑" panose="020B0503020204020204" pitchFamily="34" charset="-122"/>
                <a:ea typeface="微软雅黑" panose="020B0503020204020204" pitchFamily="34" charset="-122"/>
                <a:cs typeface="经典繁仿黑" pitchFamily="49" charset="-122"/>
              </a:rPr>
              <a:t>——</a:t>
            </a:r>
            <a:endParaRPr lang="zh-CN" altLang="en-US" dirty="0">
              <a:solidFill>
                <a:srgbClr val="FF8500"/>
              </a:solidFill>
              <a:latin typeface="微软雅黑" panose="020B0503020204020204" pitchFamily="34" charset="-122"/>
              <a:ea typeface="微软雅黑" panose="020B0503020204020204" pitchFamily="34" charset="-122"/>
              <a:cs typeface="经典繁仿黑"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3" presetClass="entr" presetSubtype="288" fill="hold" grpId="0" nodeType="afterEffect">
                                  <p:stCondLst>
                                    <p:cond delay="0"/>
                                  </p:stCondLst>
                                  <p:iterate type="lt">
                                    <p:tmPct val="18000"/>
                                  </p:iterate>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strVal val="4/3*#ppt_w"/>
                                          </p:val>
                                        </p:tav>
                                        <p:tav tm="100000">
                                          <p:val>
                                            <p:strVal val="#ppt_w"/>
                                          </p:val>
                                        </p:tav>
                                      </p:tavLst>
                                    </p:anim>
                                    <p:anim calcmode="lin" valueType="num">
                                      <p:cBhvr>
                                        <p:cTn id="13" dur="500" fill="hold"/>
                                        <p:tgtEl>
                                          <p:spTgt spid="1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7" name="TextBox 6"/>
          <p:cNvSpPr txBox="1"/>
          <p:nvPr userDrawn="1"/>
        </p:nvSpPr>
        <p:spPr>
          <a:xfrm>
            <a:off x="1282210" y="291803"/>
            <a:ext cx="2985839" cy="338554"/>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16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正文</a:t>
            </a:r>
            <a:r>
              <a:rPr lang="en-US" altLang="zh-CN" sz="1600" kern="1200" baseline="0" dirty="0">
                <a:solidFill>
                  <a:schemeClr val="tx1">
                    <a:lumMod val="75000"/>
                    <a:lumOff val="25000"/>
                  </a:schemeClr>
                </a:solidFill>
                <a:latin typeface="微软雅黑" panose="020B0503020204020204" pitchFamily="34" charset="-122"/>
                <a:ea typeface="微软雅黑" panose="020B0503020204020204" pitchFamily="34" charset="-122"/>
                <a:cs typeface="+mn-cs"/>
              </a:rPr>
              <a:t> . </a:t>
            </a:r>
            <a:r>
              <a:rPr lang="zh-CN" altLang="en-US" sz="1600" kern="1200" baseline="0" dirty="0">
                <a:solidFill>
                  <a:schemeClr val="tx1">
                    <a:lumMod val="75000"/>
                    <a:lumOff val="25000"/>
                  </a:schemeClr>
                </a:solidFill>
                <a:latin typeface="微软雅黑" panose="020B0503020204020204" pitchFamily="34" charset="-122"/>
                <a:ea typeface="微软雅黑" panose="020B0503020204020204" pitchFamily="34" charset="-122"/>
                <a:cs typeface="+mn-cs"/>
              </a:rPr>
              <a:t>第三章</a:t>
            </a:r>
            <a:endParaRPr lang="zh-CN" altLang="en-US" sz="16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sp>
        <p:nvSpPr>
          <p:cNvPr id="8" name="TextBox 7"/>
          <p:cNvSpPr txBox="1"/>
          <p:nvPr userDrawn="1"/>
        </p:nvSpPr>
        <p:spPr>
          <a:xfrm>
            <a:off x="9100259" y="963525"/>
            <a:ext cx="2844000" cy="215444"/>
          </a:xfrm>
          <a:prstGeom prst="rect">
            <a:avLst/>
          </a:prstGeom>
          <a:noFill/>
        </p:spPr>
        <p:txBody>
          <a:bodyPr vert="horz" wrap="square" lIns="0" tIns="0" rIns="0" bIns="0" rtlCol="0" anchor="ctr">
            <a:spAutoFit/>
          </a:bodyPr>
          <a:lstStyle/>
          <a:p>
            <a:pPr algn="ctr"/>
            <a:r>
              <a:rPr lang="en-US" altLang="zh-CN" sz="1400" dirty="0">
                <a:solidFill>
                  <a:schemeClr val="bg1"/>
                </a:solidFill>
                <a:latin typeface="Impact" panose="020B0806030902050204" pitchFamily="34" charset="0"/>
                <a:ea typeface="微软雅黑" panose="020B0503020204020204" pitchFamily="34" charset="-122"/>
              </a:rPr>
              <a:t>04  </a:t>
            </a:r>
            <a:r>
              <a:rPr lang="zh-CN" altLang="en-US" sz="1400" dirty="0">
                <a:solidFill>
                  <a:schemeClr val="bg1"/>
                </a:solidFill>
                <a:latin typeface="微软雅黑" panose="020B0503020204020204" pitchFamily="34" charset="-122"/>
                <a:ea typeface="微软雅黑" panose="020B0503020204020204" pitchFamily="34" charset="-122"/>
              </a:rPr>
              <a:t>各种风险规避</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 name="TextBox 12"/>
          <p:cNvSpPr txBox="1"/>
          <p:nvPr userDrawn="1"/>
        </p:nvSpPr>
        <p:spPr>
          <a:xfrm>
            <a:off x="290103" y="963525"/>
            <a:ext cx="2844000" cy="215444"/>
          </a:xfrm>
          <a:prstGeom prst="rect">
            <a:avLst/>
          </a:prstGeom>
          <a:noFill/>
        </p:spPr>
        <p:txBody>
          <a:bodyPr vert="horz" wrap="square" lIns="0" tIns="0" rIns="0" bIns="0" rtlCol="0" anchor="ctr">
            <a:spAutoFit/>
          </a:bodyPr>
          <a:lstStyle/>
          <a:p>
            <a:pPr algn="ctr"/>
            <a:r>
              <a:rPr lang="en-US" altLang="zh-CN" sz="1400" dirty="0">
                <a:solidFill>
                  <a:schemeClr val="bg1"/>
                </a:solidFill>
                <a:latin typeface="Impact" panose="020B0806030902050204" pitchFamily="34" charset="0"/>
                <a:ea typeface="微软雅黑" panose="020B0503020204020204" pitchFamily="34" charset="-122"/>
              </a:rPr>
              <a:t>01  </a:t>
            </a:r>
            <a:r>
              <a:rPr lang="zh-CN" altLang="en-US" sz="1400" dirty="0">
                <a:solidFill>
                  <a:schemeClr val="bg1"/>
                </a:solidFill>
                <a:latin typeface="微软雅黑" panose="020B0503020204020204" pitchFamily="34" charset="-122"/>
                <a:ea typeface="微软雅黑" panose="020B0503020204020204" pitchFamily="34" charset="-122"/>
              </a:rPr>
              <a:t>员工关系管理概述</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4" name="TextBox 13"/>
          <p:cNvSpPr txBox="1"/>
          <p:nvPr userDrawn="1"/>
        </p:nvSpPr>
        <p:spPr>
          <a:xfrm>
            <a:off x="3226822" y="963525"/>
            <a:ext cx="2844000" cy="215444"/>
          </a:xfrm>
          <a:prstGeom prst="rect">
            <a:avLst/>
          </a:prstGeom>
          <a:noFill/>
        </p:spPr>
        <p:txBody>
          <a:bodyPr vert="horz" wrap="square" lIns="0" tIns="0" rIns="0" bIns="0" rtlCol="0" anchor="ctr">
            <a:spAutoFit/>
          </a:bodyPr>
          <a:lstStyle/>
          <a:p>
            <a:pPr algn="ctr"/>
            <a:r>
              <a:rPr lang="en-US" altLang="zh-CN" sz="1400" dirty="0">
                <a:solidFill>
                  <a:schemeClr val="bg1"/>
                </a:solidFill>
                <a:latin typeface="Impact" panose="020B0806030902050204" pitchFamily="34" charset="0"/>
                <a:ea typeface="微软雅黑" panose="020B0503020204020204" pitchFamily="34" charset="-122"/>
              </a:rPr>
              <a:t>02  </a:t>
            </a:r>
            <a:r>
              <a:rPr lang="zh-CN" altLang="en-US" sz="1400" dirty="0">
                <a:solidFill>
                  <a:schemeClr val="bg1"/>
                </a:solidFill>
                <a:latin typeface="微软雅黑" panose="020B0503020204020204" pitchFamily="34" charset="-122"/>
                <a:ea typeface="微软雅黑" panose="020B0503020204020204" pitchFamily="34" charset="-122"/>
              </a:rPr>
              <a:t>员工关系管理的误区及原则</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5" name="TextBox 14"/>
          <p:cNvSpPr txBox="1"/>
          <p:nvPr userDrawn="1"/>
        </p:nvSpPr>
        <p:spPr>
          <a:xfrm>
            <a:off x="6163541" y="893331"/>
            <a:ext cx="2844000" cy="307777"/>
          </a:xfrm>
          <a:prstGeom prst="rect">
            <a:avLst/>
          </a:prstGeom>
          <a:noFill/>
        </p:spPr>
        <p:txBody>
          <a:bodyPr vert="horz" wrap="square" lIns="0" tIns="0" rIns="0" bIns="0" rtlCol="0" anchor="ctr">
            <a:spAutoFit/>
          </a:bodyPr>
          <a:lstStyle/>
          <a:p>
            <a:pPr algn="ctr"/>
            <a:r>
              <a:rPr lang="en-US" altLang="zh-CN" sz="2000" dirty="0">
                <a:solidFill>
                  <a:schemeClr val="bg1"/>
                </a:solidFill>
                <a:latin typeface="Impact" panose="020B0806030902050204" pitchFamily="34" charset="0"/>
                <a:ea typeface="微软雅黑" panose="020B0503020204020204" pitchFamily="34" charset="-122"/>
              </a:rPr>
              <a:t>03</a:t>
            </a:r>
            <a:r>
              <a:rPr lang="en-US" altLang="zh-CN" sz="1800" dirty="0">
                <a:solidFill>
                  <a:schemeClr val="bg1"/>
                </a:solidFill>
                <a:latin typeface="Impact" panose="020B0806030902050204" pitchFamily="34" charset="0"/>
                <a:ea typeface="微软雅黑" panose="020B0503020204020204" pitchFamily="34" charset="-122"/>
              </a:rPr>
              <a:t>  </a:t>
            </a:r>
            <a:r>
              <a:rPr lang="zh-CN" altLang="en-US" sz="1800" b="1" dirty="0">
                <a:solidFill>
                  <a:schemeClr val="bg1"/>
                </a:solidFill>
                <a:latin typeface="微软雅黑" panose="020B0503020204020204" pitchFamily="34" charset="-122"/>
                <a:ea typeface="微软雅黑" panose="020B0503020204020204" pitchFamily="34" charset="-122"/>
              </a:rPr>
              <a:t>员工关系管理分类阐述</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16" name="TextBox 8"/>
          <p:cNvSpPr txBox="1"/>
          <p:nvPr userDrawn="1"/>
        </p:nvSpPr>
        <p:spPr>
          <a:xfrm>
            <a:off x="966311" y="1455167"/>
            <a:ext cx="4969846" cy="430887"/>
          </a:xfrm>
          <a:prstGeom prst="rect">
            <a:avLst/>
          </a:prstGeom>
          <a:noFill/>
        </p:spPr>
        <p:txBody>
          <a:bodyPr wrap="square" rtlCol="0">
            <a:spAutoFit/>
          </a:bodyPr>
          <a:lstStyle/>
          <a:p>
            <a:r>
              <a:rPr lang="zh-CN" altLang="en-US" sz="2200" dirty="0">
                <a:solidFill>
                  <a:srgbClr val="5F5E5C"/>
                </a:solidFill>
                <a:latin typeface="华康俪金黑W8(P)" pitchFamily="34" charset="-122"/>
                <a:ea typeface="华康俪金黑W8(P)" pitchFamily="34" charset="-122"/>
              </a:rPr>
              <a:t>第三节</a:t>
            </a:r>
            <a:r>
              <a:rPr lang="en-US" altLang="zh-CN" sz="2200" dirty="0">
                <a:solidFill>
                  <a:srgbClr val="5F5E5C"/>
                </a:solidFill>
                <a:latin typeface="华康俪金黑W8(P)" pitchFamily="34" charset="-122"/>
                <a:ea typeface="华康俪金黑W8(P)" pitchFamily="34" charset="-122"/>
              </a:rPr>
              <a:t>  </a:t>
            </a:r>
            <a:r>
              <a:rPr lang="zh-CN" altLang="en-US" sz="2200" dirty="0">
                <a:solidFill>
                  <a:srgbClr val="5F5E5C"/>
                </a:solidFill>
                <a:latin typeface="华康俪金黑W8(P)" pitchFamily="34" charset="-122"/>
                <a:ea typeface="华康俪金黑W8(P)" pitchFamily="34" charset="-122"/>
              </a:rPr>
              <a:t>员工沟通管理</a:t>
            </a:r>
            <a:endParaRPr lang="zh-CN" altLang="en-US" sz="2200" dirty="0">
              <a:solidFill>
                <a:srgbClr val="5F5E5C"/>
              </a:solidFill>
              <a:latin typeface="华康俪金黑W8(P)" pitchFamily="34" charset="-122"/>
              <a:ea typeface="华康俪金黑W8(P)" pitchFamily="34"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TextBox 7"/>
          <p:cNvSpPr txBox="1"/>
          <p:nvPr userDrawn="1"/>
        </p:nvSpPr>
        <p:spPr>
          <a:xfrm>
            <a:off x="1282210" y="291803"/>
            <a:ext cx="2985839" cy="338554"/>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16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正文</a:t>
            </a:r>
            <a:r>
              <a:rPr lang="en-US" altLang="zh-CN" sz="1600" kern="1200" baseline="0" dirty="0">
                <a:solidFill>
                  <a:schemeClr val="tx1">
                    <a:lumMod val="75000"/>
                    <a:lumOff val="25000"/>
                  </a:schemeClr>
                </a:solidFill>
                <a:latin typeface="微软雅黑" panose="020B0503020204020204" pitchFamily="34" charset="-122"/>
                <a:ea typeface="微软雅黑" panose="020B0503020204020204" pitchFamily="34" charset="-122"/>
                <a:cs typeface="+mn-cs"/>
              </a:rPr>
              <a:t> . </a:t>
            </a:r>
            <a:r>
              <a:rPr lang="zh-CN" altLang="en-US" sz="1600" kern="1200" baseline="0" dirty="0">
                <a:solidFill>
                  <a:schemeClr val="tx1">
                    <a:lumMod val="75000"/>
                    <a:lumOff val="25000"/>
                  </a:schemeClr>
                </a:solidFill>
                <a:latin typeface="微软雅黑" panose="020B0503020204020204" pitchFamily="34" charset="-122"/>
                <a:ea typeface="微软雅黑" panose="020B0503020204020204" pitchFamily="34" charset="-122"/>
                <a:cs typeface="+mn-cs"/>
              </a:rPr>
              <a:t>第四章</a:t>
            </a:r>
            <a:endParaRPr lang="zh-CN" altLang="en-US" sz="16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sp>
        <p:nvSpPr>
          <p:cNvPr id="9" name="TextBox 8"/>
          <p:cNvSpPr txBox="1"/>
          <p:nvPr userDrawn="1"/>
        </p:nvSpPr>
        <p:spPr>
          <a:xfrm>
            <a:off x="9100259" y="913689"/>
            <a:ext cx="2844000" cy="307777"/>
          </a:xfrm>
          <a:prstGeom prst="rect">
            <a:avLst/>
          </a:prstGeom>
          <a:noFill/>
        </p:spPr>
        <p:txBody>
          <a:bodyPr vert="horz" wrap="square" lIns="0" tIns="0" rIns="0" bIns="0" rtlCol="0" anchor="ctr">
            <a:spAutoFit/>
          </a:bodyPr>
          <a:lstStyle/>
          <a:p>
            <a:pPr algn="ctr"/>
            <a:r>
              <a:rPr lang="en-US" altLang="zh-CN" sz="2000" dirty="0">
                <a:solidFill>
                  <a:schemeClr val="bg1"/>
                </a:solidFill>
                <a:latin typeface="Impact" panose="020B0806030902050204" pitchFamily="34" charset="0"/>
                <a:ea typeface="微软雅黑" panose="020B0503020204020204" pitchFamily="34" charset="-122"/>
              </a:rPr>
              <a:t>04</a:t>
            </a:r>
            <a:r>
              <a:rPr lang="en-US" altLang="zh-CN" sz="1800" dirty="0">
                <a:solidFill>
                  <a:schemeClr val="bg1"/>
                </a:solidFill>
                <a:latin typeface="Impact" panose="020B0806030902050204" pitchFamily="34" charset="0"/>
                <a:ea typeface="微软雅黑" panose="020B0503020204020204" pitchFamily="34" charset="-122"/>
              </a:rPr>
              <a:t>  </a:t>
            </a:r>
            <a:r>
              <a:rPr lang="zh-CN" altLang="en-US" sz="1800" b="1" dirty="0">
                <a:solidFill>
                  <a:schemeClr val="bg1"/>
                </a:solidFill>
                <a:latin typeface="微软雅黑" panose="020B0503020204020204" pitchFamily="34" charset="-122"/>
                <a:ea typeface="微软雅黑" panose="020B0503020204020204" pitchFamily="34" charset="-122"/>
              </a:rPr>
              <a:t>各种风险规避</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10" name="TextBox 9"/>
          <p:cNvSpPr txBox="1"/>
          <p:nvPr userDrawn="1"/>
        </p:nvSpPr>
        <p:spPr>
          <a:xfrm>
            <a:off x="290103" y="963525"/>
            <a:ext cx="2844000" cy="215444"/>
          </a:xfrm>
          <a:prstGeom prst="rect">
            <a:avLst/>
          </a:prstGeom>
          <a:noFill/>
        </p:spPr>
        <p:txBody>
          <a:bodyPr vert="horz" wrap="square" lIns="0" tIns="0" rIns="0" bIns="0" rtlCol="0" anchor="ctr">
            <a:spAutoFit/>
          </a:bodyPr>
          <a:lstStyle/>
          <a:p>
            <a:pPr algn="ctr"/>
            <a:r>
              <a:rPr lang="en-US" altLang="zh-CN" sz="1400" dirty="0">
                <a:solidFill>
                  <a:schemeClr val="bg1"/>
                </a:solidFill>
                <a:latin typeface="Impact" panose="020B0806030902050204" pitchFamily="34" charset="0"/>
                <a:ea typeface="微软雅黑" panose="020B0503020204020204" pitchFamily="34" charset="-122"/>
              </a:rPr>
              <a:t>01  </a:t>
            </a:r>
            <a:r>
              <a:rPr lang="zh-CN" altLang="en-US" sz="1400" dirty="0">
                <a:solidFill>
                  <a:schemeClr val="bg1"/>
                </a:solidFill>
                <a:latin typeface="微软雅黑" panose="020B0503020204020204" pitchFamily="34" charset="-122"/>
                <a:ea typeface="微软雅黑" panose="020B0503020204020204" pitchFamily="34" charset="-122"/>
              </a:rPr>
              <a:t>员工关系管理概述</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1" name="TextBox 10"/>
          <p:cNvSpPr txBox="1"/>
          <p:nvPr userDrawn="1"/>
        </p:nvSpPr>
        <p:spPr>
          <a:xfrm>
            <a:off x="3226822" y="963525"/>
            <a:ext cx="2844000" cy="215444"/>
          </a:xfrm>
          <a:prstGeom prst="rect">
            <a:avLst/>
          </a:prstGeom>
          <a:noFill/>
        </p:spPr>
        <p:txBody>
          <a:bodyPr vert="horz" wrap="square" lIns="0" tIns="0" rIns="0" bIns="0" rtlCol="0" anchor="ctr">
            <a:spAutoFit/>
          </a:bodyPr>
          <a:lstStyle/>
          <a:p>
            <a:pPr algn="ctr"/>
            <a:r>
              <a:rPr lang="en-US" altLang="zh-CN" sz="1400" dirty="0">
                <a:solidFill>
                  <a:schemeClr val="bg1"/>
                </a:solidFill>
                <a:latin typeface="Impact" panose="020B0806030902050204" pitchFamily="34" charset="0"/>
                <a:ea typeface="微软雅黑" panose="020B0503020204020204" pitchFamily="34" charset="-122"/>
              </a:rPr>
              <a:t>02  </a:t>
            </a:r>
            <a:r>
              <a:rPr lang="zh-CN" altLang="en-US" sz="1400" dirty="0">
                <a:solidFill>
                  <a:schemeClr val="bg1"/>
                </a:solidFill>
                <a:latin typeface="微软雅黑" panose="020B0503020204020204" pitchFamily="34" charset="-122"/>
                <a:ea typeface="微软雅黑" panose="020B0503020204020204" pitchFamily="34" charset="-122"/>
              </a:rPr>
              <a:t>员工关系管理的误区及原则</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2" name="TextBox 11"/>
          <p:cNvSpPr txBox="1"/>
          <p:nvPr userDrawn="1"/>
        </p:nvSpPr>
        <p:spPr>
          <a:xfrm>
            <a:off x="6163541" y="963525"/>
            <a:ext cx="2844000" cy="215444"/>
          </a:xfrm>
          <a:prstGeom prst="rect">
            <a:avLst/>
          </a:prstGeom>
          <a:noFill/>
        </p:spPr>
        <p:txBody>
          <a:bodyPr vert="horz" wrap="square" lIns="0" tIns="0" rIns="0" bIns="0" rtlCol="0" anchor="ctr">
            <a:spAutoFit/>
          </a:bodyPr>
          <a:lstStyle/>
          <a:p>
            <a:pPr algn="ctr"/>
            <a:r>
              <a:rPr lang="en-US" altLang="zh-CN" sz="1400" dirty="0">
                <a:solidFill>
                  <a:schemeClr val="bg1"/>
                </a:solidFill>
                <a:latin typeface="Impact" panose="020B0806030902050204" pitchFamily="34" charset="0"/>
                <a:ea typeface="微软雅黑" panose="020B0503020204020204" pitchFamily="34" charset="-122"/>
              </a:rPr>
              <a:t>03  </a:t>
            </a:r>
            <a:r>
              <a:rPr lang="zh-CN" altLang="en-US" sz="1400" dirty="0">
                <a:solidFill>
                  <a:schemeClr val="bg1"/>
                </a:solidFill>
                <a:latin typeface="微软雅黑" panose="020B0503020204020204" pitchFamily="34" charset="-122"/>
                <a:ea typeface="微软雅黑" panose="020B0503020204020204" pitchFamily="34" charset="-122"/>
              </a:rPr>
              <a:t>员工关系管理分类阐述</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TextBox 4"/>
          <p:cNvSpPr txBox="1"/>
          <p:nvPr userDrawn="1"/>
        </p:nvSpPr>
        <p:spPr>
          <a:xfrm>
            <a:off x="1282210" y="291803"/>
            <a:ext cx="2985839" cy="338554"/>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16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正文</a:t>
            </a:r>
            <a:r>
              <a:rPr lang="en-US" altLang="zh-CN" sz="1600" kern="1200" baseline="0" dirty="0">
                <a:solidFill>
                  <a:schemeClr val="tx1">
                    <a:lumMod val="75000"/>
                    <a:lumOff val="25000"/>
                  </a:schemeClr>
                </a:solidFill>
                <a:latin typeface="微软雅黑" panose="020B0503020204020204" pitchFamily="34" charset="-122"/>
                <a:ea typeface="微软雅黑" panose="020B0503020204020204" pitchFamily="34" charset="-122"/>
                <a:cs typeface="+mn-cs"/>
              </a:rPr>
              <a:t> . </a:t>
            </a:r>
            <a:r>
              <a:rPr lang="zh-CN" altLang="en-US" sz="1600" kern="1200" baseline="0" dirty="0">
                <a:solidFill>
                  <a:schemeClr val="tx1">
                    <a:lumMod val="75000"/>
                    <a:lumOff val="25000"/>
                  </a:schemeClr>
                </a:solidFill>
                <a:latin typeface="微软雅黑" panose="020B0503020204020204" pitchFamily="34" charset="-122"/>
                <a:ea typeface="微软雅黑" panose="020B0503020204020204" pitchFamily="34" charset="-122"/>
                <a:cs typeface="+mn-cs"/>
              </a:rPr>
              <a:t>第一章</a:t>
            </a:r>
            <a:endParaRPr lang="zh-CN" altLang="en-US" sz="16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sp>
        <p:nvSpPr>
          <p:cNvPr id="6" name="TextBox 5"/>
          <p:cNvSpPr txBox="1"/>
          <p:nvPr userDrawn="1"/>
        </p:nvSpPr>
        <p:spPr>
          <a:xfrm>
            <a:off x="9100259" y="963525"/>
            <a:ext cx="2844000" cy="215444"/>
          </a:xfrm>
          <a:prstGeom prst="rect">
            <a:avLst/>
          </a:prstGeom>
          <a:noFill/>
        </p:spPr>
        <p:txBody>
          <a:bodyPr vert="horz" wrap="square" lIns="0" tIns="0" rIns="0" bIns="0" rtlCol="0" anchor="ctr">
            <a:spAutoFit/>
          </a:bodyPr>
          <a:lstStyle/>
          <a:p>
            <a:pPr algn="ctr"/>
            <a:r>
              <a:rPr lang="en-US" altLang="zh-CN" sz="1400" dirty="0">
                <a:solidFill>
                  <a:schemeClr val="bg1"/>
                </a:solidFill>
                <a:latin typeface="Impact" panose="020B0806030902050204" pitchFamily="34" charset="0"/>
                <a:ea typeface="微软雅黑" panose="020B0503020204020204" pitchFamily="34" charset="-122"/>
              </a:rPr>
              <a:t>04  </a:t>
            </a:r>
            <a:r>
              <a:rPr lang="zh-CN" altLang="en-US" sz="1400" dirty="0">
                <a:solidFill>
                  <a:schemeClr val="bg1"/>
                </a:solidFill>
                <a:latin typeface="微软雅黑" panose="020B0503020204020204" pitchFamily="34" charset="-122"/>
                <a:ea typeface="微软雅黑" panose="020B0503020204020204" pitchFamily="34" charset="-122"/>
              </a:rPr>
              <a:t>各种风险规避</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7" name="TextBox 6"/>
          <p:cNvSpPr txBox="1"/>
          <p:nvPr userDrawn="1"/>
        </p:nvSpPr>
        <p:spPr>
          <a:xfrm>
            <a:off x="290103" y="963525"/>
            <a:ext cx="2844000" cy="215444"/>
          </a:xfrm>
          <a:prstGeom prst="rect">
            <a:avLst/>
          </a:prstGeom>
          <a:noFill/>
        </p:spPr>
        <p:txBody>
          <a:bodyPr vert="horz" wrap="square" lIns="0" tIns="0" rIns="0" bIns="0" rtlCol="0" anchor="ctr">
            <a:spAutoFit/>
          </a:bodyPr>
          <a:lstStyle/>
          <a:p>
            <a:pPr algn="ctr"/>
            <a:r>
              <a:rPr lang="en-US" altLang="zh-CN" sz="1400" dirty="0">
                <a:solidFill>
                  <a:schemeClr val="bg1"/>
                </a:solidFill>
                <a:latin typeface="Impact" panose="020B0806030902050204" pitchFamily="34" charset="0"/>
                <a:ea typeface="微软雅黑" panose="020B0503020204020204" pitchFamily="34" charset="-122"/>
              </a:rPr>
              <a:t>01  </a:t>
            </a:r>
            <a:r>
              <a:rPr lang="zh-CN" altLang="en-US" sz="1400" dirty="0">
                <a:solidFill>
                  <a:schemeClr val="bg1"/>
                </a:solidFill>
                <a:latin typeface="微软雅黑" panose="020B0503020204020204" pitchFamily="34" charset="-122"/>
                <a:ea typeface="微软雅黑" panose="020B0503020204020204" pitchFamily="34" charset="-122"/>
              </a:rPr>
              <a:t>员工关系管理概述</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1" name="TextBox 10"/>
          <p:cNvSpPr txBox="1"/>
          <p:nvPr userDrawn="1"/>
        </p:nvSpPr>
        <p:spPr>
          <a:xfrm>
            <a:off x="3226822" y="963525"/>
            <a:ext cx="2844000" cy="215444"/>
          </a:xfrm>
          <a:prstGeom prst="rect">
            <a:avLst/>
          </a:prstGeom>
          <a:noFill/>
        </p:spPr>
        <p:txBody>
          <a:bodyPr vert="horz" wrap="square" lIns="0" tIns="0" rIns="0" bIns="0" rtlCol="0" anchor="ctr">
            <a:spAutoFit/>
          </a:bodyPr>
          <a:lstStyle/>
          <a:p>
            <a:pPr algn="ctr"/>
            <a:r>
              <a:rPr lang="en-US" altLang="zh-CN" sz="1400" dirty="0">
                <a:solidFill>
                  <a:schemeClr val="bg1"/>
                </a:solidFill>
                <a:latin typeface="Impact" panose="020B0806030902050204" pitchFamily="34" charset="0"/>
                <a:ea typeface="微软雅黑" panose="020B0503020204020204" pitchFamily="34" charset="-122"/>
              </a:rPr>
              <a:t>02  </a:t>
            </a:r>
            <a:r>
              <a:rPr lang="zh-CN" altLang="en-US" sz="1400" dirty="0">
                <a:solidFill>
                  <a:schemeClr val="bg1"/>
                </a:solidFill>
                <a:latin typeface="微软雅黑" panose="020B0503020204020204" pitchFamily="34" charset="-122"/>
                <a:ea typeface="微软雅黑" panose="020B0503020204020204" pitchFamily="34" charset="-122"/>
              </a:rPr>
              <a:t>员工关系管理的误区及原则</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2" name="TextBox 11"/>
          <p:cNvSpPr txBox="1"/>
          <p:nvPr userDrawn="1"/>
        </p:nvSpPr>
        <p:spPr>
          <a:xfrm>
            <a:off x="6163541" y="963525"/>
            <a:ext cx="2844000" cy="215444"/>
          </a:xfrm>
          <a:prstGeom prst="rect">
            <a:avLst/>
          </a:prstGeom>
          <a:noFill/>
        </p:spPr>
        <p:txBody>
          <a:bodyPr vert="horz" wrap="square" lIns="0" tIns="0" rIns="0" bIns="0" rtlCol="0" anchor="ctr">
            <a:spAutoFit/>
          </a:bodyPr>
          <a:lstStyle/>
          <a:p>
            <a:pPr algn="ctr"/>
            <a:r>
              <a:rPr lang="en-US" altLang="zh-CN" sz="1400" dirty="0">
                <a:solidFill>
                  <a:schemeClr val="bg1"/>
                </a:solidFill>
                <a:latin typeface="Impact" panose="020B0806030902050204" pitchFamily="34" charset="0"/>
                <a:ea typeface="微软雅黑" panose="020B0503020204020204" pitchFamily="34" charset="-122"/>
              </a:rPr>
              <a:t>03  </a:t>
            </a:r>
            <a:r>
              <a:rPr lang="zh-CN" altLang="en-US" sz="1400" dirty="0">
                <a:solidFill>
                  <a:schemeClr val="bg1"/>
                </a:solidFill>
                <a:latin typeface="微软雅黑" panose="020B0503020204020204" pitchFamily="34" charset="-122"/>
                <a:ea typeface="微软雅黑" panose="020B0503020204020204" pitchFamily="34" charset="-122"/>
              </a:rPr>
              <a:t>员工关系管理分类阐述</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962" y="4800600"/>
            <a:ext cx="731901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90962" y="612775"/>
            <a:ext cx="731901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962" y="5367338"/>
            <a:ext cx="731901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917" y="6356351"/>
            <a:ext cx="2846282" cy="365125"/>
          </a:xfrm>
          <a:prstGeom prst="rect">
            <a:avLst/>
          </a:prstGeo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167770" y="6356351"/>
            <a:ext cx="3862811"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42151" y="6356351"/>
            <a:ext cx="2846282"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918" y="274638"/>
            <a:ext cx="10978515"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918" y="1600201"/>
            <a:ext cx="10978515"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917" y="6356351"/>
            <a:ext cx="2846282" cy="365125"/>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7770" y="6356351"/>
            <a:ext cx="3862811"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42151" y="6356351"/>
            <a:ext cx="2846282"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804" y="274639"/>
            <a:ext cx="2744629"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918" y="274639"/>
            <a:ext cx="8030580" cy="5851525"/>
          </a:xfrm>
          <a:prstGeom prst="rect">
            <a:avLst/>
          </a:prstGeo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609917" y="6356351"/>
            <a:ext cx="2846282" cy="365125"/>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7770" y="6356351"/>
            <a:ext cx="3862811"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42151" y="6356351"/>
            <a:ext cx="2846282"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794" y="1122363"/>
            <a:ext cx="9148763"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794"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2283" y="1709738"/>
            <a:ext cx="10521077"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2283" y="4589463"/>
            <a:ext cx="1052107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637" y="1825625"/>
            <a:ext cx="5184299"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5415" y="1825625"/>
            <a:ext cx="5184299"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3" name="矩形 2"/>
          <p:cNvSpPr/>
          <p:nvPr userDrawn="1"/>
        </p:nvSpPr>
        <p:spPr>
          <a:xfrm>
            <a:off x="0" y="0"/>
            <a:ext cx="12199975"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p:nvPr userDrawn="1"/>
        </p:nvCxnSpPr>
        <p:spPr>
          <a:xfrm>
            <a:off x="10004659"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弧形 56"/>
          <p:cNvSpPr/>
          <p:nvPr userDrawn="1"/>
        </p:nvSpPr>
        <p:spPr>
          <a:xfrm>
            <a:off x="9430297"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zh-CN" altLang="en-US"/>
          </a:p>
        </p:txBody>
      </p:sp>
      <p:sp>
        <p:nvSpPr>
          <p:cNvPr id="64" name="矩形 24"/>
          <p:cNvSpPr>
            <a:spLocks noChangeArrowheads="1"/>
          </p:cNvSpPr>
          <p:nvPr userDrawn="1"/>
        </p:nvSpPr>
        <p:spPr bwMode="auto">
          <a:xfrm>
            <a:off x="626567" y="170112"/>
            <a:ext cx="1607171" cy="369332"/>
          </a:xfrm>
          <a:prstGeom prst="rect">
            <a:avLst/>
          </a:prstGeom>
          <a:noFill/>
          <a:ln w="9525">
            <a:noFill/>
            <a:miter lim="800000"/>
          </a:ln>
        </p:spPr>
        <p:txBody>
          <a:bodyPr wrap="none">
            <a:spAutoFit/>
          </a:bodyPr>
          <a:lstStyle/>
          <a:p>
            <a:r>
              <a:rPr lang="en-US" altLang="zh-CN" b="0" dirty="0">
                <a:solidFill>
                  <a:schemeClr val="tx1">
                    <a:lumMod val="65000"/>
                    <a:lumOff val="35000"/>
                  </a:schemeClr>
                </a:solidFill>
                <a:latin typeface="Impact" panose="020B0806030902050204" pitchFamily="34" charset="0"/>
                <a:ea typeface="微软雅黑" panose="020B0503020204020204" pitchFamily="34" charset="-122"/>
                <a:cs typeface="Arial Unicode MS" pitchFamily="34" charset="-122"/>
              </a:rPr>
              <a:t>CONTENTS PAGE</a:t>
            </a:r>
            <a:endParaRPr lang="zh-CN" altLang="en-US" b="0" dirty="0">
              <a:solidFill>
                <a:schemeClr val="tx1">
                  <a:lumMod val="65000"/>
                  <a:lumOff val="35000"/>
                </a:schemeClr>
              </a:solidFill>
              <a:latin typeface="Impact" panose="020B0806030902050204" pitchFamily="34" charset="0"/>
              <a:ea typeface="微软雅黑" panose="020B0503020204020204" pitchFamily="34" charset="-122"/>
              <a:cs typeface="Arial Unicode MS" pitchFamily="34" charset="-122"/>
            </a:endParaRPr>
          </a:p>
        </p:txBody>
      </p:sp>
      <p:sp>
        <p:nvSpPr>
          <p:cNvPr id="65" name="椭圆 64"/>
          <p:cNvSpPr/>
          <p:nvPr userDrawn="1"/>
        </p:nvSpPr>
        <p:spPr>
          <a:xfrm>
            <a:off x="9526044" y="114225"/>
            <a:ext cx="481106" cy="48110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直接连接符 65"/>
          <p:cNvCxnSpPr/>
          <p:nvPr userDrawn="1"/>
        </p:nvCxnSpPr>
        <p:spPr>
          <a:xfrm flipH="1">
            <a:off x="0" y="559197"/>
            <a:ext cx="9516743"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7" name="椭圆 66"/>
          <p:cNvSpPr/>
          <p:nvPr userDrawn="1"/>
        </p:nvSpPr>
        <p:spPr>
          <a:xfrm>
            <a:off x="10110285" y="114225"/>
            <a:ext cx="481106" cy="481106"/>
          </a:xfrm>
          <a:prstGeom prst="ellipse">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userDrawn="1"/>
        </p:nvSpPr>
        <p:spPr>
          <a:xfrm>
            <a:off x="10694525" y="114225"/>
            <a:ext cx="481106" cy="481106"/>
          </a:xfrm>
          <a:prstGeom prst="ellipse">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userDrawn="1"/>
        </p:nvSpPr>
        <p:spPr>
          <a:xfrm>
            <a:off x="11278766" y="114225"/>
            <a:ext cx="481106" cy="481106"/>
          </a:xfrm>
          <a:prstGeom prst="ellipse">
            <a:avLst/>
          </a:prstGeom>
          <a:solidFill>
            <a:srgbClr val="FF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弧形 69"/>
          <p:cNvSpPr/>
          <p:nvPr userDrawn="1"/>
        </p:nvSpPr>
        <p:spPr>
          <a:xfrm>
            <a:off x="10014538"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1" name="直接连接符 70"/>
          <p:cNvCxnSpPr/>
          <p:nvPr userDrawn="1"/>
        </p:nvCxnSpPr>
        <p:spPr>
          <a:xfrm>
            <a:off x="10588900"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userDrawn="1"/>
        </p:nvCxnSpPr>
        <p:spPr>
          <a:xfrm>
            <a:off x="11175632"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3" name="弧形 72"/>
          <p:cNvSpPr/>
          <p:nvPr userDrawn="1"/>
        </p:nvSpPr>
        <p:spPr>
          <a:xfrm>
            <a:off x="10598778"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弧形 73"/>
          <p:cNvSpPr/>
          <p:nvPr userDrawn="1"/>
        </p:nvSpPr>
        <p:spPr>
          <a:xfrm>
            <a:off x="11183019"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5" name="直接连接符 74"/>
          <p:cNvCxnSpPr/>
          <p:nvPr userDrawn="1"/>
        </p:nvCxnSpPr>
        <p:spPr>
          <a:xfrm>
            <a:off x="11759872" y="559197"/>
            <a:ext cx="438478"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6" name="TextBox 15"/>
          <p:cNvSpPr txBox="1"/>
          <p:nvPr userDrawn="1"/>
        </p:nvSpPr>
        <p:spPr>
          <a:xfrm>
            <a:off x="11123275" y="170667"/>
            <a:ext cx="792088" cy="369332"/>
          </a:xfrm>
          <a:prstGeom prst="rect">
            <a:avLst/>
          </a:prstGeom>
          <a:noFill/>
        </p:spPr>
        <p:txBody>
          <a:bodyPr wrap="square" rtlCol="0">
            <a:spAutoFit/>
          </a:bodyPr>
          <a:lstStyle/>
          <a:p>
            <a:pPr algn="ctr"/>
            <a:fld id="{2EEF1883-7A0E-4F66-9932-E581691AD397}" type="slidenum">
              <a:rPr lang="zh-CN" altLang="en-US" sz="1800" smtClean="0">
                <a:solidFill>
                  <a:schemeClr val="bg1"/>
                </a:solidFill>
                <a:latin typeface="Arial Unicode MS" pitchFamily="34" charset="-122"/>
                <a:ea typeface="Arial Unicode MS" pitchFamily="34" charset="-122"/>
                <a:cs typeface="Arial Unicode MS" pitchFamily="34" charset="-122"/>
              </a:rPr>
            </a:fld>
            <a:r>
              <a:rPr lang="zh-CN" altLang="en-US" sz="1800" dirty="0">
                <a:solidFill>
                  <a:schemeClr val="bg1"/>
                </a:solidFill>
                <a:latin typeface="Arial Unicode MS" pitchFamily="34" charset="-122"/>
                <a:ea typeface="Arial Unicode MS" pitchFamily="34" charset="-122"/>
                <a:cs typeface="Arial Unicode MS" pitchFamily="34" charset="-122"/>
              </a:rPr>
              <a:t> </a:t>
            </a:r>
            <a:endParaRPr lang="zh-CN" altLang="en-US" sz="1800" b="0" dirty="0">
              <a:solidFill>
                <a:schemeClr val="bg1"/>
              </a:solidFill>
              <a:latin typeface="Arial Unicode MS" pitchFamily="34" charset="-122"/>
              <a:ea typeface="Arial Unicode MS" pitchFamily="34" charset="-122"/>
              <a:cs typeface="Arial Unicode MS" pitchFamily="34" charset="-122"/>
            </a:endParaRPr>
          </a:p>
        </p:txBody>
      </p:sp>
      <p:sp>
        <p:nvSpPr>
          <p:cNvPr id="77" name="TextBox 76"/>
          <p:cNvSpPr txBox="1"/>
          <p:nvPr userDrawn="1"/>
        </p:nvSpPr>
        <p:spPr>
          <a:xfrm>
            <a:off x="9558848" y="170112"/>
            <a:ext cx="41549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目</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8" name="TextBox 77"/>
          <p:cNvSpPr txBox="1"/>
          <p:nvPr userDrawn="1"/>
        </p:nvSpPr>
        <p:spPr>
          <a:xfrm>
            <a:off x="10143089" y="170112"/>
            <a:ext cx="41549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9" name="TextBox 78"/>
          <p:cNvSpPr txBox="1"/>
          <p:nvPr userDrawn="1"/>
        </p:nvSpPr>
        <p:spPr>
          <a:xfrm>
            <a:off x="10727329" y="170667"/>
            <a:ext cx="41549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页</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椭圆 20"/>
          <p:cNvSpPr/>
          <p:nvPr userDrawn="1"/>
        </p:nvSpPr>
        <p:spPr>
          <a:xfrm>
            <a:off x="4613603" y="1926521"/>
            <a:ext cx="3189388" cy="3189388"/>
          </a:xfrm>
          <a:prstGeom prst="ellipse">
            <a:avLst/>
          </a:prstGeom>
          <a:noFill/>
          <a:ln w="57150">
            <a:solidFill>
              <a:srgbClr val="3B79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5596229" y="2909147"/>
            <a:ext cx="1224136" cy="1224136"/>
          </a:xfrm>
          <a:prstGeom prst="ellipse">
            <a:avLst/>
          </a:prstGeom>
          <a:solidFill>
            <a:schemeClr val="bg1"/>
          </a:solidFill>
          <a:ln w="57150">
            <a:solidFill>
              <a:srgbClr val="8BAB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rPr>
              <a:t>目录</a:t>
            </a:r>
            <a:endParaRPr lang="zh-CN" altLang="en-US" sz="3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椭圆 22"/>
          <p:cNvSpPr/>
          <p:nvPr userDrawn="1"/>
        </p:nvSpPr>
        <p:spPr>
          <a:xfrm>
            <a:off x="6759968" y="1723286"/>
            <a:ext cx="1080000" cy="1080000"/>
          </a:xfrm>
          <a:prstGeom prst="ellipse">
            <a:avLst/>
          </a:prstGeom>
          <a:solidFill>
            <a:schemeClr val="bg1"/>
          </a:solidFill>
          <a:ln w="57150">
            <a:solidFill>
              <a:srgbClr val="FF85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000" dirty="0">
                <a:solidFill>
                  <a:schemeClr val="bg1">
                    <a:lumMod val="50000"/>
                  </a:schemeClr>
                </a:solidFill>
                <a:latin typeface="Impact" panose="020B0806030902050204" pitchFamily="34" charset="0"/>
              </a:rPr>
              <a:t>02</a:t>
            </a:r>
            <a:endParaRPr lang="zh-CN" altLang="en-US" sz="4000" dirty="0">
              <a:solidFill>
                <a:schemeClr val="bg1">
                  <a:lumMod val="50000"/>
                </a:schemeClr>
              </a:solidFill>
              <a:latin typeface="Impact" panose="020B0806030902050204" pitchFamily="34" charset="0"/>
            </a:endParaRPr>
          </a:p>
        </p:txBody>
      </p:sp>
      <p:sp>
        <p:nvSpPr>
          <p:cNvPr id="24" name="椭圆 23"/>
          <p:cNvSpPr/>
          <p:nvPr userDrawn="1"/>
        </p:nvSpPr>
        <p:spPr>
          <a:xfrm>
            <a:off x="6759968" y="4239144"/>
            <a:ext cx="1080000" cy="1080000"/>
          </a:xfrm>
          <a:prstGeom prst="ellipse">
            <a:avLst/>
          </a:prstGeom>
          <a:solidFill>
            <a:schemeClr val="bg1"/>
          </a:solidFill>
          <a:ln w="57150">
            <a:solidFill>
              <a:srgbClr val="FF85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000" dirty="0">
                <a:solidFill>
                  <a:schemeClr val="bg1">
                    <a:lumMod val="50000"/>
                  </a:schemeClr>
                </a:solidFill>
                <a:latin typeface="Impact" panose="020B0806030902050204" pitchFamily="34" charset="0"/>
              </a:rPr>
              <a:t>03</a:t>
            </a:r>
            <a:endParaRPr lang="zh-CN" altLang="en-US" sz="4000" dirty="0">
              <a:solidFill>
                <a:schemeClr val="bg1">
                  <a:lumMod val="50000"/>
                </a:schemeClr>
              </a:solidFill>
              <a:latin typeface="Impact" panose="020B0806030902050204" pitchFamily="34" charset="0"/>
            </a:endParaRPr>
          </a:p>
        </p:txBody>
      </p:sp>
      <p:sp>
        <p:nvSpPr>
          <p:cNvPr id="25" name="椭圆 24"/>
          <p:cNvSpPr/>
          <p:nvPr userDrawn="1"/>
        </p:nvSpPr>
        <p:spPr>
          <a:xfrm>
            <a:off x="4564916" y="4239144"/>
            <a:ext cx="1080000" cy="1080000"/>
          </a:xfrm>
          <a:prstGeom prst="ellipse">
            <a:avLst/>
          </a:prstGeom>
          <a:solidFill>
            <a:schemeClr val="bg1"/>
          </a:solidFill>
          <a:ln w="57150">
            <a:solidFill>
              <a:srgbClr val="FF85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000" dirty="0">
                <a:solidFill>
                  <a:schemeClr val="bg1">
                    <a:lumMod val="50000"/>
                  </a:schemeClr>
                </a:solidFill>
                <a:latin typeface="Impact" panose="020B0806030902050204" pitchFamily="34" charset="0"/>
              </a:rPr>
              <a:t>04</a:t>
            </a:r>
            <a:endParaRPr lang="zh-CN" altLang="en-US" sz="4000" dirty="0">
              <a:solidFill>
                <a:schemeClr val="bg1">
                  <a:lumMod val="50000"/>
                </a:schemeClr>
              </a:solidFill>
              <a:latin typeface="Impact" panose="020B0806030902050204" pitchFamily="34" charset="0"/>
            </a:endParaRPr>
          </a:p>
        </p:txBody>
      </p:sp>
      <p:sp>
        <p:nvSpPr>
          <p:cNvPr id="26" name="椭圆 25"/>
          <p:cNvSpPr/>
          <p:nvPr userDrawn="1"/>
        </p:nvSpPr>
        <p:spPr>
          <a:xfrm>
            <a:off x="4564916" y="1723286"/>
            <a:ext cx="1080000" cy="1080000"/>
          </a:xfrm>
          <a:prstGeom prst="ellipse">
            <a:avLst/>
          </a:prstGeom>
          <a:solidFill>
            <a:schemeClr val="bg1"/>
          </a:solidFill>
          <a:ln w="57150">
            <a:solidFill>
              <a:srgbClr val="FF85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000" dirty="0">
                <a:solidFill>
                  <a:schemeClr val="bg1">
                    <a:lumMod val="50000"/>
                  </a:schemeClr>
                </a:solidFill>
                <a:latin typeface="Impact" panose="020B0806030902050204" pitchFamily="34" charset="0"/>
              </a:rPr>
              <a:t>01</a:t>
            </a:r>
            <a:endParaRPr lang="zh-CN" altLang="en-US" sz="4000" dirty="0">
              <a:solidFill>
                <a:schemeClr val="bg1">
                  <a:lumMod val="50000"/>
                </a:schemeClr>
              </a:solidFill>
              <a:latin typeface="Impact" panose="020B0806030902050204" pitchFamily="34" charset="0"/>
            </a:endParaRPr>
          </a:p>
        </p:txBody>
      </p:sp>
      <p:cxnSp>
        <p:nvCxnSpPr>
          <p:cNvPr id="27" name="直接连接符 26"/>
          <p:cNvCxnSpPr/>
          <p:nvPr userDrawn="1"/>
        </p:nvCxnSpPr>
        <p:spPr>
          <a:xfrm flipH="1">
            <a:off x="1202631" y="2060848"/>
            <a:ext cx="324036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flipH="1">
            <a:off x="1202631" y="4509120"/>
            <a:ext cx="324036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nvCxnSpPr>
        <p:spPr>
          <a:xfrm flipH="1">
            <a:off x="7971383" y="2060848"/>
            <a:ext cx="324036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flipH="1">
            <a:off x="7971383" y="4509120"/>
            <a:ext cx="324036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31" name="TextBox 8"/>
          <p:cNvSpPr txBox="1"/>
          <p:nvPr userDrawn="1"/>
        </p:nvSpPr>
        <p:spPr>
          <a:xfrm>
            <a:off x="1202631" y="2102079"/>
            <a:ext cx="3240360" cy="461665"/>
          </a:xfrm>
          <a:prstGeom prst="rect">
            <a:avLst/>
          </a:prstGeom>
          <a:noFill/>
        </p:spPr>
        <p:txBody>
          <a:bodyPr wrap="square" rtlCol="0" anchor="ctr">
            <a:spAutoFit/>
          </a:bodyPr>
          <a:lstStyle/>
          <a:p>
            <a:r>
              <a:rPr lang="zh-CN" altLang="en-US" sz="2400" b="1" dirty="0">
                <a:solidFill>
                  <a:schemeClr val="tx1">
                    <a:lumMod val="65000"/>
                    <a:lumOff val="35000"/>
                  </a:schemeClr>
                </a:solidFill>
                <a:latin typeface="专业字体设计服务/WWW.ZTSGC.COM/"/>
                <a:ea typeface="微软雅黑" panose="020B0503020204020204" pitchFamily="34" charset="-122"/>
              </a:rPr>
              <a:t>员工关系管理概述</a:t>
            </a:r>
            <a:endParaRPr lang="zh-CN" altLang="en-US" sz="2400" b="1" dirty="0">
              <a:solidFill>
                <a:schemeClr val="tx1">
                  <a:lumMod val="65000"/>
                  <a:lumOff val="35000"/>
                </a:schemeClr>
              </a:solidFill>
              <a:latin typeface="专业字体设计服务/WWW.ZTSGC.COM/"/>
              <a:ea typeface="微软雅黑" panose="020B0503020204020204" pitchFamily="34" charset="-122"/>
            </a:endParaRPr>
          </a:p>
        </p:txBody>
      </p:sp>
      <p:sp>
        <p:nvSpPr>
          <p:cNvPr id="32" name="TextBox 8"/>
          <p:cNvSpPr txBox="1"/>
          <p:nvPr userDrawn="1"/>
        </p:nvSpPr>
        <p:spPr>
          <a:xfrm>
            <a:off x="1202631" y="1722294"/>
            <a:ext cx="3240360" cy="338554"/>
          </a:xfrm>
          <a:prstGeom prst="rect">
            <a:avLst/>
          </a:prstGeom>
          <a:noFill/>
        </p:spPr>
        <p:txBody>
          <a:bodyPr wrap="square" rtlCol="0" anchor="ctr">
            <a:spAutoFit/>
          </a:bodyPr>
          <a:lstStyle/>
          <a:p>
            <a:r>
              <a:rPr lang="zh-CN" altLang="en-US" sz="1600" dirty="0">
                <a:solidFill>
                  <a:schemeClr val="tx1">
                    <a:lumMod val="65000"/>
                    <a:lumOff val="35000"/>
                  </a:schemeClr>
                </a:solidFill>
                <a:latin typeface="专业字体设计服务/WWW.ZTSGC.COM/"/>
                <a:ea typeface="微软雅黑" panose="020B0503020204020204" pitchFamily="34" charset="-122"/>
              </a:rPr>
              <a:t>第一章</a:t>
            </a:r>
            <a:endParaRPr lang="zh-CN" altLang="en-US" sz="1600" dirty="0">
              <a:solidFill>
                <a:schemeClr val="tx1">
                  <a:lumMod val="65000"/>
                  <a:lumOff val="35000"/>
                </a:schemeClr>
              </a:solidFill>
              <a:latin typeface="专业字体设计服务/WWW.ZTSGC.COM/"/>
              <a:ea typeface="微软雅黑" panose="020B0503020204020204" pitchFamily="34" charset="-122"/>
            </a:endParaRPr>
          </a:p>
        </p:txBody>
      </p:sp>
      <p:sp>
        <p:nvSpPr>
          <p:cNvPr id="33" name="TextBox 8"/>
          <p:cNvSpPr txBox="1"/>
          <p:nvPr userDrawn="1"/>
        </p:nvSpPr>
        <p:spPr>
          <a:xfrm>
            <a:off x="1202631" y="4528865"/>
            <a:ext cx="3240360" cy="461665"/>
          </a:xfrm>
          <a:prstGeom prst="rect">
            <a:avLst/>
          </a:prstGeom>
          <a:noFill/>
        </p:spPr>
        <p:txBody>
          <a:bodyPr wrap="square" rtlCol="0" anchor="ctr">
            <a:spAutoFit/>
          </a:bodyPr>
          <a:lstStyle/>
          <a:p>
            <a:r>
              <a:rPr lang="zh-CN" altLang="en-US" sz="2400" b="1" dirty="0">
                <a:solidFill>
                  <a:schemeClr val="tx1">
                    <a:lumMod val="65000"/>
                    <a:lumOff val="35000"/>
                  </a:schemeClr>
                </a:solidFill>
                <a:latin typeface="专业字体设计服务/WWW.ZTSGC.COM/"/>
                <a:ea typeface="微软雅黑" panose="020B0503020204020204" pitchFamily="34" charset="-122"/>
              </a:rPr>
              <a:t>各种风险规避</a:t>
            </a:r>
            <a:endParaRPr lang="zh-CN" altLang="en-US" sz="2400" b="1" dirty="0">
              <a:solidFill>
                <a:schemeClr val="tx1">
                  <a:lumMod val="65000"/>
                  <a:lumOff val="35000"/>
                </a:schemeClr>
              </a:solidFill>
              <a:latin typeface="专业字体设计服务/WWW.ZTSGC.COM/"/>
              <a:ea typeface="微软雅黑" panose="020B0503020204020204" pitchFamily="34" charset="-122"/>
            </a:endParaRPr>
          </a:p>
        </p:txBody>
      </p:sp>
      <p:sp>
        <p:nvSpPr>
          <p:cNvPr id="34" name="TextBox 8"/>
          <p:cNvSpPr txBox="1"/>
          <p:nvPr userDrawn="1"/>
        </p:nvSpPr>
        <p:spPr>
          <a:xfrm>
            <a:off x="1202631" y="4149080"/>
            <a:ext cx="3240360" cy="338554"/>
          </a:xfrm>
          <a:prstGeom prst="rect">
            <a:avLst/>
          </a:prstGeom>
          <a:noFill/>
        </p:spPr>
        <p:txBody>
          <a:bodyPr wrap="square" rtlCol="0" anchor="ctr">
            <a:spAutoFit/>
          </a:bodyPr>
          <a:lstStyle/>
          <a:p>
            <a:r>
              <a:rPr lang="zh-CN" altLang="en-US" sz="1600" dirty="0">
                <a:solidFill>
                  <a:schemeClr val="tx1">
                    <a:lumMod val="65000"/>
                    <a:lumOff val="35000"/>
                  </a:schemeClr>
                </a:solidFill>
                <a:latin typeface="专业字体设计服务/WWW.ZTSGC.COM/"/>
                <a:ea typeface="微软雅黑" panose="020B0503020204020204" pitchFamily="34" charset="-122"/>
              </a:rPr>
              <a:t>第四章</a:t>
            </a:r>
            <a:endParaRPr lang="zh-CN" altLang="en-US" sz="1600" dirty="0">
              <a:solidFill>
                <a:schemeClr val="tx1">
                  <a:lumMod val="65000"/>
                  <a:lumOff val="35000"/>
                </a:schemeClr>
              </a:solidFill>
              <a:latin typeface="专业字体设计服务/WWW.ZTSGC.COM/"/>
              <a:ea typeface="微软雅黑" panose="020B0503020204020204" pitchFamily="34" charset="-122"/>
            </a:endParaRPr>
          </a:p>
        </p:txBody>
      </p:sp>
      <p:sp>
        <p:nvSpPr>
          <p:cNvPr id="35" name="TextBox 8"/>
          <p:cNvSpPr txBox="1"/>
          <p:nvPr userDrawn="1"/>
        </p:nvSpPr>
        <p:spPr>
          <a:xfrm>
            <a:off x="7971383" y="4528865"/>
            <a:ext cx="3240360" cy="461665"/>
          </a:xfrm>
          <a:prstGeom prst="rect">
            <a:avLst/>
          </a:prstGeom>
          <a:noFill/>
        </p:spPr>
        <p:txBody>
          <a:bodyPr wrap="square" rtlCol="0" anchor="ctr">
            <a:spAutoFit/>
          </a:bodyPr>
          <a:lstStyle/>
          <a:p>
            <a:pPr algn="r"/>
            <a:r>
              <a:rPr lang="en-US" altLang="zh-CN" sz="2400" dirty="0">
                <a:solidFill>
                  <a:schemeClr val="tx1">
                    <a:lumMod val="65000"/>
                    <a:lumOff val="35000"/>
                  </a:schemeClr>
                </a:solidFill>
                <a:latin typeface="Impact" panose="020B0806030902050204" pitchFamily="34" charset="0"/>
                <a:ea typeface="微软雅黑" panose="020B0503020204020204" pitchFamily="34" charset="-122"/>
              </a:rPr>
              <a:t>ERM </a:t>
            </a:r>
            <a:r>
              <a:rPr lang="zh-CN" altLang="en-US" sz="2400" b="1" dirty="0">
                <a:solidFill>
                  <a:schemeClr val="tx1">
                    <a:lumMod val="65000"/>
                    <a:lumOff val="35000"/>
                  </a:schemeClr>
                </a:solidFill>
                <a:latin typeface="Impact" panose="020B0806030902050204" pitchFamily="34" charset="0"/>
                <a:ea typeface="微软雅黑" panose="020B0503020204020204" pitchFamily="34" charset="-122"/>
              </a:rPr>
              <a:t>的</a:t>
            </a:r>
            <a:r>
              <a:rPr lang="zh-CN" altLang="en-US" sz="2400" b="1" dirty="0">
                <a:solidFill>
                  <a:schemeClr val="tx1">
                    <a:lumMod val="65000"/>
                    <a:lumOff val="35000"/>
                  </a:schemeClr>
                </a:solidFill>
                <a:latin typeface="专业字体设计服务/WWW.ZTSGC.COM/"/>
                <a:ea typeface="微软雅黑" panose="020B0503020204020204" pitchFamily="34" charset="-122"/>
              </a:rPr>
              <a:t>分类阐述</a:t>
            </a:r>
            <a:endParaRPr lang="zh-CN" altLang="en-US" sz="2400" b="1" dirty="0">
              <a:solidFill>
                <a:schemeClr val="tx1">
                  <a:lumMod val="65000"/>
                  <a:lumOff val="35000"/>
                </a:schemeClr>
              </a:solidFill>
              <a:latin typeface="专业字体设计服务/WWW.ZTSGC.COM/"/>
              <a:ea typeface="微软雅黑" panose="020B0503020204020204" pitchFamily="34" charset="-122"/>
            </a:endParaRPr>
          </a:p>
        </p:txBody>
      </p:sp>
      <p:sp>
        <p:nvSpPr>
          <p:cNvPr id="36" name="TextBox 8"/>
          <p:cNvSpPr txBox="1"/>
          <p:nvPr userDrawn="1"/>
        </p:nvSpPr>
        <p:spPr>
          <a:xfrm>
            <a:off x="7971383" y="4149080"/>
            <a:ext cx="3240360" cy="338554"/>
          </a:xfrm>
          <a:prstGeom prst="rect">
            <a:avLst/>
          </a:prstGeom>
          <a:noFill/>
        </p:spPr>
        <p:txBody>
          <a:bodyPr wrap="square" rtlCol="0" anchor="ctr">
            <a:spAutoFit/>
          </a:bodyPr>
          <a:lstStyle/>
          <a:p>
            <a:pPr algn="r"/>
            <a:r>
              <a:rPr lang="zh-CN" altLang="en-US" sz="1600" dirty="0">
                <a:solidFill>
                  <a:schemeClr val="tx1">
                    <a:lumMod val="65000"/>
                    <a:lumOff val="35000"/>
                  </a:schemeClr>
                </a:solidFill>
                <a:latin typeface="专业字体设计服务/WWW.ZTSGC.COM/"/>
                <a:ea typeface="微软雅黑" panose="020B0503020204020204" pitchFamily="34" charset="-122"/>
              </a:rPr>
              <a:t>第三章</a:t>
            </a:r>
            <a:endParaRPr lang="zh-CN" altLang="en-US" sz="1600" dirty="0">
              <a:solidFill>
                <a:schemeClr val="tx1">
                  <a:lumMod val="65000"/>
                  <a:lumOff val="35000"/>
                </a:schemeClr>
              </a:solidFill>
              <a:latin typeface="专业字体设计服务/WWW.ZTSGC.COM/"/>
              <a:ea typeface="微软雅黑" panose="020B0503020204020204" pitchFamily="34" charset="-122"/>
            </a:endParaRPr>
          </a:p>
        </p:txBody>
      </p:sp>
      <p:sp>
        <p:nvSpPr>
          <p:cNvPr id="37" name="TextBox 8"/>
          <p:cNvSpPr txBox="1"/>
          <p:nvPr userDrawn="1"/>
        </p:nvSpPr>
        <p:spPr>
          <a:xfrm>
            <a:off x="7971383" y="2102079"/>
            <a:ext cx="3240360" cy="461665"/>
          </a:xfrm>
          <a:prstGeom prst="rect">
            <a:avLst/>
          </a:prstGeom>
          <a:noFill/>
        </p:spPr>
        <p:txBody>
          <a:bodyPr wrap="square" rtlCol="0" anchor="ctr">
            <a:spAutoFit/>
          </a:bodyPr>
          <a:lstStyle/>
          <a:p>
            <a:pPr algn="r"/>
            <a:r>
              <a:rPr lang="en-US" altLang="zh-CN" sz="2400" dirty="0">
                <a:solidFill>
                  <a:schemeClr val="tx1">
                    <a:lumMod val="65000"/>
                    <a:lumOff val="35000"/>
                  </a:schemeClr>
                </a:solidFill>
                <a:latin typeface="Impact" panose="020B0806030902050204" pitchFamily="34" charset="0"/>
                <a:ea typeface="微软雅黑" panose="020B0503020204020204" pitchFamily="34" charset="-122"/>
              </a:rPr>
              <a:t>ERM </a:t>
            </a:r>
            <a:r>
              <a:rPr lang="zh-CN" altLang="en-US" sz="2400" b="1" dirty="0">
                <a:solidFill>
                  <a:schemeClr val="tx1">
                    <a:lumMod val="65000"/>
                    <a:lumOff val="35000"/>
                  </a:schemeClr>
                </a:solidFill>
                <a:latin typeface="专业字体设计服务/WWW.ZTSGC.COM/"/>
                <a:ea typeface="微软雅黑" panose="020B0503020204020204" pitchFamily="34" charset="-122"/>
              </a:rPr>
              <a:t>的误区及原则</a:t>
            </a:r>
            <a:endParaRPr lang="zh-CN" altLang="en-US" sz="2400" b="1" dirty="0">
              <a:solidFill>
                <a:schemeClr val="tx1">
                  <a:lumMod val="65000"/>
                  <a:lumOff val="35000"/>
                </a:schemeClr>
              </a:solidFill>
              <a:latin typeface="专业字体设计服务/WWW.ZTSGC.COM/"/>
              <a:ea typeface="微软雅黑" panose="020B0503020204020204" pitchFamily="34" charset="-122"/>
            </a:endParaRPr>
          </a:p>
        </p:txBody>
      </p:sp>
      <p:sp>
        <p:nvSpPr>
          <p:cNvPr id="38" name="TextBox 8"/>
          <p:cNvSpPr txBox="1"/>
          <p:nvPr userDrawn="1"/>
        </p:nvSpPr>
        <p:spPr>
          <a:xfrm>
            <a:off x="7971383" y="1722294"/>
            <a:ext cx="3240360" cy="338554"/>
          </a:xfrm>
          <a:prstGeom prst="rect">
            <a:avLst/>
          </a:prstGeom>
          <a:noFill/>
        </p:spPr>
        <p:txBody>
          <a:bodyPr wrap="square" rtlCol="0" anchor="ctr">
            <a:spAutoFit/>
          </a:bodyPr>
          <a:lstStyle/>
          <a:p>
            <a:pPr algn="r"/>
            <a:r>
              <a:rPr lang="zh-CN" altLang="en-US" sz="1600" dirty="0">
                <a:solidFill>
                  <a:schemeClr val="tx1">
                    <a:lumMod val="65000"/>
                    <a:lumOff val="35000"/>
                  </a:schemeClr>
                </a:solidFill>
                <a:latin typeface="专业字体设计服务/WWW.ZTSGC.COM/"/>
                <a:ea typeface="微软雅黑" panose="020B0503020204020204" pitchFamily="34" charset="-122"/>
              </a:rPr>
              <a:t>第二章</a:t>
            </a:r>
            <a:endParaRPr lang="zh-CN" altLang="en-US" sz="1600" dirty="0">
              <a:solidFill>
                <a:schemeClr val="tx1">
                  <a:lumMod val="65000"/>
                  <a:lumOff val="35000"/>
                </a:schemeClr>
              </a:solidFill>
              <a:latin typeface="专业字体设计服务/WWW.ZTSGC.COM/"/>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ppt_x"/>
                                          </p:val>
                                        </p:tav>
                                        <p:tav tm="100000">
                                          <p:val>
                                            <p:strVal val="#ppt_x"/>
                                          </p:val>
                                        </p:tav>
                                      </p:tavLst>
                                    </p:anim>
                                    <p:anim calcmode="lin" valueType="num">
                                      <p:cBhvr additive="base">
                                        <p:cTn id="16" dur="500" fill="hold"/>
                                        <p:tgtEl>
                                          <p:spTgt spid="33"/>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fill="hold"/>
                                        <p:tgtEl>
                                          <p:spTgt spid="35"/>
                                        </p:tgtEl>
                                        <p:attrNameLst>
                                          <p:attrName>ppt_x</p:attrName>
                                        </p:attrNameLst>
                                      </p:cBhvr>
                                      <p:tavLst>
                                        <p:tav tm="0">
                                          <p:val>
                                            <p:strVal val="#ppt_x"/>
                                          </p:val>
                                        </p:tav>
                                        <p:tav tm="100000">
                                          <p:val>
                                            <p:strVal val="#ppt_x"/>
                                          </p:val>
                                        </p:tav>
                                      </p:tavLst>
                                    </p:anim>
                                    <p:anim calcmode="lin" valueType="num">
                                      <p:cBhvr additive="base">
                                        <p:cTn id="24" dur="500" fill="hold"/>
                                        <p:tgtEl>
                                          <p:spTgt spid="35"/>
                                        </p:tgtEl>
                                        <p:attrNameLst>
                                          <p:attrName>ppt_y</p:attrName>
                                        </p:attrNameLst>
                                      </p:cBhvr>
                                      <p:tavLst>
                                        <p:tav tm="0">
                                          <p:val>
                                            <p:strVal val="0-#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ppt_x"/>
                                          </p:val>
                                        </p:tav>
                                        <p:tav tm="100000">
                                          <p:val>
                                            <p:strVal val="#ppt_x"/>
                                          </p:val>
                                        </p:tav>
                                      </p:tavLst>
                                    </p:anim>
                                    <p:anim calcmode="lin" valueType="num">
                                      <p:cBhvr additive="base">
                                        <p:cTn id="28" dur="500" fill="hold"/>
                                        <p:tgtEl>
                                          <p:spTgt spid="36"/>
                                        </p:tgtEl>
                                        <p:attrNameLst>
                                          <p:attrName>ppt_y</p:attrName>
                                        </p:attrNameLst>
                                      </p:cBhvr>
                                      <p:tavLst>
                                        <p:tav tm="0">
                                          <p:val>
                                            <p:strVal val="1+#ppt_h/2"/>
                                          </p:val>
                                        </p:tav>
                                        <p:tav tm="100000">
                                          <p:val>
                                            <p:strVal val="#ppt_y"/>
                                          </p:val>
                                        </p:tav>
                                      </p:tavLst>
                                    </p:anim>
                                  </p:childTnLst>
                                </p:cTn>
                              </p:par>
                              <p:par>
                                <p:cTn id="29" presetID="2" presetClass="entr" presetSubtype="1" decel="10000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ppt_x"/>
                                          </p:val>
                                        </p:tav>
                                        <p:tav tm="100000">
                                          <p:val>
                                            <p:strVal val="#ppt_x"/>
                                          </p:val>
                                        </p:tav>
                                      </p:tavLst>
                                    </p:anim>
                                    <p:anim calcmode="lin" valueType="num">
                                      <p:cBhvr additive="base">
                                        <p:cTn id="32" dur="500" fill="hold"/>
                                        <p:tgtEl>
                                          <p:spTgt spid="37"/>
                                        </p:tgtEl>
                                        <p:attrNameLst>
                                          <p:attrName>ppt_y</p:attrName>
                                        </p:attrNameLst>
                                      </p:cBhvr>
                                      <p:tavLst>
                                        <p:tav tm="0">
                                          <p:val>
                                            <p:strVal val="0-#ppt_h/2"/>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ppt_x"/>
                                          </p:val>
                                        </p:tav>
                                        <p:tav tm="100000">
                                          <p:val>
                                            <p:strVal val="#ppt_x"/>
                                          </p:val>
                                        </p:tav>
                                      </p:tavLst>
                                    </p:anim>
                                    <p:anim calcmode="lin" valueType="num">
                                      <p:cBhvr additive="base">
                                        <p:cTn id="3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p:bldP spid="36" grpId="0"/>
      <p:bldP spid="37" grpId="0"/>
      <p:bldP spid="38"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225" y="365125"/>
            <a:ext cx="10521077"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7392" y="1778438"/>
            <a:ext cx="4876112"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7392" y="2665379"/>
            <a:ext cx="487611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60197" y="1778438"/>
            <a:ext cx="4900127"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60197" y="2665379"/>
            <a:ext cx="4900127"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225" y="457200"/>
            <a:ext cx="416751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5888" y="457201"/>
            <a:ext cx="617541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40225" y="2057400"/>
            <a:ext cx="4167518"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9444" y="365125"/>
            <a:ext cx="2630269"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637" y="365125"/>
            <a:ext cx="7738328"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637" y="365125"/>
            <a:ext cx="10521077"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3" name="矩形 2"/>
          <p:cNvSpPr/>
          <p:nvPr userDrawn="1"/>
        </p:nvSpPr>
        <p:spPr>
          <a:xfrm>
            <a:off x="0" y="0"/>
            <a:ext cx="12199975"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userDrawn="1"/>
        </p:nvSpPr>
        <p:spPr>
          <a:xfrm>
            <a:off x="0" y="0"/>
            <a:ext cx="12199975"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p:cNvCxnSpPr/>
          <p:nvPr userDrawn="1"/>
        </p:nvCxnSpPr>
        <p:spPr>
          <a:xfrm>
            <a:off x="10004659"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1" name="弧形 50"/>
          <p:cNvSpPr/>
          <p:nvPr userDrawn="1"/>
        </p:nvSpPr>
        <p:spPr>
          <a:xfrm>
            <a:off x="9430297"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zh-CN" altLang="en-US"/>
          </a:p>
        </p:txBody>
      </p:sp>
      <p:sp>
        <p:nvSpPr>
          <p:cNvPr id="52" name="矩形 24"/>
          <p:cNvSpPr>
            <a:spLocks noChangeArrowheads="1"/>
          </p:cNvSpPr>
          <p:nvPr userDrawn="1"/>
        </p:nvSpPr>
        <p:spPr bwMode="auto">
          <a:xfrm>
            <a:off x="626567" y="170112"/>
            <a:ext cx="1794722" cy="369332"/>
          </a:xfrm>
          <a:prstGeom prst="rect">
            <a:avLst/>
          </a:prstGeom>
          <a:noFill/>
          <a:ln w="9525">
            <a:noFill/>
            <a:miter lim="800000"/>
          </a:ln>
        </p:spPr>
        <p:txBody>
          <a:bodyPr wrap="none">
            <a:spAutoFit/>
          </a:bodyPr>
          <a:lstStyle/>
          <a:p>
            <a:r>
              <a:rPr lang="en-US" altLang="zh-CN" b="0" dirty="0">
                <a:solidFill>
                  <a:schemeClr val="tx1">
                    <a:lumMod val="65000"/>
                    <a:lumOff val="35000"/>
                  </a:schemeClr>
                </a:solidFill>
                <a:latin typeface="Impact" panose="020B0806030902050204" pitchFamily="34" charset="0"/>
                <a:ea typeface="微软雅黑" panose="020B0503020204020204" pitchFamily="34" charset="-122"/>
                <a:cs typeface="Arial Unicode MS" pitchFamily="34" charset="-122"/>
              </a:rPr>
              <a:t>TRANSITION  PAGE</a:t>
            </a:r>
            <a:endParaRPr lang="en-US" altLang="zh-CN" b="0" dirty="0">
              <a:solidFill>
                <a:schemeClr val="tx1">
                  <a:lumMod val="65000"/>
                  <a:lumOff val="35000"/>
                </a:schemeClr>
              </a:solidFill>
              <a:latin typeface="Impact" panose="020B0806030902050204" pitchFamily="34" charset="0"/>
              <a:ea typeface="微软雅黑" panose="020B0503020204020204" pitchFamily="34" charset="-122"/>
              <a:cs typeface="Arial Unicode MS" pitchFamily="34" charset="-122"/>
            </a:endParaRPr>
          </a:p>
        </p:txBody>
      </p:sp>
      <p:sp>
        <p:nvSpPr>
          <p:cNvPr id="53" name="椭圆 52"/>
          <p:cNvSpPr/>
          <p:nvPr userDrawn="1"/>
        </p:nvSpPr>
        <p:spPr>
          <a:xfrm>
            <a:off x="9526044" y="114225"/>
            <a:ext cx="481106" cy="48110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连接符 53"/>
          <p:cNvCxnSpPr/>
          <p:nvPr userDrawn="1"/>
        </p:nvCxnSpPr>
        <p:spPr>
          <a:xfrm flipH="1">
            <a:off x="0" y="559197"/>
            <a:ext cx="9516743"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userDrawn="1"/>
        </p:nvSpPr>
        <p:spPr>
          <a:xfrm>
            <a:off x="10110285" y="114225"/>
            <a:ext cx="481106" cy="481106"/>
          </a:xfrm>
          <a:prstGeom prst="ellipse">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userDrawn="1"/>
        </p:nvSpPr>
        <p:spPr>
          <a:xfrm>
            <a:off x="10694525" y="114225"/>
            <a:ext cx="481106" cy="481106"/>
          </a:xfrm>
          <a:prstGeom prst="ellipse">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userDrawn="1"/>
        </p:nvSpPr>
        <p:spPr>
          <a:xfrm>
            <a:off x="11278766" y="114225"/>
            <a:ext cx="481106" cy="481106"/>
          </a:xfrm>
          <a:prstGeom prst="ellipse">
            <a:avLst/>
          </a:prstGeom>
          <a:solidFill>
            <a:srgbClr val="FF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弧形 57"/>
          <p:cNvSpPr/>
          <p:nvPr userDrawn="1"/>
        </p:nvSpPr>
        <p:spPr>
          <a:xfrm>
            <a:off x="10014538"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9" name="直接连接符 58"/>
          <p:cNvCxnSpPr/>
          <p:nvPr userDrawn="1"/>
        </p:nvCxnSpPr>
        <p:spPr>
          <a:xfrm>
            <a:off x="10588900"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userDrawn="1"/>
        </p:nvCxnSpPr>
        <p:spPr>
          <a:xfrm>
            <a:off x="11175632"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1" name="弧形 60"/>
          <p:cNvSpPr/>
          <p:nvPr userDrawn="1"/>
        </p:nvSpPr>
        <p:spPr>
          <a:xfrm>
            <a:off x="10598778"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弧形 61"/>
          <p:cNvSpPr/>
          <p:nvPr userDrawn="1"/>
        </p:nvSpPr>
        <p:spPr>
          <a:xfrm>
            <a:off x="11183019" y="-3451"/>
            <a:ext cx="672601" cy="672601"/>
          </a:xfrm>
          <a:prstGeom prst="arc">
            <a:avLst>
              <a:gd name="adj1" fmla="val 2537820"/>
              <a:gd name="adj2" fmla="val 8360135"/>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3" name="直接连接符 62"/>
          <p:cNvCxnSpPr/>
          <p:nvPr userDrawn="1"/>
        </p:nvCxnSpPr>
        <p:spPr>
          <a:xfrm>
            <a:off x="11759872" y="559197"/>
            <a:ext cx="438478"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4" name="TextBox 15"/>
          <p:cNvSpPr txBox="1"/>
          <p:nvPr userDrawn="1"/>
        </p:nvSpPr>
        <p:spPr>
          <a:xfrm>
            <a:off x="11123275" y="170667"/>
            <a:ext cx="792088" cy="369332"/>
          </a:xfrm>
          <a:prstGeom prst="rect">
            <a:avLst/>
          </a:prstGeom>
          <a:noFill/>
        </p:spPr>
        <p:txBody>
          <a:bodyPr wrap="square" rtlCol="0">
            <a:spAutoFit/>
          </a:bodyPr>
          <a:lstStyle/>
          <a:p>
            <a:pPr algn="ctr"/>
            <a:fld id="{2EEF1883-7A0E-4F66-9932-E581691AD397}" type="slidenum">
              <a:rPr lang="zh-CN" altLang="en-US" sz="1800" smtClean="0">
                <a:solidFill>
                  <a:schemeClr val="bg1"/>
                </a:solidFill>
                <a:latin typeface="Arial Unicode MS" pitchFamily="34" charset="-122"/>
                <a:ea typeface="Arial Unicode MS" pitchFamily="34" charset="-122"/>
                <a:cs typeface="Arial Unicode MS" pitchFamily="34" charset="-122"/>
              </a:rPr>
            </a:fld>
            <a:r>
              <a:rPr lang="zh-CN" altLang="en-US" sz="1800" dirty="0">
                <a:solidFill>
                  <a:schemeClr val="bg1"/>
                </a:solidFill>
                <a:latin typeface="Arial Unicode MS" pitchFamily="34" charset="-122"/>
                <a:ea typeface="Arial Unicode MS" pitchFamily="34" charset="-122"/>
                <a:cs typeface="Arial Unicode MS" pitchFamily="34" charset="-122"/>
              </a:rPr>
              <a:t> </a:t>
            </a:r>
            <a:endParaRPr lang="zh-CN" altLang="en-US" sz="1800" b="0" dirty="0">
              <a:solidFill>
                <a:schemeClr val="bg1"/>
              </a:solidFill>
              <a:latin typeface="Arial Unicode MS" pitchFamily="34" charset="-122"/>
              <a:ea typeface="Arial Unicode MS" pitchFamily="34" charset="-122"/>
              <a:cs typeface="Arial Unicode MS" pitchFamily="34" charset="-122"/>
            </a:endParaRPr>
          </a:p>
        </p:txBody>
      </p:sp>
      <p:sp>
        <p:nvSpPr>
          <p:cNvPr id="65" name="TextBox 64"/>
          <p:cNvSpPr txBox="1"/>
          <p:nvPr userDrawn="1"/>
        </p:nvSpPr>
        <p:spPr>
          <a:xfrm>
            <a:off x="9558848" y="170112"/>
            <a:ext cx="41549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过</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6" name="TextBox 65"/>
          <p:cNvSpPr txBox="1"/>
          <p:nvPr userDrawn="1"/>
        </p:nvSpPr>
        <p:spPr>
          <a:xfrm>
            <a:off x="10143089" y="170112"/>
            <a:ext cx="41549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渡</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7" name="TextBox 66"/>
          <p:cNvSpPr txBox="1"/>
          <p:nvPr userDrawn="1"/>
        </p:nvSpPr>
        <p:spPr>
          <a:xfrm>
            <a:off x="10727329" y="170667"/>
            <a:ext cx="41549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页</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3" name="TextBox 2"/>
          <p:cNvSpPr txBox="1"/>
          <p:nvPr userDrawn="1"/>
        </p:nvSpPr>
        <p:spPr>
          <a:xfrm>
            <a:off x="1282210" y="291803"/>
            <a:ext cx="2985839" cy="338554"/>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16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正文</a:t>
            </a:r>
            <a:r>
              <a:rPr lang="en-US" altLang="zh-CN" sz="1600" kern="1200" baseline="0" dirty="0">
                <a:solidFill>
                  <a:schemeClr val="tx1">
                    <a:lumMod val="75000"/>
                    <a:lumOff val="25000"/>
                  </a:schemeClr>
                </a:solidFill>
                <a:latin typeface="微软雅黑" panose="020B0503020204020204" pitchFamily="34" charset="-122"/>
                <a:ea typeface="微软雅黑" panose="020B0503020204020204" pitchFamily="34" charset="-122"/>
                <a:cs typeface="+mn-cs"/>
              </a:rPr>
              <a:t> . </a:t>
            </a:r>
            <a:r>
              <a:rPr lang="zh-CN" altLang="en-US" sz="1600" kern="1200" baseline="0" dirty="0">
                <a:solidFill>
                  <a:schemeClr val="tx1">
                    <a:lumMod val="75000"/>
                    <a:lumOff val="25000"/>
                  </a:schemeClr>
                </a:solidFill>
                <a:latin typeface="微软雅黑" panose="020B0503020204020204" pitchFamily="34" charset="-122"/>
                <a:ea typeface="微软雅黑" panose="020B0503020204020204" pitchFamily="34" charset="-122"/>
                <a:cs typeface="+mn-cs"/>
              </a:rPr>
              <a:t>第一章</a:t>
            </a:r>
            <a:endParaRPr lang="zh-CN" altLang="en-US" sz="16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sp>
        <p:nvSpPr>
          <p:cNvPr id="6" name="TextBox 5"/>
          <p:cNvSpPr txBox="1"/>
          <p:nvPr userDrawn="1"/>
        </p:nvSpPr>
        <p:spPr>
          <a:xfrm>
            <a:off x="9100259" y="963525"/>
            <a:ext cx="2844000" cy="215444"/>
          </a:xfrm>
          <a:prstGeom prst="rect">
            <a:avLst/>
          </a:prstGeom>
          <a:noFill/>
        </p:spPr>
        <p:txBody>
          <a:bodyPr vert="horz" wrap="square" lIns="0" tIns="0" rIns="0" bIns="0" rtlCol="0" anchor="ctr">
            <a:spAutoFit/>
          </a:bodyPr>
          <a:lstStyle/>
          <a:p>
            <a:pPr algn="ctr"/>
            <a:r>
              <a:rPr lang="en-US" altLang="zh-CN" sz="1400" dirty="0">
                <a:solidFill>
                  <a:schemeClr val="bg1"/>
                </a:solidFill>
                <a:latin typeface="Impact" panose="020B0806030902050204" pitchFamily="34" charset="0"/>
                <a:ea typeface="微软雅黑" panose="020B0503020204020204" pitchFamily="34" charset="-122"/>
              </a:rPr>
              <a:t>04  </a:t>
            </a:r>
            <a:r>
              <a:rPr lang="zh-CN" altLang="en-US" sz="1400" dirty="0">
                <a:solidFill>
                  <a:schemeClr val="bg1"/>
                </a:solidFill>
                <a:latin typeface="微软雅黑" panose="020B0503020204020204" pitchFamily="34" charset="-122"/>
                <a:ea typeface="微软雅黑" panose="020B0503020204020204" pitchFamily="34" charset="-122"/>
              </a:rPr>
              <a:t>各种风险规避</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7" name="TextBox 6"/>
          <p:cNvSpPr txBox="1"/>
          <p:nvPr userDrawn="1"/>
        </p:nvSpPr>
        <p:spPr>
          <a:xfrm>
            <a:off x="290103" y="888975"/>
            <a:ext cx="2844000" cy="307777"/>
          </a:xfrm>
          <a:prstGeom prst="rect">
            <a:avLst/>
          </a:prstGeom>
          <a:noFill/>
        </p:spPr>
        <p:txBody>
          <a:bodyPr vert="horz" wrap="square" lIns="0" tIns="0" rIns="0" bIns="0" rtlCol="0" anchor="ctr">
            <a:spAutoFit/>
          </a:bodyPr>
          <a:lstStyle/>
          <a:p>
            <a:pPr algn="ctr"/>
            <a:r>
              <a:rPr lang="en-US" altLang="zh-CN" sz="2000" dirty="0">
                <a:solidFill>
                  <a:schemeClr val="bg1"/>
                </a:solidFill>
                <a:latin typeface="Impact" panose="020B0806030902050204" pitchFamily="34" charset="0"/>
                <a:ea typeface="微软雅黑" panose="020B0503020204020204" pitchFamily="34" charset="-122"/>
              </a:rPr>
              <a:t>01</a:t>
            </a:r>
            <a:r>
              <a:rPr lang="en-US" altLang="zh-CN" sz="1800" dirty="0">
                <a:solidFill>
                  <a:schemeClr val="bg1"/>
                </a:solidFill>
                <a:latin typeface="Impact" panose="020B0806030902050204" pitchFamily="34" charset="0"/>
                <a:ea typeface="微软雅黑" panose="020B0503020204020204" pitchFamily="34" charset="-122"/>
              </a:rPr>
              <a:t>  </a:t>
            </a:r>
            <a:r>
              <a:rPr lang="zh-CN" altLang="en-US" sz="1800" b="1" dirty="0">
                <a:solidFill>
                  <a:schemeClr val="bg1"/>
                </a:solidFill>
                <a:latin typeface="微软雅黑" panose="020B0503020204020204" pitchFamily="34" charset="-122"/>
                <a:ea typeface="微软雅黑" panose="020B0503020204020204" pitchFamily="34" charset="-122"/>
              </a:rPr>
              <a:t>员工关系管理概述</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8" name="TextBox 7"/>
          <p:cNvSpPr txBox="1"/>
          <p:nvPr userDrawn="1"/>
        </p:nvSpPr>
        <p:spPr>
          <a:xfrm>
            <a:off x="3226822" y="963525"/>
            <a:ext cx="2844000" cy="215444"/>
          </a:xfrm>
          <a:prstGeom prst="rect">
            <a:avLst/>
          </a:prstGeom>
          <a:noFill/>
        </p:spPr>
        <p:txBody>
          <a:bodyPr vert="horz" wrap="square" lIns="0" tIns="0" rIns="0" bIns="0" rtlCol="0" anchor="ctr">
            <a:spAutoFit/>
          </a:bodyPr>
          <a:lstStyle/>
          <a:p>
            <a:pPr algn="ctr"/>
            <a:r>
              <a:rPr lang="en-US" altLang="zh-CN" sz="1400" dirty="0">
                <a:solidFill>
                  <a:schemeClr val="bg1"/>
                </a:solidFill>
                <a:latin typeface="Impact" panose="020B0806030902050204" pitchFamily="34" charset="0"/>
                <a:ea typeface="微软雅黑" panose="020B0503020204020204" pitchFamily="34" charset="-122"/>
              </a:rPr>
              <a:t>02  </a:t>
            </a:r>
            <a:r>
              <a:rPr lang="zh-CN" altLang="en-US" sz="1400" dirty="0">
                <a:solidFill>
                  <a:schemeClr val="bg1"/>
                </a:solidFill>
                <a:latin typeface="微软雅黑" panose="020B0503020204020204" pitchFamily="34" charset="-122"/>
                <a:ea typeface="微软雅黑" panose="020B0503020204020204" pitchFamily="34" charset="-122"/>
              </a:rPr>
              <a:t>员工关系管理的误区及原则</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TextBox 8"/>
          <p:cNvSpPr txBox="1"/>
          <p:nvPr userDrawn="1"/>
        </p:nvSpPr>
        <p:spPr>
          <a:xfrm>
            <a:off x="6163541" y="963525"/>
            <a:ext cx="2844000" cy="215444"/>
          </a:xfrm>
          <a:prstGeom prst="rect">
            <a:avLst/>
          </a:prstGeom>
          <a:noFill/>
        </p:spPr>
        <p:txBody>
          <a:bodyPr vert="horz" wrap="square" lIns="0" tIns="0" rIns="0" bIns="0" rtlCol="0" anchor="ctr">
            <a:spAutoFit/>
          </a:bodyPr>
          <a:lstStyle/>
          <a:p>
            <a:pPr algn="ctr"/>
            <a:r>
              <a:rPr lang="en-US" altLang="zh-CN" sz="1400" dirty="0">
                <a:solidFill>
                  <a:schemeClr val="bg1"/>
                </a:solidFill>
                <a:latin typeface="Impact" panose="020B0806030902050204" pitchFamily="34" charset="0"/>
                <a:ea typeface="微软雅黑" panose="020B0503020204020204" pitchFamily="34" charset="-122"/>
              </a:rPr>
              <a:t>03  </a:t>
            </a:r>
            <a:r>
              <a:rPr lang="zh-CN" altLang="en-US" sz="1400" dirty="0">
                <a:solidFill>
                  <a:schemeClr val="bg1"/>
                </a:solidFill>
                <a:latin typeface="微软雅黑" panose="020B0503020204020204" pitchFamily="34" charset="-122"/>
                <a:ea typeface="微软雅黑" panose="020B0503020204020204" pitchFamily="34" charset="-122"/>
              </a:rPr>
              <a:t>员工关系管理分类阐述</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TextBox 6"/>
          <p:cNvSpPr txBox="1"/>
          <p:nvPr userDrawn="1"/>
        </p:nvSpPr>
        <p:spPr>
          <a:xfrm>
            <a:off x="1282210" y="291803"/>
            <a:ext cx="2985839" cy="338554"/>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16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正文</a:t>
            </a:r>
            <a:r>
              <a:rPr lang="en-US" altLang="zh-CN" sz="1600" kern="1200" baseline="0" dirty="0">
                <a:solidFill>
                  <a:schemeClr val="tx1">
                    <a:lumMod val="75000"/>
                    <a:lumOff val="25000"/>
                  </a:schemeClr>
                </a:solidFill>
                <a:latin typeface="微软雅黑" panose="020B0503020204020204" pitchFamily="34" charset="-122"/>
                <a:ea typeface="微软雅黑" panose="020B0503020204020204" pitchFamily="34" charset="-122"/>
                <a:cs typeface="+mn-cs"/>
              </a:rPr>
              <a:t> . </a:t>
            </a:r>
            <a:r>
              <a:rPr lang="zh-CN" altLang="en-US" sz="1600" kern="1200" baseline="0" dirty="0">
                <a:solidFill>
                  <a:schemeClr val="tx1">
                    <a:lumMod val="75000"/>
                    <a:lumOff val="25000"/>
                  </a:schemeClr>
                </a:solidFill>
                <a:latin typeface="微软雅黑" panose="020B0503020204020204" pitchFamily="34" charset="-122"/>
                <a:ea typeface="微软雅黑" panose="020B0503020204020204" pitchFamily="34" charset="-122"/>
                <a:cs typeface="+mn-cs"/>
              </a:rPr>
              <a:t>第二章</a:t>
            </a:r>
            <a:endParaRPr lang="zh-CN" altLang="en-US" sz="16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sp>
        <p:nvSpPr>
          <p:cNvPr id="8" name="TextBox 7"/>
          <p:cNvSpPr txBox="1"/>
          <p:nvPr userDrawn="1"/>
        </p:nvSpPr>
        <p:spPr>
          <a:xfrm>
            <a:off x="9100259" y="963525"/>
            <a:ext cx="2844000" cy="215444"/>
          </a:xfrm>
          <a:prstGeom prst="rect">
            <a:avLst/>
          </a:prstGeom>
          <a:noFill/>
        </p:spPr>
        <p:txBody>
          <a:bodyPr vert="horz" wrap="square" lIns="0" tIns="0" rIns="0" bIns="0" rtlCol="0" anchor="ctr">
            <a:spAutoFit/>
          </a:bodyPr>
          <a:lstStyle/>
          <a:p>
            <a:pPr algn="ctr"/>
            <a:r>
              <a:rPr lang="en-US" altLang="zh-CN" sz="1400" dirty="0">
                <a:solidFill>
                  <a:schemeClr val="bg1"/>
                </a:solidFill>
                <a:latin typeface="Impact" panose="020B0806030902050204" pitchFamily="34" charset="0"/>
                <a:ea typeface="微软雅黑" panose="020B0503020204020204" pitchFamily="34" charset="-122"/>
              </a:rPr>
              <a:t>04  </a:t>
            </a:r>
            <a:r>
              <a:rPr lang="zh-CN" altLang="en-US" sz="1400" dirty="0">
                <a:solidFill>
                  <a:schemeClr val="bg1"/>
                </a:solidFill>
                <a:latin typeface="微软雅黑" panose="020B0503020204020204" pitchFamily="34" charset="-122"/>
                <a:ea typeface="微软雅黑" panose="020B0503020204020204" pitchFamily="34" charset="-122"/>
              </a:rPr>
              <a:t>各种风险规避</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TextBox 8"/>
          <p:cNvSpPr txBox="1"/>
          <p:nvPr userDrawn="1"/>
        </p:nvSpPr>
        <p:spPr>
          <a:xfrm>
            <a:off x="290103" y="963525"/>
            <a:ext cx="2844000" cy="215444"/>
          </a:xfrm>
          <a:prstGeom prst="rect">
            <a:avLst/>
          </a:prstGeom>
          <a:noFill/>
        </p:spPr>
        <p:txBody>
          <a:bodyPr vert="horz" wrap="square" lIns="0" tIns="0" rIns="0" bIns="0" rtlCol="0" anchor="ctr">
            <a:spAutoFit/>
          </a:bodyPr>
          <a:lstStyle/>
          <a:p>
            <a:pPr algn="ctr"/>
            <a:r>
              <a:rPr lang="en-US" altLang="zh-CN" sz="1400" dirty="0">
                <a:solidFill>
                  <a:schemeClr val="bg1"/>
                </a:solidFill>
                <a:latin typeface="Impact" panose="020B0806030902050204" pitchFamily="34" charset="0"/>
                <a:ea typeface="微软雅黑" panose="020B0503020204020204" pitchFamily="34" charset="-122"/>
              </a:rPr>
              <a:t>01  </a:t>
            </a:r>
            <a:r>
              <a:rPr lang="zh-CN" altLang="en-US" sz="1400" dirty="0">
                <a:solidFill>
                  <a:schemeClr val="bg1"/>
                </a:solidFill>
                <a:latin typeface="微软雅黑" panose="020B0503020204020204" pitchFamily="34" charset="-122"/>
                <a:ea typeface="微软雅黑" panose="020B0503020204020204" pitchFamily="34" charset="-122"/>
              </a:rPr>
              <a:t>员工关系管理概述</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TextBox 9"/>
          <p:cNvSpPr txBox="1"/>
          <p:nvPr userDrawn="1"/>
        </p:nvSpPr>
        <p:spPr>
          <a:xfrm>
            <a:off x="3226822" y="908720"/>
            <a:ext cx="2844000" cy="276999"/>
          </a:xfrm>
          <a:prstGeom prst="rect">
            <a:avLst/>
          </a:prstGeom>
          <a:noFill/>
        </p:spPr>
        <p:txBody>
          <a:bodyPr vert="horz" wrap="square" lIns="0" tIns="0" rIns="0" bIns="0" rtlCol="0" anchor="ctr">
            <a:spAutoFit/>
          </a:bodyPr>
          <a:lstStyle/>
          <a:p>
            <a:pPr algn="ctr"/>
            <a:r>
              <a:rPr lang="en-US" altLang="zh-CN" sz="1800" dirty="0">
                <a:solidFill>
                  <a:schemeClr val="bg1"/>
                </a:solidFill>
                <a:latin typeface="Impact" panose="020B0806030902050204" pitchFamily="34" charset="0"/>
                <a:ea typeface="微软雅黑" panose="020B0503020204020204" pitchFamily="34" charset="-122"/>
              </a:rPr>
              <a:t>02  ERM </a:t>
            </a:r>
            <a:r>
              <a:rPr lang="zh-CN" altLang="en-US" sz="1800" b="1" dirty="0">
                <a:solidFill>
                  <a:schemeClr val="bg1"/>
                </a:solidFill>
                <a:latin typeface="微软雅黑" panose="020B0503020204020204" pitchFamily="34" charset="-122"/>
                <a:ea typeface="微软雅黑" panose="020B0503020204020204" pitchFamily="34" charset="-122"/>
              </a:rPr>
              <a:t>的误区及原则</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11" name="TextBox 10"/>
          <p:cNvSpPr txBox="1"/>
          <p:nvPr userDrawn="1"/>
        </p:nvSpPr>
        <p:spPr>
          <a:xfrm>
            <a:off x="6163541" y="963525"/>
            <a:ext cx="2844000" cy="215444"/>
          </a:xfrm>
          <a:prstGeom prst="rect">
            <a:avLst/>
          </a:prstGeom>
          <a:noFill/>
        </p:spPr>
        <p:txBody>
          <a:bodyPr vert="horz" wrap="square" lIns="0" tIns="0" rIns="0" bIns="0" rtlCol="0" anchor="ctr">
            <a:spAutoFit/>
          </a:bodyPr>
          <a:lstStyle/>
          <a:p>
            <a:pPr algn="ctr"/>
            <a:r>
              <a:rPr lang="en-US" altLang="zh-CN" sz="1400" dirty="0">
                <a:solidFill>
                  <a:schemeClr val="bg1"/>
                </a:solidFill>
                <a:latin typeface="Impact" panose="020B0806030902050204" pitchFamily="34" charset="0"/>
                <a:ea typeface="微软雅黑" panose="020B0503020204020204" pitchFamily="34" charset="-122"/>
              </a:rPr>
              <a:t>03  </a:t>
            </a:r>
            <a:r>
              <a:rPr lang="zh-CN" altLang="en-US" sz="1400" dirty="0">
                <a:solidFill>
                  <a:schemeClr val="bg1"/>
                </a:solidFill>
                <a:latin typeface="微软雅黑" panose="020B0503020204020204" pitchFamily="34" charset="-122"/>
                <a:ea typeface="微软雅黑" panose="020B0503020204020204" pitchFamily="34" charset="-122"/>
              </a:rPr>
              <a:t>员工关系管理分类阐述</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2" name="TextBox 8"/>
          <p:cNvSpPr txBox="1"/>
          <p:nvPr userDrawn="1"/>
        </p:nvSpPr>
        <p:spPr>
          <a:xfrm>
            <a:off x="966311" y="1455167"/>
            <a:ext cx="4969846" cy="430887"/>
          </a:xfrm>
          <a:prstGeom prst="rect">
            <a:avLst/>
          </a:prstGeom>
          <a:noFill/>
        </p:spPr>
        <p:txBody>
          <a:bodyPr wrap="square" rtlCol="0">
            <a:spAutoFit/>
          </a:bodyPr>
          <a:lstStyle/>
          <a:p>
            <a:r>
              <a:rPr lang="zh-CN" altLang="en-US" sz="2200" dirty="0">
                <a:solidFill>
                  <a:srgbClr val="5F5E5C"/>
                </a:solidFill>
                <a:latin typeface="华康俪金黑W8(P)" pitchFamily="34" charset="-122"/>
                <a:ea typeface="华康俪金黑W8(P)" pitchFamily="34" charset="-122"/>
              </a:rPr>
              <a:t>第一节</a:t>
            </a:r>
            <a:r>
              <a:rPr lang="en-US" altLang="zh-CN" sz="2200" dirty="0">
                <a:solidFill>
                  <a:srgbClr val="5F5E5C"/>
                </a:solidFill>
                <a:latin typeface="华康俪金黑W8(P)" pitchFamily="34" charset="-122"/>
                <a:ea typeface="华康俪金黑W8(P)" pitchFamily="34" charset="-122"/>
              </a:rPr>
              <a:t>  </a:t>
            </a:r>
            <a:r>
              <a:rPr lang="zh-CN" altLang="en-US" sz="2200" dirty="0">
                <a:solidFill>
                  <a:srgbClr val="5F5E5C"/>
                </a:solidFill>
                <a:latin typeface="华康俪金黑W8(P)" pitchFamily="34" charset="-122"/>
                <a:ea typeface="华康俪金黑W8(P)" pitchFamily="34" charset="-122"/>
              </a:rPr>
              <a:t>员工关系管理的误区</a:t>
            </a:r>
            <a:endParaRPr lang="zh-CN" altLang="en-US" sz="2200" dirty="0">
              <a:solidFill>
                <a:srgbClr val="5F5E5C"/>
              </a:solidFill>
              <a:latin typeface="华康俪金黑W8(P)" pitchFamily="34" charset="-122"/>
              <a:ea typeface="华康俪金黑W8(P)"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0" name="TextBox 9"/>
          <p:cNvSpPr txBox="1"/>
          <p:nvPr userDrawn="1"/>
        </p:nvSpPr>
        <p:spPr>
          <a:xfrm>
            <a:off x="1282210" y="291803"/>
            <a:ext cx="2985839" cy="338554"/>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16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正文</a:t>
            </a:r>
            <a:r>
              <a:rPr lang="en-US" altLang="zh-CN" sz="1600" kern="1200" baseline="0" dirty="0">
                <a:solidFill>
                  <a:schemeClr val="tx1">
                    <a:lumMod val="75000"/>
                    <a:lumOff val="25000"/>
                  </a:schemeClr>
                </a:solidFill>
                <a:latin typeface="微软雅黑" panose="020B0503020204020204" pitchFamily="34" charset="-122"/>
                <a:ea typeface="微软雅黑" panose="020B0503020204020204" pitchFamily="34" charset="-122"/>
                <a:cs typeface="+mn-cs"/>
              </a:rPr>
              <a:t> . </a:t>
            </a:r>
            <a:r>
              <a:rPr lang="zh-CN" altLang="en-US" sz="1600" kern="1200" baseline="0" dirty="0">
                <a:solidFill>
                  <a:schemeClr val="tx1">
                    <a:lumMod val="75000"/>
                    <a:lumOff val="25000"/>
                  </a:schemeClr>
                </a:solidFill>
                <a:latin typeface="微软雅黑" panose="020B0503020204020204" pitchFamily="34" charset="-122"/>
                <a:ea typeface="微软雅黑" panose="020B0503020204020204" pitchFamily="34" charset="-122"/>
                <a:cs typeface="+mn-cs"/>
              </a:rPr>
              <a:t>第二章</a:t>
            </a:r>
            <a:endParaRPr lang="zh-CN" altLang="en-US" sz="16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sp>
        <p:nvSpPr>
          <p:cNvPr id="11" name="TextBox 10"/>
          <p:cNvSpPr txBox="1"/>
          <p:nvPr userDrawn="1"/>
        </p:nvSpPr>
        <p:spPr>
          <a:xfrm>
            <a:off x="9100259" y="963525"/>
            <a:ext cx="2844000" cy="215444"/>
          </a:xfrm>
          <a:prstGeom prst="rect">
            <a:avLst/>
          </a:prstGeom>
          <a:noFill/>
        </p:spPr>
        <p:txBody>
          <a:bodyPr vert="horz" wrap="square" lIns="0" tIns="0" rIns="0" bIns="0" rtlCol="0" anchor="ctr">
            <a:spAutoFit/>
          </a:bodyPr>
          <a:lstStyle/>
          <a:p>
            <a:pPr algn="ctr"/>
            <a:r>
              <a:rPr lang="en-US" altLang="zh-CN" sz="1400" dirty="0">
                <a:solidFill>
                  <a:schemeClr val="bg1"/>
                </a:solidFill>
                <a:latin typeface="Impact" panose="020B0806030902050204" pitchFamily="34" charset="0"/>
                <a:ea typeface="微软雅黑" panose="020B0503020204020204" pitchFamily="34" charset="-122"/>
              </a:rPr>
              <a:t>04  </a:t>
            </a:r>
            <a:r>
              <a:rPr lang="zh-CN" altLang="en-US" sz="1400" dirty="0">
                <a:solidFill>
                  <a:schemeClr val="bg1"/>
                </a:solidFill>
                <a:latin typeface="微软雅黑" panose="020B0503020204020204" pitchFamily="34" charset="-122"/>
                <a:ea typeface="微软雅黑" panose="020B0503020204020204" pitchFamily="34" charset="-122"/>
              </a:rPr>
              <a:t>各种风险规避</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2" name="TextBox 11"/>
          <p:cNvSpPr txBox="1"/>
          <p:nvPr userDrawn="1"/>
        </p:nvSpPr>
        <p:spPr>
          <a:xfrm>
            <a:off x="290103" y="963525"/>
            <a:ext cx="2844000" cy="215444"/>
          </a:xfrm>
          <a:prstGeom prst="rect">
            <a:avLst/>
          </a:prstGeom>
          <a:noFill/>
        </p:spPr>
        <p:txBody>
          <a:bodyPr vert="horz" wrap="square" lIns="0" tIns="0" rIns="0" bIns="0" rtlCol="0" anchor="ctr">
            <a:spAutoFit/>
          </a:bodyPr>
          <a:lstStyle/>
          <a:p>
            <a:pPr algn="ctr"/>
            <a:r>
              <a:rPr lang="en-US" altLang="zh-CN" sz="1400" dirty="0">
                <a:solidFill>
                  <a:schemeClr val="bg1"/>
                </a:solidFill>
                <a:latin typeface="Impact" panose="020B0806030902050204" pitchFamily="34" charset="0"/>
                <a:ea typeface="微软雅黑" panose="020B0503020204020204" pitchFamily="34" charset="-122"/>
              </a:rPr>
              <a:t>01  </a:t>
            </a:r>
            <a:r>
              <a:rPr lang="zh-CN" altLang="en-US" sz="1400" dirty="0">
                <a:solidFill>
                  <a:schemeClr val="bg1"/>
                </a:solidFill>
                <a:latin typeface="微软雅黑" panose="020B0503020204020204" pitchFamily="34" charset="-122"/>
                <a:ea typeface="微软雅黑" panose="020B0503020204020204" pitchFamily="34" charset="-122"/>
              </a:rPr>
              <a:t>员工关系管理概述</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 name="TextBox 12"/>
          <p:cNvSpPr txBox="1"/>
          <p:nvPr userDrawn="1"/>
        </p:nvSpPr>
        <p:spPr>
          <a:xfrm>
            <a:off x="3226822" y="908720"/>
            <a:ext cx="2844000" cy="276999"/>
          </a:xfrm>
          <a:prstGeom prst="rect">
            <a:avLst/>
          </a:prstGeom>
          <a:noFill/>
        </p:spPr>
        <p:txBody>
          <a:bodyPr vert="horz" wrap="square" lIns="0" tIns="0" rIns="0" bIns="0" rtlCol="0" anchor="ctr">
            <a:spAutoFit/>
          </a:bodyPr>
          <a:lstStyle/>
          <a:p>
            <a:pPr algn="ctr"/>
            <a:r>
              <a:rPr lang="en-US" altLang="zh-CN" sz="1800" dirty="0">
                <a:solidFill>
                  <a:schemeClr val="bg1"/>
                </a:solidFill>
                <a:latin typeface="Impact" panose="020B0806030902050204" pitchFamily="34" charset="0"/>
                <a:ea typeface="微软雅黑" panose="020B0503020204020204" pitchFamily="34" charset="-122"/>
              </a:rPr>
              <a:t>02  ERM </a:t>
            </a:r>
            <a:r>
              <a:rPr lang="zh-CN" altLang="en-US" sz="1800" b="1" dirty="0">
                <a:solidFill>
                  <a:schemeClr val="bg1"/>
                </a:solidFill>
                <a:latin typeface="微软雅黑" panose="020B0503020204020204" pitchFamily="34" charset="-122"/>
                <a:ea typeface="微软雅黑" panose="020B0503020204020204" pitchFamily="34" charset="-122"/>
              </a:rPr>
              <a:t>的误区及原则</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14" name="TextBox 13"/>
          <p:cNvSpPr txBox="1"/>
          <p:nvPr userDrawn="1"/>
        </p:nvSpPr>
        <p:spPr>
          <a:xfrm>
            <a:off x="6163541" y="963525"/>
            <a:ext cx="2844000" cy="215444"/>
          </a:xfrm>
          <a:prstGeom prst="rect">
            <a:avLst/>
          </a:prstGeom>
          <a:noFill/>
        </p:spPr>
        <p:txBody>
          <a:bodyPr vert="horz" wrap="square" lIns="0" tIns="0" rIns="0" bIns="0" rtlCol="0" anchor="ctr">
            <a:spAutoFit/>
          </a:bodyPr>
          <a:lstStyle/>
          <a:p>
            <a:pPr algn="ctr"/>
            <a:r>
              <a:rPr lang="en-US" altLang="zh-CN" sz="1400" dirty="0">
                <a:solidFill>
                  <a:schemeClr val="bg1"/>
                </a:solidFill>
                <a:latin typeface="Impact" panose="020B0806030902050204" pitchFamily="34" charset="0"/>
                <a:ea typeface="微软雅黑" panose="020B0503020204020204" pitchFamily="34" charset="-122"/>
              </a:rPr>
              <a:t>03  </a:t>
            </a:r>
            <a:r>
              <a:rPr lang="zh-CN" altLang="en-US" sz="1400" dirty="0">
                <a:solidFill>
                  <a:schemeClr val="bg1"/>
                </a:solidFill>
                <a:latin typeface="微软雅黑" panose="020B0503020204020204" pitchFamily="34" charset="-122"/>
                <a:ea typeface="微软雅黑" panose="020B0503020204020204" pitchFamily="34" charset="-122"/>
              </a:rPr>
              <a:t>员工关系管理分类阐述</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5" name="TextBox 8"/>
          <p:cNvSpPr txBox="1"/>
          <p:nvPr userDrawn="1"/>
        </p:nvSpPr>
        <p:spPr>
          <a:xfrm>
            <a:off x="966311" y="1455167"/>
            <a:ext cx="4969846" cy="430887"/>
          </a:xfrm>
          <a:prstGeom prst="rect">
            <a:avLst/>
          </a:prstGeom>
          <a:noFill/>
        </p:spPr>
        <p:txBody>
          <a:bodyPr wrap="square" rtlCol="0">
            <a:spAutoFit/>
          </a:bodyPr>
          <a:lstStyle/>
          <a:p>
            <a:r>
              <a:rPr lang="zh-CN" altLang="en-US" sz="2200" dirty="0">
                <a:solidFill>
                  <a:srgbClr val="5F5E5C"/>
                </a:solidFill>
                <a:latin typeface="华康俪金黑W8(P)" pitchFamily="34" charset="-122"/>
                <a:ea typeface="华康俪金黑W8(P)" pitchFamily="34" charset="-122"/>
              </a:rPr>
              <a:t>第二节</a:t>
            </a:r>
            <a:r>
              <a:rPr lang="en-US" altLang="zh-CN" sz="2200" dirty="0">
                <a:solidFill>
                  <a:srgbClr val="5F5E5C"/>
                </a:solidFill>
                <a:latin typeface="华康俪金黑W8(P)" pitchFamily="34" charset="-122"/>
                <a:ea typeface="华康俪金黑W8(P)" pitchFamily="34" charset="-122"/>
              </a:rPr>
              <a:t>  </a:t>
            </a:r>
            <a:r>
              <a:rPr lang="zh-CN" altLang="en-US" sz="2200" dirty="0">
                <a:solidFill>
                  <a:srgbClr val="5F5E5C"/>
                </a:solidFill>
                <a:latin typeface="华康俪金黑W8(P)" pitchFamily="34" charset="-122"/>
                <a:ea typeface="华康俪金黑W8(P)" pitchFamily="34" charset="-122"/>
              </a:rPr>
              <a:t>员工关系管理的原则</a:t>
            </a:r>
            <a:endParaRPr lang="zh-CN" altLang="en-US" sz="2200" dirty="0">
              <a:solidFill>
                <a:srgbClr val="5F5E5C"/>
              </a:solidFill>
              <a:latin typeface="华康俪金黑W8(P)" pitchFamily="34" charset="-122"/>
              <a:ea typeface="华康俪金黑W8(P)"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TextBox 4"/>
          <p:cNvSpPr txBox="1"/>
          <p:nvPr userDrawn="1"/>
        </p:nvSpPr>
        <p:spPr>
          <a:xfrm>
            <a:off x="1282210" y="291803"/>
            <a:ext cx="2985839" cy="338554"/>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16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正文</a:t>
            </a:r>
            <a:r>
              <a:rPr lang="en-US" altLang="zh-CN" sz="1600" kern="1200" baseline="0" dirty="0">
                <a:solidFill>
                  <a:schemeClr val="tx1">
                    <a:lumMod val="75000"/>
                    <a:lumOff val="25000"/>
                  </a:schemeClr>
                </a:solidFill>
                <a:latin typeface="微软雅黑" panose="020B0503020204020204" pitchFamily="34" charset="-122"/>
                <a:ea typeface="微软雅黑" panose="020B0503020204020204" pitchFamily="34" charset="-122"/>
                <a:cs typeface="+mn-cs"/>
              </a:rPr>
              <a:t> . </a:t>
            </a:r>
            <a:r>
              <a:rPr lang="zh-CN" altLang="en-US" sz="1600" kern="1200" baseline="0" dirty="0">
                <a:solidFill>
                  <a:schemeClr val="tx1">
                    <a:lumMod val="75000"/>
                    <a:lumOff val="25000"/>
                  </a:schemeClr>
                </a:solidFill>
                <a:latin typeface="微软雅黑" panose="020B0503020204020204" pitchFamily="34" charset="-122"/>
                <a:ea typeface="微软雅黑" panose="020B0503020204020204" pitchFamily="34" charset="-122"/>
                <a:cs typeface="+mn-cs"/>
              </a:rPr>
              <a:t>第三章</a:t>
            </a:r>
            <a:endParaRPr lang="zh-CN" altLang="en-US" sz="16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sp>
        <p:nvSpPr>
          <p:cNvPr id="6" name="TextBox 5"/>
          <p:cNvSpPr txBox="1"/>
          <p:nvPr userDrawn="1"/>
        </p:nvSpPr>
        <p:spPr>
          <a:xfrm>
            <a:off x="9100259" y="963525"/>
            <a:ext cx="2844000" cy="215444"/>
          </a:xfrm>
          <a:prstGeom prst="rect">
            <a:avLst/>
          </a:prstGeom>
          <a:noFill/>
        </p:spPr>
        <p:txBody>
          <a:bodyPr vert="horz" wrap="square" lIns="0" tIns="0" rIns="0" bIns="0" rtlCol="0" anchor="ctr">
            <a:spAutoFit/>
          </a:bodyPr>
          <a:lstStyle/>
          <a:p>
            <a:pPr algn="ctr"/>
            <a:r>
              <a:rPr lang="en-US" altLang="zh-CN" sz="1400" dirty="0">
                <a:solidFill>
                  <a:schemeClr val="bg1"/>
                </a:solidFill>
                <a:latin typeface="Impact" panose="020B0806030902050204" pitchFamily="34" charset="0"/>
                <a:ea typeface="微软雅黑" panose="020B0503020204020204" pitchFamily="34" charset="-122"/>
              </a:rPr>
              <a:t>04  </a:t>
            </a:r>
            <a:r>
              <a:rPr lang="zh-CN" altLang="en-US" sz="1400" dirty="0">
                <a:solidFill>
                  <a:schemeClr val="bg1"/>
                </a:solidFill>
                <a:latin typeface="微软雅黑" panose="020B0503020204020204" pitchFamily="34" charset="-122"/>
                <a:ea typeface="微软雅黑" panose="020B0503020204020204" pitchFamily="34" charset="-122"/>
              </a:rPr>
              <a:t>各种风险规避</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7" name="TextBox 6"/>
          <p:cNvSpPr txBox="1"/>
          <p:nvPr userDrawn="1"/>
        </p:nvSpPr>
        <p:spPr>
          <a:xfrm>
            <a:off x="290103" y="963525"/>
            <a:ext cx="2844000" cy="215444"/>
          </a:xfrm>
          <a:prstGeom prst="rect">
            <a:avLst/>
          </a:prstGeom>
          <a:noFill/>
        </p:spPr>
        <p:txBody>
          <a:bodyPr vert="horz" wrap="square" lIns="0" tIns="0" rIns="0" bIns="0" rtlCol="0" anchor="ctr">
            <a:spAutoFit/>
          </a:bodyPr>
          <a:lstStyle/>
          <a:p>
            <a:pPr algn="ctr"/>
            <a:r>
              <a:rPr lang="en-US" altLang="zh-CN" sz="1400" dirty="0">
                <a:solidFill>
                  <a:schemeClr val="bg1"/>
                </a:solidFill>
                <a:latin typeface="Impact" panose="020B0806030902050204" pitchFamily="34" charset="0"/>
                <a:ea typeface="微软雅黑" panose="020B0503020204020204" pitchFamily="34" charset="-122"/>
              </a:rPr>
              <a:t>01  </a:t>
            </a:r>
            <a:r>
              <a:rPr lang="zh-CN" altLang="en-US" sz="1400" dirty="0">
                <a:solidFill>
                  <a:schemeClr val="bg1"/>
                </a:solidFill>
                <a:latin typeface="微软雅黑" panose="020B0503020204020204" pitchFamily="34" charset="-122"/>
                <a:ea typeface="微软雅黑" panose="020B0503020204020204" pitchFamily="34" charset="-122"/>
              </a:rPr>
              <a:t>员工关系管理概述</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8" name="TextBox 7"/>
          <p:cNvSpPr txBox="1"/>
          <p:nvPr userDrawn="1"/>
        </p:nvSpPr>
        <p:spPr>
          <a:xfrm>
            <a:off x="3226822" y="963525"/>
            <a:ext cx="2844000" cy="215444"/>
          </a:xfrm>
          <a:prstGeom prst="rect">
            <a:avLst/>
          </a:prstGeom>
          <a:noFill/>
        </p:spPr>
        <p:txBody>
          <a:bodyPr vert="horz" wrap="square" lIns="0" tIns="0" rIns="0" bIns="0" rtlCol="0" anchor="ctr">
            <a:spAutoFit/>
          </a:bodyPr>
          <a:lstStyle/>
          <a:p>
            <a:pPr algn="ctr"/>
            <a:r>
              <a:rPr lang="en-US" altLang="zh-CN" sz="1400" dirty="0">
                <a:solidFill>
                  <a:schemeClr val="bg1"/>
                </a:solidFill>
                <a:latin typeface="Impact" panose="020B0806030902050204" pitchFamily="34" charset="0"/>
                <a:ea typeface="微软雅黑" panose="020B0503020204020204" pitchFamily="34" charset="-122"/>
              </a:rPr>
              <a:t>02  </a:t>
            </a:r>
            <a:r>
              <a:rPr lang="zh-CN" altLang="en-US" sz="1400" dirty="0">
                <a:solidFill>
                  <a:schemeClr val="bg1"/>
                </a:solidFill>
                <a:latin typeface="微软雅黑" panose="020B0503020204020204" pitchFamily="34" charset="-122"/>
                <a:ea typeface="微软雅黑" panose="020B0503020204020204" pitchFamily="34" charset="-122"/>
              </a:rPr>
              <a:t>员工关系管理的误区及原则</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TextBox 8"/>
          <p:cNvSpPr txBox="1"/>
          <p:nvPr userDrawn="1"/>
        </p:nvSpPr>
        <p:spPr>
          <a:xfrm>
            <a:off x="6163541" y="893331"/>
            <a:ext cx="2844000" cy="307777"/>
          </a:xfrm>
          <a:prstGeom prst="rect">
            <a:avLst/>
          </a:prstGeom>
          <a:noFill/>
        </p:spPr>
        <p:txBody>
          <a:bodyPr vert="horz" wrap="square" lIns="0" tIns="0" rIns="0" bIns="0" rtlCol="0" anchor="ctr">
            <a:spAutoFit/>
          </a:bodyPr>
          <a:lstStyle/>
          <a:p>
            <a:pPr algn="ctr"/>
            <a:r>
              <a:rPr lang="en-US" altLang="zh-CN" sz="2000" dirty="0">
                <a:solidFill>
                  <a:schemeClr val="bg1"/>
                </a:solidFill>
                <a:latin typeface="Impact" panose="020B0806030902050204" pitchFamily="34" charset="0"/>
                <a:ea typeface="微软雅黑" panose="020B0503020204020204" pitchFamily="34" charset="-122"/>
              </a:rPr>
              <a:t>03</a:t>
            </a:r>
            <a:r>
              <a:rPr lang="en-US" altLang="zh-CN" sz="1800" dirty="0">
                <a:solidFill>
                  <a:schemeClr val="bg1"/>
                </a:solidFill>
                <a:latin typeface="Impact" panose="020B0806030902050204" pitchFamily="34" charset="0"/>
                <a:ea typeface="微软雅黑" panose="020B0503020204020204" pitchFamily="34" charset="-122"/>
              </a:rPr>
              <a:t>  </a:t>
            </a:r>
            <a:r>
              <a:rPr lang="zh-CN" altLang="en-US" sz="1800" b="1" dirty="0">
                <a:solidFill>
                  <a:schemeClr val="bg1"/>
                </a:solidFill>
                <a:latin typeface="微软雅黑" panose="020B0503020204020204" pitchFamily="34" charset="-122"/>
                <a:ea typeface="微软雅黑" panose="020B0503020204020204" pitchFamily="34" charset="-122"/>
              </a:rPr>
              <a:t>员工关系管理分类阐述</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0" name="TextBox 9"/>
          <p:cNvSpPr txBox="1"/>
          <p:nvPr userDrawn="1"/>
        </p:nvSpPr>
        <p:spPr>
          <a:xfrm>
            <a:off x="1282210" y="291803"/>
            <a:ext cx="2985839" cy="338554"/>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16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正文</a:t>
            </a:r>
            <a:r>
              <a:rPr lang="en-US" altLang="zh-CN" sz="1600" kern="1200" baseline="0" dirty="0">
                <a:solidFill>
                  <a:schemeClr val="tx1">
                    <a:lumMod val="75000"/>
                    <a:lumOff val="25000"/>
                  </a:schemeClr>
                </a:solidFill>
                <a:latin typeface="微软雅黑" panose="020B0503020204020204" pitchFamily="34" charset="-122"/>
                <a:ea typeface="微软雅黑" panose="020B0503020204020204" pitchFamily="34" charset="-122"/>
                <a:cs typeface="+mn-cs"/>
              </a:rPr>
              <a:t> . </a:t>
            </a:r>
            <a:r>
              <a:rPr lang="zh-CN" altLang="en-US" sz="1600" kern="1200" baseline="0" dirty="0">
                <a:solidFill>
                  <a:schemeClr val="tx1">
                    <a:lumMod val="75000"/>
                    <a:lumOff val="25000"/>
                  </a:schemeClr>
                </a:solidFill>
                <a:latin typeface="微软雅黑" panose="020B0503020204020204" pitchFamily="34" charset="-122"/>
                <a:ea typeface="微软雅黑" panose="020B0503020204020204" pitchFamily="34" charset="-122"/>
                <a:cs typeface="+mn-cs"/>
              </a:rPr>
              <a:t>第三章</a:t>
            </a:r>
            <a:endParaRPr lang="zh-CN" altLang="en-US" sz="16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sp>
        <p:nvSpPr>
          <p:cNvPr id="11" name="TextBox 10"/>
          <p:cNvSpPr txBox="1"/>
          <p:nvPr userDrawn="1"/>
        </p:nvSpPr>
        <p:spPr>
          <a:xfrm>
            <a:off x="9100259" y="963525"/>
            <a:ext cx="2844000" cy="215444"/>
          </a:xfrm>
          <a:prstGeom prst="rect">
            <a:avLst/>
          </a:prstGeom>
          <a:noFill/>
        </p:spPr>
        <p:txBody>
          <a:bodyPr vert="horz" wrap="square" lIns="0" tIns="0" rIns="0" bIns="0" rtlCol="0" anchor="ctr">
            <a:spAutoFit/>
          </a:bodyPr>
          <a:lstStyle/>
          <a:p>
            <a:pPr algn="ctr"/>
            <a:r>
              <a:rPr lang="en-US" altLang="zh-CN" sz="1400" dirty="0">
                <a:solidFill>
                  <a:schemeClr val="bg1"/>
                </a:solidFill>
                <a:latin typeface="Impact" panose="020B0806030902050204" pitchFamily="34" charset="0"/>
                <a:ea typeface="微软雅黑" panose="020B0503020204020204" pitchFamily="34" charset="-122"/>
              </a:rPr>
              <a:t>04  </a:t>
            </a:r>
            <a:r>
              <a:rPr lang="zh-CN" altLang="en-US" sz="1400" dirty="0">
                <a:solidFill>
                  <a:schemeClr val="bg1"/>
                </a:solidFill>
                <a:latin typeface="微软雅黑" panose="020B0503020204020204" pitchFamily="34" charset="-122"/>
                <a:ea typeface="微软雅黑" panose="020B0503020204020204" pitchFamily="34" charset="-122"/>
              </a:rPr>
              <a:t>各种风险规避</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2" name="TextBox 11"/>
          <p:cNvSpPr txBox="1"/>
          <p:nvPr userDrawn="1"/>
        </p:nvSpPr>
        <p:spPr>
          <a:xfrm>
            <a:off x="290103" y="963525"/>
            <a:ext cx="2844000" cy="215444"/>
          </a:xfrm>
          <a:prstGeom prst="rect">
            <a:avLst/>
          </a:prstGeom>
          <a:noFill/>
        </p:spPr>
        <p:txBody>
          <a:bodyPr vert="horz" wrap="square" lIns="0" tIns="0" rIns="0" bIns="0" rtlCol="0" anchor="ctr">
            <a:spAutoFit/>
          </a:bodyPr>
          <a:lstStyle/>
          <a:p>
            <a:pPr algn="ctr"/>
            <a:r>
              <a:rPr lang="en-US" altLang="zh-CN" sz="1400" dirty="0">
                <a:solidFill>
                  <a:schemeClr val="bg1"/>
                </a:solidFill>
                <a:latin typeface="Impact" panose="020B0806030902050204" pitchFamily="34" charset="0"/>
                <a:ea typeface="微软雅黑" panose="020B0503020204020204" pitchFamily="34" charset="-122"/>
              </a:rPr>
              <a:t>01  </a:t>
            </a:r>
            <a:r>
              <a:rPr lang="zh-CN" altLang="en-US" sz="1400" dirty="0">
                <a:solidFill>
                  <a:schemeClr val="bg1"/>
                </a:solidFill>
                <a:latin typeface="微软雅黑" panose="020B0503020204020204" pitchFamily="34" charset="-122"/>
                <a:ea typeface="微软雅黑" panose="020B0503020204020204" pitchFamily="34" charset="-122"/>
              </a:rPr>
              <a:t>员工关系管理概述</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 name="TextBox 12"/>
          <p:cNvSpPr txBox="1"/>
          <p:nvPr userDrawn="1"/>
        </p:nvSpPr>
        <p:spPr>
          <a:xfrm>
            <a:off x="3226822" y="963525"/>
            <a:ext cx="2844000" cy="215444"/>
          </a:xfrm>
          <a:prstGeom prst="rect">
            <a:avLst/>
          </a:prstGeom>
          <a:noFill/>
        </p:spPr>
        <p:txBody>
          <a:bodyPr vert="horz" wrap="square" lIns="0" tIns="0" rIns="0" bIns="0" rtlCol="0" anchor="ctr">
            <a:spAutoFit/>
          </a:bodyPr>
          <a:lstStyle/>
          <a:p>
            <a:pPr algn="ctr"/>
            <a:r>
              <a:rPr lang="en-US" altLang="zh-CN" sz="1400" dirty="0">
                <a:solidFill>
                  <a:schemeClr val="bg1"/>
                </a:solidFill>
                <a:latin typeface="Impact" panose="020B0806030902050204" pitchFamily="34" charset="0"/>
                <a:ea typeface="微软雅黑" panose="020B0503020204020204" pitchFamily="34" charset="-122"/>
              </a:rPr>
              <a:t>02  </a:t>
            </a:r>
            <a:r>
              <a:rPr lang="zh-CN" altLang="en-US" sz="1400" dirty="0">
                <a:solidFill>
                  <a:schemeClr val="bg1"/>
                </a:solidFill>
                <a:latin typeface="微软雅黑" panose="020B0503020204020204" pitchFamily="34" charset="-122"/>
                <a:ea typeface="微软雅黑" panose="020B0503020204020204" pitchFamily="34" charset="-122"/>
              </a:rPr>
              <a:t>员工关系管理的误区及原则</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4" name="TextBox 13"/>
          <p:cNvSpPr txBox="1"/>
          <p:nvPr userDrawn="1"/>
        </p:nvSpPr>
        <p:spPr>
          <a:xfrm>
            <a:off x="6163541" y="893331"/>
            <a:ext cx="2844000" cy="307777"/>
          </a:xfrm>
          <a:prstGeom prst="rect">
            <a:avLst/>
          </a:prstGeom>
          <a:noFill/>
        </p:spPr>
        <p:txBody>
          <a:bodyPr vert="horz" wrap="square" lIns="0" tIns="0" rIns="0" bIns="0" rtlCol="0" anchor="ctr">
            <a:spAutoFit/>
          </a:bodyPr>
          <a:lstStyle/>
          <a:p>
            <a:pPr algn="ctr"/>
            <a:r>
              <a:rPr lang="en-US" altLang="zh-CN" sz="2000" dirty="0">
                <a:solidFill>
                  <a:schemeClr val="bg1"/>
                </a:solidFill>
                <a:latin typeface="Impact" panose="020B0806030902050204" pitchFamily="34" charset="0"/>
                <a:ea typeface="微软雅黑" panose="020B0503020204020204" pitchFamily="34" charset="-122"/>
              </a:rPr>
              <a:t>03</a:t>
            </a:r>
            <a:r>
              <a:rPr lang="en-US" altLang="zh-CN" sz="1800" dirty="0">
                <a:solidFill>
                  <a:schemeClr val="bg1"/>
                </a:solidFill>
                <a:latin typeface="Impact" panose="020B0806030902050204" pitchFamily="34" charset="0"/>
                <a:ea typeface="微软雅黑" panose="020B0503020204020204" pitchFamily="34" charset="-122"/>
              </a:rPr>
              <a:t>  </a:t>
            </a:r>
            <a:r>
              <a:rPr lang="zh-CN" altLang="en-US" sz="1800" b="1" dirty="0">
                <a:solidFill>
                  <a:schemeClr val="bg1"/>
                </a:solidFill>
                <a:latin typeface="微软雅黑" panose="020B0503020204020204" pitchFamily="34" charset="-122"/>
                <a:ea typeface="微软雅黑" panose="020B0503020204020204" pitchFamily="34" charset="-122"/>
              </a:rPr>
              <a:t>员工关系管理分类阐述</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15" name="TextBox 8"/>
          <p:cNvSpPr txBox="1"/>
          <p:nvPr userDrawn="1"/>
        </p:nvSpPr>
        <p:spPr>
          <a:xfrm>
            <a:off x="966311" y="1455167"/>
            <a:ext cx="4969846" cy="430887"/>
          </a:xfrm>
          <a:prstGeom prst="rect">
            <a:avLst/>
          </a:prstGeom>
          <a:noFill/>
        </p:spPr>
        <p:txBody>
          <a:bodyPr wrap="square" rtlCol="0">
            <a:spAutoFit/>
          </a:bodyPr>
          <a:lstStyle/>
          <a:p>
            <a:r>
              <a:rPr lang="zh-CN" altLang="en-US" sz="2200" dirty="0">
                <a:solidFill>
                  <a:srgbClr val="5F5E5C"/>
                </a:solidFill>
                <a:latin typeface="华康俪金黑W8(P)" pitchFamily="34" charset="-122"/>
                <a:ea typeface="华康俪金黑W8(P)" pitchFamily="34" charset="-122"/>
              </a:rPr>
              <a:t>第一节</a:t>
            </a:r>
            <a:r>
              <a:rPr lang="en-US" altLang="zh-CN" sz="2200" dirty="0">
                <a:solidFill>
                  <a:srgbClr val="5F5E5C"/>
                </a:solidFill>
                <a:latin typeface="华康俪金黑W8(P)" pitchFamily="34" charset="-122"/>
                <a:ea typeface="华康俪金黑W8(P)" pitchFamily="34" charset="-122"/>
              </a:rPr>
              <a:t>  </a:t>
            </a:r>
            <a:r>
              <a:rPr lang="zh-CN" altLang="en-US" sz="2200" dirty="0">
                <a:solidFill>
                  <a:srgbClr val="5F5E5C"/>
                </a:solidFill>
                <a:latin typeface="华康俪金黑W8(P)" pitchFamily="34" charset="-122"/>
                <a:ea typeface="华康俪金黑W8(P)" pitchFamily="34" charset="-122"/>
              </a:rPr>
              <a:t>劳动关系管理</a:t>
            </a:r>
            <a:endParaRPr lang="zh-CN" altLang="en-US" sz="2200" dirty="0">
              <a:solidFill>
                <a:srgbClr val="5F5E5C"/>
              </a:solidFill>
              <a:latin typeface="华康俪金黑W8(P)" pitchFamily="34" charset="-122"/>
              <a:ea typeface="华康俪金黑W8(P)"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10" name="TextBox 9"/>
          <p:cNvSpPr txBox="1"/>
          <p:nvPr userDrawn="1"/>
        </p:nvSpPr>
        <p:spPr>
          <a:xfrm>
            <a:off x="1282210" y="291803"/>
            <a:ext cx="2985839" cy="338554"/>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16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正文</a:t>
            </a:r>
            <a:r>
              <a:rPr lang="en-US" altLang="zh-CN" sz="1600" kern="1200" baseline="0" dirty="0">
                <a:solidFill>
                  <a:schemeClr val="tx1">
                    <a:lumMod val="75000"/>
                    <a:lumOff val="25000"/>
                  </a:schemeClr>
                </a:solidFill>
                <a:latin typeface="微软雅黑" panose="020B0503020204020204" pitchFamily="34" charset="-122"/>
                <a:ea typeface="微软雅黑" panose="020B0503020204020204" pitchFamily="34" charset="-122"/>
                <a:cs typeface="+mn-cs"/>
              </a:rPr>
              <a:t> . </a:t>
            </a:r>
            <a:r>
              <a:rPr lang="zh-CN" altLang="en-US" sz="1600" kern="1200" baseline="0" dirty="0">
                <a:solidFill>
                  <a:schemeClr val="tx1">
                    <a:lumMod val="75000"/>
                    <a:lumOff val="25000"/>
                  </a:schemeClr>
                </a:solidFill>
                <a:latin typeface="微软雅黑" panose="020B0503020204020204" pitchFamily="34" charset="-122"/>
                <a:ea typeface="微软雅黑" panose="020B0503020204020204" pitchFamily="34" charset="-122"/>
                <a:cs typeface="+mn-cs"/>
              </a:rPr>
              <a:t>第三章</a:t>
            </a:r>
            <a:endParaRPr lang="zh-CN" altLang="en-US" sz="16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sp>
        <p:nvSpPr>
          <p:cNvPr id="11" name="TextBox 10"/>
          <p:cNvSpPr txBox="1"/>
          <p:nvPr userDrawn="1"/>
        </p:nvSpPr>
        <p:spPr>
          <a:xfrm>
            <a:off x="9100259" y="963525"/>
            <a:ext cx="2844000" cy="215444"/>
          </a:xfrm>
          <a:prstGeom prst="rect">
            <a:avLst/>
          </a:prstGeom>
          <a:noFill/>
        </p:spPr>
        <p:txBody>
          <a:bodyPr vert="horz" wrap="square" lIns="0" tIns="0" rIns="0" bIns="0" rtlCol="0" anchor="ctr">
            <a:spAutoFit/>
          </a:bodyPr>
          <a:lstStyle/>
          <a:p>
            <a:pPr algn="ctr"/>
            <a:r>
              <a:rPr lang="en-US" altLang="zh-CN" sz="1400" dirty="0">
                <a:solidFill>
                  <a:schemeClr val="bg1"/>
                </a:solidFill>
                <a:latin typeface="Impact" panose="020B0806030902050204" pitchFamily="34" charset="0"/>
                <a:ea typeface="微软雅黑" panose="020B0503020204020204" pitchFamily="34" charset="-122"/>
              </a:rPr>
              <a:t>04  </a:t>
            </a:r>
            <a:r>
              <a:rPr lang="zh-CN" altLang="en-US" sz="1400" dirty="0">
                <a:solidFill>
                  <a:schemeClr val="bg1"/>
                </a:solidFill>
                <a:latin typeface="微软雅黑" panose="020B0503020204020204" pitchFamily="34" charset="-122"/>
                <a:ea typeface="微软雅黑" panose="020B0503020204020204" pitchFamily="34" charset="-122"/>
              </a:rPr>
              <a:t>各种风险规避</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2" name="TextBox 11"/>
          <p:cNvSpPr txBox="1"/>
          <p:nvPr userDrawn="1"/>
        </p:nvSpPr>
        <p:spPr>
          <a:xfrm>
            <a:off x="290103" y="963525"/>
            <a:ext cx="2844000" cy="215444"/>
          </a:xfrm>
          <a:prstGeom prst="rect">
            <a:avLst/>
          </a:prstGeom>
          <a:noFill/>
        </p:spPr>
        <p:txBody>
          <a:bodyPr vert="horz" wrap="square" lIns="0" tIns="0" rIns="0" bIns="0" rtlCol="0" anchor="ctr">
            <a:spAutoFit/>
          </a:bodyPr>
          <a:lstStyle/>
          <a:p>
            <a:pPr algn="ctr"/>
            <a:r>
              <a:rPr lang="en-US" altLang="zh-CN" sz="1400" dirty="0">
                <a:solidFill>
                  <a:schemeClr val="bg1"/>
                </a:solidFill>
                <a:latin typeface="Impact" panose="020B0806030902050204" pitchFamily="34" charset="0"/>
                <a:ea typeface="微软雅黑" panose="020B0503020204020204" pitchFamily="34" charset="-122"/>
              </a:rPr>
              <a:t>01  </a:t>
            </a:r>
            <a:r>
              <a:rPr lang="zh-CN" altLang="en-US" sz="1400" dirty="0">
                <a:solidFill>
                  <a:schemeClr val="bg1"/>
                </a:solidFill>
                <a:latin typeface="微软雅黑" panose="020B0503020204020204" pitchFamily="34" charset="-122"/>
                <a:ea typeface="微软雅黑" panose="020B0503020204020204" pitchFamily="34" charset="-122"/>
              </a:rPr>
              <a:t>员工关系管理概述</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 name="TextBox 12"/>
          <p:cNvSpPr txBox="1"/>
          <p:nvPr userDrawn="1"/>
        </p:nvSpPr>
        <p:spPr>
          <a:xfrm>
            <a:off x="3226822" y="963525"/>
            <a:ext cx="2844000" cy="215444"/>
          </a:xfrm>
          <a:prstGeom prst="rect">
            <a:avLst/>
          </a:prstGeom>
          <a:noFill/>
        </p:spPr>
        <p:txBody>
          <a:bodyPr vert="horz" wrap="square" lIns="0" tIns="0" rIns="0" bIns="0" rtlCol="0" anchor="ctr">
            <a:spAutoFit/>
          </a:bodyPr>
          <a:lstStyle/>
          <a:p>
            <a:pPr algn="ctr"/>
            <a:r>
              <a:rPr lang="en-US" altLang="zh-CN" sz="1400" dirty="0">
                <a:solidFill>
                  <a:schemeClr val="bg1"/>
                </a:solidFill>
                <a:latin typeface="Impact" panose="020B0806030902050204" pitchFamily="34" charset="0"/>
                <a:ea typeface="微软雅黑" panose="020B0503020204020204" pitchFamily="34" charset="-122"/>
              </a:rPr>
              <a:t>02  </a:t>
            </a:r>
            <a:r>
              <a:rPr lang="zh-CN" altLang="en-US" sz="1400" dirty="0">
                <a:solidFill>
                  <a:schemeClr val="bg1"/>
                </a:solidFill>
                <a:latin typeface="微软雅黑" panose="020B0503020204020204" pitchFamily="34" charset="-122"/>
                <a:ea typeface="微软雅黑" panose="020B0503020204020204" pitchFamily="34" charset="-122"/>
              </a:rPr>
              <a:t>员工关系管理的误区及原则</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4" name="TextBox 13"/>
          <p:cNvSpPr txBox="1"/>
          <p:nvPr userDrawn="1"/>
        </p:nvSpPr>
        <p:spPr>
          <a:xfrm>
            <a:off x="6163541" y="893331"/>
            <a:ext cx="2844000" cy="307777"/>
          </a:xfrm>
          <a:prstGeom prst="rect">
            <a:avLst/>
          </a:prstGeom>
          <a:noFill/>
        </p:spPr>
        <p:txBody>
          <a:bodyPr vert="horz" wrap="square" lIns="0" tIns="0" rIns="0" bIns="0" rtlCol="0" anchor="ctr">
            <a:spAutoFit/>
          </a:bodyPr>
          <a:lstStyle/>
          <a:p>
            <a:pPr algn="ctr"/>
            <a:r>
              <a:rPr lang="en-US" altLang="zh-CN" sz="2000" dirty="0">
                <a:solidFill>
                  <a:schemeClr val="bg1"/>
                </a:solidFill>
                <a:latin typeface="Impact" panose="020B0806030902050204" pitchFamily="34" charset="0"/>
                <a:ea typeface="微软雅黑" panose="020B0503020204020204" pitchFamily="34" charset="-122"/>
              </a:rPr>
              <a:t>03</a:t>
            </a:r>
            <a:r>
              <a:rPr lang="en-US" altLang="zh-CN" sz="1800" dirty="0">
                <a:solidFill>
                  <a:schemeClr val="bg1"/>
                </a:solidFill>
                <a:latin typeface="Impact" panose="020B0806030902050204" pitchFamily="34" charset="0"/>
                <a:ea typeface="微软雅黑" panose="020B0503020204020204" pitchFamily="34" charset="-122"/>
              </a:rPr>
              <a:t>  </a:t>
            </a:r>
            <a:r>
              <a:rPr lang="zh-CN" altLang="en-US" sz="1800" b="1" dirty="0">
                <a:solidFill>
                  <a:schemeClr val="bg1"/>
                </a:solidFill>
                <a:latin typeface="微软雅黑" panose="020B0503020204020204" pitchFamily="34" charset="-122"/>
                <a:ea typeface="微软雅黑" panose="020B0503020204020204" pitchFamily="34" charset="-122"/>
              </a:rPr>
              <a:t>员工关系管理分类阐述</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15" name="TextBox 8"/>
          <p:cNvSpPr txBox="1"/>
          <p:nvPr userDrawn="1"/>
        </p:nvSpPr>
        <p:spPr>
          <a:xfrm>
            <a:off x="966311" y="1455167"/>
            <a:ext cx="4969846" cy="430887"/>
          </a:xfrm>
          <a:prstGeom prst="rect">
            <a:avLst/>
          </a:prstGeom>
          <a:noFill/>
        </p:spPr>
        <p:txBody>
          <a:bodyPr wrap="square" rtlCol="0">
            <a:spAutoFit/>
          </a:bodyPr>
          <a:lstStyle/>
          <a:p>
            <a:r>
              <a:rPr lang="zh-CN" altLang="en-US" sz="2200" dirty="0">
                <a:solidFill>
                  <a:srgbClr val="5F5E5C"/>
                </a:solidFill>
                <a:latin typeface="华康俪金黑W8(P)" pitchFamily="34" charset="-122"/>
                <a:ea typeface="华康俪金黑W8(P)" pitchFamily="34" charset="-122"/>
              </a:rPr>
              <a:t>第二节</a:t>
            </a:r>
            <a:r>
              <a:rPr lang="en-US" altLang="zh-CN" sz="2200" dirty="0">
                <a:solidFill>
                  <a:srgbClr val="5F5E5C"/>
                </a:solidFill>
                <a:latin typeface="华康俪金黑W8(P)" pitchFamily="34" charset="-122"/>
                <a:ea typeface="华康俪金黑W8(P)" pitchFamily="34" charset="-122"/>
              </a:rPr>
              <a:t>  </a:t>
            </a:r>
            <a:r>
              <a:rPr lang="zh-CN" altLang="en-US" sz="2200" dirty="0">
                <a:solidFill>
                  <a:srgbClr val="5F5E5C"/>
                </a:solidFill>
                <a:latin typeface="华康俪金黑W8(P)" pitchFamily="34" charset="-122"/>
                <a:ea typeface="华康俪金黑W8(P)" pitchFamily="34" charset="-122"/>
              </a:rPr>
              <a:t>员工纪律管理</a:t>
            </a:r>
            <a:endParaRPr lang="zh-CN" altLang="en-US" sz="2200" dirty="0">
              <a:solidFill>
                <a:srgbClr val="5F5E5C"/>
              </a:solidFill>
              <a:latin typeface="华康俪金黑W8(P)" pitchFamily="34" charset="-122"/>
              <a:ea typeface="华康俪金黑W8(P)"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slideLayout" Target="../slideLayouts/slideLayout23.xml"/><Relationship Id="rId7" Type="http://schemas.openxmlformats.org/officeDocument/2006/relationships/slideLayout" Target="../slideLayouts/slideLayout2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2" Type="http://schemas.openxmlformats.org/officeDocument/2006/relationships/theme" Target="../theme/theme2.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10" name="矩形 9"/>
          <p:cNvSpPr/>
          <p:nvPr userDrawn="1"/>
        </p:nvSpPr>
        <p:spPr>
          <a:xfrm>
            <a:off x="290103" y="822592"/>
            <a:ext cx="2844000" cy="453036"/>
          </a:xfrm>
          <a:prstGeom prst="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3226822" y="822592"/>
            <a:ext cx="2844000" cy="453036"/>
          </a:xfrm>
          <a:prstGeom prst="rect">
            <a:avLst/>
          </a:prstGeom>
          <a:solidFill>
            <a:srgbClr val="3B79C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2" name="矩形 11"/>
          <p:cNvSpPr/>
          <p:nvPr userDrawn="1"/>
        </p:nvSpPr>
        <p:spPr>
          <a:xfrm>
            <a:off x="6163541" y="822592"/>
            <a:ext cx="2844000" cy="453036"/>
          </a:xfrm>
          <a:prstGeom prst="rect">
            <a:avLst/>
          </a:prstGeom>
          <a:solidFill>
            <a:srgbClr val="8BAB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9100259" y="822592"/>
            <a:ext cx="2844000" cy="453036"/>
          </a:xfrm>
          <a:prstGeom prst="rect">
            <a:avLst/>
          </a:prstGeom>
          <a:solidFill>
            <a:srgbClr val="FF85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userDrawn="1"/>
        </p:nvSpPr>
        <p:spPr>
          <a:xfrm>
            <a:off x="0" y="0"/>
            <a:ext cx="12198350" cy="822592"/>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tx1"/>
              </a:solidFill>
            </a:endParaRPr>
          </a:p>
        </p:txBody>
      </p:sp>
      <p:sp>
        <p:nvSpPr>
          <p:cNvPr id="14" name="TextBox 13"/>
          <p:cNvSpPr txBox="1"/>
          <p:nvPr userDrawn="1"/>
        </p:nvSpPr>
        <p:spPr>
          <a:xfrm>
            <a:off x="262661" y="260648"/>
            <a:ext cx="896791" cy="369332"/>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1800" kern="1200" dirty="0">
                <a:solidFill>
                  <a:schemeClr val="tx1">
                    <a:lumMod val="75000"/>
                    <a:lumOff val="25000"/>
                  </a:schemeClr>
                </a:solidFill>
                <a:effectLst>
                  <a:reflection blurRad="6350" stA="55000" endA="300" endPos="45500" dir="5400000" sy="-100000" algn="bl" rotWithShape="0"/>
                </a:effectLst>
                <a:latin typeface="Broadway" pitchFamily="82" charset="0"/>
                <a:ea typeface="楷体" panose="02010609060101010101" pitchFamily="49" charset="-122"/>
                <a:cs typeface="经典繁仿黑" pitchFamily="49" charset="-122"/>
              </a:rPr>
              <a:t>LOGO</a:t>
            </a:r>
            <a:endParaRPr lang="zh-CN" altLang="en-US" sz="1800" kern="1200" dirty="0">
              <a:solidFill>
                <a:schemeClr val="tx1">
                  <a:lumMod val="75000"/>
                  <a:lumOff val="25000"/>
                </a:schemeClr>
              </a:solidFill>
              <a:effectLst>
                <a:reflection blurRad="6350" stA="55000" endA="300" endPos="45500" dir="5400000" sy="-100000" algn="bl" rotWithShape="0"/>
              </a:effectLst>
              <a:latin typeface="Broadway" pitchFamily="82" charset="0"/>
              <a:ea typeface="楷体" panose="02010609060101010101" pitchFamily="49" charset="-122"/>
              <a:cs typeface="经典繁仿黑" pitchFamily="49" charset="-122"/>
            </a:endParaRPr>
          </a:p>
        </p:txBody>
      </p:sp>
      <p:cxnSp>
        <p:nvCxnSpPr>
          <p:cNvPr id="15" name="直接连接符 14"/>
          <p:cNvCxnSpPr/>
          <p:nvPr userDrawn="1"/>
        </p:nvCxnSpPr>
        <p:spPr>
          <a:xfrm>
            <a:off x="1159453" y="314347"/>
            <a:ext cx="0" cy="26193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矩形 16"/>
          <p:cNvSpPr/>
          <p:nvPr userDrawn="1"/>
        </p:nvSpPr>
        <p:spPr>
          <a:xfrm>
            <a:off x="10851972" y="314346"/>
            <a:ext cx="1093995" cy="369332"/>
          </a:xfrm>
          <a:prstGeom prst="rect">
            <a:avLst/>
          </a:prstGeom>
        </p:spPr>
        <p:txBody>
          <a:bodyPr/>
          <a:lstStyle/>
          <a:p>
            <a:pPr algn="ctr">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fld>
            <a:r>
              <a:rPr lang="zh-CN" altLang="en-US" sz="1600" dirty="0">
                <a:solidFill>
                  <a:schemeClr val="tx1">
                    <a:lumMod val="75000"/>
                    <a:lumOff val="25000"/>
                  </a:schemeClr>
                </a:solidFill>
              </a:rPr>
              <a:t>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页</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637" y="365125"/>
            <a:ext cx="10521077"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637" y="1825625"/>
            <a:ext cx="10521077"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637" y="6356350"/>
            <a:ext cx="274462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40703" y="6356350"/>
            <a:ext cx="411694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5085" y="6356350"/>
            <a:ext cx="274462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chart" Target="../charts/char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2.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chart" Target="../charts/char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3.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5.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6.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7.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8.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chart" Target="../charts/chart4.xml"/></Relationships>
</file>

<file path=ppt/slides/_rels/slide54.xml.rels><?xml version="1.0" encoding="UTF-8" standalone="yes"?>
<Relationships xmlns="http://schemas.openxmlformats.org/package/2006/relationships"><Relationship Id="rId9" Type="http://schemas.openxmlformats.org/officeDocument/2006/relationships/hyperlink" Target="http://www.1ppt.com/word/" TargetMode="External"/><Relationship Id="rId8" Type="http://schemas.openxmlformats.org/officeDocument/2006/relationships/hyperlink" Target="http://www.1ppt.com/powerpoint/" TargetMode="External"/><Relationship Id="rId7" Type="http://schemas.openxmlformats.org/officeDocument/2006/relationships/hyperlink" Target="http://www.1ppt.com/xiazai/" TargetMode="External"/><Relationship Id="rId6" Type="http://schemas.openxmlformats.org/officeDocument/2006/relationships/hyperlink" Target="http://www.1ppt.com/tubiao/" TargetMode="External"/><Relationship Id="rId5" Type="http://schemas.openxmlformats.org/officeDocument/2006/relationships/hyperlink" Target="http://www.1ppt.com/beijing/" TargetMode="External"/><Relationship Id="rId4" Type="http://schemas.openxmlformats.org/officeDocument/2006/relationships/hyperlink" Target="http://www.1ppt.com/sucai/" TargetMode="External"/><Relationship Id="rId3" Type="http://schemas.openxmlformats.org/officeDocument/2006/relationships/hyperlink" Target="http://www.1ppt.com/jieri/" TargetMode="External"/><Relationship Id="rId2" Type="http://schemas.openxmlformats.org/officeDocument/2006/relationships/hyperlink" Target="http://www.1ppt.com/hangye/" TargetMode="External"/><Relationship Id="rId17" Type="http://schemas.openxmlformats.org/officeDocument/2006/relationships/slideLayout" Target="../slideLayouts/slideLayout11.xml"/><Relationship Id="rId16" Type="http://schemas.openxmlformats.org/officeDocument/2006/relationships/image" Target="../media/image20.jpeg"/><Relationship Id="rId15" Type="http://schemas.openxmlformats.org/officeDocument/2006/relationships/hyperlink" Target="http://www.1ppt.com/jiaoan/" TargetMode="External"/><Relationship Id="rId14" Type="http://schemas.openxmlformats.org/officeDocument/2006/relationships/hyperlink" Target="http://www.1ppt.com/shiti/" TargetMode="External"/><Relationship Id="rId13" Type="http://schemas.openxmlformats.org/officeDocument/2006/relationships/hyperlink" Target="http://www.1ppt.com/fanwen/" TargetMode="External"/><Relationship Id="rId12" Type="http://schemas.openxmlformats.org/officeDocument/2006/relationships/hyperlink" Target="http://www.1ppt.com/kejian/" TargetMode="External"/><Relationship Id="rId11" Type="http://schemas.openxmlformats.org/officeDocument/2006/relationships/hyperlink" Target="http://www.1ppt.com/ziliao/" TargetMode="External"/><Relationship Id="rId10" Type="http://schemas.openxmlformats.org/officeDocument/2006/relationships/hyperlink" Target="http://www.1ppt.com/excel/" TargetMode="External"/><Relationship Id="rId1" Type="http://schemas.openxmlformats.org/officeDocument/2006/relationships/hyperlink" Target="http://www.1ppt.com/moban/"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2.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66311" y="5373216"/>
            <a:ext cx="10985808" cy="990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66311" y="2348880"/>
            <a:ext cx="10985808" cy="5040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966311" y="2392229"/>
            <a:ext cx="10893504"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solidFill>
                  <a:schemeClr val="bg1"/>
                </a:solidFill>
              </a:rPr>
              <a:t>2</a:t>
            </a:r>
            <a:r>
              <a:rPr lang="zh-CN" altLang="en-US" sz="1800" dirty="0">
                <a:solidFill>
                  <a:schemeClr val="bg1"/>
                </a:solidFill>
              </a:rPr>
              <a:t>、缺乏完善的激励约束机制，导致</a:t>
            </a:r>
            <a:r>
              <a:rPr lang="en-US" altLang="zh-CN" sz="1800" dirty="0">
                <a:solidFill>
                  <a:schemeClr val="bg1"/>
                </a:solidFill>
              </a:rPr>
              <a:t>ERM</a:t>
            </a:r>
            <a:r>
              <a:rPr lang="zh-CN" altLang="en-US" sz="1800" dirty="0">
                <a:solidFill>
                  <a:schemeClr val="bg1"/>
                </a:solidFill>
              </a:rPr>
              <a:t>根本的缺失。 </a:t>
            </a:r>
            <a:endParaRPr lang="zh-CN" altLang="zh-CN" sz="1800" dirty="0">
              <a:solidFill>
                <a:schemeClr val="bg1"/>
              </a:solidFill>
            </a:endParaRPr>
          </a:p>
        </p:txBody>
      </p:sp>
      <p:sp>
        <p:nvSpPr>
          <p:cNvPr id="8" name="TextBox 6"/>
          <p:cNvSpPr txBox="1"/>
          <p:nvPr/>
        </p:nvSpPr>
        <p:spPr>
          <a:xfrm>
            <a:off x="966311" y="3112278"/>
            <a:ext cx="5492904" cy="2012859"/>
          </a:xfrm>
          <a:prstGeom prst="rect">
            <a:avLst/>
          </a:prstGeom>
          <a:noFill/>
        </p:spPr>
        <p:txBody>
          <a:bodyPr wrap="square" rtlCol="0">
            <a:spAutoFit/>
          </a:bodyPr>
          <a:lstStyle/>
          <a:p>
            <a:pPr>
              <a:lnSpc>
                <a:spcPct val="130000"/>
              </a:lnSpc>
            </a:pPr>
            <a:r>
              <a:rPr lang="zh-CN" altLang="en-US" sz="1600" b="1" dirty="0">
                <a:solidFill>
                  <a:srgbClr val="3B79CE"/>
                </a:solidFill>
                <a:latin typeface="微软雅黑" panose="020B0503020204020204" pitchFamily="34" charset="-122"/>
                <a:ea typeface="微软雅黑" panose="020B0503020204020204" pitchFamily="34" charset="-122"/>
              </a:rPr>
              <a:t>员工关系管理的根本是内部公平</a:t>
            </a:r>
            <a:r>
              <a:rPr lang="zh-CN" altLang="en-US" sz="1600" dirty="0">
                <a:solidFill>
                  <a:srgbClr val="5F5E5C"/>
                </a:solidFill>
                <a:latin typeface="微软雅黑" panose="020B0503020204020204" pitchFamily="34" charset="-122"/>
                <a:ea typeface="微软雅黑" panose="020B0503020204020204" pitchFamily="34" charset="-122"/>
              </a:rPr>
              <a:t>，调查显示，</a:t>
            </a:r>
            <a:r>
              <a:rPr lang="zh-CN" altLang="en-US" sz="1600" b="1" dirty="0">
                <a:solidFill>
                  <a:srgbClr val="FF0000"/>
                </a:solidFill>
                <a:latin typeface="微软雅黑" panose="020B0503020204020204" pitchFamily="34" charset="-122"/>
                <a:ea typeface="微软雅黑" panose="020B0503020204020204" pitchFamily="34" charset="-122"/>
              </a:rPr>
              <a:t>员工离职的第一原因不是薪酬水平低，而是员工内部的不公平感</a:t>
            </a:r>
            <a:r>
              <a:rPr lang="zh-CN" altLang="en-US" sz="1600" dirty="0">
                <a:solidFill>
                  <a:srgbClr val="5F5E5C"/>
                </a:solidFill>
                <a:latin typeface="微软雅黑" panose="020B0503020204020204" pitchFamily="34" charset="-122"/>
                <a:ea typeface="微软雅黑" panose="020B0503020204020204" pitchFamily="34" charset="-122"/>
              </a:rPr>
              <a:t>。内部不公平体现在激励、职业发展、授权等方面。从程序看，过程的不公平比结果的不公平更加突出。所以</a:t>
            </a:r>
            <a:r>
              <a:rPr lang="zh-CN" altLang="en-US" sz="1600" b="1" dirty="0">
                <a:solidFill>
                  <a:srgbClr val="3B79CE"/>
                </a:solidFill>
                <a:latin typeface="微软雅黑" panose="020B0503020204020204" pitchFamily="34" charset="-122"/>
                <a:ea typeface="微软雅黑" panose="020B0503020204020204" pitchFamily="34" charset="-122"/>
              </a:rPr>
              <a:t>如何完善激励约束机制，建立科学合理的薪酬制度和晋升机制成为员工关系管理的根本</a:t>
            </a:r>
            <a:r>
              <a:rPr lang="zh-CN" altLang="en-US" sz="1600" dirty="0">
                <a:solidFill>
                  <a:srgbClr val="5F5E5C"/>
                </a:solidFill>
                <a:latin typeface="微软雅黑" panose="020B0503020204020204" pitchFamily="34" charset="-122"/>
                <a:ea typeface="微软雅黑" panose="020B0503020204020204" pitchFamily="34" charset="-122"/>
              </a:rPr>
              <a:t>。 </a:t>
            </a:r>
            <a:endParaRPr lang="zh-CN" altLang="zh-CN" sz="1600" b="1" dirty="0">
              <a:solidFill>
                <a:srgbClr val="E67819"/>
              </a:solidFill>
              <a:latin typeface="微软雅黑" panose="020B0503020204020204" pitchFamily="34" charset="-122"/>
              <a:ea typeface="微软雅黑" panose="020B0503020204020204" pitchFamily="34" charset="-122"/>
            </a:endParaRPr>
          </a:p>
        </p:txBody>
      </p:sp>
      <p:pic>
        <p:nvPicPr>
          <p:cNvPr id="1027" name="Picture 3" descr="F:\360云盘\02-个人资料\！PPT图片及版面资源\06-PPT精选插图\01-生活\2011070210215465.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98067" y="2276872"/>
            <a:ext cx="5150184" cy="3411107"/>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66311" y="5562237"/>
            <a:ext cx="10985808" cy="990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66311" y="2348880"/>
            <a:ext cx="10985808" cy="5040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TextBox 6"/>
          <p:cNvSpPr txBox="1"/>
          <p:nvPr/>
        </p:nvSpPr>
        <p:spPr>
          <a:xfrm>
            <a:off x="966311" y="2392229"/>
            <a:ext cx="10893504"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solidFill>
                  <a:schemeClr val="bg1"/>
                </a:solidFill>
              </a:rPr>
              <a:t>3</a:t>
            </a:r>
            <a:r>
              <a:rPr lang="zh-CN" altLang="en-US" sz="1800" dirty="0">
                <a:solidFill>
                  <a:schemeClr val="bg1"/>
                </a:solidFill>
              </a:rPr>
              <a:t>、员工关系管理的主体不清晰，直线经理作为员工关系管理的首要责任人的理念没有得到广泛确认。 </a:t>
            </a:r>
            <a:endParaRPr lang="zh-CN" altLang="zh-CN" sz="1800" dirty="0">
              <a:solidFill>
                <a:schemeClr val="bg1"/>
              </a:solidFill>
            </a:endParaRPr>
          </a:p>
        </p:txBody>
      </p:sp>
      <p:sp>
        <p:nvSpPr>
          <p:cNvPr id="8" name="TextBox 6"/>
          <p:cNvSpPr txBox="1"/>
          <p:nvPr/>
        </p:nvSpPr>
        <p:spPr>
          <a:xfrm>
            <a:off x="966311" y="3112278"/>
            <a:ext cx="5780936" cy="2332946"/>
          </a:xfrm>
          <a:prstGeom prst="rect">
            <a:avLst/>
          </a:prstGeom>
          <a:noFill/>
        </p:spPr>
        <p:txBody>
          <a:bodyPr wrap="square" rtlCol="0">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在企业员工关系管理系统中，职能部门负责人和人力资源部门处于连接企业和员工的中心环节。人力资源部是公司员工关系管理的组织部门，</a:t>
            </a:r>
            <a:r>
              <a:rPr lang="zh-CN" altLang="en-US" sz="1600" b="1" dirty="0">
                <a:solidFill>
                  <a:srgbClr val="3B79CE"/>
                </a:solidFill>
                <a:latin typeface="微软雅黑" panose="020B0503020204020204" pitchFamily="34" charset="-122"/>
                <a:ea typeface="微软雅黑" panose="020B0503020204020204" pitchFamily="34" charset="-122"/>
              </a:rPr>
              <a:t>广大的直线经理是员工关系管理的首要负责人</a:t>
            </a:r>
            <a:r>
              <a:rPr lang="zh-CN" altLang="en-US" sz="1600" dirty="0">
                <a:solidFill>
                  <a:srgbClr val="5F5E5C"/>
                </a:solidFill>
                <a:latin typeface="微软雅黑" panose="020B0503020204020204" pitchFamily="34" charset="-122"/>
                <a:ea typeface="微软雅黑" panose="020B0503020204020204" pitchFamily="34" charset="-122"/>
              </a:rPr>
              <a:t>，他们相互支持和配合，从而保证企业目标的实现。企业内部员工关系或者人力资源管理的最大责任者是董事长或者总经理，</a:t>
            </a:r>
            <a:r>
              <a:rPr lang="zh-CN" altLang="en-US" sz="1600" b="1" dirty="0">
                <a:solidFill>
                  <a:srgbClr val="FF0000"/>
                </a:solidFill>
                <a:latin typeface="微软雅黑" panose="020B0503020204020204" pitchFamily="34" charset="-122"/>
                <a:ea typeface="微软雅黑" panose="020B0503020204020204" pitchFamily="34" charset="-122"/>
              </a:rPr>
              <a:t>但是这一观点在很多企业得不到确认，导致企业员工关系管理水平和效果得不到有效的体现</a:t>
            </a:r>
            <a:r>
              <a:rPr lang="zh-CN" altLang="en-US" sz="1600" dirty="0">
                <a:solidFill>
                  <a:srgbClr val="5F5E5C"/>
                </a:solidFill>
                <a:latin typeface="微软雅黑" panose="020B0503020204020204" pitchFamily="34" charset="-122"/>
                <a:ea typeface="微软雅黑" panose="020B0503020204020204" pitchFamily="34" charset="-122"/>
              </a:rPr>
              <a:t>。 </a:t>
            </a:r>
            <a:endParaRPr lang="zh-CN" altLang="zh-CN" sz="1600" b="1" dirty="0">
              <a:solidFill>
                <a:srgbClr val="E67819"/>
              </a:solidFill>
              <a:latin typeface="微软雅黑" panose="020B0503020204020204" pitchFamily="34" charset="-122"/>
              <a:ea typeface="微软雅黑" panose="020B0503020204020204" pitchFamily="34" charset="-122"/>
            </a:endParaRPr>
          </a:p>
        </p:txBody>
      </p:sp>
      <p:pic>
        <p:nvPicPr>
          <p:cNvPr id="10" name="Picture 2" descr="C:\Documents and Settings\t11318\桌面\Asbestos-Training.jpg"/>
          <p:cNvPicPr>
            <a:picLocks noChangeAspect="1" noChangeArrowheads="1"/>
          </p:cNvPicPr>
          <p:nvPr/>
        </p:nvPicPr>
        <p:blipFill rotWithShape="1">
          <a:blip r:embed="rId1" cstate="screen"/>
          <a:srcRect/>
          <a:stretch>
            <a:fillRect/>
          </a:stretch>
        </p:blipFill>
        <p:spPr bwMode="auto">
          <a:xfrm>
            <a:off x="6937376" y="3146658"/>
            <a:ext cx="4876800" cy="2718148"/>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66311" y="5562237"/>
            <a:ext cx="10985808" cy="990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66311" y="2348880"/>
            <a:ext cx="10985808" cy="5040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966311" y="2392229"/>
            <a:ext cx="10893504"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solidFill>
                  <a:schemeClr val="bg1"/>
                </a:solidFill>
              </a:rPr>
              <a:t>4</a:t>
            </a:r>
            <a:r>
              <a:rPr lang="zh-CN" altLang="en-US" sz="1800" dirty="0">
                <a:solidFill>
                  <a:schemeClr val="bg1"/>
                </a:solidFill>
              </a:rPr>
              <a:t>、员工需求的实现程度不高，作为员工关系管理核心的心理契约总体失效。 </a:t>
            </a:r>
            <a:endParaRPr lang="zh-CN" altLang="zh-CN" sz="1800" dirty="0">
              <a:solidFill>
                <a:schemeClr val="bg1"/>
              </a:solidFill>
            </a:endParaRPr>
          </a:p>
        </p:txBody>
      </p:sp>
      <p:sp>
        <p:nvSpPr>
          <p:cNvPr id="8" name="TextBox 6"/>
          <p:cNvSpPr txBox="1"/>
          <p:nvPr/>
        </p:nvSpPr>
        <p:spPr>
          <a:xfrm>
            <a:off x="966311" y="3112278"/>
            <a:ext cx="5276880" cy="1692771"/>
          </a:xfrm>
          <a:prstGeom prst="rect">
            <a:avLst/>
          </a:prstGeom>
          <a:noFill/>
        </p:spPr>
        <p:txBody>
          <a:bodyPr wrap="square" rtlCol="0">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目前企业对于合同、协议等契约比较重视，</a:t>
            </a:r>
            <a:r>
              <a:rPr lang="zh-CN" altLang="en-US" sz="1600" b="1" dirty="0">
                <a:solidFill>
                  <a:srgbClr val="FF0000"/>
                </a:solidFill>
                <a:latin typeface="微软雅黑" panose="020B0503020204020204" pitchFamily="34" charset="-122"/>
                <a:ea typeface="微软雅黑" panose="020B0503020204020204" pitchFamily="34" charset="-122"/>
              </a:rPr>
              <a:t>却普遍忽视了心理契约</a:t>
            </a:r>
            <a:r>
              <a:rPr lang="zh-CN" altLang="en-US" sz="1600" dirty="0">
                <a:solidFill>
                  <a:srgbClr val="5F5E5C"/>
                </a:solidFill>
                <a:latin typeface="微软雅黑" panose="020B0503020204020204" pitchFamily="34" charset="-122"/>
                <a:ea typeface="微软雅黑" panose="020B0503020204020204" pitchFamily="34" charset="-122"/>
              </a:rPr>
              <a:t>，企业没有清楚地了解每个员工的需求和发展愿望，并尽量予以满足；也没有对员工的需求进行适当的引导，导致员工需求期望的实现程度不高；</a:t>
            </a:r>
            <a:r>
              <a:rPr lang="zh-CN" altLang="en-US" sz="1600" b="1" dirty="0">
                <a:solidFill>
                  <a:srgbClr val="FF0000"/>
                </a:solidFill>
                <a:latin typeface="微软雅黑" panose="020B0503020204020204" pitchFamily="34" charset="-122"/>
                <a:ea typeface="微软雅黑" panose="020B0503020204020204" pitchFamily="34" charset="-122"/>
              </a:rPr>
              <a:t>老板和员工心理定位差距较大</a:t>
            </a:r>
            <a:r>
              <a:rPr lang="zh-CN" altLang="en-US" sz="1600" dirty="0">
                <a:solidFill>
                  <a:srgbClr val="5F5E5C"/>
                </a:solidFill>
                <a:latin typeface="微软雅黑" panose="020B0503020204020204" pitchFamily="34" charset="-122"/>
                <a:ea typeface="微软雅黑" panose="020B0503020204020204" pitchFamily="34" charset="-122"/>
              </a:rPr>
              <a:t>，双方的满意度都较低。</a:t>
            </a:r>
            <a:endParaRPr lang="zh-CN" altLang="zh-CN" sz="1600" b="1" dirty="0">
              <a:solidFill>
                <a:srgbClr val="E67819"/>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6386144" y="3068960"/>
            <a:ext cx="5428032" cy="2993704"/>
          </a:xfrm>
          <a:prstGeom prst="rect">
            <a:avLst/>
          </a:prstGeom>
          <a:ln w="28575">
            <a:solidFill>
              <a:schemeClr val="bg1"/>
            </a:solidFill>
          </a:ln>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966311" y="5562237"/>
            <a:ext cx="10985808" cy="99011"/>
          </a:xfrm>
          <a:prstGeom prst="rect">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966311" y="2348880"/>
            <a:ext cx="10985808" cy="504056"/>
          </a:xfrm>
          <a:prstGeom prst="rect">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8" name="TextBox 27"/>
          <p:cNvSpPr txBox="1"/>
          <p:nvPr/>
        </p:nvSpPr>
        <p:spPr>
          <a:xfrm>
            <a:off x="966311" y="2392229"/>
            <a:ext cx="10893504"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zh-CN" altLang="en-US" sz="1800" dirty="0">
                <a:solidFill>
                  <a:schemeClr val="bg1"/>
                </a:solidFill>
              </a:rPr>
              <a:t> </a:t>
            </a:r>
            <a:r>
              <a:rPr lang="en-US" altLang="zh-CN" sz="1800" dirty="0">
                <a:solidFill>
                  <a:schemeClr val="bg1"/>
                </a:solidFill>
              </a:rPr>
              <a:t>1</a:t>
            </a:r>
            <a:r>
              <a:rPr lang="zh-CN" altLang="en-US" sz="1800" dirty="0">
                <a:solidFill>
                  <a:schemeClr val="bg1"/>
                </a:solidFill>
              </a:rPr>
              <a:t>、员工关系管理的起点是让员工认同企业的愿景。</a:t>
            </a:r>
            <a:endParaRPr lang="zh-CN" altLang="zh-CN" sz="1800" dirty="0">
              <a:solidFill>
                <a:schemeClr val="bg1"/>
              </a:solidFill>
            </a:endParaRPr>
          </a:p>
        </p:txBody>
      </p:sp>
      <p:sp>
        <p:nvSpPr>
          <p:cNvPr id="29" name="TextBox 6"/>
          <p:cNvSpPr txBox="1"/>
          <p:nvPr/>
        </p:nvSpPr>
        <p:spPr>
          <a:xfrm>
            <a:off x="966311" y="3112278"/>
            <a:ext cx="5276880" cy="2332946"/>
          </a:xfrm>
          <a:prstGeom prst="rect">
            <a:avLst/>
          </a:prstGeom>
          <a:noFill/>
        </p:spPr>
        <p:txBody>
          <a:bodyPr wrap="square" rtlCol="0">
            <a:spAutoFit/>
          </a:bodyPr>
          <a:lstStyle/>
          <a:p>
            <a:pPr>
              <a:lnSpc>
                <a:spcPct val="130000"/>
              </a:lnSpc>
            </a:pPr>
            <a:r>
              <a:rPr lang="zh-CN" altLang="en-US" sz="1600" b="1" dirty="0">
                <a:solidFill>
                  <a:srgbClr val="3B79CE"/>
                </a:solidFill>
                <a:latin typeface="微软雅黑" panose="020B0503020204020204" pitchFamily="34" charset="-122"/>
                <a:ea typeface="微软雅黑" panose="020B0503020204020204" pitchFamily="34" charset="-122"/>
              </a:rPr>
              <a:t>企业所有利益相关者的利益都是通过企业共同愿景的实现来达成的</a:t>
            </a:r>
            <a:r>
              <a:rPr lang="zh-CN" altLang="en-US" sz="1600" dirty="0">
                <a:solidFill>
                  <a:srgbClr val="5F5E5C"/>
                </a:solidFill>
                <a:latin typeface="微软雅黑" panose="020B0503020204020204" pitchFamily="34" charset="-122"/>
                <a:ea typeface="微软雅黑" panose="020B0503020204020204" pitchFamily="34" charset="-122"/>
              </a:rPr>
              <a:t>。因此，员工关系管理的起点是让员工认同企业的愿景。没有共同的愿景，缺乏共同的信念，就没有利益相关的前提。但凡优秀的企业，都是通过确立共同的愿景，整合各类资源，当然包括人力资源，牵引整个组织不断发展和壮大，牵引成员通过组织目标的实现，实现个体的目标。</a:t>
            </a:r>
            <a:endParaRPr lang="zh-CN" altLang="zh-CN" sz="1600" b="1" dirty="0">
              <a:solidFill>
                <a:srgbClr val="E67819"/>
              </a:solidFill>
              <a:latin typeface="微软雅黑" panose="020B0503020204020204" pitchFamily="34" charset="-122"/>
              <a:ea typeface="微软雅黑" panose="020B0503020204020204" pitchFamily="34" charset="-122"/>
            </a:endParaRPr>
          </a:p>
        </p:txBody>
      </p:sp>
      <p:pic>
        <p:nvPicPr>
          <p:cNvPr id="32" name="Picture 2" descr="F:\360云盘\02-个人资料\！PPT图片及版面资源\06-PPT精选插图\02-商务\189112-12052513421928.jpg"/>
          <p:cNvPicPr>
            <a:picLocks noChangeAspect="1" noChangeArrowheads="1"/>
          </p:cNvPicPr>
          <p:nvPr/>
        </p:nvPicPr>
        <p:blipFill>
          <a:blip r:embed="rId1" cstate="screen"/>
          <a:srcRect/>
          <a:stretch>
            <a:fillRect/>
          </a:stretch>
        </p:blipFill>
        <p:spPr bwMode="auto">
          <a:xfrm>
            <a:off x="6403927" y="2204864"/>
            <a:ext cx="5410249" cy="3608636"/>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966311" y="5562237"/>
            <a:ext cx="10985808" cy="99011"/>
          </a:xfrm>
          <a:prstGeom prst="rect">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966311" y="2348880"/>
            <a:ext cx="10985808" cy="504056"/>
          </a:xfrm>
          <a:prstGeom prst="rect">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8" name="TextBox 27"/>
          <p:cNvSpPr txBox="1"/>
          <p:nvPr/>
        </p:nvSpPr>
        <p:spPr>
          <a:xfrm>
            <a:off x="966311" y="2392229"/>
            <a:ext cx="10893504"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solidFill>
                  <a:schemeClr val="bg1"/>
                </a:solidFill>
              </a:rPr>
              <a:t>2</a:t>
            </a:r>
            <a:r>
              <a:rPr lang="zh-CN" altLang="en-US" sz="1800" dirty="0">
                <a:solidFill>
                  <a:schemeClr val="bg1"/>
                </a:solidFill>
              </a:rPr>
              <a:t>、完善激励约束机制是员工关系管理的根本。</a:t>
            </a:r>
            <a:endParaRPr lang="zh-CN" altLang="zh-CN" sz="1800" dirty="0">
              <a:solidFill>
                <a:schemeClr val="bg1"/>
              </a:solidFill>
            </a:endParaRPr>
          </a:p>
        </p:txBody>
      </p:sp>
      <p:sp>
        <p:nvSpPr>
          <p:cNvPr id="29" name="TextBox 6"/>
          <p:cNvSpPr txBox="1"/>
          <p:nvPr/>
        </p:nvSpPr>
        <p:spPr>
          <a:xfrm>
            <a:off x="966311" y="3112278"/>
            <a:ext cx="5276880" cy="1692771"/>
          </a:xfrm>
          <a:prstGeom prst="rect">
            <a:avLst/>
          </a:prstGeom>
          <a:noFill/>
        </p:spPr>
        <p:txBody>
          <a:bodyPr wrap="square" rtlCol="0">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企业的生存与发展是多种利益相关者共赢的结果。</a:t>
            </a:r>
            <a:r>
              <a:rPr lang="zh-CN" altLang="en-US" sz="1600" b="1" dirty="0">
                <a:solidFill>
                  <a:srgbClr val="3B79CE"/>
                </a:solidFill>
                <a:latin typeface="微软雅黑" panose="020B0503020204020204" pitchFamily="34" charset="-122"/>
                <a:ea typeface="微软雅黑" panose="020B0503020204020204" pitchFamily="34" charset="-122"/>
              </a:rPr>
              <a:t>因此，建立企业与员工同生存、共发展的命运共同体，是处理员工关系的根本出发点。</a:t>
            </a:r>
            <a:r>
              <a:rPr lang="zh-CN" altLang="en-US" sz="1600" dirty="0">
                <a:solidFill>
                  <a:srgbClr val="5F5E5C"/>
                </a:solidFill>
                <a:latin typeface="微软雅黑" panose="020B0503020204020204" pitchFamily="34" charset="-122"/>
                <a:ea typeface="微软雅黑" panose="020B0503020204020204" pitchFamily="34" charset="-122"/>
              </a:rPr>
              <a:t>如何完善激励约束机制，建立科学合理的薪酬制度包括晋升机制等，合理利用利益关系就成了员工关系管理的根本。</a:t>
            </a:r>
            <a:endParaRPr lang="zh-CN" altLang="zh-CN" sz="1600" b="1" dirty="0">
              <a:solidFill>
                <a:srgbClr val="E67819"/>
              </a:solidFill>
              <a:latin typeface="微软雅黑" panose="020B0503020204020204" pitchFamily="34" charset="-122"/>
              <a:ea typeface="微软雅黑" panose="020B0503020204020204" pitchFamily="34" charset="-122"/>
            </a:endParaRPr>
          </a:p>
        </p:txBody>
      </p:sp>
      <p:pic>
        <p:nvPicPr>
          <p:cNvPr id="8" name="Picture 2" descr="F:\360云盘\02-个人资料\！PPT图片及版面资源\06-PPT精选插图\02-商务\6309-120415102S619.jpg"/>
          <p:cNvPicPr>
            <a:picLocks noChangeAspect="1" noChangeArrowheads="1"/>
          </p:cNvPicPr>
          <p:nvPr/>
        </p:nvPicPr>
        <p:blipFill>
          <a:blip r:embed="rId1" cstate="screen"/>
          <a:srcRect/>
          <a:stretch>
            <a:fillRect/>
          </a:stretch>
        </p:blipFill>
        <p:spPr bwMode="auto">
          <a:xfrm>
            <a:off x="6405986" y="2229865"/>
            <a:ext cx="5408190" cy="3607263"/>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966311" y="5877272"/>
            <a:ext cx="10985808" cy="99011"/>
          </a:xfrm>
          <a:prstGeom prst="rect">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966311" y="2348880"/>
            <a:ext cx="10985808" cy="504056"/>
          </a:xfrm>
          <a:prstGeom prst="rect">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8" name="TextBox 27"/>
          <p:cNvSpPr txBox="1"/>
          <p:nvPr/>
        </p:nvSpPr>
        <p:spPr>
          <a:xfrm>
            <a:off x="966311" y="2392229"/>
            <a:ext cx="10893504"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solidFill>
                  <a:schemeClr val="bg1"/>
                </a:solidFill>
              </a:rPr>
              <a:t>3</a:t>
            </a:r>
            <a:r>
              <a:rPr lang="zh-CN" altLang="en-US" sz="1800" dirty="0">
                <a:solidFill>
                  <a:schemeClr val="bg1"/>
                </a:solidFill>
              </a:rPr>
              <a:t>、职能部门负责人和人力资源部门是员工关系管理的首要责任人。 </a:t>
            </a:r>
            <a:endParaRPr lang="zh-CN" altLang="zh-CN" sz="1800" dirty="0">
              <a:solidFill>
                <a:schemeClr val="bg1"/>
              </a:solidFill>
            </a:endParaRPr>
          </a:p>
        </p:txBody>
      </p:sp>
      <p:sp>
        <p:nvSpPr>
          <p:cNvPr id="29" name="TextBox 6"/>
          <p:cNvSpPr txBox="1"/>
          <p:nvPr/>
        </p:nvSpPr>
        <p:spPr>
          <a:xfrm>
            <a:off x="966311" y="3068960"/>
            <a:ext cx="5852944" cy="2653034"/>
          </a:xfrm>
          <a:prstGeom prst="rect">
            <a:avLst/>
          </a:prstGeom>
          <a:noFill/>
        </p:spPr>
        <p:txBody>
          <a:bodyPr wrap="square" rtlCol="0">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在企业员工关系管理系统中，职能部门负责人和人力资源部门处于连接企业和员工的中心环节。他们相互支持和配合，通过各种方式，一方面协调企业利益和员工需求之间的矛盾，提高组织的活力和产出效率；另一方面他们通过协调员工之间的关系，提高组织的凝聚力，从而保证企业目标的实现。因此，</a:t>
            </a:r>
            <a:r>
              <a:rPr lang="zh-CN" altLang="en-US" sz="1600" b="1" dirty="0">
                <a:solidFill>
                  <a:srgbClr val="3B79CE"/>
                </a:solidFill>
                <a:latin typeface="微软雅黑" panose="020B0503020204020204" pitchFamily="34" charset="-122"/>
                <a:ea typeface="微软雅黑" panose="020B0503020204020204" pitchFamily="34" charset="-122"/>
              </a:rPr>
              <a:t>职能部门负责人和人力资源部门是员工关系管理的关键，是实施员工关系管理的首要责任人，他们的工作方式和效果，是企业员工关系管理水平和效果的直接体现</a:t>
            </a:r>
            <a:r>
              <a:rPr lang="zh-CN" altLang="en-US" sz="1600" dirty="0">
                <a:solidFill>
                  <a:srgbClr val="5F5E5C"/>
                </a:solidFill>
                <a:latin typeface="微软雅黑" panose="020B0503020204020204" pitchFamily="34" charset="-122"/>
                <a:ea typeface="微软雅黑" panose="020B0503020204020204" pitchFamily="34" charset="-122"/>
              </a:rPr>
              <a:t>。</a:t>
            </a:r>
            <a:endParaRPr lang="zh-CN" altLang="zh-CN" sz="1600" b="1" dirty="0">
              <a:solidFill>
                <a:srgbClr val="E67819"/>
              </a:solidFill>
              <a:latin typeface="微软雅黑" panose="020B0503020204020204" pitchFamily="34" charset="-122"/>
              <a:ea typeface="微软雅黑" panose="020B0503020204020204" pitchFamily="34" charset="-122"/>
            </a:endParaRPr>
          </a:p>
        </p:txBody>
      </p:sp>
      <p:pic>
        <p:nvPicPr>
          <p:cNvPr id="7" name="Picture 2" descr="F:\360云盘\02-个人资料\！PPT图片及版面资源\06-PPT精选插图\03-人物\235111-13010GI53341.jpg"/>
          <p:cNvPicPr>
            <a:picLocks noChangeAspect="1" noChangeArrowheads="1"/>
          </p:cNvPicPr>
          <p:nvPr/>
        </p:nvPicPr>
        <p:blipFill rotWithShape="1">
          <a:blip r:embed="rId1" cstate="screen"/>
          <a:srcRect/>
          <a:stretch>
            <a:fillRect/>
          </a:stretch>
        </p:blipFill>
        <p:spPr bwMode="auto">
          <a:xfrm>
            <a:off x="6819255" y="3111526"/>
            <a:ext cx="4994921" cy="3125786"/>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966311" y="5562237"/>
            <a:ext cx="10985808" cy="99011"/>
          </a:xfrm>
          <a:prstGeom prst="rect">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966311" y="2348880"/>
            <a:ext cx="10985808" cy="504056"/>
          </a:xfrm>
          <a:prstGeom prst="rect">
            <a:avLst/>
          </a:prstGeom>
          <a:solidFill>
            <a:srgbClr val="3B7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8" name="TextBox 27"/>
          <p:cNvSpPr txBox="1"/>
          <p:nvPr/>
        </p:nvSpPr>
        <p:spPr>
          <a:xfrm>
            <a:off x="966311" y="2392229"/>
            <a:ext cx="10893504"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solidFill>
                  <a:schemeClr val="bg1"/>
                </a:solidFill>
              </a:rPr>
              <a:t>4</a:t>
            </a:r>
            <a:r>
              <a:rPr lang="zh-CN" altLang="en-US" sz="1800" dirty="0">
                <a:solidFill>
                  <a:schemeClr val="bg1"/>
                </a:solidFill>
              </a:rPr>
              <a:t>、心理契约是员工关系管理的核心部分。</a:t>
            </a:r>
            <a:endParaRPr lang="zh-CN" altLang="zh-CN" sz="1800" dirty="0">
              <a:solidFill>
                <a:schemeClr val="bg1"/>
              </a:solidFill>
            </a:endParaRPr>
          </a:p>
        </p:txBody>
      </p:sp>
      <p:sp>
        <p:nvSpPr>
          <p:cNvPr id="29" name="TextBox 6"/>
          <p:cNvSpPr txBox="1"/>
          <p:nvPr/>
        </p:nvSpPr>
        <p:spPr>
          <a:xfrm>
            <a:off x="966311" y="3112278"/>
            <a:ext cx="5276880" cy="1692771"/>
          </a:xfrm>
          <a:prstGeom prst="rect">
            <a:avLst/>
          </a:prstGeom>
          <a:noFill/>
        </p:spPr>
        <p:txBody>
          <a:bodyPr wrap="square" rtlCol="0">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上个世纪</a:t>
            </a:r>
            <a:r>
              <a:rPr lang="en-US" altLang="zh-CN" sz="1600" dirty="0">
                <a:solidFill>
                  <a:srgbClr val="5F5E5C"/>
                </a:solidFill>
                <a:latin typeface="微软雅黑" panose="020B0503020204020204" pitchFamily="34" charset="-122"/>
                <a:ea typeface="微软雅黑" panose="020B0503020204020204" pitchFamily="34" charset="-122"/>
              </a:rPr>
              <a:t>70</a:t>
            </a:r>
            <a:r>
              <a:rPr lang="zh-CN" altLang="en-US" sz="1600" dirty="0">
                <a:solidFill>
                  <a:srgbClr val="5F5E5C"/>
                </a:solidFill>
                <a:latin typeface="微软雅黑" panose="020B0503020204020204" pitchFamily="34" charset="-122"/>
                <a:ea typeface="微软雅黑" panose="020B0503020204020204" pitchFamily="34" charset="-122"/>
              </a:rPr>
              <a:t>年代，美国心理学家施恩提出了心理契约的概念。虽然心理契约不是有形的，但却发挥着有形契约的作用。</a:t>
            </a:r>
            <a:r>
              <a:rPr lang="zh-CN" altLang="en-US" sz="1600" b="1" dirty="0">
                <a:solidFill>
                  <a:srgbClr val="3B79CE"/>
                </a:solidFill>
                <a:latin typeface="微软雅黑" panose="020B0503020204020204" pitchFamily="34" charset="-122"/>
                <a:ea typeface="微软雅黑" panose="020B0503020204020204" pitchFamily="34" charset="-122"/>
              </a:rPr>
              <a:t>企业清楚地了解每个员工的需求和发展愿望，并尽量予以满足；而员工也为企业的发展全力奉献，因为他们相信企业能满足他们的需求与愿望</a:t>
            </a:r>
            <a:r>
              <a:rPr lang="zh-CN" altLang="en-US" sz="1600" dirty="0">
                <a:solidFill>
                  <a:srgbClr val="5F5E5C"/>
                </a:solidFill>
                <a:latin typeface="微软雅黑" panose="020B0503020204020204" pitchFamily="34" charset="-122"/>
                <a:ea typeface="微软雅黑" panose="020B0503020204020204" pitchFamily="34" charset="-122"/>
              </a:rPr>
              <a:t>。</a:t>
            </a:r>
            <a:endParaRPr lang="zh-CN" altLang="zh-CN" sz="1600" b="1" dirty="0">
              <a:solidFill>
                <a:srgbClr val="E67819"/>
              </a:solidFill>
              <a:latin typeface="微软雅黑" panose="020B0503020204020204" pitchFamily="34" charset="-122"/>
              <a:ea typeface="微软雅黑" panose="020B0503020204020204" pitchFamily="34" charset="-122"/>
            </a:endParaRPr>
          </a:p>
        </p:txBody>
      </p:sp>
      <p:pic>
        <p:nvPicPr>
          <p:cNvPr id="9" name="Picture 2" descr="F:\360云盘\02-个人资料\！PPT图片及版面资源\06-PPT精选插图\03-人物\201814-120F621291166.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13063" y="2250790"/>
            <a:ext cx="5401112" cy="3586338"/>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5239" y="1967695"/>
            <a:ext cx="4968552" cy="3596673"/>
            <a:chOff x="1561083" y="1916832"/>
            <a:chExt cx="4968552" cy="3596673"/>
          </a:xfrm>
        </p:grpSpPr>
        <p:graphicFrame>
          <p:nvGraphicFramePr>
            <p:cNvPr id="3" name="图表 2"/>
            <p:cNvGraphicFramePr/>
            <p:nvPr/>
          </p:nvGraphicFramePr>
          <p:xfrm>
            <a:off x="1561083" y="1916832"/>
            <a:ext cx="4968552" cy="3596673"/>
          </p:xfrm>
          <a:graphic>
            <a:graphicData uri="http://schemas.openxmlformats.org/drawingml/2006/chart">
              <c:chart xmlns:c="http://schemas.openxmlformats.org/drawingml/2006/chart" xmlns:r="http://schemas.openxmlformats.org/officeDocument/2006/relationships" r:id="rId1"/>
            </a:graphicData>
          </a:graphic>
        </p:graphicFrame>
        <p:cxnSp>
          <p:nvCxnSpPr>
            <p:cNvPr id="6" name="直接连接符 5"/>
            <p:cNvCxnSpPr/>
            <p:nvPr/>
          </p:nvCxnSpPr>
          <p:spPr>
            <a:xfrm flipV="1">
              <a:off x="2509612" y="4509120"/>
              <a:ext cx="491631" cy="386400"/>
            </a:xfrm>
            <a:prstGeom prst="line">
              <a:avLst/>
            </a:prstGeom>
            <a:ln w="28575">
              <a:solidFill>
                <a:srgbClr val="8BAB00"/>
              </a:solidFill>
            </a:ln>
          </p:spPr>
          <p:style>
            <a:lnRef idx="1">
              <a:schemeClr val="accent1"/>
            </a:lnRef>
            <a:fillRef idx="0">
              <a:schemeClr val="accent1"/>
            </a:fillRef>
            <a:effectRef idx="0">
              <a:schemeClr val="accent1"/>
            </a:effectRef>
            <a:fontRef idx="minor">
              <a:schemeClr val="tx1"/>
            </a:fontRef>
          </p:style>
        </p:cxnSp>
      </p:grpSp>
      <p:sp>
        <p:nvSpPr>
          <p:cNvPr id="7" name="椭圆 6"/>
          <p:cNvSpPr/>
          <p:nvPr/>
        </p:nvSpPr>
        <p:spPr>
          <a:xfrm>
            <a:off x="7539218" y="1830647"/>
            <a:ext cx="3623072" cy="362307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p:nvPr/>
        </p:nvCxnSpPr>
        <p:spPr>
          <a:xfrm flipH="1">
            <a:off x="1274639" y="4946383"/>
            <a:ext cx="6346328" cy="0"/>
          </a:xfrm>
          <a:prstGeom prst="line">
            <a:avLst/>
          </a:prstGeom>
          <a:ln w="28575">
            <a:solidFill>
              <a:srgbClr val="8BAB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003225" y="3131978"/>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rPr>
              <a:t>劳动关系管理</a:t>
            </a:r>
            <a:endPar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3003225" y="3563925"/>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rPr>
              <a:t>员工纪律管理</a:t>
            </a:r>
            <a:endPar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TextBox 8"/>
          <p:cNvSpPr txBox="1"/>
          <p:nvPr/>
        </p:nvSpPr>
        <p:spPr>
          <a:xfrm>
            <a:off x="1490663" y="5014917"/>
            <a:ext cx="5758907" cy="646331"/>
          </a:xfrm>
          <a:prstGeom prst="rect">
            <a:avLst/>
          </a:prstGeom>
          <a:noFill/>
        </p:spPr>
        <p:txBody>
          <a:bodyPr wrap="square" rtlCol="0">
            <a:spAutoFit/>
          </a:bodyPr>
          <a:lstStyle/>
          <a:p>
            <a:pPr algn="ctr"/>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第三章</a:t>
            </a:r>
            <a:r>
              <a:rPr lang="zh-CN" altLang="en-US" sz="3600" b="1" baseline="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3600" b="1" baseline="0" dirty="0">
                <a:solidFill>
                  <a:schemeClr val="tx1">
                    <a:lumMod val="65000"/>
                    <a:lumOff val="35000"/>
                  </a:schemeClr>
                </a:solidFill>
                <a:latin typeface="微软雅黑" panose="020B0503020204020204" pitchFamily="34" charset="-122"/>
                <a:ea typeface="微软雅黑" panose="020B0503020204020204" pitchFamily="34" charset="-122"/>
              </a:rPr>
              <a:t>ERM</a:t>
            </a:r>
            <a:r>
              <a:rPr lang="zh-CN" altLang="en-US" sz="3600" b="1" baseline="0" dirty="0">
                <a:solidFill>
                  <a:schemeClr val="tx1">
                    <a:lumMod val="65000"/>
                    <a:lumOff val="35000"/>
                  </a:schemeClr>
                </a:solidFill>
                <a:latin typeface="微软雅黑" panose="020B0503020204020204" pitchFamily="34" charset="-122"/>
                <a:ea typeface="微软雅黑" panose="020B0503020204020204" pitchFamily="34" charset="-122"/>
              </a:rPr>
              <a:t>的</a:t>
            </a:r>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分类阐述</a:t>
            </a:r>
            <a:endPar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3003225" y="3995872"/>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rPr>
              <a:t>员工沟通管理</a:t>
            </a:r>
            <a:endPar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3003225" y="4427820"/>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rPr>
              <a:t>员工活动管理</a:t>
            </a:r>
            <a:endPar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63" presetClass="path" presetSubtype="0" accel="50000" fill="hold" grpId="1" nodeType="withEffect" p14:presetBounceEnd="64000">
                                      <p:stCondLst>
                                        <p:cond delay="0"/>
                                      </p:stCondLst>
                                      <p:childTnLst>
                                        <p:animMotion origin="layout" path="M -0.87919 -4.81481E-6 L -3.14501E-6 -4.81481E-6 " pathEditMode="relative" rAng="0" ptsTypes="AA" p14:bounceEnd="64000">
                                          <p:cBhvr>
                                            <p:cTn id="9" dur="500" fill="hold"/>
                                            <p:tgtEl>
                                              <p:spTgt spid="22"/>
                                            </p:tgtEl>
                                            <p:attrNameLst>
                                              <p:attrName>ppt_x</p:attrName>
                                              <p:attrName>ppt_y</p:attrName>
                                            </p:attrNameLst>
                                          </p:cBhvr>
                                          <p:rCtr x="43960" y="0"/>
                                        </p:animMotion>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Scale>
                                          <p:cBhvr>
                                            <p:cTn id="13"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20"/>
                                            </p:tgtEl>
                                            <p:attrNameLst>
                                              <p:attrName>ppt_x</p:attrName>
                                              <p:attrName>ppt_y</p:attrName>
                                            </p:attrNameLst>
                                          </p:cBhvr>
                                        </p:animMotion>
                                        <p:animEffect transition="in" filter="fade">
                                          <p:cBhvr>
                                            <p:cTn id="15" dur="1000"/>
                                            <p:tgtEl>
                                              <p:spTgt spid="20"/>
                                            </p:tgtEl>
                                          </p:cBhvr>
                                        </p:animEffect>
                                      </p:childTnLst>
                                    </p:cTn>
                                  </p:par>
                                  <p:par>
                                    <p:cTn id="16" presetID="52" presetClass="entr" presetSubtype="0" fill="hold" grpId="0" nodeType="withEffect">
                                      <p:stCondLst>
                                        <p:cond delay="200"/>
                                      </p:stCondLst>
                                      <p:iterate type="lt">
                                        <p:tmPct val="0"/>
                                      </p:iterate>
                                      <p:childTnLst>
                                        <p:set>
                                          <p:cBhvr>
                                            <p:cTn id="17" dur="1" fill="hold">
                                              <p:stCondLst>
                                                <p:cond delay="0"/>
                                              </p:stCondLst>
                                            </p:cTn>
                                            <p:tgtEl>
                                              <p:spTgt spid="21"/>
                                            </p:tgtEl>
                                            <p:attrNameLst>
                                              <p:attrName>style.visibility</p:attrName>
                                            </p:attrNameLst>
                                          </p:cBhvr>
                                          <p:to>
                                            <p:strVal val="visible"/>
                                          </p:to>
                                        </p:set>
                                        <p:animScale>
                                          <p:cBhvr>
                                            <p:cTn id="18"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21"/>
                                            </p:tgtEl>
                                            <p:attrNameLst>
                                              <p:attrName>ppt_x</p:attrName>
                                              <p:attrName>ppt_y</p:attrName>
                                            </p:attrNameLst>
                                          </p:cBhvr>
                                        </p:animMotion>
                                        <p:animEffect transition="in" filter="fade">
                                          <p:cBhvr>
                                            <p:cTn id="20" dur="1000"/>
                                            <p:tgtEl>
                                              <p:spTgt spid="21"/>
                                            </p:tgtEl>
                                          </p:cBhvr>
                                        </p:animEffect>
                                      </p:childTnLst>
                                    </p:cTn>
                                  </p:par>
                                  <p:par>
                                    <p:cTn id="21" presetID="52" presetClass="entr" presetSubtype="0" fill="hold" grpId="0" nodeType="withEffect">
                                      <p:stCondLst>
                                        <p:cond delay="400"/>
                                      </p:stCondLst>
                                      <p:childTnLst>
                                        <p:set>
                                          <p:cBhvr>
                                            <p:cTn id="22" dur="1" fill="hold">
                                              <p:stCondLst>
                                                <p:cond delay="0"/>
                                              </p:stCondLst>
                                            </p:cTn>
                                            <p:tgtEl>
                                              <p:spTgt spid="23"/>
                                            </p:tgtEl>
                                            <p:attrNameLst>
                                              <p:attrName>style.visibility</p:attrName>
                                            </p:attrNameLst>
                                          </p:cBhvr>
                                          <p:to>
                                            <p:strVal val="visible"/>
                                          </p:to>
                                        </p:set>
                                        <p:animScale>
                                          <p:cBhvr>
                                            <p:cTn id="23"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3"/>
                                            </p:tgtEl>
                                            <p:attrNameLst>
                                              <p:attrName>ppt_x</p:attrName>
                                              <p:attrName>ppt_y</p:attrName>
                                            </p:attrNameLst>
                                          </p:cBhvr>
                                        </p:animMotion>
                                        <p:animEffect transition="in" filter="fade">
                                          <p:cBhvr>
                                            <p:cTn id="25" dur="1000"/>
                                            <p:tgtEl>
                                              <p:spTgt spid="23"/>
                                            </p:tgtEl>
                                          </p:cBhvr>
                                        </p:animEffect>
                                      </p:childTnLst>
                                    </p:cTn>
                                  </p:par>
                                  <p:par>
                                    <p:cTn id="26" presetID="52" presetClass="entr" presetSubtype="0" fill="hold" grpId="0" nodeType="withEffect">
                                      <p:stCondLst>
                                        <p:cond delay="600"/>
                                      </p:stCondLst>
                                      <p:iterate type="lt">
                                        <p:tmPct val="0"/>
                                      </p:iterate>
                                      <p:childTnLst>
                                        <p:set>
                                          <p:cBhvr>
                                            <p:cTn id="27" dur="1" fill="hold">
                                              <p:stCondLst>
                                                <p:cond delay="0"/>
                                              </p:stCondLst>
                                            </p:cTn>
                                            <p:tgtEl>
                                              <p:spTgt spid="24"/>
                                            </p:tgtEl>
                                            <p:attrNameLst>
                                              <p:attrName>style.visibility</p:attrName>
                                            </p:attrNameLst>
                                          </p:cBhvr>
                                          <p:to>
                                            <p:strVal val="visible"/>
                                          </p:to>
                                        </p:set>
                                        <p:animScale>
                                          <p:cBhvr>
                                            <p:cTn id="28"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24"/>
                                            </p:tgtEl>
                                            <p:attrNameLst>
                                              <p:attrName>ppt_x</p:attrName>
                                              <p:attrName>ppt_y</p:attrName>
                                            </p:attrNameLst>
                                          </p:cBhvr>
                                        </p:animMotion>
                                        <p:animEffect transition="in" filter="fade">
                                          <p:cBhvr>
                                            <p:cTn id="30"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2" grpId="1"/>
          <p:bldP spid="23" grpId="0"/>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63" presetClass="path" presetSubtype="0" accel="50000" fill="hold" grpId="1" nodeType="withEffect">
                                      <p:stCondLst>
                                        <p:cond delay="0"/>
                                      </p:stCondLst>
                                      <p:childTnLst>
                                        <p:animMotion origin="layout" path="M -0.87919 -4.81481E-6 L -3.14501E-6 -4.81481E-6 " pathEditMode="relative" rAng="0" ptsTypes="AA">
                                          <p:cBhvr>
                                            <p:cTn id="9" dur="500" fill="hold"/>
                                            <p:tgtEl>
                                              <p:spTgt spid="22"/>
                                            </p:tgtEl>
                                            <p:attrNameLst>
                                              <p:attrName>ppt_x</p:attrName>
                                              <p:attrName>ppt_y</p:attrName>
                                            </p:attrNameLst>
                                          </p:cBhvr>
                                          <p:rCtr x="43960" y="0"/>
                                        </p:animMotion>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Scale>
                                          <p:cBhvr>
                                            <p:cTn id="13"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20"/>
                                            </p:tgtEl>
                                            <p:attrNameLst>
                                              <p:attrName>ppt_x</p:attrName>
                                              <p:attrName>ppt_y</p:attrName>
                                            </p:attrNameLst>
                                          </p:cBhvr>
                                        </p:animMotion>
                                        <p:animEffect transition="in" filter="fade">
                                          <p:cBhvr>
                                            <p:cTn id="15" dur="1000"/>
                                            <p:tgtEl>
                                              <p:spTgt spid="20"/>
                                            </p:tgtEl>
                                          </p:cBhvr>
                                        </p:animEffect>
                                      </p:childTnLst>
                                    </p:cTn>
                                  </p:par>
                                  <p:par>
                                    <p:cTn id="16" presetID="52" presetClass="entr" presetSubtype="0" fill="hold" grpId="0" nodeType="withEffect">
                                      <p:stCondLst>
                                        <p:cond delay="200"/>
                                      </p:stCondLst>
                                      <p:iterate type="lt">
                                        <p:tmPct val="0"/>
                                      </p:iterate>
                                      <p:childTnLst>
                                        <p:set>
                                          <p:cBhvr>
                                            <p:cTn id="17" dur="1" fill="hold">
                                              <p:stCondLst>
                                                <p:cond delay="0"/>
                                              </p:stCondLst>
                                            </p:cTn>
                                            <p:tgtEl>
                                              <p:spTgt spid="21"/>
                                            </p:tgtEl>
                                            <p:attrNameLst>
                                              <p:attrName>style.visibility</p:attrName>
                                            </p:attrNameLst>
                                          </p:cBhvr>
                                          <p:to>
                                            <p:strVal val="visible"/>
                                          </p:to>
                                        </p:set>
                                        <p:animScale>
                                          <p:cBhvr>
                                            <p:cTn id="18"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21"/>
                                            </p:tgtEl>
                                            <p:attrNameLst>
                                              <p:attrName>ppt_x</p:attrName>
                                              <p:attrName>ppt_y</p:attrName>
                                            </p:attrNameLst>
                                          </p:cBhvr>
                                        </p:animMotion>
                                        <p:animEffect transition="in" filter="fade">
                                          <p:cBhvr>
                                            <p:cTn id="20" dur="1000"/>
                                            <p:tgtEl>
                                              <p:spTgt spid="21"/>
                                            </p:tgtEl>
                                          </p:cBhvr>
                                        </p:animEffect>
                                      </p:childTnLst>
                                    </p:cTn>
                                  </p:par>
                                  <p:par>
                                    <p:cTn id="21" presetID="52" presetClass="entr" presetSubtype="0" fill="hold" grpId="0" nodeType="withEffect">
                                      <p:stCondLst>
                                        <p:cond delay="400"/>
                                      </p:stCondLst>
                                      <p:childTnLst>
                                        <p:set>
                                          <p:cBhvr>
                                            <p:cTn id="22" dur="1" fill="hold">
                                              <p:stCondLst>
                                                <p:cond delay="0"/>
                                              </p:stCondLst>
                                            </p:cTn>
                                            <p:tgtEl>
                                              <p:spTgt spid="23"/>
                                            </p:tgtEl>
                                            <p:attrNameLst>
                                              <p:attrName>style.visibility</p:attrName>
                                            </p:attrNameLst>
                                          </p:cBhvr>
                                          <p:to>
                                            <p:strVal val="visible"/>
                                          </p:to>
                                        </p:set>
                                        <p:animScale>
                                          <p:cBhvr>
                                            <p:cTn id="23"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3"/>
                                            </p:tgtEl>
                                            <p:attrNameLst>
                                              <p:attrName>ppt_x</p:attrName>
                                              <p:attrName>ppt_y</p:attrName>
                                            </p:attrNameLst>
                                          </p:cBhvr>
                                        </p:animMotion>
                                        <p:animEffect transition="in" filter="fade">
                                          <p:cBhvr>
                                            <p:cTn id="25" dur="1000"/>
                                            <p:tgtEl>
                                              <p:spTgt spid="23"/>
                                            </p:tgtEl>
                                          </p:cBhvr>
                                        </p:animEffect>
                                      </p:childTnLst>
                                    </p:cTn>
                                  </p:par>
                                  <p:par>
                                    <p:cTn id="26" presetID="52" presetClass="entr" presetSubtype="0" fill="hold" grpId="0" nodeType="withEffect">
                                      <p:stCondLst>
                                        <p:cond delay="600"/>
                                      </p:stCondLst>
                                      <p:iterate type="lt">
                                        <p:tmPct val="0"/>
                                      </p:iterate>
                                      <p:childTnLst>
                                        <p:set>
                                          <p:cBhvr>
                                            <p:cTn id="27" dur="1" fill="hold">
                                              <p:stCondLst>
                                                <p:cond delay="0"/>
                                              </p:stCondLst>
                                            </p:cTn>
                                            <p:tgtEl>
                                              <p:spTgt spid="24"/>
                                            </p:tgtEl>
                                            <p:attrNameLst>
                                              <p:attrName>style.visibility</p:attrName>
                                            </p:attrNameLst>
                                          </p:cBhvr>
                                          <p:to>
                                            <p:strVal val="visible"/>
                                          </p:to>
                                        </p:set>
                                        <p:animScale>
                                          <p:cBhvr>
                                            <p:cTn id="28"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24"/>
                                            </p:tgtEl>
                                            <p:attrNameLst>
                                              <p:attrName>ppt_x</p:attrName>
                                              <p:attrName>ppt_y</p:attrName>
                                            </p:attrNameLst>
                                          </p:cBhvr>
                                        </p:animMotion>
                                        <p:animEffect transition="in" filter="fade">
                                          <p:cBhvr>
                                            <p:cTn id="30"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2" grpId="1"/>
          <p:bldP spid="23" grpId="0"/>
          <p:bldP spid="24"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966311" y="1700808"/>
            <a:ext cx="10985807" cy="1052596"/>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anose="020B0503020204020204" pitchFamily="34" charset="-122"/>
                <a:ea typeface="微软雅黑" panose="020B0503020204020204" pitchFamily="34" charset="-122"/>
              </a:rPr>
              <a:t>就在全面关系管理在全球广泛流行的时候，作为企业，无不希望通过提高客户和员工的满意度，来增强对企业的忠诚度，从而提高对企业的贡献度。因此，</a:t>
            </a:r>
            <a:r>
              <a:rPr lang="zh-CN" altLang="en-US" sz="1600" b="1" dirty="0">
                <a:solidFill>
                  <a:srgbClr val="8BAB00"/>
                </a:solidFill>
                <a:latin typeface="微软雅黑" panose="020B0503020204020204" pitchFamily="34" charset="-122"/>
                <a:ea typeface="微软雅黑" panose="020B0503020204020204" pitchFamily="34" charset="-122"/>
              </a:rPr>
              <a:t>对外实行客户关系管理（</a:t>
            </a:r>
            <a:r>
              <a:rPr lang="en-US" altLang="zh-CN" sz="1600" b="1" dirty="0">
                <a:solidFill>
                  <a:srgbClr val="8BAB00"/>
                </a:solidFill>
                <a:latin typeface="微软雅黑" panose="020B0503020204020204" pitchFamily="34" charset="-122"/>
                <a:ea typeface="微软雅黑" panose="020B0503020204020204" pitchFamily="34" charset="-122"/>
              </a:rPr>
              <a:t>CRM</a:t>
            </a:r>
            <a:r>
              <a:rPr lang="zh-CN" altLang="en-US" sz="1600" b="1" dirty="0">
                <a:solidFill>
                  <a:srgbClr val="8BAB00"/>
                </a:solidFill>
                <a:latin typeface="微软雅黑" panose="020B0503020204020204" pitchFamily="34" charset="-122"/>
                <a:ea typeface="微软雅黑" panose="020B0503020204020204" pitchFamily="34" charset="-122"/>
              </a:rPr>
              <a:t>），对内实行员工关系管理（</a:t>
            </a:r>
            <a:r>
              <a:rPr lang="en-US" altLang="zh-CN" sz="1600" b="1" dirty="0">
                <a:solidFill>
                  <a:srgbClr val="8BAB00"/>
                </a:solidFill>
                <a:latin typeface="微软雅黑" panose="020B0503020204020204" pitchFamily="34" charset="-122"/>
                <a:ea typeface="微软雅黑" panose="020B0503020204020204" pitchFamily="34" charset="-122"/>
              </a:rPr>
              <a:t>ERM</a:t>
            </a:r>
            <a:r>
              <a:rPr lang="zh-CN" altLang="en-US" sz="1600" b="1" dirty="0">
                <a:solidFill>
                  <a:srgbClr val="8BAB00"/>
                </a:solidFill>
                <a:latin typeface="微软雅黑" panose="020B0503020204020204" pitchFamily="34" charset="-122"/>
                <a:ea typeface="微软雅黑" panose="020B0503020204020204" pitchFamily="34" charset="-122"/>
              </a:rPr>
              <a:t>）就成为必然</a:t>
            </a:r>
            <a:r>
              <a:rPr lang="zh-CN" altLang="en-US" sz="1600" dirty="0">
                <a:solidFill>
                  <a:srgbClr val="5F5E5C"/>
                </a:solidFill>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但员工关系管理管什么，对此的认识并不清晰，甚至存在一定的误区</a:t>
            </a:r>
            <a:r>
              <a:rPr lang="zh-CN" altLang="en-US" sz="1600" dirty="0">
                <a:solidFill>
                  <a:srgbClr val="5F5E5C"/>
                </a:solidFill>
                <a:latin typeface="微软雅黑" panose="020B0503020204020204" pitchFamily="34" charset="-122"/>
                <a:ea typeface="微软雅黑" panose="020B0503020204020204" pitchFamily="34" charset="-122"/>
              </a:rPr>
              <a:t>。</a:t>
            </a:r>
            <a:endParaRPr lang="zh-CN" altLang="zh-CN" sz="1600" dirty="0">
              <a:solidFill>
                <a:srgbClr val="FFC000"/>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966311" y="3573016"/>
            <a:ext cx="4988848" cy="1692771"/>
          </a:xfrm>
          <a:prstGeom prst="rect">
            <a:avLst/>
          </a:prstGeom>
          <a:noFill/>
        </p:spPr>
        <p:txBody>
          <a:bodyPr wrap="square" rtlCol="0">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其实，</a:t>
            </a:r>
            <a:r>
              <a:rPr lang="zh-CN" altLang="en-US" sz="1600" b="1" dirty="0">
                <a:solidFill>
                  <a:srgbClr val="8BAB00"/>
                </a:solidFill>
                <a:latin typeface="微软雅黑" panose="020B0503020204020204" pitchFamily="34" charset="-122"/>
                <a:ea typeface="微软雅黑" panose="020B0503020204020204" pitchFamily="34" charset="-122"/>
              </a:rPr>
              <a:t>员工关系管理贯穿于人力资源管理的方方面面</a:t>
            </a:r>
            <a:r>
              <a:rPr lang="zh-CN" altLang="en-US" sz="1600" dirty="0">
                <a:solidFill>
                  <a:srgbClr val="5F5E5C"/>
                </a:solidFill>
                <a:latin typeface="微软雅黑" panose="020B0503020204020204" pitchFamily="34" charset="-122"/>
                <a:ea typeface="微软雅黑" panose="020B0503020204020204" pitchFamily="34" charset="-122"/>
              </a:rPr>
              <a:t>，从把员工招进来的第一天起，员工关系管理工作就开始了。而且</a:t>
            </a:r>
            <a:r>
              <a:rPr lang="zh-CN" altLang="en-US" sz="1600" b="1" dirty="0">
                <a:solidFill>
                  <a:srgbClr val="FF0000"/>
                </a:solidFill>
                <a:latin typeface="微软雅黑" panose="020B0503020204020204" pitchFamily="34" charset="-122"/>
                <a:ea typeface="微软雅黑" panose="020B0503020204020204" pitchFamily="34" charset="-122"/>
              </a:rPr>
              <a:t>员工关系不能外包</a:t>
            </a:r>
            <a:r>
              <a:rPr lang="zh-CN" altLang="en-US" sz="1600" dirty="0">
                <a:solidFill>
                  <a:srgbClr val="5F5E5C"/>
                </a:solidFill>
                <a:latin typeface="微软雅黑" panose="020B0503020204020204" pitchFamily="34" charset="-122"/>
                <a:ea typeface="微软雅黑" panose="020B0503020204020204" pitchFamily="34" charset="-122"/>
              </a:rPr>
              <a:t>，因为做好员工关系管理，必须对企业文化、员工特性、企业面临的环境要有清楚的了解。</a:t>
            </a:r>
            <a:endParaRPr lang="zh-CN" altLang="zh-CN" sz="1600" b="1" dirty="0">
              <a:solidFill>
                <a:srgbClr val="E67819"/>
              </a:solidFill>
              <a:latin typeface="微软雅黑" panose="020B0503020204020204" pitchFamily="34" charset="-122"/>
              <a:ea typeface="微软雅黑" panose="020B0503020204020204" pitchFamily="34" charset="-122"/>
            </a:endParaRPr>
          </a:p>
        </p:txBody>
      </p:sp>
      <p:sp>
        <p:nvSpPr>
          <p:cNvPr id="8" name="TextBox 6"/>
          <p:cNvSpPr txBox="1"/>
          <p:nvPr/>
        </p:nvSpPr>
        <p:spPr>
          <a:xfrm>
            <a:off x="6243191" y="3573016"/>
            <a:ext cx="5708928" cy="1452705"/>
          </a:xfrm>
          <a:prstGeom prst="rect">
            <a:avLst/>
          </a:prstGeom>
          <a:noFill/>
        </p:spPr>
        <p:txBody>
          <a:bodyPr wrap="square" rtlCol="0">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员工关系管理的终极目标，应该是做到“</a:t>
            </a:r>
            <a:r>
              <a:rPr lang="zh-CN" altLang="en-US" b="1" dirty="0">
                <a:solidFill>
                  <a:srgbClr val="8BAB00"/>
                </a:solidFill>
                <a:latin typeface="微软雅黑" panose="020B0503020204020204" pitchFamily="34" charset="-122"/>
                <a:ea typeface="微软雅黑" panose="020B0503020204020204" pitchFamily="34" charset="-122"/>
              </a:rPr>
              <a:t>让员工除了把所有精神放在工作上之外没有其他后顾之忧</a:t>
            </a:r>
            <a:r>
              <a:rPr lang="zh-CN" altLang="en-US" sz="1600" dirty="0">
                <a:solidFill>
                  <a:srgbClr val="5F5E5C"/>
                </a:solidFill>
                <a:latin typeface="微软雅黑" panose="020B0503020204020204" pitchFamily="34" charset="-122"/>
                <a:ea typeface="微软雅黑" panose="020B0503020204020204" pitchFamily="34" charset="-122"/>
              </a:rPr>
              <a:t>”。因此，在这一目标之下，有很多具体工作可以展开，可以涉及员工的衣、食、住、行、娱乐等，都可以有员工关系管理发挥的空间。</a:t>
            </a:r>
            <a:endParaRPr lang="zh-CN" altLang="zh-CN" sz="1600" b="1" dirty="0">
              <a:solidFill>
                <a:srgbClr val="E67819"/>
              </a:solidFill>
              <a:latin typeface="微软雅黑" panose="020B0503020204020204" pitchFamily="34" charset="-122"/>
              <a:ea typeface="微软雅黑" panose="020B0503020204020204" pitchFamily="34" charset="-122"/>
            </a:endParaRPr>
          </a:p>
        </p:txBody>
      </p:sp>
      <p:sp>
        <p:nvSpPr>
          <p:cNvPr id="9" name="矩形 8"/>
          <p:cNvSpPr/>
          <p:nvPr/>
        </p:nvSpPr>
        <p:spPr>
          <a:xfrm>
            <a:off x="966311" y="5445224"/>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66311" y="3257981"/>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1+#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3.1.1 </a:t>
            </a:r>
            <a:r>
              <a:rPr lang="zh-CN" altLang="en-US" sz="1800" dirty="0"/>
              <a:t>员工入职管理</a:t>
            </a:r>
            <a:endParaRPr lang="zh-CN" altLang="zh-CN" sz="1800" dirty="0"/>
          </a:p>
        </p:txBody>
      </p:sp>
      <p:sp>
        <p:nvSpPr>
          <p:cNvPr id="13" name="TextBox 6"/>
          <p:cNvSpPr txBox="1"/>
          <p:nvPr/>
        </p:nvSpPr>
        <p:spPr>
          <a:xfrm>
            <a:off x="4010944" y="1493260"/>
            <a:ext cx="7920880" cy="732508"/>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anose="020B0503020204020204" pitchFamily="34" charset="-122"/>
                <a:ea typeface="微软雅黑" panose="020B0503020204020204" pitchFamily="34" charset="-122"/>
              </a:rPr>
              <a:t>员工入职管理即为新员工入职时员工关系专员对新员工的一系列的入职手续办理，此部分可制定</a:t>
            </a:r>
            <a:r>
              <a:rPr lang="zh-CN" altLang="en-US" sz="1600" b="1" dirty="0">
                <a:solidFill>
                  <a:srgbClr val="8BAB00"/>
                </a:solidFill>
                <a:latin typeface="微软雅黑" panose="020B0503020204020204" pitchFamily="34" charset="-122"/>
                <a:ea typeface="微软雅黑" panose="020B0503020204020204" pitchFamily="34" charset="-122"/>
              </a:rPr>
              <a:t>专门的</a:t>
            </a:r>
            <a:r>
              <a:rPr lang="en-US" altLang="zh-CN" sz="1600" b="1" dirty="0">
                <a:solidFill>
                  <a:srgbClr val="8BAB00"/>
                </a:solidFill>
                <a:latin typeface="微软雅黑" panose="020B0503020204020204" pitchFamily="34" charset="-122"/>
                <a:ea typeface="微软雅黑" panose="020B0503020204020204" pitchFamily="34" charset="-122"/>
              </a:rPr>
              <a:t>《</a:t>
            </a:r>
            <a:r>
              <a:rPr lang="zh-CN" altLang="en-US" sz="1600" b="1" dirty="0">
                <a:solidFill>
                  <a:srgbClr val="8BAB00"/>
                </a:solidFill>
                <a:latin typeface="微软雅黑" panose="020B0503020204020204" pitchFamily="34" charset="-122"/>
                <a:ea typeface="微软雅黑" panose="020B0503020204020204" pitchFamily="34" charset="-122"/>
              </a:rPr>
              <a:t>员工入职管理办法</a:t>
            </a:r>
            <a:r>
              <a:rPr lang="en-US" altLang="zh-CN" sz="1600" b="1" dirty="0">
                <a:solidFill>
                  <a:srgbClr val="8BAB00"/>
                </a:solidFill>
                <a:latin typeface="微软雅黑" panose="020B0503020204020204" pitchFamily="34" charset="-122"/>
                <a:ea typeface="微软雅黑" panose="020B0503020204020204" pitchFamily="34" charset="-122"/>
              </a:rPr>
              <a:t>》</a:t>
            </a:r>
            <a:r>
              <a:rPr lang="zh-CN" altLang="en-US" sz="1600" dirty="0">
                <a:solidFill>
                  <a:srgbClr val="5F5E5C"/>
                </a:solidFill>
                <a:latin typeface="微软雅黑" panose="020B0503020204020204" pitchFamily="34" charset="-122"/>
                <a:ea typeface="微软雅黑" panose="020B0503020204020204" pitchFamily="34" charset="-122"/>
              </a:rPr>
              <a:t>来指导入职管理的工作，其主要内容包括：</a:t>
            </a:r>
            <a:endParaRPr lang="zh-CN" altLang="zh-CN" sz="1600" dirty="0">
              <a:solidFill>
                <a:srgbClr val="FFC000"/>
              </a:solidFill>
              <a:latin typeface="微软雅黑" panose="020B0503020204020204" pitchFamily="34" charset="-122"/>
              <a:ea typeface="微软雅黑" panose="020B0503020204020204" pitchFamily="34" charset="-122"/>
            </a:endParaRPr>
          </a:p>
        </p:txBody>
      </p:sp>
      <p:sp>
        <p:nvSpPr>
          <p:cNvPr id="4" name="矩形 3"/>
          <p:cNvSpPr/>
          <p:nvPr/>
        </p:nvSpPr>
        <p:spPr>
          <a:xfrm>
            <a:off x="691661" y="2517732"/>
            <a:ext cx="11168154" cy="4079620"/>
          </a:xfrm>
          <a:prstGeom prst="rect">
            <a:avLst/>
          </a:prstGeom>
          <a:solidFill>
            <a:sysClr val="window" lastClr="FFFFFF"/>
          </a:solidFill>
          <a:ln w="3175" cap="flat" cmpd="sng" algn="ctr">
            <a:solidFill>
              <a:sysClr val="window" lastClr="FFFFFF">
                <a:lumMod val="75000"/>
              </a:sysClr>
            </a:solidFill>
            <a:prstDash val="solid"/>
          </a:ln>
          <a:effectLst>
            <a:outerShdw blurRad="50800" dist="38100" dir="5400000" algn="t" rotWithShape="0">
              <a:prstClr val="black">
                <a:alpha val="40000"/>
              </a:prstClr>
            </a:outerShdw>
          </a:effectLst>
        </p:spPr>
        <p:txBody>
          <a:bodyPr anchor="ctr"/>
          <a:lstStyle/>
          <a:p>
            <a:pPr algn="ctr">
              <a:defRPr/>
            </a:pPr>
            <a:endParaRPr lang="zh-CN" altLang="en-US" kern="0">
              <a:solidFill>
                <a:sysClr val="window" lastClr="FFFFFF"/>
              </a:solidFill>
              <a:latin typeface="Tahoma" panose="020B0604030504040204"/>
              <a:ea typeface="微软雅黑" panose="020B0503020204020204" pitchFamily="34" charset="-122"/>
            </a:endParaRPr>
          </a:p>
        </p:txBody>
      </p:sp>
      <p:graphicFrame>
        <p:nvGraphicFramePr>
          <p:cNvPr id="5" name="表格 4"/>
          <p:cNvGraphicFramePr>
            <a:graphicFrameLocks noGrp="1"/>
          </p:cNvGraphicFramePr>
          <p:nvPr/>
        </p:nvGraphicFramePr>
        <p:xfrm>
          <a:off x="803130" y="2624766"/>
          <a:ext cx="10945216" cy="3877698"/>
        </p:xfrm>
        <a:graphic>
          <a:graphicData uri="http://schemas.openxmlformats.org/drawingml/2006/table">
            <a:tbl>
              <a:tblPr firstRow="1" firstCol="1" bandRow="1">
                <a:tableStyleId>{F5AB1C69-6EDB-4FF4-983F-18BD219EF322}</a:tableStyleId>
              </a:tblPr>
              <a:tblGrid>
                <a:gridCol w="1080120"/>
                <a:gridCol w="9865096"/>
              </a:tblGrid>
              <a:tr h="432048">
                <a:tc>
                  <a:txBody>
                    <a:bodyPr/>
                    <a:lstStyle/>
                    <a:p>
                      <a:pPr algn="ctr">
                        <a:lnSpc>
                          <a:spcPct val="115000"/>
                        </a:lnSpc>
                        <a:spcAft>
                          <a:spcPts val="0"/>
                        </a:spcAft>
                      </a:pPr>
                      <a:r>
                        <a:rPr lang="zh-CN" altLang="en-US" sz="2000" kern="100" dirty="0">
                          <a:effectLst/>
                          <a:latin typeface="微软雅黑" panose="020B0503020204020204" pitchFamily="34" charset="-122"/>
                          <a:ea typeface="微软雅黑" panose="020B0503020204020204" pitchFamily="34" charset="-122"/>
                        </a:rPr>
                        <a:t>时段</a:t>
                      </a:r>
                      <a:endParaRPr lang="zh-CN" sz="20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15000"/>
                        </a:lnSpc>
                        <a:spcAft>
                          <a:spcPts val="0"/>
                        </a:spcAft>
                      </a:pPr>
                      <a:r>
                        <a:rPr lang="zh-CN" altLang="en-US" sz="2000" kern="100" dirty="0">
                          <a:effectLst/>
                          <a:latin typeface="微软雅黑" panose="020B0503020204020204" pitchFamily="34" charset="-122"/>
                          <a:ea typeface="微软雅黑" panose="020B0503020204020204" pitchFamily="34" charset="-122"/>
                        </a:rPr>
                        <a:t>工作内容</a:t>
                      </a:r>
                      <a:endParaRPr lang="zh-CN" sz="2000" kern="100" dirty="0">
                        <a:effectLst/>
                        <a:latin typeface="微软雅黑" panose="020B0503020204020204" pitchFamily="34" charset="-122"/>
                        <a:ea typeface="微软雅黑" panose="020B0503020204020204" pitchFamily="34" charset="-122"/>
                      </a:endParaRPr>
                    </a:p>
                  </a:txBody>
                  <a:tcPr marL="68580" marR="68580" marT="0" marB="0" anchor="ctr"/>
                </a:tc>
              </a:tr>
              <a:tr h="1092266">
                <a:tc>
                  <a:txBody>
                    <a:bodyPr/>
                    <a:lstStyle/>
                    <a:p>
                      <a:pPr algn="ctr">
                        <a:lnSpc>
                          <a:spcPct val="115000"/>
                        </a:lnSpc>
                        <a:spcAft>
                          <a:spcPts val="0"/>
                        </a:spcAft>
                      </a:pPr>
                      <a:r>
                        <a:rPr lang="zh-CN" altLang="en-US" sz="1800" kern="100" dirty="0">
                          <a:effectLst/>
                          <a:latin typeface="微软雅黑" panose="020B0503020204020204" pitchFamily="34" charset="-122"/>
                          <a:ea typeface="微软雅黑" panose="020B0503020204020204" pitchFamily="34" charset="-122"/>
                        </a:rPr>
                        <a:t>入职前</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marL="285750" indent="-285750" algn="just">
                        <a:lnSpc>
                          <a:spcPct val="120000"/>
                        </a:lnSpc>
                        <a:spcAft>
                          <a:spcPts val="0"/>
                        </a:spcAft>
                        <a:buFont typeface="Arial" panose="020B0604020202020204" pitchFamily="34" charset="0"/>
                        <a:buChar char="•"/>
                      </a:pPr>
                      <a:r>
                        <a:rPr lang="zh-CN" altLang="en-US" sz="1600" kern="100" dirty="0">
                          <a:solidFill>
                            <a:srgbClr val="5F5E5C"/>
                          </a:solidFill>
                          <a:effectLst/>
                          <a:latin typeface="微软雅黑" panose="020B0503020204020204" pitchFamily="34" charset="-122"/>
                          <a:ea typeface="微软雅黑" panose="020B0503020204020204" pitchFamily="34" charset="-122"/>
                        </a:rPr>
                        <a:t>新员工入职手续办理所需表单、办公设备、办公用品等的准备；</a:t>
                      </a:r>
                      <a:endParaRPr lang="zh-CN" altLang="en-US" sz="1600" kern="100" dirty="0">
                        <a:solidFill>
                          <a:srgbClr val="5F5E5C"/>
                        </a:solidFill>
                        <a:effectLst/>
                        <a:latin typeface="微软雅黑" panose="020B0503020204020204" pitchFamily="34" charset="-122"/>
                        <a:ea typeface="微软雅黑" panose="020B0503020204020204" pitchFamily="34" charset="-122"/>
                      </a:endParaRPr>
                    </a:p>
                    <a:p>
                      <a:pPr marL="285750" indent="-285750" algn="just">
                        <a:lnSpc>
                          <a:spcPct val="120000"/>
                        </a:lnSpc>
                        <a:spcAft>
                          <a:spcPts val="0"/>
                        </a:spcAft>
                        <a:buFont typeface="Arial" panose="020B0604020202020204" pitchFamily="34" charset="0"/>
                        <a:buChar char="•"/>
                      </a:pPr>
                      <a:r>
                        <a:rPr lang="zh-CN" altLang="en-US" sz="1600" kern="100" dirty="0">
                          <a:solidFill>
                            <a:srgbClr val="5F5E5C"/>
                          </a:solidFill>
                          <a:effectLst/>
                          <a:latin typeface="微软雅黑" panose="020B0503020204020204" pitchFamily="34" charset="-122"/>
                          <a:ea typeface="微软雅黑" panose="020B0503020204020204" pitchFamily="34" charset="-122"/>
                        </a:rPr>
                        <a:t>通知新员工所属部门准备报到事宜：准备座位，指定导师、拟定岗前业务技能培训计划；</a:t>
                      </a:r>
                      <a:endParaRPr lang="zh-CN" altLang="en-US" sz="1600" kern="100" dirty="0">
                        <a:solidFill>
                          <a:srgbClr val="5F5E5C"/>
                        </a:solidFill>
                        <a:effectLst/>
                        <a:latin typeface="微软雅黑" panose="020B0503020204020204" pitchFamily="34" charset="-122"/>
                        <a:ea typeface="微软雅黑" panose="020B0503020204020204" pitchFamily="34" charset="-122"/>
                      </a:endParaRPr>
                    </a:p>
                    <a:p>
                      <a:pPr marL="285750" indent="-285750" algn="just">
                        <a:lnSpc>
                          <a:spcPct val="120000"/>
                        </a:lnSpc>
                        <a:spcAft>
                          <a:spcPts val="0"/>
                        </a:spcAft>
                        <a:buFont typeface="Arial" panose="020B0604020202020204" pitchFamily="34" charset="0"/>
                        <a:buChar char="•"/>
                      </a:pPr>
                      <a:r>
                        <a:rPr lang="zh-CN" altLang="en-US" sz="1600" kern="100" dirty="0">
                          <a:solidFill>
                            <a:srgbClr val="5F5E5C"/>
                          </a:solidFill>
                          <a:effectLst/>
                          <a:latin typeface="微软雅黑" panose="020B0503020204020204" pitchFamily="34" charset="-122"/>
                          <a:ea typeface="微软雅黑" panose="020B0503020204020204" pitchFamily="34" charset="-122"/>
                        </a:rPr>
                        <a:t>通知人力资源部培训专员准备新员工的岗前教育培训计划。</a:t>
                      </a:r>
                      <a:endParaRPr lang="zh-CN" sz="1600" kern="100" dirty="0">
                        <a:solidFill>
                          <a:srgbClr val="5F5E5C"/>
                        </a:solidFill>
                        <a:effectLst/>
                        <a:latin typeface="微软雅黑" panose="020B0503020204020204" pitchFamily="34" charset="-122"/>
                        <a:ea typeface="微软雅黑" panose="020B0503020204020204" pitchFamily="34" charset="-122"/>
                      </a:endParaRPr>
                    </a:p>
                  </a:txBody>
                  <a:tcPr marL="68580" marR="68580" marT="0" marB="0" anchor="ctr"/>
                </a:tc>
              </a:tr>
              <a:tr h="1584176">
                <a:tc>
                  <a:txBody>
                    <a:bodyPr/>
                    <a:lstStyle/>
                    <a:p>
                      <a:pPr algn="ctr">
                        <a:lnSpc>
                          <a:spcPct val="115000"/>
                        </a:lnSpc>
                        <a:spcAft>
                          <a:spcPts val="0"/>
                        </a:spcAft>
                      </a:pPr>
                      <a:r>
                        <a:rPr lang="zh-CN" altLang="en-US" sz="1800" kern="100" dirty="0">
                          <a:effectLst/>
                          <a:latin typeface="微软雅黑" panose="020B0503020204020204" pitchFamily="34" charset="-122"/>
                          <a:ea typeface="微软雅黑" panose="020B0503020204020204" pitchFamily="34" charset="-122"/>
                        </a:rPr>
                        <a:t>入职中</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marL="285750" indent="-285750" algn="just">
                        <a:lnSpc>
                          <a:spcPct val="120000"/>
                        </a:lnSpc>
                        <a:spcAft>
                          <a:spcPts val="0"/>
                        </a:spcAft>
                        <a:buFont typeface="Arial" panose="020B0604020202020204" pitchFamily="34" charset="0"/>
                        <a:buChar char="•"/>
                      </a:pPr>
                      <a:r>
                        <a:rPr lang="zh-CN" altLang="en-US" sz="1600" kern="100" dirty="0">
                          <a:solidFill>
                            <a:srgbClr val="5F5E5C"/>
                          </a:solidFill>
                          <a:effectLst/>
                          <a:latin typeface="微软雅黑" panose="020B0503020204020204" pitchFamily="34" charset="-122"/>
                          <a:ea typeface="微软雅黑" panose="020B0503020204020204" pitchFamily="34" charset="-122"/>
                        </a:rPr>
                        <a:t>新员工接待及</a:t>
                      </a:r>
                      <a:r>
                        <a:rPr lang="en-US" altLang="zh-CN" sz="1600" kern="100" dirty="0">
                          <a:solidFill>
                            <a:srgbClr val="5F5E5C"/>
                          </a:solidFill>
                          <a:effectLst/>
                          <a:latin typeface="微软雅黑" panose="020B0503020204020204" pitchFamily="34" charset="-122"/>
                          <a:ea typeface="微软雅黑" panose="020B0503020204020204" pitchFamily="34" charset="-122"/>
                        </a:rPr>
                        <a:t>《</a:t>
                      </a:r>
                      <a:r>
                        <a:rPr lang="zh-CN" altLang="en-US" sz="1600" kern="100" dirty="0">
                          <a:solidFill>
                            <a:srgbClr val="5F5E5C"/>
                          </a:solidFill>
                          <a:effectLst/>
                          <a:latin typeface="微软雅黑" panose="020B0503020204020204" pitchFamily="34" charset="-122"/>
                          <a:ea typeface="微软雅黑" panose="020B0503020204020204" pitchFamily="34" charset="-122"/>
                        </a:rPr>
                        <a:t>新员工入职登记表</a:t>
                      </a:r>
                      <a:r>
                        <a:rPr lang="en-US" altLang="zh-CN" sz="1600" kern="100" dirty="0">
                          <a:solidFill>
                            <a:srgbClr val="5F5E5C"/>
                          </a:solidFill>
                          <a:effectLst/>
                          <a:latin typeface="微软雅黑" panose="020B0503020204020204" pitchFamily="34" charset="-122"/>
                          <a:ea typeface="微软雅黑" panose="020B0503020204020204" pitchFamily="34" charset="-122"/>
                        </a:rPr>
                        <a:t>》</a:t>
                      </a:r>
                      <a:r>
                        <a:rPr lang="zh-CN" altLang="en-US" sz="1600" kern="100" dirty="0">
                          <a:solidFill>
                            <a:srgbClr val="5F5E5C"/>
                          </a:solidFill>
                          <a:effectLst/>
                          <a:latin typeface="微软雅黑" panose="020B0503020204020204" pitchFamily="34" charset="-122"/>
                          <a:ea typeface="微软雅黑" panose="020B0503020204020204" pitchFamily="34" charset="-122"/>
                        </a:rPr>
                        <a:t>的填写，档案收集及验证；</a:t>
                      </a:r>
                      <a:endParaRPr lang="zh-CN" altLang="en-US" sz="1600" kern="100" dirty="0">
                        <a:solidFill>
                          <a:srgbClr val="5F5E5C"/>
                        </a:solidFill>
                        <a:effectLst/>
                        <a:latin typeface="微软雅黑" panose="020B0503020204020204" pitchFamily="34" charset="-122"/>
                        <a:ea typeface="微软雅黑" panose="020B0503020204020204" pitchFamily="34" charset="-122"/>
                      </a:endParaRPr>
                    </a:p>
                    <a:p>
                      <a:pPr marL="285750" indent="-285750" algn="just">
                        <a:lnSpc>
                          <a:spcPct val="120000"/>
                        </a:lnSpc>
                        <a:spcAft>
                          <a:spcPts val="0"/>
                        </a:spcAft>
                        <a:buFont typeface="Arial" panose="020B0604020202020204" pitchFamily="34" charset="0"/>
                        <a:buChar char="•"/>
                      </a:pPr>
                      <a:r>
                        <a:rPr lang="zh-CN" altLang="en-US" sz="1600" kern="100" dirty="0">
                          <a:solidFill>
                            <a:srgbClr val="5F5E5C"/>
                          </a:solidFill>
                          <a:effectLst/>
                          <a:latin typeface="微软雅黑" panose="020B0503020204020204" pitchFamily="34" charset="-122"/>
                          <a:ea typeface="微软雅黑" panose="020B0503020204020204" pitchFamily="34" charset="-122"/>
                        </a:rPr>
                        <a:t>根据</a:t>
                      </a:r>
                      <a:r>
                        <a:rPr lang="en-US" altLang="zh-CN" sz="1600" kern="100" dirty="0">
                          <a:solidFill>
                            <a:srgbClr val="5F5E5C"/>
                          </a:solidFill>
                          <a:effectLst/>
                          <a:latin typeface="微软雅黑" panose="020B0503020204020204" pitchFamily="34" charset="-122"/>
                          <a:ea typeface="微软雅黑" panose="020B0503020204020204" pitchFamily="34" charset="-122"/>
                        </a:rPr>
                        <a:t>《</a:t>
                      </a:r>
                      <a:r>
                        <a:rPr lang="zh-CN" altLang="en-US" sz="1600" kern="100" dirty="0">
                          <a:solidFill>
                            <a:srgbClr val="5F5E5C"/>
                          </a:solidFill>
                          <a:effectLst/>
                          <a:latin typeface="微软雅黑" panose="020B0503020204020204" pitchFamily="34" charset="-122"/>
                          <a:ea typeface="微软雅黑" panose="020B0503020204020204" pitchFamily="34" charset="-122"/>
                        </a:rPr>
                        <a:t>新员工入职流转单</a:t>
                      </a:r>
                      <a:r>
                        <a:rPr lang="en-US" altLang="zh-CN" sz="1600" kern="100" dirty="0">
                          <a:solidFill>
                            <a:srgbClr val="5F5E5C"/>
                          </a:solidFill>
                          <a:effectLst/>
                          <a:latin typeface="微软雅黑" panose="020B0503020204020204" pitchFamily="34" charset="-122"/>
                          <a:ea typeface="微软雅黑" panose="020B0503020204020204" pitchFamily="34" charset="-122"/>
                        </a:rPr>
                        <a:t>》</a:t>
                      </a:r>
                      <a:r>
                        <a:rPr lang="zh-CN" altLang="en-US" sz="1600" kern="100" dirty="0">
                          <a:solidFill>
                            <a:srgbClr val="5F5E5C"/>
                          </a:solidFill>
                          <a:effectLst/>
                          <a:latin typeface="微软雅黑" panose="020B0503020204020204" pitchFamily="34" charset="-122"/>
                          <a:ea typeface="微软雅黑" panose="020B0503020204020204" pitchFamily="34" charset="-122"/>
                        </a:rPr>
                        <a:t>引领新员工到部门报到，将其介绍给部门负责人；</a:t>
                      </a:r>
                      <a:endParaRPr lang="zh-CN" altLang="en-US" sz="1600" kern="100" dirty="0">
                        <a:solidFill>
                          <a:srgbClr val="5F5E5C"/>
                        </a:solidFill>
                        <a:effectLst/>
                        <a:latin typeface="微软雅黑" panose="020B0503020204020204" pitchFamily="34" charset="-122"/>
                        <a:ea typeface="微软雅黑" panose="020B0503020204020204" pitchFamily="34" charset="-122"/>
                      </a:endParaRPr>
                    </a:p>
                    <a:p>
                      <a:pPr marL="285750" indent="-285750" algn="just">
                        <a:lnSpc>
                          <a:spcPct val="120000"/>
                        </a:lnSpc>
                        <a:spcAft>
                          <a:spcPts val="0"/>
                        </a:spcAft>
                        <a:buFont typeface="Arial" panose="020B0604020202020204" pitchFamily="34" charset="0"/>
                        <a:buChar char="•"/>
                      </a:pPr>
                      <a:r>
                        <a:rPr lang="zh-CN" altLang="en-US" sz="1600" kern="100" dirty="0">
                          <a:solidFill>
                            <a:srgbClr val="5F5E5C"/>
                          </a:solidFill>
                          <a:effectLst/>
                          <a:latin typeface="微软雅黑" panose="020B0503020204020204" pitchFamily="34" charset="-122"/>
                          <a:ea typeface="微软雅黑" panose="020B0503020204020204" pitchFamily="34" charset="-122"/>
                        </a:rPr>
                        <a:t>部门负责人指定本部门人员带领新员工熟悉公司内外环境及公司各部门，介绍部门情况、部门人员。</a:t>
                      </a:r>
                      <a:endParaRPr lang="zh-CN" altLang="en-US" sz="1600" kern="100" dirty="0">
                        <a:solidFill>
                          <a:srgbClr val="5F5E5C"/>
                        </a:solidFill>
                        <a:effectLst/>
                        <a:latin typeface="微软雅黑" panose="020B0503020204020204" pitchFamily="34" charset="-122"/>
                        <a:ea typeface="微软雅黑" panose="020B0503020204020204" pitchFamily="34" charset="-122"/>
                      </a:endParaRPr>
                    </a:p>
                    <a:p>
                      <a:pPr marL="285750" indent="-285750" algn="just">
                        <a:lnSpc>
                          <a:spcPct val="120000"/>
                        </a:lnSpc>
                        <a:spcAft>
                          <a:spcPts val="0"/>
                        </a:spcAft>
                        <a:buFont typeface="Arial" panose="020B0604020202020204" pitchFamily="34" charset="0"/>
                        <a:buChar char="•"/>
                      </a:pPr>
                      <a:r>
                        <a:rPr lang="zh-CN" altLang="en-US" sz="1600" kern="100" dirty="0">
                          <a:solidFill>
                            <a:srgbClr val="5F5E5C"/>
                          </a:solidFill>
                          <a:effectLst/>
                          <a:latin typeface="微软雅黑" panose="020B0503020204020204" pitchFamily="34" charset="-122"/>
                          <a:ea typeface="微软雅黑" panose="020B0503020204020204" pitchFamily="34" charset="-122"/>
                        </a:rPr>
                        <a:t>办公用品、办公设备的领用及</a:t>
                      </a:r>
                      <a:r>
                        <a:rPr lang="en-US" altLang="zh-CN" sz="1600" kern="100" dirty="0">
                          <a:solidFill>
                            <a:srgbClr val="5F5E5C"/>
                          </a:solidFill>
                          <a:effectLst/>
                          <a:latin typeface="微软雅黑" panose="020B0503020204020204" pitchFamily="34" charset="-122"/>
                          <a:ea typeface="微软雅黑" panose="020B0503020204020204" pitchFamily="34" charset="-122"/>
                        </a:rPr>
                        <a:t>OA</a:t>
                      </a:r>
                      <a:r>
                        <a:rPr lang="zh-CN" altLang="en-US" sz="1600" kern="100" dirty="0">
                          <a:solidFill>
                            <a:srgbClr val="5F5E5C"/>
                          </a:solidFill>
                          <a:effectLst/>
                          <a:latin typeface="微软雅黑" panose="020B0503020204020204" pitchFamily="34" charset="-122"/>
                          <a:ea typeface="微软雅黑" panose="020B0503020204020204" pitchFamily="34" charset="-122"/>
                        </a:rPr>
                        <a:t>办公系统等账号的申请；</a:t>
                      </a:r>
                      <a:endParaRPr lang="zh-CN" altLang="en-US" sz="1600" kern="100" dirty="0">
                        <a:solidFill>
                          <a:srgbClr val="5F5E5C"/>
                        </a:solidFill>
                        <a:effectLst/>
                        <a:latin typeface="微软雅黑" panose="020B0503020204020204" pitchFamily="34" charset="-122"/>
                        <a:ea typeface="微软雅黑" panose="020B0503020204020204" pitchFamily="34" charset="-122"/>
                      </a:endParaRPr>
                    </a:p>
                    <a:p>
                      <a:pPr marL="285750" indent="-285750" algn="just">
                        <a:lnSpc>
                          <a:spcPct val="120000"/>
                        </a:lnSpc>
                        <a:spcAft>
                          <a:spcPts val="0"/>
                        </a:spcAft>
                        <a:buFont typeface="Arial" panose="020B0604020202020204" pitchFamily="34" charset="0"/>
                        <a:buChar char="•"/>
                      </a:pPr>
                      <a:r>
                        <a:rPr lang="zh-CN" altLang="en-US" sz="1600" kern="100" dirty="0">
                          <a:solidFill>
                            <a:srgbClr val="5F5E5C"/>
                          </a:solidFill>
                          <a:effectLst/>
                          <a:latin typeface="微软雅黑" panose="020B0503020204020204" pitchFamily="34" charset="-122"/>
                          <a:ea typeface="微软雅黑" panose="020B0503020204020204" pitchFamily="34" charset="-122"/>
                        </a:rPr>
                        <a:t>入职沟通。</a:t>
                      </a:r>
                      <a:endParaRPr lang="zh-CN" sz="1600" kern="100" dirty="0">
                        <a:solidFill>
                          <a:srgbClr val="5F5E5C"/>
                        </a:solidFill>
                        <a:effectLst/>
                        <a:latin typeface="微软雅黑" panose="020B0503020204020204" pitchFamily="34" charset="-122"/>
                        <a:ea typeface="微软雅黑" panose="020B0503020204020204" pitchFamily="34" charset="-122"/>
                      </a:endParaRPr>
                    </a:p>
                  </a:txBody>
                  <a:tcPr marL="68580" marR="68580" marT="0" marB="0" anchor="ctr"/>
                </a:tc>
              </a:tr>
              <a:tr h="769208">
                <a:tc>
                  <a:txBody>
                    <a:bodyPr/>
                    <a:lstStyle/>
                    <a:p>
                      <a:pPr algn="ctr">
                        <a:lnSpc>
                          <a:spcPct val="115000"/>
                        </a:lnSpc>
                        <a:spcAft>
                          <a:spcPts val="0"/>
                        </a:spcAft>
                      </a:pPr>
                      <a:r>
                        <a:rPr lang="zh-CN" altLang="en-US" sz="1800" kern="100" dirty="0">
                          <a:effectLst/>
                          <a:latin typeface="微软雅黑" panose="020B0503020204020204" pitchFamily="34" charset="-122"/>
                          <a:ea typeface="微软雅黑" panose="020B0503020204020204" pitchFamily="34" charset="-122"/>
                        </a:rPr>
                        <a:t>入职后</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marL="285750" indent="-285750" algn="just">
                        <a:lnSpc>
                          <a:spcPct val="120000"/>
                        </a:lnSpc>
                        <a:spcAft>
                          <a:spcPts val="0"/>
                        </a:spcAft>
                        <a:buFont typeface="Arial" panose="020B0604020202020204" pitchFamily="34" charset="0"/>
                        <a:buChar char="•"/>
                      </a:pPr>
                      <a:r>
                        <a:rPr lang="en-US" altLang="zh-CN" sz="1600" kern="100" dirty="0">
                          <a:solidFill>
                            <a:srgbClr val="5F5E5C"/>
                          </a:solidFill>
                          <a:effectLst/>
                          <a:latin typeface="微软雅黑" panose="020B0503020204020204" pitchFamily="34" charset="-122"/>
                          <a:ea typeface="微软雅黑" panose="020B0503020204020204" pitchFamily="34" charset="-122"/>
                        </a:rPr>
                        <a:t>《</a:t>
                      </a:r>
                      <a:r>
                        <a:rPr lang="zh-CN" altLang="en-US" sz="1600" kern="100" dirty="0">
                          <a:solidFill>
                            <a:srgbClr val="5F5E5C"/>
                          </a:solidFill>
                          <a:effectLst/>
                          <a:latin typeface="微软雅黑" panose="020B0503020204020204" pitchFamily="34" charset="-122"/>
                          <a:ea typeface="微软雅黑" panose="020B0503020204020204" pitchFamily="34" charset="-122"/>
                        </a:rPr>
                        <a:t>劳动合同</a:t>
                      </a:r>
                      <a:r>
                        <a:rPr lang="en-US" altLang="zh-CN" sz="1600" kern="100" dirty="0">
                          <a:solidFill>
                            <a:srgbClr val="5F5E5C"/>
                          </a:solidFill>
                          <a:effectLst/>
                          <a:latin typeface="微软雅黑" panose="020B0503020204020204" pitchFamily="34" charset="-122"/>
                          <a:ea typeface="微软雅黑" panose="020B0503020204020204" pitchFamily="34" charset="-122"/>
                        </a:rPr>
                        <a:t>》</a:t>
                      </a:r>
                      <a:r>
                        <a:rPr lang="zh-CN" altLang="en-US" sz="1600" kern="100" dirty="0">
                          <a:solidFill>
                            <a:srgbClr val="5F5E5C"/>
                          </a:solidFill>
                          <a:effectLst/>
                          <a:latin typeface="微软雅黑" panose="020B0503020204020204" pitchFamily="34" charset="-122"/>
                          <a:ea typeface="微软雅黑" panose="020B0503020204020204" pitchFamily="34" charset="-122"/>
                        </a:rPr>
                        <a:t>及其他公司补充协议的签订及等级、社保缴纳；</a:t>
                      </a:r>
                      <a:endParaRPr lang="zh-CN" altLang="en-US" sz="1600" kern="100" dirty="0">
                        <a:solidFill>
                          <a:srgbClr val="5F5E5C"/>
                        </a:solidFill>
                        <a:effectLst/>
                        <a:latin typeface="微软雅黑" panose="020B0503020204020204" pitchFamily="34" charset="-122"/>
                        <a:ea typeface="微软雅黑" panose="020B0503020204020204" pitchFamily="34" charset="-122"/>
                      </a:endParaRPr>
                    </a:p>
                    <a:p>
                      <a:pPr marL="285750" indent="-285750" algn="just">
                        <a:lnSpc>
                          <a:spcPct val="120000"/>
                        </a:lnSpc>
                        <a:spcAft>
                          <a:spcPts val="0"/>
                        </a:spcAft>
                        <a:buFont typeface="Arial" panose="020B0604020202020204" pitchFamily="34" charset="0"/>
                        <a:buChar char="•"/>
                      </a:pPr>
                      <a:r>
                        <a:rPr lang="zh-CN" altLang="en-US" sz="1600" kern="100" dirty="0">
                          <a:solidFill>
                            <a:srgbClr val="5F5E5C"/>
                          </a:solidFill>
                          <a:effectLst/>
                          <a:latin typeface="微软雅黑" panose="020B0503020204020204" pitchFamily="34" charset="-122"/>
                          <a:ea typeface="微软雅黑" panose="020B0503020204020204" pitchFamily="34" charset="-122"/>
                        </a:rPr>
                        <a:t>根据</a:t>
                      </a:r>
                      <a:r>
                        <a:rPr lang="en-US" altLang="zh-CN" sz="1600" kern="100" dirty="0">
                          <a:solidFill>
                            <a:srgbClr val="5F5E5C"/>
                          </a:solidFill>
                          <a:effectLst/>
                          <a:latin typeface="微软雅黑" panose="020B0503020204020204" pitchFamily="34" charset="-122"/>
                          <a:ea typeface="微软雅黑" panose="020B0503020204020204" pitchFamily="34" charset="-122"/>
                        </a:rPr>
                        <a:t>《</a:t>
                      </a:r>
                      <a:r>
                        <a:rPr lang="zh-CN" altLang="en-US" sz="1600" kern="100" dirty="0">
                          <a:solidFill>
                            <a:srgbClr val="5F5E5C"/>
                          </a:solidFill>
                          <a:effectLst/>
                          <a:latin typeface="微软雅黑" panose="020B0503020204020204" pitchFamily="34" charset="-122"/>
                          <a:ea typeface="微软雅黑" panose="020B0503020204020204" pitchFamily="34" charset="-122"/>
                        </a:rPr>
                        <a:t>新员工入职培训管理办法</a:t>
                      </a:r>
                      <a:r>
                        <a:rPr lang="en-US" altLang="zh-CN" sz="1600" kern="100" dirty="0">
                          <a:solidFill>
                            <a:srgbClr val="5F5E5C"/>
                          </a:solidFill>
                          <a:effectLst/>
                          <a:latin typeface="微软雅黑" panose="020B0503020204020204" pitchFamily="34" charset="-122"/>
                          <a:ea typeface="微软雅黑" panose="020B0503020204020204" pitchFamily="34" charset="-122"/>
                        </a:rPr>
                        <a:t>》</a:t>
                      </a:r>
                      <a:r>
                        <a:rPr lang="zh-CN" altLang="en-US" sz="1600" kern="100" dirty="0">
                          <a:solidFill>
                            <a:srgbClr val="5F5E5C"/>
                          </a:solidFill>
                          <a:effectLst/>
                          <a:latin typeface="微软雅黑" panose="020B0503020204020204" pitchFamily="34" charset="-122"/>
                          <a:ea typeface="微软雅黑" panose="020B0503020204020204" pitchFamily="34" charset="-122"/>
                        </a:rPr>
                        <a:t>与</a:t>
                      </a:r>
                      <a:r>
                        <a:rPr lang="en-US" altLang="zh-CN" sz="1600" kern="100" dirty="0">
                          <a:solidFill>
                            <a:srgbClr val="5F5E5C"/>
                          </a:solidFill>
                          <a:effectLst/>
                          <a:latin typeface="微软雅黑" panose="020B0503020204020204" pitchFamily="34" charset="-122"/>
                          <a:ea typeface="微软雅黑" panose="020B0503020204020204" pitchFamily="34" charset="-122"/>
                        </a:rPr>
                        <a:t>《</a:t>
                      </a:r>
                      <a:r>
                        <a:rPr lang="zh-CN" altLang="en-US" sz="1600" kern="100" dirty="0">
                          <a:solidFill>
                            <a:srgbClr val="5F5E5C"/>
                          </a:solidFill>
                          <a:effectLst/>
                          <a:latin typeface="微软雅黑" panose="020B0503020204020204" pitchFamily="34" charset="-122"/>
                          <a:ea typeface="微软雅黑" panose="020B0503020204020204" pitchFamily="34" charset="-122"/>
                        </a:rPr>
                        <a:t>新员工试用期考核管理办法</a:t>
                      </a:r>
                      <a:r>
                        <a:rPr lang="en-US" altLang="zh-CN" sz="1600" kern="100" dirty="0">
                          <a:solidFill>
                            <a:srgbClr val="5F5E5C"/>
                          </a:solidFill>
                          <a:effectLst/>
                          <a:latin typeface="微软雅黑" panose="020B0503020204020204" pitchFamily="34" charset="-122"/>
                          <a:ea typeface="微软雅黑" panose="020B0503020204020204" pitchFamily="34" charset="-122"/>
                        </a:rPr>
                        <a:t>》</a:t>
                      </a:r>
                      <a:r>
                        <a:rPr lang="zh-CN" altLang="en-US" sz="1600" kern="100" dirty="0">
                          <a:solidFill>
                            <a:srgbClr val="5F5E5C"/>
                          </a:solidFill>
                          <a:effectLst/>
                          <a:latin typeface="微软雅黑" panose="020B0503020204020204" pitchFamily="34" charset="-122"/>
                          <a:ea typeface="微软雅黑" panose="020B0503020204020204" pitchFamily="34" charset="-122"/>
                        </a:rPr>
                        <a:t>开展入职培训和试用期考核。</a:t>
                      </a:r>
                      <a:endParaRPr lang="zh-CN" sz="1600" kern="100" dirty="0">
                        <a:solidFill>
                          <a:srgbClr val="5F5E5C"/>
                        </a:solidFill>
                        <a:effectLst/>
                        <a:latin typeface="微软雅黑" panose="020B0503020204020204" pitchFamily="34" charset="-122"/>
                        <a:ea typeface="微软雅黑" panose="020B0503020204020204" pitchFamily="34" charset="-122"/>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6"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strVal val="(6*min(max(#ppt_w*#ppt_h,.3),1)-7.4)/-.7*#ppt_w"/>
                                          </p:val>
                                        </p:tav>
                                        <p:tav tm="100000">
                                          <p:val>
                                            <p:strVal val="#ppt_w"/>
                                          </p:val>
                                        </p:tav>
                                      </p:tavLst>
                                    </p:anim>
                                    <p:anim calcmode="lin" valueType="num">
                                      <p:cBhvr>
                                        <p:cTn id="13" dur="500" fill="hold"/>
                                        <p:tgtEl>
                                          <p:spTgt spid="5"/>
                                        </p:tgtEl>
                                        <p:attrNameLst>
                                          <p:attrName>ppt_h</p:attrName>
                                        </p:attrNameLst>
                                      </p:cBhvr>
                                      <p:tavLst>
                                        <p:tav tm="0">
                                          <p:val>
                                            <p:strVal val="(6*min(max(#ppt_w*#ppt_h,.3),1)-7.4)/-.7*#ppt_h"/>
                                          </p:val>
                                        </p:tav>
                                        <p:tav tm="100000">
                                          <p:val>
                                            <p:strVal val="#ppt_h"/>
                                          </p:val>
                                        </p:tav>
                                      </p:tavLst>
                                    </p:anim>
                                    <p:anim calcmode="lin" valueType="num">
                                      <p:cBhvr>
                                        <p:cTn id="14" dur="500" fill="hold"/>
                                        <p:tgtEl>
                                          <p:spTgt spid="5"/>
                                        </p:tgtEl>
                                        <p:attrNameLst>
                                          <p:attrName>ppt_x</p:attrName>
                                        </p:attrNameLst>
                                      </p:cBhvr>
                                      <p:tavLst>
                                        <p:tav tm="0">
                                          <p:val>
                                            <p:fltVal val="0.5"/>
                                          </p:val>
                                        </p:tav>
                                        <p:tav tm="100000">
                                          <p:val>
                                            <p:strVal val="#ppt_x"/>
                                          </p:val>
                                        </p:tav>
                                      </p:tavLst>
                                    </p:anim>
                                    <p:anim calcmode="lin" valueType="num">
                                      <p:cBhvr>
                                        <p:cTn id="15" dur="500" fill="hold"/>
                                        <p:tgtEl>
                                          <p:spTgt spid="5"/>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966311" y="1859514"/>
            <a:ext cx="527687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3.1.2 </a:t>
            </a:r>
            <a:r>
              <a:rPr lang="zh-CN" altLang="en-US" sz="1800" dirty="0"/>
              <a:t>员工离职管理→→</a:t>
            </a:r>
            <a:r>
              <a:rPr lang="en-US" altLang="zh-CN" sz="1800" dirty="0">
                <a:solidFill>
                  <a:srgbClr val="8BAB00"/>
                </a:solidFill>
              </a:rPr>
              <a:t>1</a:t>
            </a:r>
            <a:r>
              <a:rPr lang="zh-CN" altLang="en-US" sz="1800" dirty="0">
                <a:solidFill>
                  <a:srgbClr val="8BAB00"/>
                </a:solidFill>
              </a:rPr>
              <a:t>）离职类别</a:t>
            </a:r>
            <a:endParaRPr lang="zh-CN" altLang="zh-CN" sz="1800" dirty="0">
              <a:solidFill>
                <a:srgbClr val="8BAB00"/>
              </a:solidFill>
            </a:endParaRPr>
          </a:p>
        </p:txBody>
      </p:sp>
      <p:sp>
        <p:nvSpPr>
          <p:cNvPr id="3" name="TextBox 6"/>
          <p:cNvSpPr txBox="1"/>
          <p:nvPr/>
        </p:nvSpPr>
        <p:spPr>
          <a:xfrm>
            <a:off x="966311" y="2924944"/>
            <a:ext cx="10893504" cy="3325526"/>
          </a:xfrm>
          <a:prstGeom prst="rect">
            <a:avLst/>
          </a:prstGeom>
          <a:noFill/>
        </p:spPr>
        <p:txBody>
          <a:bodyPr wrap="square" rtlCol="0">
            <a:spAutoFit/>
          </a:bodyPr>
          <a:lstStyle/>
          <a:p>
            <a:pPr marL="342900" indent="-342900">
              <a:lnSpc>
                <a:spcPct val="130000"/>
              </a:lnSpc>
              <a:spcAft>
                <a:spcPts val="300"/>
              </a:spcAft>
              <a:buFont typeface="+mj-ea"/>
              <a:buAutoNum type="circleNumDbPlain"/>
            </a:pPr>
            <a:r>
              <a:rPr lang="zh-CN" altLang="en-US" b="1" dirty="0">
                <a:solidFill>
                  <a:srgbClr val="8BAB00"/>
                </a:solidFill>
                <a:latin typeface="微软雅黑" panose="020B0503020204020204" pitchFamily="34" charset="-122"/>
                <a:ea typeface="微软雅黑" panose="020B0503020204020204" pitchFamily="34" charset="-122"/>
              </a:rPr>
              <a:t>辞职：</a:t>
            </a:r>
            <a:r>
              <a:rPr lang="zh-CN" altLang="en-US" sz="1600" dirty="0">
                <a:solidFill>
                  <a:srgbClr val="5F5E5C"/>
                </a:solidFill>
                <a:latin typeface="微软雅黑" panose="020B0503020204020204" pitchFamily="34" charset="-122"/>
                <a:ea typeface="微软雅黑" panose="020B0503020204020204" pitchFamily="34" charset="-122"/>
              </a:rPr>
              <a:t>是指在任职期间内，由员工提出提前终止劳动雇佣关系的行为。</a:t>
            </a:r>
            <a:endParaRPr lang="zh-CN" altLang="en-US" sz="1600"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8BAB00"/>
                </a:solidFill>
                <a:latin typeface="微软雅黑" panose="020B0503020204020204" pitchFamily="34" charset="-122"/>
                <a:ea typeface="微软雅黑" panose="020B0503020204020204" pitchFamily="34" charset="-122"/>
              </a:rPr>
              <a:t>辞退：</a:t>
            </a:r>
            <a:r>
              <a:rPr lang="zh-CN" altLang="en-US" sz="1600" dirty="0">
                <a:solidFill>
                  <a:srgbClr val="5F5E5C"/>
                </a:solidFill>
                <a:latin typeface="微软雅黑" panose="020B0503020204020204" pitchFamily="34" charset="-122"/>
                <a:ea typeface="微软雅黑" panose="020B0503020204020204" pitchFamily="34" charset="-122"/>
              </a:rPr>
              <a:t>是指在任职期间内，员工工作表现、技能等不符合公司要求或严重违反劳动纪律，或因劳动合同无法继续履行等情况，公司决定提前终止与员工劳动雇佣关系的行为。</a:t>
            </a:r>
            <a:endParaRPr lang="zh-CN" altLang="en-US" sz="1600"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8BAB00"/>
                </a:solidFill>
                <a:latin typeface="微软雅黑" panose="020B0503020204020204" pitchFamily="34" charset="-122"/>
                <a:ea typeface="微软雅黑" panose="020B0503020204020204" pitchFamily="34" charset="-122"/>
              </a:rPr>
              <a:t>自动离职（自离）：</a:t>
            </a:r>
            <a:r>
              <a:rPr lang="zh-CN" altLang="en-US" sz="1600" dirty="0">
                <a:solidFill>
                  <a:srgbClr val="5F5E5C"/>
                </a:solidFill>
                <a:latin typeface="微软雅黑" panose="020B0503020204020204" pitchFamily="34" charset="-122"/>
                <a:ea typeface="微软雅黑" panose="020B0503020204020204" pitchFamily="34" charset="-122"/>
              </a:rPr>
              <a:t>是指在合同期内，员工未经公司批准而擅自离开工作岗位的行为，根据公司</a:t>
            </a:r>
            <a:r>
              <a:rPr lang="en-US" altLang="zh-CN" sz="1600" dirty="0">
                <a:solidFill>
                  <a:srgbClr val="5F5E5C"/>
                </a:solidFill>
                <a:latin typeface="微软雅黑" panose="020B0503020204020204" pitchFamily="34" charset="-122"/>
                <a:ea typeface="微软雅黑" panose="020B0503020204020204" pitchFamily="34" charset="-122"/>
              </a:rPr>
              <a:t>《</a:t>
            </a:r>
            <a:r>
              <a:rPr lang="zh-CN" altLang="en-US" sz="1600" dirty="0">
                <a:solidFill>
                  <a:srgbClr val="5F5E5C"/>
                </a:solidFill>
                <a:latin typeface="微软雅黑" panose="020B0503020204020204" pitchFamily="34" charset="-122"/>
                <a:ea typeface="微软雅黑" panose="020B0503020204020204" pitchFamily="34" charset="-122"/>
              </a:rPr>
              <a:t>员工手册</a:t>
            </a:r>
            <a:r>
              <a:rPr lang="en-US" altLang="zh-CN" sz="1600" dirty="0">
                <a:solidFill>
                  <a:srgbClr val="5F5E5C"/>
                </a:solidFill>
                <a:latin typeface="微软雅黑" panose="020B0503020204020204" pitchFamily="34" charset="-122"/>
                <a:ea typeface="微软雅黑" panose="020B0503020204020204" pitchFamily="34" charset="-122"/>
              </a:rPr>
              <a:t>》</a:t>
            </a:r>
            <a:r>
              <a:rPr lang="zh-CN" altLang="en-US" sz="1600" dirty="0">
                <a:solidFill>
                  <a:srgbClr val="5F5E5C"/>
                </a:solidFill>
                <a:latin typeface="微软雅黑" panose="020B0503020204020204" pitchFamily="34" charset="-122"/>
                <a:ea typeface="微软雅黑" panose="020B0503020204020204" pitchFamily="34" charset="-122"/>
              </a:rPr>
              <a:t>中的规定，非因不可抗力当月连续或累计旷工</a:t>
            </a:r>
            <a:r>
              <a:rPr lang="en-US" altLang="zh-CN" sz="1600" dirty="0">
                <a:solidFill>
                  <a:srgbClr val="5F5E5C"/>
                </a:solidFill>
                <a:latin typeface="微软雅黑" panose="020B0503020204020204" pitchFamily="34" charset="-122"/>
                <a:ea typeface="微软雅黑" panose="020B0503020204020204" pitchFamily="34" charset="-122"/>
              </a:rPr>
              <a:t>3</a:t>
            </a:r>
            <a:r>
              <a:rPr lang="zh-CN" altLang="en-US" sz="1600" dirty="0">
                <a:solidFill>
                  <a:srgbClr val="5F5E5C"/>
                </a:solidFill>
                <a:latin typeface="微软雅黑" panose="020B0503020204020204" pitchFamily="34" charset="-122"/>
                <a:ea typeface="微软雅黑" panose="020B0503020204020204" pitchFamily="34" charset="-122"/>
              </a:rPr>
              <a:t>天及以上，年度累计旷工</a:t>
            </a:r>
            <a:r>
              <a:rPr lang="en-US" altLang="zh-CN" sz="1600" dirty="0">
                <a:solidFill>
                  <a:srgbClr val="5F5E5C"/>
                </a:solidFill>
                <a:latin typeface="微软雅黑" panose="020B0503020204020204" pitchFamily="34" charset="-122"/>
                <a:ea typeface="微软雅黑" panose="020B0503020204020204" pitchFamily="34" charset="-122"/>
              </a:rPr>
              <a:t>4</a:t>
            </a:r>
            <a:r>
              <a:rPr lang="zh-CN" altLang="en-US" sz="1600" dirty="0">
                <a:solidFill>
                  <a:srgbClr val="5F5E5C"/>
                </a:solidFill>
                <a:latin typeface="微软雅黑" panose="020B0503020204020204" pitchFamily="34" charset="-122"/>
                <a:ea typeface="微软雅黑" panose="020B0503020204020204" pitchFamily="34" charset="-122"/>
              </a:rPr>
              <a:t>天及以上，即视为自动离职。</a:t>
            </a:r>
            <a:endParaRPr lang="zh-CN" altLang="en-US" sz="1600" dirty="0">
              <a:solidFill>
                <a:srgbClr val="5F5E5C"/>
              </a:solidFill>
              <a:latin typeface="微软雅黑" panose="020B0503020204020204" pitchFamily="34" charset="-122"/>
              <a:ea typeface="微软雅黑" panose="020B0503020204020204" pitchFamily="34" charset="-122"/>
            </a:endParaRPr>
          </a:p>
          <a:p>
            <a:pPr indent="-342900">
              <a:lnSpc>
                <a:spcPct val="130000"/>
              </a:lnSpc>
              <a:spcAft>
                <a:spcPts val="300"/>
              </a:spcAft>
              <a:buFont typeface="+mj-ea"/>
              <a:buAutoNum type="circleNumDbPlain"/>
            </a:pPr>
            <a:r>
              <a:rPr lang="zh-CN" altLang="en-US" b="1" dirty="0">
                <a:solidFill>
                  <a:srgbClr val="8BAB00"/>
                </a:solidFill>
                <a:latin typeface="微软雅黑" panose="020B0503020204020204" pitchFamily="34" charset="-122"/>
                <a:ea typeface="微软雅黑" panose="020B0503020204020204" pitchFamily="34" charset="-122"/>
              </a:rPr>
              <a:t>合同期满（不再续签劳动合同）：</a:t>
            </a:r>
            <a:endParaRPr lang="zh-CN" altLang="en-US" b="1" dirty="0">
              <a:solidFill>
                <a:srgbClr val="8BAB00"/>
              </a:solidFill>
              <a:latin typeface="微软雅黑" panose="020B0503020204020204" pitchFamily="34" charset="-122"/>
              <a:ea typeface="微软雅黑" panose="020B0503020204020204" pitchFamily="34" charset="-122"/>
            </a:endParaRPr>
          </a:p>
          <a:p>
            <a:pPr marL="285750" indent="-285750">
              <a:lnSpc>
                <a:spcPct val="130000"/>
              </a:lnSpc>
              <a:spcAft>
                <a:spcPts val="300"/>
              </a:spcAft>
              <a:buFont typeface="Arial" panose="020B0604020202020204" pitchFamily="34" charset="0"/>
              <a:buChar char="•"/>
            </a:pPr>
            <a:r>
              <a:rPr lang="en-US" altLang="zh-CN" sz="1600" dirty="0">
                <a:solidFill>
                  <a:srgbClr val="5F5E5C"/>
                </a:solidFill>
                <a:latin typeface="微软雅黑" panose="020B0503020204020204" pitchFamily="34" charset="-122"/>
                <a:ea typeface="微软雅黑" panose="020B0503020204020204" pitchFamily="34" charset="-122"/>
              </a:rPr>
              <a:t>A</a:t>
            </a:r>
            <a:r>
              <a:rPr lang="zh-CN" altLang="en-US" sz="1600" dirty="0">
                <a:solidFill>
                  <a:srgbClr val="5F5E5C"/>
                </a:solidFill>
                <a:latin typeface="微软雅黑" panose="020B0503020204020204" pitchFamily="34" charset="-122"/>
                <a:ea typeface="微软雅黑" panose="020B0503020204020204" pitchFamily="34" charset="-122"/>
              </a:rPr>
              <a:t>、公司提出不再续签劳动合同：是指合同期满，公司根据情况不再与员工续签劳动合同，并提前</a:t>
            </a:r>
            <a:r>
              <a:rPr lang="en-US" altLang="zh-CN" sz="1600" dirty="0">
                <a:solidFill>
                  <a:srgbClr val="5F5E5C"/>
                </a:solidFill>
                <a:latin typeface="微软雅黑" panose="020B0503020204020204" pitchFamily="34" charset="-122"/>
                <a:ea typeface="微软雅黑" panose="020B0503020204020204" pitchFamily="34" charset="-122"/>
              </a:rPr>
              <a:t>30</a:t>
            </a:r>
            <a:r>
              <a:rPr lang="zh-CN" altLang="en-US" sz="1600" dirty="0">
                <a:solidFill>
                  <a:srgbClr val="5F5E5C"/>
                </a:solidFill>
                <a:latin typeface="微软雅黑" panose="020B0503020204020204" pitchFamily="34" charset="-122"/>
                <a:ea typeface="微软雅黑" panose="020B0503020204020204" pitchFamily="34" charset="-122"/>
              </a:rPr>
              <a:t>天书面通知员工的行为。</a:t>
            </a:r>
            <a:endParaRPr lang="zh-CN" altLang="en-US" sz="1600" dirty="0">
              <a:solidFill>
                <a:srgbClr val="5F5E5C"/>
              </a:solidFill>
              <a:latin typeface="微软雅黑" panose="020B0503020204020204" pitchFamily="34" charset="-122"/>
              <a:ea typeface="微软雅黑" panose="020B0503020204020204" pitchFamily="34" charset="-122"/>
            </a:endParaRPr>
          </a:p>
          <a:p>
            <a:pPr marL="285750" indent="-285750">
              <a:lnSpc>
                <a:spcPct val="130000"/>
              </a:lnSpc>
              <a:spcAft>
                <a:spcPts val="300"/>
              </a:spcAft>
              <a:buFont typeface="Arial" panose="020B0604020202020204" pitchFamily="34" charset="0"/>
              <a:buChar char="•"/>
            </a:pPr>
            <a:r>
              <a:rPr lang="en-US" altLang="zh-CN" sz="1600" dirty="0">
                <a:solidFill>
                  <a:srgbClr val="5F5E5C"/>
                </a:solidFill>
                <a:latin typeface="微软雅黑" panose="020B0503020204020204" pitchFamily="34" charset="-122"/>
                <a:ea typeface="微软雅黑" panose="020B0503020204020204" pitchFamily="34" charset="-122"/>
              </a:rPr>
              <a:t>B</a:t>
            </a:r>
            <a:r>
              <a:rPr lang="zh-CN" altLang="en-US" sz="1600" dirty="0">
                <a:solidFill>
                  <a:srgbClr val="5F5E5C"/>
                </a:solidFill>
                <a:latin typeface="微软雅黑" panose="020B0503020204020204" pitchFamily="34" charset="-122"/>
                <a:ea typeface="微软雅黑" panose="020B0503020204020204" pitchFamily="34" charset="-122"/>
              </a:rPr>
              <a:t>、员工提出不再续签劳动合同：是指合同期满，员工不愿与公司续签劳动合同，并提前</a:t>
            </a:r>
            <a:r>
              <a:rPr lang="en-US" altLang="zh-CN" sz="1600" dirty="0">
                <a:solidFill>
                  <a:srgbClr val="5F5E5C"/>
                </a:solidFill>
                <a:latin typeface="微软雅黑" panose="020B0503020204020204" pitchFamily="34" charset="-122"/>
                <a:ea typeface="微软雅黑" panose="020B0503020204020204" pitchFamily="34" charset="-122"/>
              </a:rPr>
              <a:t>30</a:t>
            </a:r>
            <a:r>
              <a:rPr lang="zh-CN" altLang="en-US" sz="1600" dirty="0">
                <a:solidFill>
                  <a:srgbClr val="5F5E5C"/>
                </a:solidFill>
                <a:latin typeface="微软雅黑" panose="020B0503020204020204" pitchFamily="34" charset="-122"/>
                <a:ea typeface="微软雅黑" panose="020B0503020204020204" pitchFamily="34" charset="-122"/>
              </a:rPr>
              <a:t>天书面通知公司的行为。</a:t>
            </a:r>
            <a:endParaRPr lang="zh-CN" altLang="en-US" sz="1600" dirty="0">
              <a:solidFill>
                <a:srgbClr val="5F5E5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3.1.2 </a:t>
            </a:r>
            <a:r>
              <a:rPr lang="zh-CN" altLang="en-US" sz="1800" dirty="0"/>
              <a:t>员工离职管理→→</a:t>
            </a:r>
            <a:r>
              <a:rPr lang="en-US" altLang="zh-CN" sz="1800" dirty="0">
                <a:solidFill>
                  <a:srgbClr val="8BAB00"/>
                </a:solidFill>
              </a:rPr>
              <a:t>2</a:t>
            </a:r>
            <a:r>
              <a:rPr lang="zh-CN" altLang="en-US" sz="1800" dirty="0">
                <a:solidFill>
                  <a:srgbClr val="8BAB00"/>
                </a:solidFill>
              </a:rPr>
              <a:t>）离职办理</a:t>
            </a:r>
            <a:endParaRPr lang="zh-CN" altLang="zh-CN" sz="1800" dirty="0">
              <a:solidFill>
                <a:srgbClr val="8BAB00"/>
              </a:solidFill>
            </a:endParaRPr>
          </a:p>
        </p:txBody>
      </p:sp>
      <p:sp>
        <p:nvSpPr>
          <p:cNvPr id="23" name="TextBox 6"/>
          <p:cNvSpPr txBox="1"/>
          <p:nvPr/>
        </p:nvSpPr>
        <p:spPr>
          <a:xfrm>
            <a:off x="966311" y="2376404"/>
            <a:ext cx="10985807" cy="772519"/>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anose="020B0503020204020204" pitchFamily="34" charset="-122"/>
                <a:ea typeface="微软雅黑" panose="020B0503020204020204" pitchFamily="34" charset="-122"/>
              </a:rPr>
              <a:t>无论是上述哪一种类别的离职情况，一般均要按照以下程序办理，具体可通过制定</a:t>
            </a:r>
            <a:r>
              <a:rPr lang="en-US" altLang="zh-CN" b="1" dirty="0">
                <a:solidFill>
                  <a:srgbClr val="8BAB00"/>
                </a:solidFill>
                <a:latin typeface="微软雅黑" panose="020B0503020204020204" pitchFamily="34" charset="-122"/>
                <a:ea typeface="微软雅黑" panose="020B0503020204020204" pitchFamily="34" charset="-122"/>
              </a:rPr>
              <a:t>《</a:t>
            </a:r>
            <a:r>
              <a:rPr lang="zh-CN" altLang="en-US" b="1" dirty="0">
                <a:solidFill>
                  <a:srgbClr val="8BAB00"/>
                </a:solidFill>
                <a:latin typeface="微软雅黑" panose="020B0503020204020204" pitchFamily="34" charset="-122"/>
                <a:ea typeface="微软雅黑" panose="020B0503020204020204" pitchFamily="34" charset="-122"/>
              </a:rPr>
              <a:t>离职管理办法</a:t>
            </a:r>
            <a:r>
              <a:rPr lang="en-US" altLang="zh-CN" b="1" dirty="0">
                <a:solidFill>
                  <a:srgbClr val="8BAB00"/>
                </a:solidFill>
                <a:latin typeface="微软雅黑" panose="020B0503020204020204" pitchFamily="34" charset="-122"/>
                <a:ea typeface="微软雅黑" panose="020B0503020204020204" pitchFamily="34" charset="-122"/>
              </a:rPr>
              <a:t>》</a:t>
            </a:r>
            <a:r>
              <a:rPr lang="zh-CN" altLang="en-US" sz="1600" dirty="0">
                <a:solidFill>
                  <a:srgbClr val="5F5E5C"/>
                </a:solidFill>
                <a:latin typeface="微软雅黑" panose="020B0503020204020204" pitchFamily="34" charset="-122"/>
                <a:ea typeface="微软雅黑" panose="020B0503020204020204" pitchFamily="34" charset="-122"/>
              </a:rPr>
              <a:t>来撰写详细的指导说明。</a:t>
            </a:r>
            <a:endParaRPr lang="zh-CN" altLang="zh-CN" sz="1600" dirty="0">
              <a:solidFill>
                <a:srgbClr val="FFC000"/>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490664" y="4077072"/>
            <a:ext cx="9793087" cy="1008112"/>
            <a:chOff x="1490664" y="4077072"/>
            <a:chExt cx="9793087" cy="1008112"/>
          </a:xfrm>
        </p:grpSpPr>
        <p:sp>
          <p:nvSpPr>
            <p:cNvPr id="24" name="五边形 23"/>
            <p:cNvSpPr/>
            <p:nvPr/>
          </p:nvSpPr>
          <p:spPr>
            <a:xfrm>
              <a:off x="1490664" y="4077072"/>
              <a:ext cx="1708608" cy="1008112"/>
            </a:xfrm>
            <a:prstGeom prst="homePlate">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000" b="1" dirty="0">
                  <a:solidFill>
                    <a:schemeClr val="bg1"/>
                  </a:solidFill>
                  <a:latin typeface="微软雅黑" panose="020B0503020204020204" pitchFamily="34" charset="-122"/>
                  <a:ea typeface="微软雅黑" panose="020B0503020204020204" pitchFamily="34" charset="-122"/>
                </a:rPr>
                <a:t>离职</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lnSpc>
                  <a:spcPct val="120000"/>
                </a:lnSpc>
              </a:pPr>
              <a:r>
                <a:rPr lang="zh-CN" altLang="en-US" sz="2000" b="1" dirty="0">
                  <a:solidFill>
                    <a:schemeClr val="bg1"/>
                  </a:solidFill>
                  <a:latin typeface="微软雅黑" panose="020B0503020204020204" pitchFamily="34" charset="-122"/>
                  <a:ea typeface="微软雅黑" panose="020B0503020204020204" pitchFamily="34" charset="-122"/>
                </a:rPr>
                <a:t>申请</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5" name="燕尾形 24"/>
            <p:cNvSpPr/>
            <p:nvPr/>
          </p:nvSpPr>
          <p:spPr>
            <a:xfrm>
              <a:off x="2854875" y="4077072"/>
              <a:ext cx="1944215" cy="1008112"/>
            </a:xfrm>
            <a:prstGeom prst="chevron">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000" b="1" dirty="0">
                  <a:solidFill>
                    <a:schemeClr val="bg1"/>
                  </a:solidFill>
                  <a:latin typeface="微软雅黑" panose="020B0503020204020204" pitchFamily="34" charset="-122"/>
                  <a:ea typeface="微软雅黑" panose="020B0503020204020204" pitchFamily="34" charset="-122"/>
                </a:rPr>
                <a:t>离职</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lnSpc>
                  <a:spcPct val="120000"/>
                </a:lnSpc>
              </a:pPr>
              <a:r>
                <a:rPr lang="zh-CN" altLang="en-US" sz="2000" b="1" dirty="0">
                  <a:solidFill>
                    <a:schemeClr val="bg1"/>
                  </a:solidFill>
                  <a:latin typeface="微软雅黑" panose="020B0503020204020204" pitchFamily="34" charset="-122"/>
                  <a:ea typeface="微软雅黑" panose="020B0503020204020204" pitchFamily="34" charset="-122"/>
                </a:rPr>
                <a:t>审批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6" name="燕尾形 25"/>
            <p:cNvSpPr/>
            <p:nvPr/>
          </p:nvSpPr>
          <p:spPr>
            <a:xfrm>
              <a:off x="4454694" y="4077072"/>
              <a:ext cx="1944215" cy="1008112"/>
            </a:xfrm>
            <a:prstGeom prst="chevron">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000" b="1" dirty="0">
                  <a:solidFill>
                    <a:schemeClr val="bg1"/>
                  </a:solidFill>
                  <a:latin typeface="微软雅黑" panose="020B0503020204020204" pitchFamily="34" charset="-122"/>
                  <a:ea typeface="微软雅黑" panose="020B0503020204020204" pitchFamily="34" charset="-122"/>
                </a:rPr>
                <a:t>离职</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lnSpc>
                  <a:spcPct val="120000"/>
                </a:lnSpc>
              </a:pPr>
              <a:r>
                <a:rPr lang="zh-CN" altLang="en-US" sz="2000" b="1" dirty="0">
                  <a:solidFill>
                    <a:schemeClr val="bg1"/>
                  </a:solidFill>
                  <a:latin typeface="微软雅黑" panose="020B0503020204020204" pitchFamily="34" charset="-122"/>
                  <a:ea typeface="微软雅黑" panose="020B0503020204020204" pitchFamily="34" charset="-122"/>
                </a:rPr>
                <a:t>谈话</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7" name="燕尾形 26"/>
            <p:cNvSpPr/>
            <p:nvPr/>
          </p:nvSpPr>
          <p:spPr>
            <a:xfrm>
              <a:off x="6054513" y="4077072"/>
              <a:ext cx="1944215" cy="1008112"/>
            </a:xfrm>
            <a:prstGeom prst="chevron">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000" b="1" dirty="0">
                  <a:solidFill>
                    <a:schemeClr val="bg1"/>
                  </a:solidFill>
                  <a:latin typeface="微软雅黑" panose="020B0503020204020204" pitchFamily="34" charset="-122"/>
                  <a:ea typeface="微软雅黑" panose="020B0503020204020204" pitchFamily="34" charset="-122"/>
                </a:rPr>
                <a:t>离职</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lnSpc>
                  <a:spcPct val="120000"/>
                </a:lnSpc>
              </a:pPr>
              <a:r>
                <a:rPr lang="zh-CN" altLang="en-US" sz="2000" b="1" dirty="0">
                  <a:solidFill>
                    <a:schemeClr val="bg1"/>
                  </a:solidFill>
                  <a:latin typeface="微软雅黑" panose="020B0503020204020204" pitchFamily="34" charset="-122"/>
                  <a:ea typeface="微软雅黑" panose="020B0503020204020204" pitchFamily="34" charset="-122"/>
                </a:rPr>
                <a:t>交接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8" name="燕尾形 27"/>
            <p:cNvSpPr/>
            <p:nvPr/>
          </p:nvSpPr>
          <p:spPr>
            <a:xfrm>
              <a:off x="7654332" y="4077072"/>
              <a:ext cx="1944215" cy="1008112"/>
            </a:xfrm>
            <a:prstGeom prst="chevron">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000" b="1" dirty="0">
                  <a:solidFill>
                    <a:schemeClr val="bg1"/>
                  </a:solidFill>
                  <a:latin typeface="微软雅黑" panose="020B0503020204020204" pitchFamily="34" charset="-122"/>
                  <a:ea typeface="微软雅黑" panose="020B0503020204020204" pitchFamily="34" charset="-122"/>
                </a:rPr>
                <a:t>离职</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lnSpc>
                  <a:spcPct val="120000"/>
                </a:lnSpc>
              </a:pPr>
              <a:r>
                <a:rPr lang="zh-CN" altLang="en-US" sz="2000" b="1" dirty="0">
                  <a:solidFill>
                    <a:schemeClr val="bg1"/>
                  </a:solidFill>
                  <a:latin typeface="微软雅黑" panose="020B0503020204020204" pitchFamily="34" charset="-122"/>
                  <a:ea typeface="微软雅黑" panose="020B0503020204020204" pitchFamily="34" charset="-122"/>
                </a:rPr>
                <a:t>结算</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燕尾形 28"/>
            <p:cNvSpPr/>
            <p:nvPr/>
          </p:nvSpPr>
          <p:spPr>
            <a:xfrm>
              <a:off x="9254153" y="4077072"/>
              <a:ext cx="2029598" cy="1008112"/>
            </a:xfrm>
            <a:prstGeom prst="chevron">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000" b="1" dirty="0">
                  <a:solidFill>
                    <a:schemeClr val="bg1"/>
                  </a:solidFill>
                  <a:latin typeface="微软雅黑" panose="020B0503020204020204" pitchFamily="34" charset="-122"/>
                  <a:ea typeface="微软雅黑" panose="020B0503020204020204" pitchFamily="34" charset="-122"/>
                </a:rPr>
                <a:t>劳动合同解除</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fill="hold"/>
                                        <p:tgtEl>
                                          <p:spTgt spid="30"/>
                                        </p:tgtEl>
                                        <p:attrNameLst>
                                          <p:attrName>ppt_x</p:attrName>
                                        </p:attrNameLst>
                                      </p:cBhvr>
                                      <p:tavLst>
                                        <p:tav tm="0">
                                          <p:val>
                                            <p:strVal val="1+#ppt_w/2"/>
                                          </p:val>
                                        </p:tav>
                                        <p:tav tm="100000">
                                          <p:val>
                                            <p:strVal val="#ppt_x"/>
                                          </p:val>
                                        </p:tav>
                                      </p:tavLst>
                                    </p:anim>
                                    <p:anim calcmode="lin" valueType="num">
                                      <p:cBhvr additive="base">
                                        <p:cTn id="13"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3.1.2 </a:t>
            </a:r>
            <a:r>
              <a:rPr lang="zh-CN" altLang="en-US" sz="1800" dirty="0"/>
              <a:t>员工离职管理→→</a:t>
            </a:r>
            <a:r>
              <a:rPr lang="en-US" altLang="zh-CN" sz="1800" dirty="0">
                <a:solidFill>
                  <a:srgbClr val="8BAB00"/>
                </a:solidFill>
              </a:rPr>
              <a:t>3</a:t>
            </a:r>
            <a:r>
              <a:rPr lang="zh-CN" altLang="en-US" sz="1800" dirty="0">
                <a:solidFill>
                  <a:srgbClr val="8BAB00"/>
                </a:solidFill>
              </a:rPr>
              <a:t>）辞退员工的程序</a:t>
            </a:r>
            <a:endParaRPr lang="zh-CN" altLang="zh-CN" sz="1800" dirty="0">
              <a:solidFill>
                <a:srgbClr val="8BAB00"/>
              </a:solidFill>
            </a:endParaRPr>
          </a:p>
        </p:txBody>
      </p:sp>
      <p:sp>
        <p:nvSpPr>
          <p:cNvPr id="11" name="TextBox 6"/>
          <p:cNvSpPr txBox="1"/>
          <p:nvPr/>
        </p:nvSpPr>
        <p:spPr>
          <a:xfrm>
            <a:off x="966311" y="2912516"/>
            <a:ext cx="5348888" cy="1052596"/>
          </a:xfrm>
          <a:prstGeom prst="rect">
            <a:avLst/>
          </a:prstGeom>
          <a:noFill/>
        </p:spPr>
        <p:txBody>
          <a:bodyPr wrap="square" rtlCol="0">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试用期员工一般采用</a:t>
            </a:r>
            <a:r>
              <a:rPr lang="zh-CN" altLang="en-US" sz="1600" b="1" dirty="0">
                <a:solidFill>
                  <a:srgbClr val="8BAB00"/>
                </a:solidFill>
                <a:latin typeface="微软雅黑" panose="020B0503020204020204" pitchFamily="34" charset="-122"/>
                <a:ea typeface="微软雅黑" panose="020B0503020204020204" pitchFamily="34" charset="-122"/>
              </a:rPr>
              <a:t>劝退（劝其辞职）</a:t>
            </a:r>
            <a:r>
              <a:rPr lang="zh-CN" altLang="en-US" sz="1600" dirty="0">
                <a:solidFill>
                  <a:srgbClr val="5F5E5C"/>
                </a:solidFill>
                <a:latin typeface="微软雅黑" panose="020B0503020204020204" pitchFamily="34" charset="-122"/>
                <a:ea typeface="微软雅黑" panose="020B0503020204020204" pitchFamily="34" charset="-122"/>
              </a:rPr>
              <a:t>的方式处理，这样可以让其职业履历上不至于留下辞退的痕迹，有利于其未来职业的发展。</a:t>
            </a:r>
            <a:endParaRPr lang="zh-CN" altLang="zh-CN" sz="1600" b="1" dirty="0">
              <a:solidFill>
                <a:srgbClr val="3B79CE"/>
              </a:solidFill>
              <a:latin typeface="微软雅黑" panose="020B0503020204020204" pitchFamily="34" charset="-122"/>
              <a:ea typeface="微软雅黑" panose="020B0503020204020204" pitchFamily="34" charset="-122"/>
            </a:endParaRPr>
          </a:p>
        </p:txBody>
      </p:sp>
      <p:sp>
        <p:nvSpPr>
          <p:cNvPr id="12" name="矩形 11"/>
          <p:cNvSpPr/>
          <p:nvPr/>
        </p:nvSpPr>
        <p:spPr>
          <a:xfrm>
            <a:off x="966311" y="4112493"/>
            <a:ext cx="5348888" cy="1692771"/>
          </a:xfrm>
          <a:prstGeom prst="rect">
            <a:avLst/>
          </a:prstGeom>
        </p:spPr>
        <p:txBody>
          <a:bodyPr wrap="square">
            <a:spAutoFit/>
          </a:bodyPr>
          <a:lstStyle/>
          <a:p>
            <a:pPr>
              <a:lnSpc>
                <a:spcPct val="130000"/>
              </a:lnSpc>
            </a:pPr>
            <a:r>
              <a:rPr lang="zh-CN" altLang="en-US" sz="1600" b="1" dirty="0">
                <a:solidFill>
                  <a:srgbClr val="8BAB00"/>
                </a:solidFill>
                <a:latin typeface="微软雅黑" panose="020B0503020204020204" pitchFamily="34" charset="-122"/>
                <a:ea typeface="微软雅黑" panose="020B0503020204020204" pitchFamily="34" charset="-122"/>
              </a:rPr>
              <a:t>已经转正的员工，则要严格按照下面的程序给予办理</a:t>
            </a:r>
            <a:r>
              <a:rPr lang="zh-CN" altLang="en-US" sz="1600" dirty="0">
                <a:solidFill>
                  <a:srgbClr val="5F5E5C"/>
                </a:solidFill>
                <a:latin typeface="微软雅黑" panose="020B0503020204020204" pitchFamily="34" charset="-122"/>
                <a:ea typeface="微软雅黑" panose="020B0503020204020204" pitchFamily="34" charset="-122"/>
              </a:rPr>
              <a:t>。当企业需要大规模辞退员工的时候，可能会辞退一些优秀员工，也可能会辞退一些在正常工作情况下表现不太好、绩效不佳的员工，在这些情况下一般要遵守同样的辞退员工的程序：</a:t>
            </a:r>
            <a:endParaRPr lang="zh-CN" altLang="zh-CN" sz="1600" b="1" dirty="0">
              <a:solidFill>
                <a:srgbClr val="3B79CE"/>
              </a:solidFill>
              <a:latin typeface="微软雅黑" panose="020B0503020204020204" pitchFamily="34" charset="-122"/>
              <a:ea typeface="微软雅黑" panose="020B0503020204020204" pitchFamily="34" charset="-122"/>
            </a:endParaRPr>
          </a:p>
        </p:txBody>
      </p:sp>
      <p:sp>
        <p:nvSpPr>
          <p:cNvPr id="15" name="矩形 14"/>
          <p:cNvSpPr/>
          <p:nvPr/>
        </p:nvSpPr>
        <p:spPr>
          <a:xfrm>
            <a:off x="966311" y="5850269"/>
            <a:ext cx="5904000"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BAB00"/>
              </a:solidFill>
            </a:endParaRPr>
          </a:p>
        </p:txBody>
      </p:sp>
      <p:pic>
        <p:nvPicPr>
          <p:cNvPr id="14" name="Picture 2" descr="F:\360云盘\02-个人资料\！PPT图片及版面资源\06-PPT精选插图\03-人物\01-job-interview-interview-mechanical-engineer-interview-mechanic.jpg"/>
          <p:cNvPicPr>
            <a:picLocks noChangeAspect="1" noChangeArrowheads="1"/>
          </p:cNvPicPr>
          <p:nvPr/>
        </p:nvPicPr>
        <p:blipFill>
          <a:blip r:embed="rId1" cstate="screen"/>
          <a:srcRect/>
          <a:stretch>
            <a:fillRect/>
          </a:stretch>
        </p:blipFill>
        <p:spPr bwMode="auto">
          <a:xfrm>
            <a:off x="6534828" y="2576840"/>
            <a:ext cx="5279347" cy="3516456"/>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3.1.2 </a:t>
            </a:r>
            <a:r>
              <a:rPr lang="zh-CN" altLang="en-US" sz="1800" dirty="0"/>
              <a:t>员工离职管理→→</a:t>
            </a:r>
            <a:r>
              <a:rPr lang="en-US" altLang="zh-CN" sz="1800" dirty="0">
                <a:solidFill>
                  <a:srgbClr val="8BAB00"/>
                </a:solidFill>
              </a:rPr>
              <a:t>3</a:t>
            </a:r>
            <a:r>
              <a:rPr lang="zh-CN" altLang="en-US" sz="1800" dirty="0">
                <a:solidFill>
                  <a:srgbClr val="8BAB00"/>
                </a:solidFill>
              </a:rPr>
              <a:t>）辞退员工的程序</a:t>
            </a:r>
            <a:endParaRPr lang="zh-CN" altLang="zh-CN" sz="1800" dirty="0">
              <a:solidFill>
                <a:srgbClr val="8BAB00"/>
              </a:solidFill>
            </a:endParaRPr>
          </a:p>
        </p:txBody>
      </p:sp>
      <p:sp>
        <p:nvSpPr>
          <p:cNvPr id="8" name="Rectangle 5"/>
          <p:cNvSpPr>
            <a:spLocks noChangeArrowheads="1"/>
          </p:cNvSpPr>
          <p:nvPr/>
        </p:nvSpPr>
        <p:spPr bwMode="gray">
          <a:xfrm>
            <a:off x="3434879" y="5546179"/>
            <a:ext cx="2520000" cy="619125"/>
          </a:xfrm>
          <a:custGeom>
            <a:avLst/>
            <a:gdLst/>
            <a:ahLst/>
            <a:cxnLst/>
            <a:rect l="l" t="t" r="r" b="b"/>
            <a:pathLst>
              <a:path w="2053431" h="619125">
                <a:moveTo>
                  <a:pt x="0" y="0"/>
                </a:moveTo>
                <a:lnTo>
                  <a:pt x="1912938" y="0"/>
                </a:lnTo>
                <a:lnTo>
                  <a:pt x="1912938" y="207229"/>
                </a:lnTo>
                <a:lnTo>
                  <a:pt x="2053431" y="313718"/>
                </a:lnTo>
                <a:lnTo>
                  <a:pt x="1912938" y="420207"/>
                </a:lnTo>
                <a:lnTo>
                  <a:pt x="1912938" y="619125"/>
                </a:lnTo>
                <a:lnTo>
                  <a:pt x="0" y="619125"/>
                </a:lnTo>
                <a:lnTo>
                  <a:pt x="0" y="438859"/>
                </a:lnTo>
                <a:lnTo>
                  <a:pt x="165100" y="313718"/>
                </a:lnTo>
                <a:lnTo>
                  <a:pt x="0" y="188578"/>
                </a:lnTo>
                <a:close/>
              </a:path>
            </a:pathLst>
          </a:cu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r>
              <a:rPr lang="zh-CN" altLang="en-US" sz="2000" b="1" dirty="0">
                <a:solidFill>
                  <a:schemeClr val="bg1"/>
                </a:solidFill>
                <a:latin typeface="微软雅黑" panose="020B0503020204020204" pitchFamily="34" charset="-122"/>
                <a:ea typeface="微软雅黑" panose="020B0503020204020204" pitchFamily="34" charset="-122"/>
              </a:rPr>
              <a:t>书面通牒</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9" name="Rectangle 5"/>
          <p:cNvSpPr>
            <a:spLocks noChangeArrowheads="1"/>
          </p:cNvSpPr>
          <p:nvPr/>
        </p:nvSpPr>
        <p:spPr bwMode="gray">
          <a:xfrm>
            <a:off x="986607" y="5546179"/>
            <a:ext cx="2520000" cy="619125"/>
          </a:xfrm>
          <a:custGeom>
            <a:avLst/>
            <a:gdLst/>
            <a:ahLst/>
            <a:cxnLst/>
            <a:rect l="l" t="t" r="r" b="b"/>
            <a:pathLst>
              <a:path w="2053431" h="619125">
                <a:moveTo>
                  <a:pt x="0" y="0"/>
                </a:moveTo>
                <a:lnTo>
                  <a:pt x="1912938" y="0"/>
                </a:lnTo>
                <a:lnTo>
                  <a:pt x="1912938" y="207229"/>
                </a:lnTo>
                <a:lnTo>
                  <a:pt x="2053431" y="313718"/>
                </a:lnTo>
                <a:lnTo>
                  <a:pt x="1912938" y="420207"/>
                </a:lnTo>
                <a:lnTo>
                  <a:pt x="1912938" y="619125"/>
                </a:lnTo>
                <a:lnTo>
                  <a:pt x="0" y="619125"/>
                </a:lnTo>
                <a:close/>
              </a:path>
            </a:pathLst>
          </a:cu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r>
              <a:rPr lang="zh-CN" altLang="en-US" sz="2000" b="1" dirty="0">
                <a:solidFill>
                  <a:schemeClr val="bg1"/>
                </a:solidFill>
                <a:latin typeface="微软雅黑" panose="020B0503020204020204" pitchFamily="34" charset="-122"/>
                <a:ea typeface="微软雅黑" panose="020B0503020204020204" pitchFamily="34" charset="-122"/>
              </a:rPr>
              <a:t>口头警告</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3" name="Rectangle 5"/>
          <p:cNvSpPr>
            <a:spLocks noChangeArrowheads="1"/>
          </p:cNvSpPr>
          <p:nvPr/>
        </p:nvSpPr>
        <p:spPr bwMode="gray">
          <a:xfrm>
            <a:off x="5883151" y="5546179"/>
            <a:ext cx="2520000" cy="619125"/>
          </a:xfrm>
          <a:custGeom>
            <a:avLst/>
            <a:gdLst/>
            <a:ahLst/>
            <a:cxnLst/>
            <a:rect l="l" t="t" r="r" b="b"/>
            <a:pathLst>
              <a:path w="2053431" h="619125">
                <a:moveTo>
                  <a:pt x="0" y="0"/>
                </a:moveTo>
                <a:lnTo>
                  <a:pt x="1912938" y="0"/>
                </a:lnTo>
                <a:lnTo>
                  <a:pt x="1912938" y="207229"/>
                </a:lnTo>
                <a:lnTo>
                  <a:pt x="2053431" y="313718"/>
                </a:lnTo>
                <a:lnTo>
                  <a:pt x="1912938" y="420207"/>
                </a:lnTo>
                <a:lnTo>
                  <a:pt x="1912938" y="619125"/>
                </a:lnTo>
                <a:lnTo>
                  <a:pt x="0" y="619125"/>
                </a:lnTo>
                <a:lnTo>
                  <a:pt x="0" y="438859"/>
                </a:lnTo>
                <a:lnTo>
                  <a:pt x="165100" y="313718"/>
                </a:lnTo>
                <a:lnTo>
                  <a:pt x="0" y="188578"/>
                </a:lnTo>
                <a:close/>
              </a:path>
            </a:pathLst>
          </a:cu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r>
              <a:rPr lang="zh-CN" altLang="en-US" sz="2000" b="1" dirty="0">
                <a:solidFill>
                  <a:schemeClr val="bg1"/>
                </a:solidFill>
                <a:latin typeface="微软雅黑" panose="020B0503020204020204" pitchFamily="34" charset="-122"/>
                <a:ea typeface="微软雅黑" panose="020B0503020204020204" pitchFamily="34" charset="-122"/>
              </a:rPr>
              <a:t>辞退谈话</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6" name="Rectangle 5"/>
          <p:cNvSpPr>
            <a:spLocks noChangeArrowheads="1"/>
          </p:cNvSpPr>
          <p:nvPr/>
        </p:nvSpPr>
        <p:spPr bwMode="gray">
          <a:xfrm>
            <a:off x="8331423" y="5546179"/>
            <a:ext cx="2520000" cy="619125"/>
          </a:xfrm>
          <a:custGeom>
            <a:avLst/>
            <a:gdLst/>
            <a:ahLst/>
            <a:cxnLst/>
            <a:rect l="l" t="t" r="r" b="b"/>
            <a:pathLst>
              <a:path w="1912938" h="619125">
                <a:moveTo>
                  <a:pt x="0" y="0"/>
                </a:moveTo>
                <a:lnTo>
                  <a:pt x="1912938" y="0"/>
                </a:lnTo>
                <a:lnTo>
                  <a:pt x="1912938" y="619125"/>
                </a:lnTo>
                <a:lnTo>
                  <a:pt x="0" y="619125"/>
                </a:lnTo>
                <a:lnTo>
                  <a:pt x="0" y="438859"/>
                </a:lnTo>
                <a:lnTo>
                  <a:pt x="165100" y="313718"/>
                </a:lnTo>
                <a:lnTo>
                  <a:pt x="0" y="188578"/>
                </a:lnTo>
                <a:close/>
              </a:path>
            </a:pathLst>
          </a:cu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r>
              <a:rPr lang="zh-CN" altLang="en-US" sz="2000" b="1" dirty="0">
                <a:solidFill>
                  <a:schemeClr val="bg1"/>
                </a:solidFill>
                <a:latin typeface="微软雅黑" panose="020B0503020204020204" pitchFamily="34" charset="-122"/>
                <a:ea typeface="微软雅黑" panose="020B0503020204020204" pitchFamily="34" charset="-122"/>
              </a:rPr>
              <a:t>离职办理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3506887" y="2924944"/>
            <a:ext cx="0" cy="2725226"/>
          </a:xfrm>
          <a:prstGeom prst="line">
            <a:avLst/>
          </a:prstGeom>
          <a:noFill/>
          <a:ln w="9525" cap="flat" cmpd="sng" algn="ctr">
            <a:solidFill>
              <a:srgbClr val="C5C5C5"/>
            </a:solidFill>
            <a:prstDash val="solid"/>
            <a:headEnd type="oval" w="med" len="med"/>
            <a:tailEnd type="oval" w="med" len="med"/>
          </a:ln>
          <a:effectLst/>
        </p:spPr>
      </p:cxnSp>
      <p:sp>
        <p:nvSpPr>
          <p:cNvPr id="35" name="TextBox 6"/>
          <p:cNvSpPr txBox="1"/>
          <p:nvPr/>
        </p:nvSpPr>
        <p:spPr>
          <a:xfrm>
            <a:off x="3580503" y="2924944"/>
            <a:ext cx="2180536" cy="1772793"/>
          </a:xfrm>
          <a:prstGeom prst="rect">
            <a:avLst/>
          </a:prstGeom>
          <a:noFill/>
        </p:spPr>
        <p:txBody>
          <a:bodyPr wrap="square" rtlCol="0">
            <a:spAutoFit/>
          </a:bodyPr>
          <a:lstStyle/>
          <a:p>
            <a:pPr>
              <a:lnSpc>
                <a:spcPct val="130000"/>
              </a:lnSpc>
            </a:pPr>
            <a:r>
              <a:rPr lang="zh-CN" altLang="en-US" sz="1400" dirty="0">
                <a:solidFill>
                  <a:srgbClr val="5F5E5C"/>
                </a:solidFill>
                <a:latin typeface="微软雅黑" panose="020B0503020204020204" pitchFamily="34" charset="-122"/>
                <a:ea typeface="微软雅黑" panose="020B0503020204020204" pitchFamily="34" charset="-122"/>
              </a:rPr>
              <a:t>仅仅有了正式的口头警告是不够的，还要有</a:t>
            </a:r>
            <a:r>
              <a:rPr lang="zh-CN" altLang="en-US" sz="1400" b="1" dirty="0">
                <a:solidFill>
                  <a:srgbClr val="FF0000"/>
                </a:solidFill>
                <a:latin typeface="微软雅黑" panose="020B0503020204020204" pitchFamily="34" charset="-122"/>
                <a:ea typeface="微软雅黑" panose="020B0503020204020204" pitchFamily="34" charset="-122"/>
              </a:rPr>
              <a:t>经过双方签字确认的书面警告</a:t>
            </a:r>
            <a:r>
              <a:rPr lang="zh-CN" altLang="en-US" sz="1400" dirty="0">
                <a:solidFill>
                  <a:srgbClr val="5F5E5C"/>
                </a:solidFill>
                <a:latin typeface="微软雅黑" panose="020B0503020204020204" pitchFamily="34" charset="-122"/>
                <a:ea typeface="微软雅黑" panose="020B0503020204020204" pitchFamily="34" charset="-122"/>
              </a:rPr>
              <a:t>，只有做到这些，公司才算具有了辞退这个或这些员工的资格。</a:t>
            </a:r>
            <a:endParaRPr lang="zh-CN" altLang="en-US" sz="1400" dirty="0">
              <a:solidFill>
                <a:srgbClr val="5F5E5C"/>
              </a:solidFill>
              <a:latin typeface="微软雅黑" panose="020B0503020204020204" pitchFamily="34" charset="-122"/>
              <a:ea typeface="微软雅黑" panose="020B0503020204020204" pitchFamily="34" charset="-122"/>
            </a:endParaRPr>
          </a:p>
        </p:txBody>
      </p:sp>
      <p:cxnSp>
        <p:nvCxnSpPr>
          <p:cNvPr id="37" name="直接连接符 36"/>
          <p:cNvCxnSpPr/>
          <p:nvPr/>
        </p:nvCxnSpPr>
        <p:spPr>
          <a:xfrm>
            <a:off x="1058615" y="2924944"/>
            <a:ext cx="0" cy="2725226"/>
          </a:xfrm>
          <a:prstGeom prst="line">
            <a:avLst/>
          </a:prstGeom>
          <a:noFill/>
          <a:ln w="9525" cap="flat" cmpd="sng" algn="ctr">
            <a:solidFill>
              <a:srgbClr val="C5C5C5"/>
            </a:solidFill>
            <a:prstDash val="solid"/>
            <a:headEnd type="oval" w="med" len="med"/>
            <a:tailEnd type="oval" w="med" len="med"/>
          </a:ln>
          <a:effectLst/>
        </p:spPr>
      </p:cxnSp>
      <p:sp>
        <p:nvSpPr>
          <p:cNvPr id="38" name="TextBox 6"/>
          <p:cNvSpPr txBox="1"/>
          <p:nvPr/>
        </p:nvSpPr>
        <p:spPr>
          <a:xfrm>
            <a:off x="1132231" y="2924944"/>
            <a:ext cx="2180536" cy="2332946"/>
          </a:xfrm>
          <a:prstGeom prst="rect">
            <a:avLst/>
          </a:prstGeom>
          <a:noFill/>
        </p:spPr>
        <p:txBody>
          <a:bodyPr wrap="square" rtlCol="0">
            <a:spAutoFit/>
          </a:bodyPr>
          <a:lstStyle/>
          <a:p>
            <a:pPr>
              <a:lnSpc>
                <a:spcPct val="130000"/>
              </a:lnSpc>
            </a:pPr>
            <a:r>
              <a:rPr lang="zh-CN" altLang="en-US" sz="1400" dirty="0">
                <a:solidFill>
                  <a:srgbClr val="5F5E5C"/>
                </a:solidFill>
                <a:latin typeface="微软雅黑" panose="020B0503020204020204" pitchFamily="34" charset="-122"/>
                <a:ea typeface="微软雅黑" panose="020B0503020204020204" pitchFamily="34" charset="-122"/>
              </a:rPr>
              <a:t>要保证在采取最后行动之前，已经与员工进行过正式的沟通。</a:t>
            </a:r>
            <a:r>
              <a:rPr lang="zh-CN" altLang="en-US" sz="1400" b="1" dirty="0">
                <a:solidFill>
                  <a:srgbClr val="8BAB00"/>
                </a:solidFill>
                <a:latin typeface="微软雅黑" panose="020B0503020204020204" pitchFamily="34" charset="-122"/>
                <a:ea typeface="微软雅黑" panose="020B0503020204020204" pitchFamily="34" charset="-122"/>
              </a:rPr>
              <a:t>要让员工有一点心理准备，至少不感到突如其来</a:t>
            </a:r>
            <a:r>
              <a:rPr lang="zh-CN" altLang="en-US" sz="1400" dirty="0">
                <a:solidFill>
                  <a:srgbClr val="5F5E5C"/>
                </a:solidFill>
                <a:latin typeface="微软雅黑" panose="020B0503020204020204" pitchFamily="34" charset="-122"/>
                <a:ea typeface="微软雅黑" panose="020B0503020204020204" pitchFamily="34" charset="-122"/>
              </a:rPr>
              <a:t>。特别是对那些犯错误的员工要保证在采取最后行动之前已经经过了正式警告。</a:t>
            </a:r>
            <a:endParaRPr lang="zh-CN" altLang="en-US" sz="1400" dirty="0">
              <a:solidFill>
                <a:srgbClr val="5F5E5C"/>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5955159" y="2924944"/>
            <a:ext cx="0" cy="2725226"/>
          </a:xfrm>
          <a:prstGeom prst="line">
            <a:avLst/>
          </a:prstGeom>
          <a:noFill/>
          <a:ln w="9525" cap="flat" cmpd="sng" algn="ctr">
            <a:solidFill>
              <a:srgbClr val="C5C5C5"/>
            </a:solidFill>
            <a:prstDash val="solid"/>
            <a:headEnd type="oval" w="med" len="med"/>
            <a:tailEnd type="oval" w="med" len="med"/>
          </a:ln>
          <a:effectLst/>
        </p:spPr>
      </p:cxnSp>
      <p:sp>
        <p:nvSpPr>
          <p:cNvPr id="40" name="TextBox 6"/>
          <p:cNvSpPr txBox="1"/>
          <p:nvPr/>
        </p:nvSpPr>
        <p:spPr>
          <a:xfrm>
            <a:off x="6028775" y="2924944"/>
            <a:ext cx="2180536" cy="1772793"/>
          </a:xfrm>
          <a:prstGeom prst="rect">
            <a:avLst/>
          </a:prstGeom>
          <a:noFill/>
        </p:spPr>
        <p:txBody>
          <a:bodyPr wrap="square" rtlCol="0">
            <a:spAutoFit/>
          </a:bodyPr>
          <a:lstStyle/>
          <a:p>
            <a:pPr>
              <a:lnSpc>
                <a:spcPct val="130000"/>
              </a:lnSpc>
            </a:pPr>
            <a:r>
              <a:rPr lang="zh-CN" altLang="en-US" sz="1400" dirty="0">
                <a:solidFill>
                  <a:srgbClr val="5F5E5C"/>
                </a:solidFill>
                <a:latin typeface="微软雅黑" panose="020B0503020204020204" pitchFamily="34" charset="-122"/>
                <a:ea typeface="微软雅黑" panose="020B0503020204020204" pitchFamily="34" charset="-122"/>
              </a:rPr>
              <a:t>辞退谈话前，要准备应对被辞退员工可能马上或稍后会有的反应冲动或不理智行为，</a:t>
            </a:r>
            <a:r>
              <a:rPr lang="zh-CN" altLang="en-US" sz="1400" b="1" dirty="0">
                <a:solidFill>
                  <a:srgbClr val="8BAB00"/>
                </a:solidFill>
                <a:latin typeface="微软雅黑" panose="020B0503020204020204" pitchFamily="34" charset="-122"/>
                <a:ea typeface="微软雅黑" panose="020B0503020204020204" pitchFamily="34" charset="-122"/>
              </a:rPr>
              <a:t>提前设想可能发生的情况，并做好相关的预防工作</a:t>
            </a:r>
            <a:r>
              <a:rPr lang="zh-CN" altLang="en-US" sz="1400" dirty="0">
                <a:solidFill>
                  <a:srgbClr val="8BAB00"/>
                </a:solidFill>
                <a:latin typeface="微软雅黑" panose="020B0503020204020204" pitchFamily="34" charset="-122"/>
                <a:ea typeface="微软雅黑" panose="020B0503020204020204" pitchFamily="34" charset="-122"/>
              </a:rPr>
              <a:t>。</a:t>
            </a:r>
            <a:endParaRPr lang="zh-CN" altLang="en-US" sz="1400" dirty="0">
              <a:solidFill>
                <a:srgbClr val="8BAB00"/>
              </a:solidFill>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8403431" y="2924944"/>
            <a:ext cx="0" cy="2725226"/>
          </a:xfrm>
          <a:prstGeom prst="line">
            <a:avLst/>
          </a:prstGeom>
          <a:noFill/>
          <a:ln w="9525" cap="flat" cmpd="sng" algn="ctr">
            <a:solidFill>
              <a:srgbClr val="C5C5C5"/>
            </a:solidFill>
            <a:prstDash val="solid"/>
            <a:headEnd type="oval" w="med" len="med"/>
            <a:tailEnd type="oval" w="med" len="med"/>
          </a:ln>
          <a:effectLst/>
        </p:spPr>
      </p:cxnSp>
      <p:sp>
        <p:nvSpPr>
          <p:cNvPr id="42" name="TextBox 6"/>
          <p:cNvSpPr txBox="1"/>
          <p:nvPr/>
        </p:nvSpPr>
        <p:spPr>
          <a:xfrm>
            <a:off x="8477047" y="2924944"/>
            <a:ext cx="2180536" cy="2332946"/>
          </a:xfrm>
          <a:prstGeom prst="rect">
            <a:avLst/>
          </a:prstGeom>
          <a:noFill/>
        </p:spPr>
        <p:txBody>
          <a:bodyPr wrap="square" rtlCol="0">
            <a:spAutoFit/>
          </a:bodyPr>
          <a:lstStyle/>
          <a:p>
            <a:pPr>
              <a:lnSpc>
                <a:spcPct val="130000"/>
              </a:lnSpc>
            </a:pPr>
            <a:r>
              <a:rPr lang="zh-CN" altLang="en-US" sz="1400" dirty="0">
                <a:solidFill>
                  <a:srgbClr val="5F5E5C"/>
                </a:solidFill>
                <a:latin typeface="微软雅黑" panose="020B0503020204020204" pitchFamily="34" charset="-122"/>
                <a:ea typeface="微软雅黑" panose="020B0503020204020204" pitchFamily="34" charset="-122"/>
              </a:rPr>
              <a:t>按正常离职程序给予办理，但要注意：</a:t>
            </a:r>
            <a:r>
              <a:rPr lang="en-US" altLang="zh-CN" sz="1400" dirty="0">
                <a:solidFill>
                  <a:srgbClr val="5F5E5C"/>
                </a:solidFill>
                <a:latin typeface="微软雅黑" panose="020B0503020204020204" pitchFamily="34" charset="-122"/>
                <a:ea typeface="微软雅黑" panose="020B0503020204020204" pitchFamily="34" charset="-122"/>
              </a:rPr>
              <a:t>a.</a:t>
            </a:r>
            <a:r>
              <a:rPr lang="zh-CN" altLang="en-US" sz="1400" dirty="0">
                <a:solidFill>
                  <a:srgbClr val="5F5E5C"/>
                </a:solidFill>
                <a:latin typeface="微软雅黑" panose="020B0503020204020204" pitchFamily="34" charset="-122"/>
                <a:ea typeface="微软雅黑" panose="020B0503020204020204" pitchFamily="34" charset="-122"/>
              </a:rPr>
              <a:t>辞退员工后要马上更换公司的</a:t>
            </a:r>
            <a:r>
              <a:rPr lang="zh-CN" altLang="en-US" sz="1400" b="1" dirty="0">
                <a:solidFill>
                  <a:srgbClr val="8BAB00"/>
                </a:solidFill>
                <a:latin typeface="微软雅黑" panose="020B0503020204020204" pitchFamily="34" charset="-122"/>
                <a:ea typeface="微软雅黑" panose="020B0503020204020204" pitchFamily="34" charset="-122"/>
              </a:rPr>
              <a:t>密码锁</a:t>
            </a:r>
            <a:r>
              <a:rPr lang="zh-CN" altLang="en-US" sz="1400" dirty="0">
                <a:solidFill>
                  <a:srgbClr val="5F5E5C"/>
                </a:solidFill>
                <a:latin typeface="微软雅黑" panose="020B0503020204020204" pitchFamily="34" charset="-122"/>
                <a:ea typeface="微软雅黑" panose="020B0503020204020204" pitchFamily="34" charset="-122"/>
              </a:rPr>
              <a:t>、门卡等，同时收回这些员工的</a:t>
            </a:r>
            <a:r>
              <a:rPr lang="zh-CN" altLang="en-US" sz="1400" b="1" dirty="0">
                <a:solidFill>
                  <a:srgbClr val="8BAB00"/>
                </a:solidFill>
                <a:latin typeface="微软雅黑" panose="020B0503020204020204" pitchFamily="34" charset="-122"/>
                <a:ea typeface="微软雅黑" panose="020B0503020204020204" pitchFamily="34" charset="-122"/>
              </a:rPr>
              <a:t>钥匙</a:t>
            </a:r>
            <a:r>
              <a:rPr lang="zh-CN" altLang="en-US" sz="1400" dirty="0">
                <a:solidFill>
                  <a:srgbClr val="5F5E5C"/>
                </a:solidFill>
                <a:latin typeface="微软雅黑" panose="020B0503020204020204" pitchFamily="34" charset="-122"/>
                <a:ea typeface="微软雅黑" panose="020B0503020204020204" pitchFamily="34" charset="-122"/>
              </a:rPr>
              <a:t>等物件；</a:t>
            </a:r>
            <a:r>
              <a:rPr lang="en-US" altLang="zh-CN" sz="1400" dirty="0">
                <a:solidFill>
                  <a:srgbClr val="5F5E5C"/>
                </a:solidFill>
                <a:latin typeface="微软雅黑" panose="020B0503020204020204" pitchFamily="34" charset="-122"/>
                <a:ea typeface="微软雅黑" panose="020B0503020204020204" pitchFamily="34" charset="-122"/>
              </a:rPr>
              <a:t>b.</a:t>
            </a:r>
            <a:r>
              <a:rPr lang="zh-CN" altLang="en-US" sz="1400" dirty="0">
                <a:solidFill>
                  <a:srgbClr val="5F5E5C"/>
                </a:solidFill>
                <a:latin typeface="微软雅黑" panose="020B0503020204020204" pitchFamily="34" charset="-122"/>
                <a:ea typeface="微软雅黑" panose="020B0503020204020204" pitchFamily="34" charset="-122"/>
              </a:rPr>
              <a:t>要提前做好</a:t>
            </a:r>
            <a:r>
              <a:rPr lang="zh-CN" altLang="en-US" sz="1400" b="1" dirty="0">
                <a:solidFill>
                  <a:srgbClr val="8BAB00"/>
                </a:solidFill>
                <a:latin typeface="微软雅黑" panose="020B0503020204020204" pitchFamily="34" charset="-122"/>
                <a:ea typeface="微软雅黑" panose="020B0503020204020204" pitchFamily="34" charset="-122"/>
              </a:rPr>
              <a:t>其他员工的知会工作</a:t>
            </a:r>
            <a:r>
              <a:rPr lang="zh-CN" altLang="en-US" sz="1400" dirty="0">
                <a:solidFill>
                  <a:srgbClr val="5F5E5C"/>
                </a:solidFill>
                <a:latin typeface="微软雅黑" panose="020B0503020204020204" pitchFamily="34" charset="-122"/>
                <a:ea typeface="微软雅黑" panose="020B0503020204020204" pitchFamily="34" charset="-122"/>
              </a:rPr>
              <a:t>，以避免造成那种群情激奋胡乱议论的后果。</a:t>
            </a:r>
            <a:endParaRPr lang="zh-CN" altLang="en-US" sz="1400" dirty="0">
              <a:solidFill>
                <a:srgbClr val="5F5E5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40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ppt_x"/>
                                          </p:val>
                                        </p:tav>
                                        <p:tav tm="100000">
                                          <p:val>
                                            <p:strVal val="#ppt_x"/>
                                          </p:val>
                                        </p:tav>
                                      </p:tavLst>
                                    </p:anim>
                                    <p:anim calcmode="lin" valueType="num">
                                      <p:cBhvr additive="base">
                                        <p:cTn id="16" dur="50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60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ppt_x"/>
                                          </p:val>
                                        </p:tav>
                                        <p:tav tm="100000">
                                          <p:val>
                                            <p:strVal val="#ppt_x"/>
                                          </p:val>
                                        </p:tav>
                                      </p:tavLst>
                                    </p:anim>
                                    <p:anim calcmode="lin" valueType="num">
                                      <p:cBhvr additive="base">
                                        <p:cTn id="2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8" grpId="0"/>
      <p:bldP spid="40" grpId="0"/>
      <p:bldP spid="4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3.1.2 </a:t>
            </a:r>
            <a:r>
              <a:rPr lang="zh-CN" altLang="en-US" sz="1800" dirty="0"/>
              <a:t>员工离职管理→→</a:t>
            </a:r>
            <a:r>
              <a:rPr lang="en-US" altLang="zh-CN" sz="1800" dirty="0">
                <a:solidFill>
                  <a:srgbClr val="8BAB00"/>
                </a:solidFill>
              </a:rPr>
              <a:t>4</a:t>
            </a:r>
            <a:r>
              <a:rPr lang="zh-CN" altLang="en-US" sz="1800" dirty="0">
                <a:solidFill>
                  <a:srgbClr val="8BAB00"/>
                </a:solidFill>
              </a:rPr>
              <a:t>）善待离职员工</a:t>
            </a:r>
            <a:endParaRPr lang="zh-CN" altLang="zh-CN" sz="1800" dirty="0">
              <a:solidFill>
                <a:srgbClr val="8BAB00"/>
              </a:solidFill>
            </a:endParaRPr>
          </a:p>
        </p:txBody>
      </p:sp>
      <p:sp>
        <p:nvSpPr>
          <p:cNvPr id="15" name="TextBox 6"/>
          <p:cNvSpPr txBox="1"/>
          <p:nvPr/>
        </p:nvSpPr>
        <p:spPr>
          <a:xfrm>
            <a:off x="966311" y="3176533"/>
            <a:ext cx="10985807" cy="412421"/>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anose="020B0503020204020204" pitchFamily="34" charset="-122"/>
                <a:ea typeface="微软雅黑" panose="020B0503020204020204" pitchFamily="34" charset="-122"/>
              </a:rPr>
              <a:t>处理好离职员工关系直接</a:t>
            </a:r>
            <a:r>
              <a:rPr lang="zh-CN" altLang="en-US" sz="1600" b="1" dirty="0">
                <a:solidFill>
                  <a:srgbClr val="8BAB00"/>
                </a:solidFill>
                <a:latin typeface="微软雅黑" panose="020B0503020204020204" pitchFamily="34" charset="-122"/>
                <a:ea typeface="微软雅黑" panose="020B0503020204020204" pitchFamily="34" charset="-122"/>
              </a:rPr>
              <a:t>影响到公司口碑，影响到招聘效果</a:t>
            </a:r>
            <a:r>
              <a:rPr lang="zh-CN" altLang="en-US" sz="1600" dirty="0">
                <a:solidFill>
                  <a:srgbClr val="5F5E5C"/>
                </a:solidFill>
                <a:latin typeface="微软雅黑" panose="020B0503020204020204" pitchFamily="34" charset="-122"/>
                <a:ea typeface="微软雅黑" panose="020B0503020204020204" pitchFamily="34" charset="-122"/>
              </a:rPr>
              <a:t>，这点要和老板达成共识。处理好离职员工关系的要点是：</a:t>
            </a:r>
            <a:endParaRPr lang="zh-CN" altLang="zh-CN" sz="1600" dirty="0">
              <a:solidFill>
                <a:srgbClr val="FFC000"/>
              </a:solidFill>
              <a:latin typeface="微软雅黑" panose="020B0503020204020204" pitchFamily="34" charset="-122"/>
              <a:ea typeface="微软雅黑" panose="020B0503020204020204" pitchFamily="34" charset="-122"/>
            </a:endParaRPr>
          </a:p>
        </p:txBody>
      </p:sp>
      <p:sp>
        <p:nvSpPr>
          <p:cNvPr id="17" name="TextBox 6"/>
          <p:cNvSpPr txBox="1"/>
          <p:nvPr/>
        </p:nvSpPr>
        <p:spPr>
          <a:xfrm>
            <a:off x="966311" y="3725073"/>
            <a:ext cx="10893504" cy="1648143"/>
          </a:xfrm>
          <a:prstGeom prst="rect">
            <a:avLst/>
          </a:prstGeom>
          <a:noFill/>
        </p:spPr>
        <p:txBody>
          <a:bodyPr wrap="square" rtlCol="0">
            <a:spAutoFit/>
          </a:bodyPr>
          <a:lstStyle/>
          <a:p>
            <a:pPr marL="342900" indent="-342900">
              <a:lnSpc>
                <a:spcPct val="130000"/>
              </a:lnSpc>
              <a:spcAft>
                <a:spcPts val="300"/>
              </a:spcAft>
              <a:buFont typeface="+mj-ea"/>
              <a:buAutoNum type="circleNumDbPlain"/>
            </a:pPr>
            <a:r>
              <a:rPr lang="zh-CN" altLang="en-US" b="1" dirty="0">
                <a:solidFill>
                  <a:srgbClr val="8BAB00"/>
                </a:solidFill>
                <a:latin typeface="微软雅黑" panose="020B0503020204020204" pitchFamily="34" charset="-122"/>
                <a:ea typeface="微软雅黑" panose="020B0503020204020204" pitchFamily="34" charset="-122"/>
              </a:rPr>
              <a:t>合法补偿</a:t>
            </a:r>
            <a:r>
              <a:rPr lang="zh-CN" altLang="en-US" b="1" dirty="0">
                <a:solidFill>
                  <a:srgbClr val="5F5E5C"/>
                </a:solidFill>
                <a:latin typeface="微软雅黑" panose="020B0503020204020204" pitchFamily="34" charset="-122"/>
                <a:ea typeface="微软雅黑" panose="020B0503020204020204" pitchFamily="34" charset="-122"/>
              </a:rPr>
              <a:t>，不要让员工走的时候因为钱恨公司；</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8BAB00"/>
                </a:solidFill>
                <a:latin typeface="微软雅黑" panose="020B0503020204020204" pitchFamily="34" charset="-122"/>
                <a:ea typeface="微软雅黑" panose="020B0503020204020204" pitchFamily="34" charset="-122"/>
              </a:rPr>
              <a:t>组织欢送会，温暖员工心</a:t>
            </a:r>
            <a:r>
              <a:rPr lang="zh-CN" altLang="en-US" b="1" dirty="0">
                <a:solidFill>
                  <a:srgbClr val="5F5E5C"/>
                </a:solidFill>
                <a:latin typeface="微软雅黑" panose="020B0503020204020204" pitchFamily="34" charset="-122"/>
                <a:ea typeface="微软雅黑" panose="020B0503020204020204" pitchFamily="34" charset="-122"/>
              </a:rPr>
              <a:t>（考虑被辞退员工的感受，辞退员工一般静悄悄处理）；</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服务一定期限的</a:t>
            </a:r>
            <a:r>
              <a:rPr lang="zh-CN" altLang="en-US" b="1" dirty="0">
                <a:solidFill>
                  <a:srgbClr val="8BAB00"/>
                </a:solidFill>
                <a:latin typeface="微软雅黑" panose="020B0503020204020204" pitchFamily="34" charset="-122"/>
                <a:ea typeface="微软雅黑" panose="020B0503020204020204" pitchFamily="34" charset="-122"/>
              </a:rPr>
              <a:t>赠送纪念品</a:t>
            </a:r>
            <a:r>
              <a:rPr lang="zh-CN" altLang="en-US" b="1" dirty="0">
                <a:solidFill>
                  <a:srgbClr val="5F5E5C"/>
                </a:solidFill>
                <a:latin typeface="微软雅黑" panose="020B0503020204020204" pitchFamily="34" charset="-122"/>
                <a:ea typeface="微软雅黑" panose="020B0503020204020204" pitchFamily="34" charset="-122"/>
              </a:rPr>
              <a:t>，比如印上字的水晶杯；</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8BAB00"/>
                </a:solidFill>
                <a:latin typeface="微软雅黑" panose="020B0503020204020204" pitchFamily="34" charset="-122"/>
                <a:ea typeface="微软雅黑" panose="020B0503020204020204" pitchFamily="34" charset="-122"/>
              </a:rPr>
              <a:t>离职手续一定快速办理</a:t>
            </a:r>
            <a:r>
              <a:rPr lang="zh-CN" altLang="en-US" b="1" dirty="0">
                <a:solidFill>
                  <a:srgbClr val="5F5E5C"/>
                </a:solidFill>
                <a:latin typeface="微软雅黑" panose="020B0503020204020204" pitchFamily="34" charset="-122"/>
                <a:ea typeface="微软雅黑" panose="020B0503020204020204" pitchFamily="34" charset="-122"/>
              </a:rPr>
              <a:t>，特别是与财务有关的； </a:t>
            </a:r>
            <a:endParaRPr lang="zh-CN" altLang="en-US" b="1" dirty="0">
              <a:solidFill>
                <a:srgbClr val="5F5E5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1+#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3.1.2 </a:t>
            </a:r>
            <a:r>
              <a:rPr lang="zh-CN" altLang="en-US" sz="1800" dirty="0"/>
              <a:t>员工离职管理→→</a:t>
            </a:r>
            <a:r>
              <a:rPr lang="en-US" altLang="zh-CN" sz="1800" dirty="0">
                <a:solidFill>
                  <a:srgbClr val="8BAB00"/>
                </a:solidFill>
              </a:rPr>
              <a:t>4</a:t>
            </a:r>
            <a:r>
              <a:rPr lang="zh-CN" altLang="en-US" sz="1800" dirty="0">
                <a:solidFill>
                  <a:srgbClr val="8BAB00"/>
                </a:solidFill>
              </a:rPr>
              <a:t>）善待离职员工</a:t>
            </a:r>
            <a:endParaRPr lang="zh-CN" altLang="zh-CN" sz="1800" dirty="0">
              <a:solidFill>
                <a:srgbClr val="8BAB00"/>
              </a:solidFill>
            </a:endParaRPr>
          </a:p>
        </p:txBody>
      </p:sp>
      <p:sp>
        <p:nvSpPr>
          <p:cNvPr id="5" name="矩形 4"/>
          <p:cNvSpPr/>
          <p:nvPr/>
        </p:nvSpPr>
        <p:spPr>
          <a:xfrm>
            <a:off x="966311" y="5589240"/>
            <a:ext cx="10985808" cy="913750"/>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6"/>
          <p:cNvSpPr txBox="1"/>
          <p:nvPr/>
        </p:nvSpPr>
        <p:spPr>
          <a:xfrm>
            <a:off x="966311" y="2692717"/>
            <a:ext cx="5492904" cy="1692771"/>
          </a:xfrm>
          <a:prstGeom prst="rect">
            <a:avLst/>
          </a:prstGeom>
          <a:noFill/>
        </p:spPr>
        <p:txBody>
          <a:bodyPr wrap="square" rtlCol="0">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每年年终，隆力奇的人力资源部都要安排两档固定节目。一档是给那些曾经在隆力奇工作过、如今已经离去的员工，精心设计一份新年贺卡，并由董事长亲自审阅并签名后寄出。这是一封看似很普通、却极具内涵的贺卡，字里行间让每一位曾经在隆力奇付出过心血与汗水的员工感受到温暖。</a:t>
            </a:r>
            <a:endParaRPr lang="zh-CN" altLang="zh-CN" sz="1600" b="1" dirty="0">
              <a:solidFill>
                <a:srgbClr val="E67819"/>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058612" y="5653525"/>
            <a:ext cx="10816061" cy="777457"/>
          </a:xfrm>
          <a:prstGeom prst="rect">
            <a:avLst/>
          </a:prstGeom>
          <a:noFill/>
        </p:spPr>
        <p:txBody>
          <a:bodyPr wrap="square" rtlCol="0" anchor="ctr">
            <a:spAutoFit/>
          </a:bodyPr>
          <a:lstStyle/>
          <a:p>
            <a:pPr>
              <a:lnSpc>
                <a:spcPct val="130000"/>
              </a:lnSpc>
              <a:spcAft>
                <a:spcPts val="600"/>
              </a:spcAft>
            </a:pPr>
            <a:r>
              <a:rPr lang="zh-CN" altLang="en-US" b="1" dirty="0">
                <a:solidFill>
                  <a:schemeClr val="bg1"/>
                </a:solidFill>
                <a:latin typeface="微软雅黑" panose="020B0503020204020204" pitchFamily="34" charset="-122"/>
                <a:ea typeface="微软雅黑" panose="020B0503020204020204" pitchFamily="34" charset="-122"/>
              </a:rPr>
              <a:t>“人走茶不凉”，不仅折射出隆力奇的“人才观”，更折射出作为集团公司当家人的胸襟。它不但使隆力奇集团汇聚了大批的人才，而且使因各种原因离开公司的高管，也没有一个成为隆力奇的竞争对手。</a:t>
            </a:r>
            <a:endParaRPr lang="zh-CN" altLang="zh-CN" b="1" dirty="0">
              <a:solidFill>
                <a:schemeClr val="bg1"/>
              </a:solidFill>
              <a:latin typeface="微软雅黑" panose="020B0503020204020204" pitchFamily="34" charset="-122"/>
              <a:ea typeface="微软雅黑" panose="020B0503020204020204" pitchFamily="34" charset="-122"/>
            </a:endParaRPr>
          </a:p>
        </p:txBody>
      </p:sp>
      <p:sp>
        <p:nvSpPr>
          <p:cNvPr id="8" name="TextBox 6"/>
          <p:cNvSpPr txBox="1"/>
          <p:nvPr/>
        </p:nvSpPr>
        <p:spPr>
          <a:xfrm>
            <a:off x="6603231" y="2692717"/>
            <a:ext cx="5348888" cy="1692771"/>
          </a:xfrm>
          <a:prstGeom prst="rect">
            <a:avLst/>
          </a:prstGeom>
          <a:noFill/>
        </p:spPr>
        <p:txBody>
          <a:bodyPr wrap="square" rtlCol="0">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这里除了新年的问候之外，更多的是关心他们现在的境况，包括工作、生活。公司热情欢迎他们有机会再回隆力奇看看。而最让人感动的是最后这么几句话：“</a:t>
            </a:r>
            <a:r>
              <a:rPr lang="zh-CN" altLang="en-US" sz="1600" b="1" dirty="0">
                <a:solidFill>
                  <a:srgbClr val="8BAB00"/>
                </a:solidFill>
                <a:latin typeface="微软雅黑" panose="020B0503020204020204" pitchFamily="34" charset="-122"/>
                <a:ea typeface="微软雅黑" panose="020B0503020204020204" pitchFamily="34" charset="-122"/>
              </a:rPr>
              <a:t>如果在外干得不顺心、不如意，欢迎随时回来，隆力奇的大门始终是敞开的。</a:t>
            </a:r>
            <a:r>
              <a:rPr lang="zh-CN" altLang="en-US" sz="1600" dirty="0">
                <a:solidFill>
                  <a:srgbClr val="5F5E5C"/>
                </a:solidFill>
                <a:latin typeface="微软雅黑" panose="020B0503020204020204" pitchFamily="34" charset="-122"/>
                <a:ea typeface="微软雅黑" panose="020B0503020204020204" pitchFamily="34" charset="-122"/>
              </a:rPr>
              <a:t>”这多少有些出人意料。</a:t>
            </a:r>
            <a:endParaRPr lang="zh-CN" altLang="zh-CN" sz="1600" b="1" dirty="0">
              <a:solidFill>
                <a:srgbClr val="E67819"/>
              </a:solidFill>
              <a:latin typeface="微软雅黑" panose="020B0503020204020204" pitchFamily="34" charset="-122"/>
              <a:ea typeface="微软雅黑" panose="020B0503020204020204" pitchFamily="34" charset="-122"/>
            </a:endParaRPr>
          </a:p>
        </p:txBody>
      </p:sp>
      <p:sp>
        <p:nvSpPr>
          <p:cNvPr id="9" name="矩形 8"/>
          <p:cNvSpPr/>
          <p:nvPr/>
        </p:nvSpPr>
        <p:spPr>
          <a:xfrm>
            <a:off x="966311" y="2486277"/>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6"/>
          <p:cNvSpPr txBox="1"/>
          <p:nvPr/>
        </p:nvSpPr>
        <p:spPr>
          <a:xfrm>
            <a:off x="6798961" y="1988840"/>
            <a:ext cx="527687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pPr algn="r"/>
            <a:r>
              <a:rPr lang="en-US" altLang="zh-CN" sz="1800" dirty="0"/>
              <a:t>【</a:t>
            </a:r>
            <a:r>
              <a:rPr lang="zh-CN" altLang="en-US" sz="1800" dirty="0"/>
              <a:t>案例：</a:t>
            </a:r>
            <a:r>
              <a:rPr lang="zh-CN" altLang="en-US" sz="1800" dirty="0">
                <a:solidFill>
                  <a:srgbClr val="8BAB00"/>
                </a:solidFill>
              </a:rPr>
              <a:t>隆力奇“人走茶不凉”</a:t>
            </a:r>
            <a:r>
              <a:rPr lang="en-US" altLang="zh-CN" sz="1800" dirty="0"/>
              <a:t>】</a:t>
            </a:r>
            <a:endParaRPr lang="zh-CN" altLang="zh-CN" sz="1800" dirty="0">
              <a:solidFill>
                <a:srgbClr val="8BAB00"/>
              </a:solidFill>
            </a:endParaRPr>
          </a:p>
        </p:txBody>
      </p:sp>
      <p:sp>
        <p:nvSpPr>
          <p:cNvPr id="11" name="TextBox 6"/>
          <p:cNvSpPr txBox="1"/>
          <p:nvPr/>
        </p:nvSpPr>
        <p:spPr>
          <a:xfrm>
            <a:off x="966311" y="4600697"/>
            <a:ext cx="10985807" cy="732508"/>
          </a:xfrm>
          <a:prstGeom prst="rect">
            <a:avLst/>
          </a:prstGeom>
          <a:noFill/>
        </p:spPr>
        <p:txBody>
          <a:bodyPr wrap="square" rtlCol="0">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第二档节目，是根据董事长的意见，邀请离职高层，回“娘家”看看。每当这一天，董事长都会在公司总部早早地恭候，陪同他们到公司各处参观，详细介绍公司的变化发展以及公司最新的发展战略，真心实意地听取他们的批评、建议。</a:t>
            </a:r>
            <a:endParaRPr lang="zh-CN" altLang="zh-CN" sz="1600" b="1" dirty="0">
              <a:solidFill>
                <a:srgbClr val="E6781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decel="10000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4" decel="10000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3.1.3 </a:t>
            </a:r>
            <a:r>
              <a:rPr lang="zh-CN" altLang="en-US" sz="1800" dirty="0"/>
              <a:t>劳动合同管理</a:t>
            </a:r>
            <a:endParaRPr lang="zh-CN" altLang="zh-CN" sz="1800" dirty="0">
              <a:solidFill>
                <a:srgbClr val="8BAB00"/>
              </a:solidFill>
            </a:endParaRPr>
          </a:p>
        </p:txBody>
      </p:sp>
      <p:sp>
        <p:nvSpPr>
          <p:cNvPr id="4" name="TextBox 6"/>
          <p:cNvSpPr txBox="1"/>
          <p:nvPr/>
        </p:nvSpPr>
        <p:spPr>
          <a:xfrm>
            <a:off x="966311" y="2852936"/>
            <a:ext cx="10985807" cy="701346"/>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anose="020B0503020204020204" pitchFamily="34" charset="-122"/>
                <a:ea typeface="微软雅黑" panose="020B0503020204020204" pitchFamily="34" charset="-122"/>
              </a:rPr>
              <a:t>劳动合同是劳动者和用人单位之间关于订立、履行、变更、解除或者终止劳动权利义务关系的协议。自</a:t>
            </a:r>
            <a:r>
              <a:rPr lang="en-US" altLang="zh-CN" sz="1600" dirty="0">
                <a:solidFill>
                  <a:srgbClr val="5F5E5C"/>
                </a:solidFill>
                <a:latin typeface="微软雅黑" panose="020B0503020204020204" pitchFamily="34" charset="-122"/>
                <a:ea typeface="微软雅黑" panose="020B0503020204020204" pitchFamily="34" charset="-122"/>
              </a:rPr>
              <a:t>2008</a:t>
            </a:r>
            <a:r>
              <a:rPr lang="zh-CN" altLang="en-US" sz="1600" dirty="0">
                <a:solidFill>
                  <a:srgbClr val="5F5E5C"/>
                </a:solidFill>
                <a:latin typeface="微软雅黑" panose="020B0503020204020204" pitchFamily="34" charset="-122"/>
                <a:ea typeface="微软雅黑" panose="020B0503020204020204" pitchFamily="34" charset="-122"/>
              </a:rPr>
              <a:t>年</a:t>
            </a:r>
            <a:r>
              <a:rPr lang="en-US" altLang="zh-CN" sz="1600" dirty="0">
                <a:solidFill>
                  <a:srgbClr val="5F5E5C"/>
                </a:solidFill>
                <a:latin typeface="微软雅黑" panose="020B0503020204020204" pitchFamily="34" charset="-122"/>
                <a:ea typeface="微软雅黑" panose="020B0503020204020204" pitchFamily="34" charset="-122"/>
              </a:rPr>
              <a:t>1</a:t>
            </a:r>
            <a:r>
              <a:rPr lang="zh-CN" altLang="en-US" sz="1600" dirty="0">
                <a:solidFill>
                  <a:srgbClr val="5F5E5C"/>
                </a:solidFill>
                <a:latin typeface="微软雅黑" panose="020B0503020204020204" pitchFamily="34" charset="-122"/>
                <a:ea typeface="微软雅黑" panose="020B0503020204020204" pitchFamily="34" charset="-122"/>
              </a:rPr>
              <a:t>月</a:t>
            </a:r>
            <a:r>
              <a:rPr lang="en-US" altLang="zh-CN" sz="1600" dirty="0">
                <a:solidFill>
                  <a:srgbClr val="5F5E5C"/>
                </a:solidFill>
                <a:latin typeface="微软雅黑" panose="020B0503020204020204" pitchFamily="34" charset="-122"/>
                <a:ea typeface="微软雅黑" panose="020B0503020204020204" pitchFamily="34" charset="-122"/>
              </a:rPr>
              <a:t>1</a:t>
            </a:r>
            <a:r>
              <a:rPr lang="zh-CN" altLang="en-US" sz="1600" dirty="0">
                <a:solidFill>
                  <a:srgbClr val="5F5E5C"/>
                </a:solidFill>
                <a:latin typeface="微软雅黑" panose="020B0503020204020204" pitchFamily="34" charset="-122"/>
                <a:ea typeface="微软雅黑" panose="020B0503020204020204" pitchFamily="34" charset="-122"/>
              </a:rPr>
              <a:t>日起施行的</a:t>
            </a:r>
            <a:r>
              <a:rPr lang="en-US" altLang="zh-CN" sz="1600" dirty="0">
                <a:solidFill>
                  <a:srgbClr val="5F5E5C"/>
                </a:solidFill>
                <a:latin typeface="微软雅黑" panose="020B0503020204020204" pitchFamily="34" charset="-122"/>
                <a:ea typeface="微软雅黑" panose="020B0503020204020204" pitchFamily="34" charset="-122"/>
              </a:rPr>
              <a:t>《</a:t>
            </a:r>
            <a:r>
              <a:rPr lang="zh-CN" altLang="en-US" sz="1600" dirty="0">
                <a:solidFill>
                  <a:srgbClr val="5F5E5C"/>
                </a:solidFill>
                <a:latin typeface="微软雅黑" panose="020B0503020204020204" pitchFamily="34" charset="-122"/>
                <a:ea typeface="微软雅黑" panose="020B0503020204020204" pitchFamily="34" charset="-122"/>
              </a:rPr>
              <a:t>劳动合同法</a:t>
            </a:r>
            <a:r>
              <a:rPr lang="en-US" altLang="zh-CN" sz="1600" dirty="0">
                <a:solidFill>
                  <a:srgbClr val="5F5E5C"/>
                </a:solidFill>
                <a:latin typeface="微软雅黑" panose="020B0503020204020204" pitchFamily="34" charset="-122"/>
                <a:ea typeface="微软雅黑" panose="020B0503020204020204" pitchFamily="34" charset="-122"/>
              </a:rPr>
              <a:t>》</a:t>
            </a:r>
            <a:r>
              <a:rPr lang="zh-CN" altLang="en-US" sz="1600" dirty="0">
                <a:solidFill>
                  <a:srgbClr val="5F5E5C"/>
                </a:solidFill>
                <a:latin typeface="微软雅黑" panose="020B0503020204020204" pitchFamily="34" charset="-122"/>
                <a:ea typeface="微软雅黑" panose="020B0503020204020204" pitchFamily="34" charset="-122"/>
              </a:rPr>
              <a:t>是我国第一部较完整的调整劳动合同关系的法律。劳动合同管理的主要要点是：</a:t>
            </a:r>
            <a:endParaRPr lang="zh-CN" altLang="zh-CN" sz="1600" dirty="0">
              <a:solidFill>
                <a:srgbClr val="FFC000"/>
              </a:solidFill>
              <a:latin typeface="微软雅黑" panose="020B0503020204020204" pitchFamily="34" charset="-122"/>
              <a:ea typeface="微软雅黑" panose="020B0503020204020204" pitchFamily="34" charset="-122"/>
            </a:endParaRPr>
          </a:p>
        </p:txBody>
      </p:sp>
      <p:sp>
        <p:nvSpPr>
          <p:cNvPr id="5" name="TextBox 6"/>
          <p:cNvSpPr txBox="1"/>
          <p:nvPr/>
        </p:nvSpPr>
        <p:spPr>
          <a:xfrm>
            <a:off x="966311" y="3725073"/>
            <a:ext cx="10893504" cy="1648143"/>
          </a:xfrm>
          <a:prstGeom prst="rect">
            <a:avLst/>
          </a:prstGeom>
          <a:noFill/>
        </p:spPr>
        <p:txBody>
          <a:bodyPr wrap="square" rtlCol="0">
            <a:spAutoFit/>
          </a:bodyPr>
          <a:lstStyle/>
          <a:p>
            <a:pPr marL="342900" indent="-342900">
              <a:lnSpc>
                <a:spcPct val="130000"/>
              </a:lnSpc>
              <a:spcAft>
                <a:spcPts val="300"/>
              </a:spcAft>
              <a:buFont typeface="+mj-ea"/>
              <a:buAutoNum type="circleNumDbPlain"/>
            </a:pPr>
            <a:r>
              <a:rPr lang="zh-CN" altLang="en-US" b="1" dirty="0">
                <a:solidFill>
                  <a:srgbClr val="8BAB00"/>
                </a:solidFill>
                <a:latin typeface="微软雅黑" panose="020B0503020204020204" pitchFamily="34" charset="-122"/>
                <a:ea typeface="微软雅黑" panose="020B0503020204020204" pitchFamily="34" charset="-122"/>
              </a:rPr>
              <a:t>加强员工关系专员对</a:t>
            </a:r>
            <a:r>
              <a:rPr lang="en-US" altLang="zh-CN" b="1" dirty="0">
                <a:solidFill>
                  <a:srgbClr val="8BAB00"/>
                </a:solidFill>
                <a:latin typeface="微软雅黑" panose="020B0503020204020204" pitchFamily="34" charset="-122"/>
                <a:ea typeface="微软雅黑" panose="020B0503020204020204" pitchFamily="34" charset="-122"/>
              </a:rPr>
              <a:t>《</a:t>
            </a:r>
            <a:r>
              <a:rPr lang="zh-CN" altLang="en-US" b="1" dirty="0">
                <a:solidFill>
                  <a:srgbClr val="8BAB00"/>
                </a:solidFill>
                <a:latin typeface="微软雅黑" panose="020B0503020204020204" pitchFamily="34" charset="-122"/>
                <a:ea typeface="微软雅黑" panose="020B0503020204020204" pitchFamily="34" charset="-122"/>
              </a:rPr>
              <a:t>劳动合同法</a:t>
            </a:r>
            <a:r>
              <a:rPr lang="en-US" altLang="zh-CN" b="1" dirty="0">
                <a:solidFill>
                  <a:srgbClr val="8BAB00"/>
                </a:solidFill>
                <a:latin typeface="微软雅黑" panose="020B0503020204020204" pitchFamily="34" charset="-122"/>
                <a:ea typeface="微软雅黑" panose="020B0503020204020204" pitchFamily="34" charset="-122"/>
              </a:rPr>
              <a:t>》</a:t>
            </a:r>
            <a:r>
              <a:rPr lang="zh-CN" altLang="en-US" b="1" dirty="0">
                <a:solidFill>
                  <a:srgbClr val="8BAB00"/>
                </a:solidFill>
                <a:latin typeface="微软雅黑" panose="020B0503020204020204" pitchFamily="34" charset="-122"/>
                <a:ea typeface="微软雅黑" panose="020B0503020204020204" pitchFamily="34" charset="-122"/>
              </a:rPr>
              <a:t>的学习</a:t>
            </a:r>
            <a:r>
              <a:rPr lang="zh-CN" altLang="en-US" b="1" dirty="0">
                <a:solidFill>
                  <a:srgbClr val="5F5E5C"/>
                </a:solidFill>
                <a:latin typeface="微软雅黑" panose="020B0503020204020204" pitchFamily="34" charset="-122"/>
                <a:ea typeface="微软雅黑" panose="020B0503020204020204" pitchFamily="34" charset="-122"/>
              </a:rPr>
              <a:t>，减少人员操作引发的争议；</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8BAB00"/>
                </a:solidFill>
                <a:latin typeface="微软雅黑" panose="020B0503020204020204" pitchFamily="34" charset="-122"/>
                <a:ea typeface="微软雅黑" panose="020B0503020204020204" pitchFamily="34" charset="-122"/>
              </a:rPr>
              <a:t>制定</a:t>
            </a:r>
            <a:r>
              <a:rPr lang="en-US" altLang="zh-CN" b="1" dirty="0">
                <a:solidFill>
                  <a:srgbClr val="8BAB00"/>
                </a:solidFill>
                <a:latin typeface="微软雅黑" panose="020B0503020204020204" pitchFamily="34" charset="-122"/>
                <a:ea typeface="微软雅黑" panose="020B0503020204020204" pitchFamily="34" charset="-122"/>
              </a:rPr>
              <a:t>《</a:t>
            </a:r>
            <a:r>
              <a:rPr lang="zh-CN" altLang="en-US" b="1" dirty="0">
                <a:solidFill>
                  <a:srgbClr val="8BAB00"/>
                </a:solidFill>
                <a:latin typeface="微软雅黑" panose="020B0503020204020204" pitchFamily="34" charset="-122"/>
                <a:ea typeface="微软雅黑" panose="020B0503020204020204" pitchFamily="34" charset="-122"/>
              </a:rPr>
              <a:t>劳动合同管理办法</a:t>
            </a:r>
            <a:r>
              <a:rPr lang="en-US" altLang="zh-CN" b="1" dirty="0">
                <a:solidFill>
                  <a:srgbClr val="8BAB00"/>
                </a:solidFill>
                <a:latin typeface="微软雅黑" panose="020B0503020204020204" pitchFamily="34" charset="-122"/>
                <a:ea typeface="微软雅黑" panose="020B0503020204020204" pitchFamily="34" charset="-122"/>
              </a:rPr>
              <a:t>》</a:t>
            </a:r>
            <a:r>
              <a:rPr lang="zh-CN" altLang="en-US" b="1" dirty="0">
                <a:solidFill>
                  <a:srgbClr val="5F5E5C"/>
                </a:solidFill>
                <a:latin typeface="微软雅黑" panose="020B0503020204020204" pitchFamily="34" charset="-122"/>
                <a:ea typeface="微软雅黑" panose="020B0503020204020204" pitchFamily="34" charset="-122"/>
              </a:rPr>
              <a:t>对劳动合同的具体管理给予详细的指导；</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建立劳动合同发放后的</a:t>
            </a:r>
            <a:r>
              <a:rPr lang="zh-CN" altLang="en-US" b="1" dirty="0">
                <a:solidFill>
                  <a:srgbClr val="8BAB00"/>
                </a:solidFill>
                <a:latin typeface="微软雅黑" panose="020B0503020204020204" pitchFamily="34" charset="-122"/>
                <a:ea typeface="微软雅黑" panose="020B0503020204020204" pitchFamily="34" charset="-122"/>
              </a:rPr>
              <a:t>收签表格</a:t>
            </a:r>
            <a:r>
              <a:rPr lang="zh-CN" altLang="en-US" b="1" dirty="0">
                <a:solidFill>
                  <a:srgbClr val="5F5E5C"/>
                </a:solidFill>
                <a:latin typeface="微软雅黑" panose="020B0503020204020204" pitchFamily="34" charset="-122"/>
                <a:ea typeface="微软雅黑" panose="020B0503020204020204" pitchFamily="34" charset="-122"/>
              </a:rPr>
              <a:t>让员及时签收；</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严格按照</a:t>
            </a:r>
            <a:r>
              <a:rPr lang="en-US" altLang="zh-CN" b="1" dirty="0">
                <a:solidFill>
                  <a:srgbClr val="5F5E5C"/>
                </a:solidFill>
                <a:latin typeface="微软雅黑" panose="020B0503020204020204" pitchFamily="34" charset="-122"/>
                <a:ea typeface="微软雅黑" panose="020B0503020204020204" pitchFamily="34" charset="-122"/>
              </a:rPr>
              <a:t>《</a:t>
            </a:r>
            <a:r>
              <a:rPr lang="zh-CN" altLang="en-US" b="1" dirty="0">
                <a:solidFill>
                  <a:srgbClr val="5F5E5C"/>
                </a:solidFill>
                <a:latin typeface="微软雅黑" panose="020B0503020204020204" pitchFamily="34" charset="-122"/>
                <a:ea typeface="微软雅黑" panose="020B0503020204020204" pitchFamily="34" charset="-122"/>
              </a:rPr>
              <a:t>劳动合同法</a:t>
            </a:r>
            <a:r>
              <a:rPr lang="en-US" altLang="zh-CN" b="1" dirty="0">
                <a:solidFill>
                  <a:srgbClr val="5F5E5C"/>
                </a:solidFill>
                <a:latin typeface="微软雅黑" panose="020B0503020204020204" pitchFamily="34" charset="-122"/>
                <a:ea typeface="微软雅黑" panose="020B0503020204020204" pitchFamily="34" charset="-122"/>
              </a:rPr>
              <a:t>》</a:t>
            </a:r>
            <a:r>
              <a:rPr lang="zh-CN" altLang="en-US" b="1" dirty="0">
                <a:solidFill>
                  <a:srgbClr val="5F5E5C"/>
                </a:solidFill>
                <a:latin typeface="微软雅黑" panose="020B0503020204020204" pitchFamily="34" charset="-122"/>
                <a:ea typeface="微软雅黑" panose="020B0503020204020204" pitchFamily="34" charset="-122"/>
              </a:rPr>
              <a:t>的要求</a:t>
            </a:r>
            <a:r>
              <a:rPr lang="zh-CN" altLang="en-US" b="1" dirty="0">
                <a:solidFill>
                  <a:srgbClr val="8BAB00"/>
                </a:solidFill>
                <a:latin typeface="微软雅黑" panose="020B0503020204020204" pitchFamily="34" charset="-122"/>
                <a:ea typeface="微软雅黑" panose="020B0503020204020204" pitchFamily="34" charset="-122"/>
              </a:rPr>
              <a:t>及时新签或续签劳动合同</a:t>
            </a:r>
            <a:r>
              <a:rPr lang="zh-CN" altLang="en-US" b="1" dirty="0">
                <a:solidFill>
                  <a:srgbClr val="5F5E5C"/>
                </a:solidFill>
                <a:latin typeface="微软雅黑" panose="020B0503020204020204" pitchFamily="34" charset="-122"/>
                <a:ea typeface="微软雅黑" panose="020B0503020204020204" pitchFamily="34" charset="-122"/>
              </a:rPr>
              <a:t>；</a:t>
            </a:r>
            <a:endParaRPr lang="zh-CN" altLang="en-US" b="1" dirty="0">
              <a:solidFill>
                <a:srgbClr val="5F5E5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3.1.4 </a:t>
            </a:r>
            <a:r>
              <a:rPr lang="zh-CN" altLang="en-US" sz="1800" dirty="0"/>
              <a:t>人事档案管理</a:t>
            </a:r>
            <a:endParaRPr lang="zh-CN" altLang="zh-CN" sz="1800" dirty="0">
              <a:solidFill>
                <a:srgbClr val="8BAB00"/>
              </a:solidFill>
            </a:endParaRPr>
          </a:p>
        </p:txBody>
      </p:sp>
      <p:sp>
        <p:nvSpPr>
          <p:cNvPr id="6" name="TextBox 6"/>
          <p:cNvSpPr txBox="1"/>
          <p:nvPr/>
        </p:nvSpPr>
        <p:spPr>
          <a:xfrm>
            <a:off x="966311" y="2912516"/>
            <a:ext cx="5348888" cy="1692771"/>
          </a:xfrm>
          <a:prstGeom prst="rect">
            <a:avLst/>
          </a:prstGeom>
          <a:noFill/>
        </p:spPr>
        <p:txBody>
          <a:bodyPr wrap="square" rtlCol="0">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为了规范公司人事档案的管理工作，提高人事档案的管理水平，保守人事档案的机密，维护人事档案材料的完整，便于高效、有序地利用人事档案材料，同时规避可能存在的</a:t>
            </a:r>
            <a:r>
              <a:rPr lang="zh-CN" altLang="en-US" sz="1600" b="1" dirty="0">
                <a:solidFill>
                  <a:srgbClr val="FF0000"/>
                </a:solidFill>
                <a:latin typeface="微软雅黑" panose="020B0503020204020204" pitchFamily="34" charset="-122"/>
                <a:ea typeface="微软雅黑" panose="020B0503020204020204" pitchFamily="34" charset="-122"/>
              </a:rPr>
              <a:t>劳动用工风险</a:t>
            </a:r>
            <a:r>
              <a:rPr lang="zh-CN" altLang="en-US" sz="1600" dirty="0">
                <a:solidFill>
                  <a:srgbClr val="5F5E5C"/>
                </a:solidFill>
                <a:latin typeface="微软雅黑" panose="020B0503020204020204" pitchFamily="34" charset="-122"/>
                <a:ea typeface="微软雅黑" panose="020B0503020204020204" pitchFamily="34" charset="-122"/>
              </a:rPr>
              <a:t>，我们一般需要制定</a:t>
            </a:r>
            <a:r>
              <a:rPr lang="en-US" altLang="zh-CN" sz="1600" b="1" dirty="0">
                <a:solidFill>
                  <a:srgbClr val="8BAB00"/>
                </a:solidFill>
                <a:latin typeface="微软雅黑" panose="020B0503020204020204" pitchFamily="34" charset="-122"/>
                <a:ea typeface="微软雅黑" panose="020B0503020204020204" pitchFamily="34" charset="-122"/>
              </a:rPr>
              <a:t>《</a:t>
            </a:r>
            <a:r>
              <a:rPr lang="zh-CN" altLang="en-US" sz="1600" b="1" dirty="0">
                <a:solidFill>
                  <a:srgbClr val="8BAB00"/>
                </a:solidFill>
                <a:latin typeface="微软雅黑" panose="020B0503020204020204" pitchFamily="34" charset="-122"/>
                <a:ea typeface="微软雅黑" panose="020B0503020204020204" pitchFamily="34" charset="-122"/>
              </a:rPr>
              <a:t>人事档案管理办法</a:t>
            </a:r>
            <a:r>
              <a:rPr lang="en-US" altLang="zh-CN" sz="1600" b="1" dirty="0">
                <a:solidFill>
                  <a:srgbClr val="8BAB00"/>
                </a:solidFill>
                <a:latin typeface="微软雅黑" panose="020B0503020204020204" pitchFamily="34" charset="-122"/>
                <a:ea typeface="微软雅黑" panose="020B0503020204020204" pitchFamily="34" charset="-122"/>
              </a:rPr>
              <a:t>》</a:t>
            </a:r>
            <a:r>
              <a:rPr lang="zh-CN" altLang="en-US" sz="1600" dirty="0">
                <a:solidFill>
                  <a:srgbClr val="5F5E5C"/>
                </a:solidFill>
                <a:latin typeface="微软雅黑" panose="020B0503020204020204" pitchFamily="34" charset="-122"/>
                <a:ea typeface="微软雅黑" panose="020B0503020204020204" pitchFamily="34" charset="-122"/>
              </a:rPr>
              <a:t>来指导具体的人事档案管理工作。</a:t>
            </a:r>
            <a:endParaRPr lang="zh-CN" altLang="zh-CN" sz="1600" b="1" dirty="0">
              <a:solidFill>
                <a:srgbClr val="3B79CE"/>
              </a:solidFill>
              <a:latin typeface="微软雅黑" panose="020B0503020204020204" pitchFamily="34" charset="-122"/>
              <a:ea typeface="微软雅黑" panose="020B0503020204020204" pitchFamily="34" charset="-122"/>
            </a:endParaRPr>
          </a:p>
        </p:txBody>
      </p:sp>
      <p:sp>
        <p:nvSpPr>
          <p:cNvPr id="7" name="矩形 6"/>
          <p:cNvSpPr/>
          <p:nvPr/>
        </p:nvSpPr>
        <p:spPr>
          <a:xfrm>
            <a:off x="966311" y="4711823"/>
            <a:ext cx="5348888" cy="1052596"/>
          </a:xfrm>
          <a:prstGeom prst="rect">
            <a:avLst/>
          </a:prstGeom>
        </p:spPr>
        <p:txBody>
          <a:bodyPr wrap="square">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人事档案主要包括人员</a:t>
            </a:r>
            <a:r>
              <a:rPr lang="zh-CN" altLang="en-US" sz="1600" b="1" dirty="0">
                <a:solidFill>
                  <a:srgbClr val="8BAB00"/>
                </a:solidFill>
                <a:latin typeface="微软雅黑" panose="020B0503020204020204" pitchFamily="34" charset="-122"/>
                <a:ea typeface="微软雅黑" panose="020B0503020204020204" pitchFamily="34" charset="-122"/>
              </a:rPr>
              <a:t>入职时基本资料</a:t>
            </a:r>
            <a:r>
              <a:rPr lang="zh-CN" altLang="en-US" sz="1600" dirty="0">
                <a:solidFill>
                  <a:srgbClr val="5F5E5C"/>
                </a:solidFill>
                <a:latin typeface="微软雅黑" panose="020B0503020204020204" pitchFamily="34" charset="-122"/>
                <a:ea typeface="微软雅黑" panose="020B0503020204020204" pitchFamily="34" charset="-122"/>
              </a:rPr>
              <a:t>、</a:t>
            </a:r>
            <a:r>
              <a:rPr lang="zh-CN" altLang="en-US" sz="1600" b="1" dirty="0">
                <a:solidFill>
                  <a:srgbClr val="8BAB00"/>
                </a:solidFill>
                <a:latin typeface="微软雅黑" panose="020B0503020204020204" pitchFamily="34" charset="-122"/>
                <a:ea typeface="微软雅黑" panose="020B0503020204020204" pitchFamily="34" charset="-122"/>
              </a:rPr>
              <a:t>在职期间资料</a:t>
            </a:r>
            <a:r>
              <a:rPr lang="zh-CN" altLang="en-US" sz="1600" dirty="0">
                <a:solidFill>
                  <a:srgbClr val="5F5E5C"/>
                </a:solidFill>
                <a:latin typeface="微软雅黑" panose="020B0503020204020204" pitchFamily="34" charset="-122"/>
                <a:ea typeface="微软雅黑" panose="020B0503020204020204" pitchFamily="34" charset="-122"/>
              </a:rPr>
              <a:t>、</a:t>
            </a:r>
            <a:r>
              <a:rPr lang="zh-CN" altLang="en-US" sz="1600" b="1" dirty="0">
                <a:solidFill>
                  <a:srgbClr val="8BAB00"/>
                </a:solidFill>
                <a:latin typeface="微软雅黑" panose="020B0503020204020204" pitchFamily="34" charset="-122"/>
                <a:ea typeface="微软雅黑" panose="020B0503020204020204" pitchFamily="34" charset="-122"/>
              </a:rPr>
              <a:t>离职资料</a:t>
            </a:r>
            <a:r>
              <a:rPr lang="zh-CN" altLang="en-US" sz="1600" dirty="0">
                <a:solidFill>
                  <a:srgbClr val="5F5E5C"/>
                </a:solidFill>
                <a:latin typeface="微软雅黑" panose="020B0503020204020204" pitchFamily="34" charset="-122"/>
                <a:ea typeface="微软雅黑" panose="020B0503020204020204" pitchFamily="34" charset="-122"/>
              </a:rPr>
              <a:t>三大部分及其他资料，具体内容可在管理办法中进一步明确。</a:t>
            </a:r>
            <a:endParaRPr lang="zh-CN" altLang="zh-CN" sz="1600" dirty="0">
              <a:solidFill>
                <a:srgbClr val="5F5E5C"/>
              </a:solidFill>
              <a:latin typeface="微软雅黑" panose="020B0503020204020204" pitchFamily="34" charset="-122"/>
              <a:ea typeface="微软雅黑" panose="020B0503020204020204" pitchFamily="34" charset="-122"/>
            </a:endParaRPr>
          </a:p>
        </p:txBody>
      </p:sp>
      <p:sp>
        <p:nvSpPr>
          <p:cNvPr id="8" name="矩形 7"/>
          <p:cNvSpPr/>
          <p:nvPr/>
        </p:nvSpPr>
        <p:spPr>
          <a:xfrm>
            <a:off x="966311" y="5850269"/>
            <a:ext cx="5904000"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BAB00"/>
              </a:solidFill>
            </a:endParaRPr>
          </a:p>
        </p:txBody>
      </p:sp>
      <p:pic>
        <p:nvPicPr>
          <p:cNvPr id="10" name="Picture 2" descr="F:\360云盘\02-个人资料\！PPT图片及版面资源\06-PPT精选插图\03-人物\2531170_090002858682_2.jpg"/>
          <p:cNvPicPr>
            <a:picLocks noChangeAspect="1" noChangeArrowheads="1"/>
          </p:cNvPicPr>
          <p:nvPr/>
        </p:nvPicPr>
        <p:blipFill rotWithShape="1">
          <a:blip r:embed="rId1" cstate="screen"/>
          <a:srcRect/>
          <a:stretch>
            <a:fillRect/>
          </a:stretch>
        </p:blipFill>
        <p:spPr bwMode="auto">
          <a:xfrm>
            <a:off x="6461954" y="2492895"/>
            <a:ext cx="5352221" cy="3587558"/>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3.1.5 </a:t>
            </a:r>
            <a:r>
              <a:rPr lang="zh-CN" altLang="en-US" sz="1800" dirty="0"/>
              <a:t>员工信息管理</a:t>
            </a:r>
            <a:endParaRPr lang="zh-CN" altLang="zh-CN" sz="1800" dirty="0">
              <a:solidFill>
                <a:srgbClr val="8BAB00"/>
              </a:solidFill>
            </a:endParaRPr>
          </a:p>
        </p:txBody>
      </p:sp>
      <p:sp>
        <p:nvSpPr>
          <p:cNvPr id="10" name="TextBox 6"/>
          <p:cNvSpPr txBox="1"/>
          <p:nvPr/>
        </p:nvSpPr>
        <p:spPr>
          <a:xfrm>
            <a:off x="966311" y="4896684"/>
            <a:ext cx="10985807" cy="1052596"/>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anose="020B0503020204020204" pitchFamily="34" charset="-122"/>
                <a:ea typeface="微软雅黑" panose="020B0503020204020204" pitchFamily="34" charset="-122"/>
              </a:rPr>
              <a:t>“信息情报部”最终要服务于“决策参谋部”。当企业出现</a:t>
            </a:r>
            <a:r>
              <a:rPr lang="zh-CN" altLang="en-US" sz="1600" b="1" dirty="0">
                <a:solidFill>
                  <a:srgbClr val="8BAB00"/>
                </a:solidFill>
                <a:latin typeface="微软雅黑" panose="020B0503020204020204" pitchFamily="34" charset="-122"/>
                <a:ea typeface="微软雅黑" panose="020B0503020204020204" pitchFamily="34" charset="-122"/>
              </a:rPr>
              <a:t>职位空缺想通过内部调整、内部提升的时候</a:t>
            </a:r>
            <a:r>
              <a:rPr lang="zh-CN" altLang="en-US" sz="1600" dirty="0">
                <a:solidFill>
                  <a:srgbClr val="5F5E5C"/>
                </a:solidFill>
                <a:latin typeface="微软雅黑" panose="020B0503020204020204" pitchFamily="34" charset="-122"/>
                <a:ea typeface="微软雅黑" panose="020B0503020204020204" pitchFamily="34" charset="-122"/>
              </a:rPr>
              <a:t>，信息库的作用就显现出来了。了解员工的技能、了解员工参加培训的情况及其是否有转岗的意愿等情况，能够迅速找到内部的合适人选，这样可以节省向外招聘的猎头费、招聘费、广告费，这正是员工信息管理的真正目的。</a:t>
            </a:r>
            <a:endParaRPr lang="zh-CN" altLang="zh-CN" sz="1600" dirty="0">
              <a:solidFill>
                <a:srgbClr val="FFC000"/>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966311" y="2996952"/>
            <a:ext cx="5132864" cy="1692771"/>
          </a:xfrm>
          <a:prstGeom prst="rect">
            <a:avLst/>
          </a:prstGeom>
          <a:noFill/>
        </p:spPr>
        <p:txBody>
          <a:bodyPr wrap="square" rtlCol="0">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员工信息管理对企业很重要，它既是企业的“</a:t>
            </a:r>
            <a:r>
              <a:rPr lang="zh-CN" altLang="en-US" sz="1600" b="1" dirty="0">
                <a:solidFill>
                  <a:srgbClr val="8BAB00"/>
                </a:solidFill>
                <a:latin typeface="微软雅黑" panose="020B0503020204020204" pitchFamily="34" charset="-122"/>
                <a:ea typeface="微软雅黑" panose="020B0503020204020204" pitchFamily="34" charset="-122"/>
              </a:rPr>
              <a:t>信息情报部</a:t>
            </a:r>
            <a:r>
              <a:rPr lang="zh-CN" altLang="en-US" sz="1600" dirty="0">
                <a:solidFill>
                  <a:srgbClr val="5F5E5C"/>
                </a:solidFill>
                <a:latin typeface="微软雅黑" panose="020B0503020204020204" pitchFamily="34" charset="-122"/>
                <a:ea typeface="微软雅黑" panose="020B0503020204020204" pitchFamily="34" charset="-122"/>
              </a:rPr>
              <a:t>”，又是企业的“</a:t>
            </a:r>
            <a:r>
              <a:rPr lang="zh-CN" altLang="en-US" sz="1600" b="1" dirty="0">
                <a:solidFill>
                  <a:srgbClr val="5F5E5C"/>
                </a:solidFill>
                <a:latin typeface="微软雅黑" panose="020B0503020204020204" pitchFamily="34" charset="-122"/>
                <a:ea typeface="微软雅黑" panose="020B0503020204020204" pitchFamily="34" charset="-122"/>
              </a:rPr>
              <a:t>决策参谋部</a:t>
            </a:r>
            <a:r>
              <a:rPr lang="zh-CN" altLang="en-US" sz="1600" dirty="0">
                <a:solidFill>
                  <a:srgbClr val="5F5E5C"/>
                </a:solidFill>
                <a:latin typeface="微软雅黑" panose="020B0503020204020204" pitchFamily="34" charset="-122"/>
                <a:ea typeface="微软雅黑" panose="020B0503020204020204" pitchFamily="34" charset="-122"/>
              </a:rPr>
              <a:t>”。因此，一定要做好信息管理工作。所谓员工信息管理是指利用一系列的软件，例如人力资源管理软件或者自设的一个表格等等，尽量</a:t>
            </a:r>
            <a:r>
              <a:rPr lang="zh-CN" altLang="en-US" sz="1600" b="1" dirty="0">
                <a:solidFill>
                  <a:srgbClr val="8BAB00"/>
                </a:solidFill>
                <a:latin typeface="微软雅黑" panose="020B0503020204020204" pitchFamily="34" charset="-122"/>
                <a:ea typeface="微软雅黑" panose="020B0503020204020204" pitchFamily="34" charset="-122"/>
              </a:rPr>
              <a:t>把员工的所有信息全部记录管理</a:t>
            </a:r>
            <a:r>
              <a:rPr lang="zh-CN" altLang="en-US" sz="1600" dirty="0">
                <a:solidFill>
                  <a:srgbClr val="5F5E5C"/>
                </a:solidFill>
                <a:latin typeface="微软雅黑" panose="020B0503020204020204" pitchFamily="34" charset="-122"/>
                <a:ea typeface="微软雅黑" panose="020B0503020204020204" pitchFamily="34" charset="-122"/>
              </a:rPr>
              <a:t>。</a:t>
            </a:r>
            <a:endParaRPr lang="zh-CN" altLang="zh-CN" sz="1600" b="1" dirty="0">
              <a:solidFill>
                <a:srgbClr val="E67819"/>
              </a:solidFill>
              <a:latin typeface="微软雅黑" panose="020B0503020204020204" pitchFamily="34" charset="-122"/>
              <a:ea typeface="微软雅黑" panose="020B0503020204020204" pitchFamily="34" charset="-122"/>
            </a:endParaRPr>
          </a:p>
        </p:txBody>
      </p:sp>
      <p:sp>
        <p:nvSpPr>
          <p:cNvPr id="12" name="TextBox 6"/>
          <p:cNvSpPr txBox="1"/>
          <p:nvPr/>
        </p:nvSpPr>
        <p:spPr>
          <a:xfrm>
            <a:off x="6243191" y="2996952"/>
            <a:ext cx="5708928" cy="1692771"/>
          </a:xfrm>
          <a:prstGeom prst="rect">
            <a:avLst/>
          </a:prstGeom>
          <a:noFill/>
        </p:spPr>
        <p:txBody>
          <a:bodyPr wrap="square" rtlCol="0">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这些信息包括员工的</a:t>
            </a:r>
            <a:r>
              <a:rPr lang="zh-CN" altLang="en-US" sz="1600" b="1" dirty="0">
                <a:solidFill>
                  <a:srgbClr val="8BAB00"/>
                </a:solidFill>
                <a:latin typeface="微软雅黑" panose="020B0503020204020204" pitchFamily="34" charset="-122"/>
                <a:ea typeface="微软雅黑" panose="020B0503020204020204" pitchFamily="34" charset="-122"/>
              </a:rPr>
              <a:t>出生年月、已婚未婚</a:t>
            </a:r>
            <a:r>
              <a:rPr lang="zh-CN" altLang="en-US" sz="1600" dirty="0">
                <a:solidFill>
                  <a:srgbClr val="5F5E5C"/>
                </a:solidFill>
                <a:latin typeface="微软雅黑" panose="020B0503020204020204" pitchFamily="34" charset="-122"/>
                <a:ea typeface="微软雅黑" panose="020B0503020204020204" pitchFamily="34" charset="-122"/>
              </a:rPr>
              <a:t>等基本信息，也含有</a:t>
            </a:r>
            <a:r>
              <a:rPr lang="zh-CN" altLang="en-US" sz="1600" b="1" dirty="0">
                <a:solidFill>
                  <a:srgbClr val="8BAB00"/>
                </a:solidFill>
                <a:latin typeface="微软雅黑" panose="020B0503020204020204" pitchFamily="34" charset="-122"/>
                <a:ea typeface="微软雅黑" panose="020B0503020204020204" pitchFamily="34" charset="-122"/>
              </a:rPr>
              <a:t>员工技能</a:t>
            </a:r>
            <a:r>
              <a:rPr lang="zh-CN" altLang="en-US" sz="1600" dirty="0">
                <a:solidFill>
                  <a:srgbClr val="5F5E5C"/>
                </a:solidFill>
                <a:latin typeface="微软雅黑" panose="020B0503020204020204" pitchFamily="34" charset="-122"/>
                <a:ea typeface="微软雅黑" panose="020B0503020204020204" pitchFamily="34" charset="-122"/>
              </a:rPr>
              <a:t>等重要信息。这种信息管理还要注意时时根据员工的发展进行第一时间的内容更新。比如，当员工受训回来，就要马上把他新增添的技能放入信息管理表格中。信息管理正是在这个意义上体现出“信息情报部”的特点。</a:t>
            </a:r>
            <a:endParaRPr lang="zh-CN" altLang="zh-CN" sz="1600" b="1" dirty="0">
              <a:solidFill>
                <a:srgbClr val="E67819"/>
              </a:solidFill>
              <a:latin typeface="微软雅黑" panose="020B0503020204020204" pitchFamily="34" charset="-122"/>
              <a:ea typeface="微软雅黑" panose="020B0503020204020204" pitchFamily="34" charset="-122"/>
            </a:endParaRPr>
          </a:p>
        </p:txBody>
      </p:sp>
      <p:sp>
        <p:nvSpPr>
          <p:cNvPr id="13" name="矩形 12"/>
          <p:cNvSpPr/>
          <p:nvPr/>
        </p:nvSpPr>
        <p:spPr>
          <a:xfrm>
            <a:off x="966311" y="6138301"/>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66311" y="2708920"/>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decel="10000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3.1.6 </a:t>
            </a:r>
            <a:r>
              <a:rPr lang="zh-CN" altLang="en-US" sz="1800" dirty="0"/>
              <a:t>劳动争议处理</a:t>
            </a:r>
            <a:endParaRPr lang="zh-CN" altLang="zh-CN" sz="1800" dirty="0">
              <a:solidFill>
                <a:srgbClr val="8BAB00"/>
              </a:solidFill>
            </a:endParaRPr>
          </a:p>
        </p:txBody>
      </p:sp>
      <p:sp>
        <p:nvSpPr>
          <p:cNvPr id="8" name="TextBox 6"/>
          <p:cNvSpPr txBox="1"/>
          <p:nvPr/>
        </p:nvSpPr>
        <p:spPr>
          <a:xfrm>
            <a:off x="966311" y="2367614"/>
            <a:ext cx="10985807" cy="701346"/>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anose="020B0503020204020204" pitchFamily="34" charset="-122"/>
                <a:ea typeface="微软雅黑" panose="020B0503020204020204" pitchFamily="34" charset="-122"/>
              </a:rPr>
              <a:t>劳务争议，也称劳资争议，</a:t>
            </a:r>
            <a:r>
              <a:rPr lang="zh-CN" altLang="en-US" sz="1600" b="1" dirty="0">
                <a:solidFill>
                  <a:srgbClr val="8BAB00"/>
                </a:solidFill>
                <a:latin typeface="微软雅黑" panose="020B0503020204020204" pitchFamily="34" charset="-122"/>
                <a:ea typeface="微软雅黑" panose="020B0503020204020204" pitchFamily="34" charset="-122"/>
              </a:rPr>
              <a:t>是指劳资关系当事人之间因为对薪酬、工作时间、福利、解雇及其他待遇等工作条件的主张不一致而产生的纠纷。</a:t>
            </a:r>
            <a:endParaRPr lang="zh-CN" altLang="zh-CN" sz="1600" b="1" dirty="0">
              <a:solidFill>
                <a:srgbClr val="8BAB00"/>
              </a:solidFill>
              <a:latin typeface="微软雅黑" panose="020B0503020204020204" pitchFamily="34" charset="-122"/>
              <a:ea typeface="微软雅黑" panose="020B0503020204020204" pitchFamily="34" charset="-122"/>
            </a:endParaRPr>
          </a:p>
        </p:txBody>
      </p:sp>
      <p:sp>
        <p:nvSpPr>
          <p:cNvPr id="15" name="TextBox 6"/>
          <p:cNvSpPr txBox="1"/>
          <p:nvPr/>
        </p:nvSpPr>
        <p:spPr>
          <a:xfrm>
            <a:off x="8475439" y="3171816"/>
            <a:ext cx="3476680" cy="452432"/>
          </a:xfrm>
          <a:prstGeom prst="rect">
            <a:avLst/>
          </a:prstGeom>
          <a:noFill/>
        </p:spPr>
        <p:txBody>
          <a:bodyPr wrap="square" rtlCol="0">
            <a:spAutoFit/>
          </a:bodyPr>
          <a:lstStyle/>
          <a:p>
            <a:pPr algn="r">
              <a:lnSpc>
                <a:spcPct val="130000"/>
              </a:lnSpc>
            </a:pPr>
            <a:r>
              <a:rPr lang="zh-CN" altLang="en-US" dirty="0">
                <a:solidFill>
                  <a:srgbClr val="5F5E5C"/>
                </a:solidFill>
                <a:latin typeface="华康俪金黑W8(P)" pitchFamily="34" charset="-122"/>
                <a:ea typeface="华康俪金黑W8(P)" pitchFamily="34" charset="-122"/>
              </a:rPr>
              <a:t>（</a:t>
            </a:r>
            <a:r>
              <a:rPr lang="en-US" altLang="zh-CN" dirty="0">
                <a:solidFill>
                  <a:srgbClr val="5F5E5C"/>
                </a:solidFill>
                <a:latin typeface="华康俪金黑W8(P)" pitchFamily="34" charset="-122"/>
                <a:ea typeface="华康俪金黑W8(P)" pitchFamily="34" charset="-122"/>
              </a:rPr>
              <a:t>1</a:t>
            </a:r>
            <a:r>
              <a:rPr lang="zh-CN" altLang="en-US" dirty="0">
                <a:solidFill>
                  <a:srgbClr val="5F5E5C"/>
                </a:solidFill>
                <a:latin typeface="华康俪金黑W8(P)" pitchFamily="34" charset="-122"/>
                <a:ea typeface="华康俪金黑W8(P)" pitchFamily="34" charset="-122"/>
              </a:rPr>
              <a:t>）目前我国劳动争议现状</a:t>
            </a:r>
            <a:endParaRPr lang="zh-CN" altLang="en-US" dirty="0">
              <a:solidFill>
                <a:srgbClr val="5F5E5C"/>
              </a:solidFill>
              <a:latin typeface="华康俪金黑W8(P)" pitchFamily="34" charset="-122"/>
              <a:ea typeface="华康俪金黑W8(P)" pitchFamily="34" charset="-122"/>
            </a:endParaRPr>
          </a:p>
        </p:txBody>
      </p:sp>
      <p:sp>
        <p:nvSpPr>
          <p:cNvPr id="16" name="TextBox 6"/>
          <p:cNvSpPr txBox="1"/>
          <p:nvPr/>
        </p:nvSpPr>
        <p:spPr>
          <a:xfrm>
            <a:off x="966311" y="3902566"/>
            <a:ext cx="10893504" cy="2046714"/>
          </a:xfrm>
          <a:prstGeom prst="rect">
            <a:avLst/>
          </a:prstGeom>
          <a:noFill/>
        </p:spPr>
        <p:txBody>
          <a:bodyPr wrap="square" rtlCol="0">
            <a:spAutoFit/>
          </a:bodyPr>
          <a:lstStyle/>
          <a:p>
            <a:pPr marL="342900" indent="-342900">
              <a:lnSpc>
                <a:spcPct val="130000"/>
              </a:lnSpc>
              <a:spcAft>
                <a:spcPts val="300"/>
              </a:spcAft>
              <a:buFont typeface="Arial" panose="020B0604020202020204" pitchFamily="34" charset="0"/>
              <a:buChar char="•"/>
            </a:pPr>
            <a:r>
              <a:rPr lang="zh-CN" altLang="en-US" b="1" dirty="0">
                <a:solidFill>
                  <a:srgbClr val="5F5E5C"/>
                </a:solidFill>
                <a:latin typeface="微软雅黑" panose="020B0503020204020204" pitchFamily="34" charset="-122"/>
                <a:ea typeface="微软雅黑" panose="020B0503020204020204" pitchFamily="34" charset="-122"/>
              </a:rPr>
              <a:t>劳动争议案件数高速增长；</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Arial" panose="020B0604020202020204" pitchFamily="34" charset="0"/>
              <a:buChar char="•"/>
            </a:pPr>
            <a:r>
              <a:rPr lang="zh-CN" altLang="en-US" b="1" dirty="0">
                <a:solidFill>
                  <a:srgbClr val="5F5E5C"/>
                </a:solidFill>
                <a:latin typeface="微软雅黑" panose="020B0503020204020204" pitchFamily="34" charset="-122"/>
                <a:ea typeface="微软雅黑" panose="020B0503020204020204" pitchFamily="34" charset="-122"/>
              </a:rPr>
              <a:t>其他性质企业劳动争议案件数量明显超过国有企业劳动争议案件；</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Arial" panose="020B0604020202020204" pitchFamily="34" charset="0"/>
              <a:buChar char="•"/>
            </a:pPr>
            <a:r>
              <a:rPr lang="zh-CN" altLang="en-US" b="1" dirty="0">
                <a:solidFill>
                  <a:srgbClr val="5F5E5C"/>
                </a:solidFill>
                <a:latin typeface="微软雅黑" panose="020B0503020204020204" pitchFamily="34" charset="-122"/>
                <a:ea typeface="微软雅黑" panose="020B0503020204020204" pitchFamily="34" charset="-122"/>
              </a:rPr>
              <a:t>劳动者的申诉率高，胜诉率也高；</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Arial" panose="020B0604020202020204" pitchFamily="34" charset="0"/>
              <a:buChar char="•"/>
            </a:pPr>
            <a:r>
              <a:rPr lang="zh-CN" altLang="en-US" b="1" dirty="0">
                <a:solidFill>
                  <a:srgbClr val="5F5E5C"/>
                </a:solidFill>
                <a:latin typeface="微软雅黑" panose="020B0503020204020204" pitchFamily="34" charset="-122"/>
                <a:ea typeface="微软雅黑" panose="020B0503020204020204" pitchFamily="34" charset="-122"/>
              </a:rPr>
              <a:t>经济发达地区的劳动争议案件大大多于经济发展滞后的地区；</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Arial" panose="020B0604020202020204" pitchFamily="34" charset="0"/>
              <a:buChar char="•"/>
            </a:pPr>
            <a:r>
              <a:rPr lang="zh-CN" altLang="en-US" b="1" dirty="0">
                <a:solidFill>
                  <a:srgbClr val="5F5E5C"/>
                </a:solidFill>
                <a:latin typeface="微软雅黑" panose="020B0503020204020204" pitchFamily="34" charset="-122"/>
                <a:ea typeface="微软雅黑" panose="020B0503020204020204" pitchFamily="34" charset="-122"/>
              </a:rPr>
              <a:t>劳动争议案件处理中，依法裁决的比重进一步加大。</a:t>
            </a:r>
            <a:endParaRPr lang="zh-CN" altLang="en-US" b="1" dirty="0">
              <a:solidFill>
                <a:srgbClr val="5F5E5C"/>
              </a:solidFill>
              <a:latin typeface="微软雅黑" panose="020B0503020204020204" pitchFamily="34" charset="-122"/>
              <a:ea typeface="微软雅黑" panose="020B0503020204020204" pitchFamily="34" charset="-122"/>
            </a:endParaRPr>
          </a:p>
        </p:txBody>
      </p:sp>
      <p:sp>
        <p:nvSpPr>
          <p:cNvPr id="17" name="矩形 16"/>
          <p:cNvSpPr/>
          <p:nvPr/>
        </p:nvSpPr>
        <p:spPr>
          <a:xfrm>
            <a:off x="966311" y="3618021"/>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1000"/>
                            </p:stCondLst>
                            <p:childTnLst>
                              <p:par>
                                <p:cTn id="14" presetID="2" presetClass="entr" presetSubtype="2"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1+#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266527" y="1967695"/>
            <a:ext cx="4968552" cy="3596673"/>
            <a:chOff x="1561083" y="1916832"/>
            <a:chExt cx="4968552" cy="3596673"/>
          </a:xfrm>
        </p:grpSpPr>
        <p:graphicFrame>
          <p:nvGraphicFramePr>
            <p:cNvPr id="30" name="图表 29"/>
            <p:cNvGraphicFramePr/>
            <p:nvPr/>
          </p:nvGraphicFramePr>
          <p:xfrm>
            <a:off x="1561083" y="1916832"/>
            <a:ext cx="4968552" cy="3596673"/>
          </p:xfrm>
          <a:graphic>
            <a:graphicData uri="http://schemas.openxmlformats.org/drawingml/2006/chart">
              <c:chart xmlns:c="http://schemas.openxmlformats.org/drawingml/2006/chart" xmlns:r="http://schemas.openxmlformats.org/officeDocument/2006/relationships" r:id="rId1"/>
            </a:graphicData>
          </a:graphic>
        </p:graphicFrame>
        <p:cxnSp>
          <p:nvCxnSpPr>
            <p:cNvPr id="32" name="直接连接符 31"/>
            <p:cNvCxnSpPr/>
            <p:nvPr/>
          </p:nvCxnSpPr>
          <p:spPr>
            <a:xfrm flipH="1">
              <a:off x="5521523" y="2286496"/>
              <a:ext cx="368408" cy="350416"/>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cxnSp>
        <p:nvCxnSpPr>
          <p:cNvPr id="42" name="直接连接符 41"/>
          <p:cNvCxnSpPr/>
          <p:nvPr/>
        </p:nvCxnSpPr>
        <p:spPr>
          <a:xfrm>
            <a:off x="4595375" y="2337359"/>
            <a:ext cx="6256328"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1130506" y="1830647"/>
            <a:ext cx="3623072" cy="362307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6603362" y="2490000"/>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rPr>
              <a:t>员工关系与员工关系管理</a:t>
            </a:r>
            <a:endPar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0" name="矩形 49"/>
          <p:cNvSpPr/>
          <p:nvPr/>
        </p:nvSpPr>
        <p:spPr>
          <a:xfrm>
            <a:off x="6603362" y="2920449"/>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rPr>
              <a:t>员工关系管理的目的、重要性</a:t>
            </a:r>
            <a:endPar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1" name="TextBox 8"/>
          <p:cNvSpPr txBox="1"/>
          <p:nvPr/>
        </p:nvSpPr>
        <p:spPr>
          <a:xfrm>
            <a:off x="5092796" y="1593625"/>
            <a:ext cx="5758907" cy="646331"/>
          </a:xfrm>
          <a:prstGeom prst="rect">
            <a:avLst/>
          </a:prstGeom>
          <a:noFill/>
        </p:spPr>
        <p:txBody>
          <a:bodyPr wrap="square" rtlCol="0">
            <a:spAutoFit/>
          </a:bodyPr>
          <a:lstStyle/>
          <a:p>
            <a:pPr algn="ctr"/>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第一章</a:t>
            </a:r>
            <a:r>
              <a:rPr lang="zh-CN" altLang="en-US" sz="3600" b="1" baseline="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员工关系管理概述</a:t>
            </a:r>
            <a:endPar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2" name="矩形 51"/>
          <p:cNvSpPr/>
          <p:nvPr/>
        </p:nvSpPr>
        <p:spPr>
          <a:xfrm>
            <a:off x="6603362" y="3350898"/>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rPr>
              <a:t>员工关系管理的现状</a:t>
            </a:r>
            <a:endPar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63" presetClass="path" presetSubtype="0" accel="50000" fill="hold" grpId="1" nodeType="withEffect" p14:presetBounceEnd="64000">
                                      <p:stCondLst>
                                        <p:cond delay="0"/>
                                      </p:stCondLst>
                                      <p:childTnLst>
                                        <p:animMotion origin="layout" path="M -0.87919 -4.81481E-6 L -3.14501E-6 -4.81481E-6 " pathEditMode="relative" rAng="0" ptsTypes="AA" p14:bounceEnd="64000">
                                          <p:cBhvr>
                                            <p:cTn id="9" dur="500" fill="hold"/>
                                            <p:tgtEl>
                                              <p:spTgt spid="51"/>
                                            </p:tgtEl>
                                            <p:attrNameLst>
                                              <p:attrName>ppt_x</p:attrName>
                                              <p:attrName>ppt_y</p:attrName>
                                            </p:attrNameLst>
                                          </p:cBhvr>
                                          <p:rCtr x="43960" y="0"/>
                                        </p:animMotion>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49"/>
                                            </p:tgtEl>
                                            <p:attrNameLst>
                                              <p:attrName>style.visibility</p:attrName>
                                            </p:attrNameLst>
                                          </p:cBhvr>
                                          <p:to>
                                            <p:strVal val="visible"/>
                                          </p:to>
                                        </p:set>
                                        <p:animScale>
                                          <p:cBhvr>
                                            <p:cTn id="13" dur="1000" decel="50000" fill="hold">
                                              <p:stCondLst>
                                                <p:cond delay="0"/>
                                              </p:stCondLst>
                                            </p:cTn>
                                            <p:tgtEl>
                                              <p:spTgt spid="4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49"/>
                                            </p:tgtEl>
                                            <p:attrNameLst>
                                              <p:attrName>ppt_x</p:attrName>
                                              <p:attrName>ppt_y</p:attrName>
                                            </p:attrNameLst>
                                          </p:cBhvr>
                                        </p:animMotion>
                                        <p:animEffect transition="in" filter="fade">
                                          <p:cBhvr>
                                            <p:cTn id="15" dur="1000"/>
                                            <p:tgtEl>
                                              <p:spTgt spid="49"/>
                                            </p:tgtEl>
                                          </p:cBhvr>
                                        </p:animEffect>
                                      </p:childTnLst>
                                    </p:cTn>
                                  </p:par>
                                  <p:par>
                                    <p:cTn id="16" presetID="52" presetClass="entr" presetSubtype="0" fill="hold" grpId="0" nodeType="withEffect">
                                      <p:stCondLst>
                                        <p:cond delay="200"/>
                                      </p:stCondLst>
                                      <p:iterate type="lt">
                                        <p:tmPct val="0"/>
                                      </p:iterate>
                                      <p:childTnLst>
                                        <p:set>
                                          <p:cBhvr>
                                            <p:cTn id="17" dur="1" fill="hold">
                                              <p:stCondLst>
                                                <p:cond delay="0"/>
                                              </p:stCondLst>
                                            </p:cTn>
                                            <p:tgtEl>
                                              <p:spTgt spid="50"/>
                                            </p:tgtEl>
                                            <p:attrNameLst>
                                              <p:attrName>style.visibility</p:attrName>
                                            </p:attrNameLst>
                                          </p:cBhvr>
                                          <p:to>
                                            <p:strVal val="visible"/>
                                          </p:to>
                                        </p:set>
                                        <p:animScale>
                                          <p:cBhvr>
                                            <p:cTn id="18" dur="1000" decel="50000" fill="hold">
                                              <p:stCondLst>
                                                <p:cond delay="0"/>
                                              </p:stCondLst>
                                            </p:cTn>
                                            <p:tgtEl>
                                              <p:spTgt spid="5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50"/>
                                            </p:tgtEl>
                                            <p:attrNameLst>
                                              <p:attrName>ppt_x</p:attrName>
                                              <p:attrName>ppt_y</p:attrName>
                                            </p:attrNameLst>
                                          </p:cBhvr>
                                        </p:animMotion>
                                        <p:animEffect transition="in" filter="fade">
                                          <p:cBhvr>
                                            <p:cTn id="20" dur="1000"/>
                                            <p:tgtEl>
                                              <p:spTgt spid="50"/>
                                            </p:tgtEl>
                                          </p:cBhvr>
                                        </p:animEffect>
                                      </p:childTnLst>
                                    </p:cTn>
                                  </p:par>
                                  <p:par>
                                    <p:cTn id="21" presetID="52" presetClass="entr" presetSubtype="0" fill="hold" grpId="0" nodeType="withEffect">
                                      <p:stCondLst>
                                        <p:cond delay="400"/>
                                      </p:stCondLst>
                                      <p:childTnLst>
                                        <p:set>
                                          <p:cBhvr>
                                            <p:cTn id="22" dur="1" fill="hold">
                                              <p:stCondLst>
                                                <p:cond delay="0"/>
                                              </p:stCondLst>
                                            </p:cTn>
                                            <p:tgtEl>
                                              <p:spTgt spid="52"/>
                                            </p:tgtEl>
                                            <p:attrNameLst>
                                              <p:attrName>style.visibility</p:attrName>
                                            </p:attrNameLst>
                                          </p:cBhvr>
                                          <p:to>
                                            <p:strVal val="visible"/>
                                          </p:to>
                                        </p:set>
                                        <p:animScale>
                                          <p:cBhvr>
                                            <p:cTn id="23" dur="1000" decel="50000" fill="hold">
                                              <p:stCondLst>
                                                <p:cond delay="0"/>
                                              </p:stCondLst>
                                            </p:cTn>
                                            <p:tgtEl>
                                              <p:spTgt spid="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52"/>
                                            </p:tgtEl>
                                            <p:attrNameLst>
                                              <p:attrName>ppt_x</p:attrName>
                                              <p:attrName>ppt_y</p:attrName>
                                            </p:attrNameLst>
                                          </p:cBhvr>
                                        </p:animMotion>
                                        <p:animEffect transition="in" filter="fade">
                                          <p:cBhvr>
                                            <p:cTn id="25"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1" grpId="1"/>
          <p:bldP spid="5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63" presetClass="path" presetSubtype="0" accel="50000" fill="hold" grpId="1" nodeType="withEffect">
                                      <p:stCondLst>
                                        <p:cond delay="0"/>
                                      </p:stCondLst>
                                      <p:childTnLst>
                                        <p:animMotion origin="layout" path="M -0.87919 -4.81481E-6 L -3.14501E-6 -4.81481E-6 " pathEditMode="relative" rAng="0" ptsTypes="AA">
                                          <p:cBhvr>
                                            <p:cTn id="9" dur="500" fill="hold"/>
                                            <p:tgtEl>
                                              <p:spTgt spid="51"/>
                                            </p:tgtEl>
                                            <p:attrNameLst>
                                              <p:attrName>ppt_x</p:attrName>
                                              <p:attrName>ppt_y</p:attrName>
                                            </p:attrNameLst>
                                          </p:cBhvr>
                                          <p:rCtr x="43960" y="0"/>
                                        </p:animMotion>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49"/>
                                            </p:tgtEl>
                                            <p:attrNameLst>
                                              <p:attrName>style.visibility</p:attrName>
                                            </p:attrNameLst>
                                          </p:cBhvr>
                                          <p:to>
                                            <p:strVal val="visible"/>
                                          </p:to>
                                        </p:set>
                                        <p:animScale>
                                          <p:cBhvr>
                                            <p:cTn id="13" dur="1000" decel="50000" fill="hold">
                                              <p:stCondLst>
                                                <p:cond delay="0"/>
                                              </p:stCondLst>
                                            </p:cTn>
                                            <p:tgtEl>
                                              <p:spTgt spid="4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49"/>
                                            </p:tgtEl>
                                            <p:attrNameLst>
                                              <p:attrName>ppt_x</p:attrName>
                                              <p:attrName>ppt_y</p:attrName>
                                            </p:attrNameLst>
                                          </p:cBhvr>
                                        </p:animMotion>
                                        <p:animEffect transition="in" filter="fade">
                                          <p:cBhvr>
                                            <p:cTn id="15" dur="1000"/>
                                            <p:tgtEl>
                                              <p:spTgt spid="49"/>
                                            </p:tgtEl>
                                          </p:cBhvr>
                                        </p:animEffect>
                                      </p:childTnLst>
                                    </p:cTn>
                                  </p:par>
                                  <p:par>
                                    <p:cTn id="16" presetID="52" presetClass="entr" presetSubtype="0" fill="hold" grpId="0" nodeType="withEffect">
                                      <p:stCondLst>
                                        <p:cond delay="200"/>
                                      </p:stCondLst>
                                      <p:iterate type="lt">
                                        <p:tmPct val="0"/>
                                      </p:iterate>
                                      <p:childTnLst>
                                        <p:set>
                                          <p:cBhvr>
                                            <p:cTn id="17" dur="1" fill="hold">
                                              <p:stCondLst>
                                                <p:cond delay="0"/>
                                              </p:stCondLst>
                                            </p:cTn>
                                            <p:tgtEl>
                                              <p:spTgt spid="50"/>
                                            </p:tgtEl>
                                            <p:attrNameLst>
                                              <p:attrName>style.visibility</p:attrName>
                                            </p:attrNameLst>
                                          </p:cBhvr>
                                          <p:to>
                                            <p:strVal val="visible"/>
                                          </p:to>
                                        </p:set>
                                        <p:animScale>
                                          <p:cBhvr>
                                            <p:cTn id="18" dur="1000" decel="50000" fill="hold">
                                              <p:stCondLst>
                                                <p:cond delay="0"/>
                                              </p:stCondLst>
                                            </p:cTn>
                                            <p:tgtEl>
                                              <p:spTgt spid="5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50"/>
                                            </p:tgtEl>
                                            <p:attrNameLst>
                                              <p:attrName>ppt_x</p:attrName>
                                              <p:attrName>ppt_y</p:attrName>
                                            </p:attrNameLst>
                                          </p:cBhvr>
                                        </p:animMotion>
                                        <p:animEffect transition="in" filter="fade">
                                          <p:cBhvr>
                                            <p:cTn id="20" dur="1000"/>
                                            <p:tgtEl>
                                              <p:spTgt spid="50"/>
                                            </p:tgtEl>
                                          </p:cBhvr>
                                        </p:animEffect>
                                      </p:childTnLst>
                                    </p:cTn>
                                  </p:par>
                                  <p:par>
                                    <p:cTn id="21" presetID="52" presetClass="entr" presetSubtype="0" fill="hold" grpId="0" nodeType="withEffect">
                                      <p:stCondLst>
                                        <p:cond delay="400"/>
                                      </p:stCondLst>
                                      <p:childTnLst>
                                        <p:set>
                                          <p:cBhvr>
                                            <p:cTn id="22" dur="1" fill="hold">
                                              <p:stCondLst>
                                                <p:cond delay="0"/>
                                              </p:stCondLst>
                                            </p:cTn>
                                            <p:tgtEl>
                                              <p:spTgt spid="52"/>
                                            </p:tgtEl>
                                            <p:attrNameLst>
                                              <p:attrName>style.visibility</p:attrName>
                                            </p:attrNameLst>
                                          </p:cBhvr>
                                          <p:to>
                                            <p:strVal val="visible"/>
                                          </p:to>
                                        </p:set>
                                        <p:animScale>
                                          <p:cBhvr>
                                            <p:cTn id="23" dur="1000" decel="50000" fill="hold">
                                              <p:stCondLst>
                                                <p:cond delay="0"/>
                                              </p:stCondLst>
                                            </p:cTn>
                                            <p:tgtEl>
                                              <p:spTgt spid="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52"/>
                                            </p:tgtEl>
                                            <p:attrNameLst>
                                              <p:attrName>ppt_x</p:attrName>
                                              <p:attrName>ppt_y</p:attrName>
                                            </p:attrNameLst>
                                          </p:cBhvr>
                                        </p:animMotion>
                                        <p:animEffect transition="in" filter="fade">
                                          <p:cBhvr>
                                            <p:cTn id="25"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1" grpId="1"/>
          <p:bldP spid="52"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3.1.6 </a:t>
            </a:r>
            <a:r>
              <a:rPr lang="zh-CN" altLang="en-US" sz="1800" dirty="0"/>
              <a:t>劳动争议处理</a:t>
            </a:r>
            <a:endParaRPr lang="zh-CN" altLang="zh-CN" sz="1800" dirty="0">
              <a:solidFill>
                <a:srgbClr val="8BAB00"/>
              </a:solidFill>
            </a:endParaRPr>
          </a:p>
        </p:txBody>
      </p:sp>
      <p:sp>
        <p:nvSpPr>
          <p:cNvPr id="15" name="TextBox 6"/>
          <p:cNvSpPr txBox="1"/>
          <p:nvPr/>
        </p:nvSpPr>
        <p:spPr>
          <a:xfrm>
            <a:off x="9195519" y="2019688"/>
            <a:ext cx="2756600" cy="452432"/>
          </a:xfrm>
          <a:prstGeom prst="rect">
            <a:avLst/>
          </a:prstGeom>
          <a:noFill/>
        </p:spPr>
        <p:txBody>
          <a:bodyPr wrap="square" rtlCol="0">
            <a:spAutoFit/>
          </a:bodyPr>
          <a:lstStyle/>
          <a:p>
            <a:pPr algn="r">
              <a:lnSpc>
                <a:spcPct val="130000"/>
              </a:lnSpc>
            </a:pPr>
            <a:r>
              <a:rPr lang="zh-CN" altLang="en-US" dirty="0">
                <a:solidFill>
                  <a:srgbClr val="5F5E5C"/>
                </a:solidFill>
                <a:latin typeface="华康俪金黑W8(P)" pitchFamily="34" charset="-122"/>
                <a:ea typeface="华康俪金黑W8(P)" pitchFamily="34" charset="-122"/>
              </a:rPr>
              <a:t>（</a:t>
            </a:r>
            <a:r>
              <a:rPr lang="en-US" altLang="zh-CN" dirty="0">
                <a:solidFill>
                  <a:srgbClr val="5F5E5C"/>
                </a:solidFill>
                <a:latin typeface="华康俪金黑W8(P)" pitchFamily="34" charset="-122"/>
                <a:ea typeface="华康俪金黑W8(P)" pitchFamily="34" charset="-122"/>
              </a:rPr>
              <a:t>2</a:t>
            </a:r>
            <a:r>
              <a:rPr lang="zh-CN" altLang="en-US" dirty="0">
                <a:solidFill>
                  <a:srgbClr val="5F5E5C"/>
                </a:solidFill>
                <a:latin typeface="华康俪金黑W8(P)" pitchFamily="34" charset="-122"/>
                <a:ea typeface="华康俪金黑W8(P)" pitchFamily="34" charset="-122"/>
              </a:rPr>
              <a:t>）劳动争议的原因</a:t>
            </a:r>
            <a:endParaRPr lang="zh-CN" altLang="en-US" dirty="0">
              <a:solidFill>
                <a:srgbClr val="5F5E5C"/>
              </a:solidFill>
              <a:latin typeface="华康俪金黑W8(P)" pitchFamily="34" charset="-122"/>
              <a:ea typeface="华康俪金黑W8(P)" pitchFamily="34" charset="-122"/>
            </a:endParaRPr>
          </a:p>
        </p:txBody>
      </p:sp>
      <p:sp>
        <p:nvSpPr>
          <p:cNvPr id="7" name="矩形 6"/>
          <p:cNvSpPr/>
          <p:nvPr/>
        </p:nvSpPr>
        <p:spPr>
          <a:xfrm>
            <a:off x="966311" y="2445724"/>
            <a:ext cx="10985808" cy="4079620"/>
          </a:xfrm>
          <a:prstGeom prst="rect">
            <a:avLst/>
          </a:prstGeom>
          <a:solidFill>
            <a:sysClr val="window" lastClr="FFFFFF"/>
          </a:solidFill>
          <a:ln w="3175" cap="flat" cmpd="sng" algn="ctr">
            <a:solidFill>
              <a:sysClr val="window" lastClr="FFFFFF">
                <a:lumMod val="75000"/>
              </a:sysClr>
            </a:solidFill>
            <a:prstDash val="solid"/>
          </a:ln>
          <a:effectLst>
            <a:outerShdw blurRad="50800" dist="38100" dir="5400000" algn="t" rotWithShape="0">
              <a:prstClr val="black">
                <a:alpha val="40000"/>
              </a:prstClr>
            </a:outerShdw>
          </a:effectLst>
        </p:spPr>
        <p:txBody>
          <a:bodyPr anchor="ctr"/>
          <a:lstStyle/>
          <a:p>
            <a:pPr algn="ctr">
              <a:defRPr/>
            </a:pPr>
            <a:endParaRPr lang="zh-CN" altLang="en-US" kern="0">
              <a:solidFill>
                <a:sysClr val="window" lastClr="FFFFFF"/>
              </a:solidFill>
              <a:latin typeface="Tahoma" panose="020B0604030504040204"/>
              <a:ea typeface="微软雅黑" panose="020B0503020204020204" pitchFamily="34" charset="-122"/>
            </a:endParaRPr>
          </a:p>
        </p:txBody>
      </p:sp>
      <p:graphicFrame>
        <p:nvGraphicFramePr>
          <p:cNvPr id="18" name="表格 17"/>
          <p:cNvGraphicFramePr>
            <a:graphicFrameLocks noGrp="1"/>
          </p:cNvGraphicFramePr>
          <p:nvPr/>
        </p:nvGraphicFramePr>
        <p:xfrm>
          <a:off x="1068200" y="2516099"/>
          <a:ext cx="10782031" cy="3938871"/>
        </p:xfrm>
        <a:graphic>
          <a:graphicData uri="http://schemas.openxmlformats.org/drawingml/2006/table">
            <a:tbl>
              <a:tblPr firstRow="1" firstCol="1" bandRow="1">
                <a:tableStyleId>{F5AB1C69-6EDB-4FF4-983F-18BD219EF322}</a:tableStyleId>
              </a:tblPr>
              <a:tblGrid>
                <a:gridCol w="532007"/>
                <a:gridCol w="641815"/>
                <a:gridCol w="9608209"/>
              </a:tblGrid>
              <a:tr h="430071">
                <a:tc gridSpan="2">
                  <a:txBody>
                    <a:bodyPr/>
                    <a:lstStyle/>
                    <a:p>
                      <a:pPr algn="ctr">
                        <a:lnSpc>
                          <a:spcPct val="115000"/>
                        </a:lnSpc>
                        <a:spcAft>
                          <a:spcPts val="0"/>
                        </a:spcAft>
                      </a:pPr>
                      <a:r>
                        <a:rPr lang="zh-CN" altLang="en-US" sz="2000" kern="100" dirty="0">
                          <a:effectLst/>
                          <a:latin typeface="微软雅黑" panose="020B0503020204020204" pitchFamily="34" charset="-122"/>
                          <a:ea typeface="微软雅黑" panose="020B0503020204020204" pitchFamily="34" charset="-122"/>
                        </a:rPr>
                        <a:t>类别</a:t>
                      </a:r>
                      <a:endParaRPr lang="zh-CN" sz="2000" kern="100" dirty="0">
                        <a:effectLst/>
                        <a:latin typeface="微软雅黑" panose="020B0503020204020204" pitchFamily="34" charset="-122"/>
                        <a:ea typeface="微软雅黑" panose="020B0503020204020204" pitchFamily="34" charset="-122"/>
                      </a:endParaRPr>
                    </a:p>
                  </a:txBody>
                  <a:tcPr marL="68580" marR="68580" marT="0" marB="0" anchor="ctr"/>
                </a:tc>
                <a:tc hMerge="1">
                  <a:tcPr/>
                </a:tc>
                <a:tc>
                  <a:txBody>
                    <a:bodyPr/>
                    <a:lstStyle/>
                    <a:p>
                      <a:pPr algn="ctr">
                        <a:lnSpc>
                          <a:spcPct val="115000"/>
                        </a:lnSpc>
                        <a:spcAft>
                          <a:spcPts val="0"/>
                        </a:spcAft>
                      </a:pPr>
                      <a:r>
                        <a:rPr lang="zh-CN" altLang="en-US" sz="2000" kern="100" dirty="0">
                          <a:effectLst/>
                          <a:latin typeface="微软雅黑" panose="020B0503020204020204" pitchFamily="34" charset="-122"/>
                          <a:ea typeface="微软雅黑" panose="020B0503020204020204" pitchFamily="34" charset="-122"/>
                        </a:rPr>
                        <a:t>原因</a:t>
                      </a:r>
                      <a:endParaRPr lang="zh-CN" sz="2000" kern="100" dirty="0">
                        <a:effectLst/>
                        <a:latin typeface="微软雅黑" panose="020B0503020204020204" pitchFamily="34" charset="-122"/>
                        <a:ea typeface="微软雅黑" panose="020B0503020204020204" pitchFamily="34" charset="-122"/>
                      </a:endParaRPr>
                    </a:p>
                  </a:txBody>
                  <a:tcPr marL="68580" marR="68580" marT="0" marB="0" anchor="ctr"/>
                </a:tc>
              </a:tr>
              <a:tr h="1230626">
                <a:tc gridSpan="2">
                  <a:txBody>
                    <a:bodyPr/>
                    <a:lstStyle/>
                    <a:p>
                      <a:pPr algn="ctr">
                        <a:lnSpc>
                          <a:spcPct val="115000"/>
                        </a:lnSpc>
                        <a:spcAft>
                          <a:spcPts val="0"/>
                        </a:spcAft>
                      </a:pPr>
                      <a:r>
                        <a:rPr lang="zh-CN" altLang="en-US" sz="1800" kern="100" dirty="0">
                          <a:effectLst/>
                          <a:latin typeface="微软雅黑" panose="020B0503020204020204" pitchFamily="34" charset="-122"/>
                          <a:ea typeface="微软雅黑" panose="020B0503020204020204" pitchFamily="34" charset="-122"/>
                        </a:rPr>
                        <a:t>宏观</a:t>
                      </a:r>
                      <a:endParaRPr lang="en-US" altLang="zh-CN" sz="1800" kern="100" dirty="0">
                        <a:effectLst/>
                        <a:latin typeface="微软雅黑" panose="020B0503020204020204" pitchFamily="34" charset="-122"/>
                        <a:ea typeface="微软雅黑" panose="020B0503020204020204" pitchFamily="34" charset="-122"/>
                      </a:endParaRPr>
                    </a:p>
                    <a:p>
                      <a:pPr algn="ctr">
                        <a:lnSpc>
                          <a:spcPct val="115000"/>
                        </a:lnSpc>
                        <a:spcAft>
                          <a:spcPts val="0"/>
                        </a:spcAft>
                      </a:pPr>
                      <a:r>
                        <a:rPr lang="zh-CN" altLang="en-US" sz="1800" kern="100" dirty="0">
                          <a:effectLst/>
                          <a:latin typeface="微软雅黑" panose="020B0503020204020204" pitchFamily="34" charset="-122"/>
                          <a:ea typeface="微软雅黑" panose="020B0503020204020204" pitchFamily="34" charset="-122"/>
                        </a:rPr>
                        <a:t>原因</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hMerge="1">
                  <a:tcPr/>
                </a:tc>
                <a:tc>
                  <a:txBody>
                    <a:bodyPr/>
                    <a:lstStyle/>
                    <a:p>
                      <a:pPr marL="342900" indent="-342900" algn="just" defTabSz="914400" rtl="0" eaLnBrk="1" latinLnBrk="0" hangingPunct="1">
                        <a:lnSpc>
                          <a:spcPct val="120000"/>
                        </a:lnSpc>
                        <a:spcAft>
                          <a:spcPts val="0"/>
                        </a:spcAft>
                        <a:buFont typeface="+mj-ea"/>
                        <a:buAutoNum type="circleNumDbPlain"/>
                      </a:pPr>
                      <a:r>
                        <a:rPr lang="zh-CN" altLang="en-US" sz="1600" kern="100" dirty="0">
                          <a:solidFill>
                            <a:srgbClr val="5F5E5C"/>
                          </a:solidFill>
                          <a:effectLst/>
                          <a:latin typeface="微软雅黑" panose="020B0503020204020204" pitchFamily="34" charset="-122"/>
                          <a:ea typeface="微软雅黑" panose="020B0503020204020204" pitchFamily="34" charset="-122"/>
                          <a:cs typeface="+mn-cs"/>
                        </a:rPr>
                        <a:t>劳动关系主体双方的具体经济利益差异性更加明显；</a:t>
                      </a:r>
                      <a:endParaRPr lang="zh-CN" altLang="en-US" sz="1600" kern="100" dirty="0">
                        <a:solidFill>
                          <a:srgbClr val="5F5E5C"/>
                        </a:solidFill>
                        <a:effectLst/>
                        <a:latin typeface="微软雅黑" panose="020B0503020204020204" pitchFamily="34" charset="-122"/>
                        <a:ea typeface="微软雅黑" panose="020B0503020204020204" pitchFamily="34" charset="-122"/>
                        <a:cs typeface="+mn-cs"/>
                      </a:endParaRPr>
                    </a:p>
                    <a:p>
                      <a:pPr marL="342900" indent="-342900" algn="just" defTabSz="914400" rtl="0" eaLnBrk="1" latinLnBrk="0" hangingPunct="1">
                        <a:lnSpc>
                          <a:spcPct val="120000"/>
                        </a:lnSpc>
                        <a:spcAft>
                          <a:spcPts val="0"/>
                        </a:spcAft>
                        <a:buFont typeface="+mj-ea"/>
                        <a:buAutoNum type="circleNumDbPlain"/>
                      </a:pPr>
                      <a:r>
                        <a:rPr lang="zh-CN" altLang="en-US" sz="1600" kern="100" dirty="0">
                          <a:solidFill>
                            <a:srgbClr val="5F5E5C"/>
                          </a:solidFill>
                          <a:effectLst/>
                          <a:latin typeface="微软雅黑" panose="020B0503020204020204" pitchFamily="34" charset="-122"/>
                          <a:ea typeface="微软雅黑" panose="020B0503020204020204" pitchFamily="34" charset="-122"/>
                          <a:cs typeface="+mn-cs"/>
                        </a:rPr>
                        <a:t>劳动立法及劳动法规的制定滞后且不配套；</a:t>
                      </a:r>
                      <a:endParaRPr lang="zh-CN" altLang="en-US" sz="1600" kern="100" dirty="0">
                        <a:solidFill>
                          <a:srgbClr val="5F5E5C"/>
                        </a:solidFill>
                        <a:effectLst/>
                        <a:latin typeface="微软雅黑" panose="020B0503020204020204" pitchFamily="34" charset="-122"/>
                        <a:ea typeface="微软雅黑" panose="020B0503020204020204" pitchFamily="34" charset="-122"/>
                        <a:cs typeface="+mn-cs"/>
                      </a:endParaRPr>
                    </a:p>
                    <a:p>
                      <a:pPr marL="342900" indent="-342900" algn="just" defTabSz="914400" rtl="0" eaLnBrk="1" latinLnBrk="0" hangingPunct="1">
                        <a:lnSpc>
                          <a:spcPct val="120000"/>
                        </a:lnSpc>
                        <a:spcAft>
                          <a:spcPts val="0"/>
                        </a:spcAft>
                        <a:buFont typeface="+mj-ea"/>
                        <a:buAutoNum type="circleNumDbPlain"/>
                      </a:pPr>
                      <a:r>
                        <a:rPr lang="zh-CN" altLang="en-US" sz="1600" kern="100" dirty="0">
                          <a:solidFill>
                            <a:srgbClr val="5F5E5C"/>
                          </a:solidFill>
                          <a:effectLst/>
                          <a:latin typeface="微软雅黑" panose="020B0503020204020204" pitchFamily="34" charset="-122"/>
                          <a:ea typeface="微软雅黑" panose="020B0503020204020204" pitchFamily="34" charset="-122"/>
                          <a:cs typeface="+mn-cs"/>
                        </a:rPr>
                        <a:t>人们的法制观念淡薄；</a:t>
                      </a:r>
                      <a:endParaRPr lang="zh-CN" altLang="en-US" sz="1600" kern="100" dirty="0">
                        <a:solidFill>
                          <a:srgbClr val="5F5E5C"/>
                        </a:solidFill>
                        <a:effectLst/>
                        <a:latin typeface="微软雅黑" panose="020B0503020204020204" pitchFamily="34" charset="-122"/>
                        <a:ea typeface="微软雅黑" panose="020B0503020204020204" pitchFamily="34" charset="-122"/>
                        <a:cs typeface="+mn-cs"/>
                      </a:endParaRPr>
                    </a:p>
                    <a:p>
                      <a:pPr marL="342900" indent="-342900" algn="just" defTabSz="914400" rtl="0" eaLnBrk="1" latinLnBrk="0" hangingPunct="1">
                        <a:lnSpc>
                          <a:spcPct val="120000"/>
                        </a:lnSpc>
                        <a:spcAft>
                          <a:spcPts val="0"/>
                        </a:spcAft>
                        <a:buFont typeface="+mj-ea"/>
                        <a:buAutoNum type="circleNumDbPlain"/>
                      </a:pPr>
                      <a:r>
                        <a:rPr lang="zh-CN" altLang="en-US" sz="1600" kern="100" dirty="0">
                          <a:solidFill>
                            <a:srgbClr val="5F5E5C"/>
                          </a:solidFill>
                          <a:effectLst/>
                          <a:latin typeface="微软雅黑" panose="020B0503020204020204" pitchFamily="34" charset="-122"/>
                          <a:ea typeface="微软雅黑" panose="020B0503020204020204" pitchFamily="34" charset="-122"/>
                          <a:cs typeface="+mn-cs"/>
                        </a:rPr>
                        <a:t>过去劳动关系中长期遗留问题的显性化。</a:t>
                      </a:r>
                      <a:endParaRPr lang="zh-CN" altLang="en-US" sz="1600" kern="100" dirty="0">
                        <a:solidFill>
                          <a:srgbClr val="5F5E5C"/>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1290214">
                <a:tc rowSpan="2">
                  <a:txBody>
                    <a:bodyPr/>
                    <a:lstStyle/>
                    <a:p>
                      <a:pPr algn="ctr">
                        <a:lnSpc>
                          <a:spcPct val="115000"/>
                        </a:lnSpc>
                        <a:spcAft>
                          <a:spcPts val="0"/>
                        </a:spcAft>
                      </a:pPr>
                      <a:r>
                        <a:rPr lang="zh-CN" altLang="en-US" sz="1800" kern="100" dirty="0">
                          <a:effectLst/>
                          <a:latin typeface="微软雅黑" panose="020B0503020204020204" pitchFamily="34" charset="-122"/>
                          <a:ea typeface="微软雅黑" panose="020B0503020204020204" pitchFamily="34" charset="-122"/>
                        </a:rPr>
                        <a:t>微观原因</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marL="0" indent="0" algn="just" defTabSz="914400" rtl="0" eaLnBrk="1" latinLnBrk="0" hangingPunct="1">
                        <a:lnSpc>
                          <a:spcPct val="120000"/>
                        </a:lnSpc>
                        <a:spcAft>
                          <a:spcPts val="0"/>
                        </a:spcAft>
                        <a:buFont typeface="+mj-ea"/>
                        <a:buNone/>
                      </a:pPr>
                      <a:r>
                        <a:rPr lang="zh-CN" altLang="en-US" sz="1600" kern="100" dirty="0">
                          <a:solidFill>
                            <a:srgbClr val="5F5E5C"/>
                          </a:solidFill>
                          <a:effectLst/>
                          <a:latin typeface="微软雅黑" panose="020B0503020204020204" pitchFamily="34" charset="-122"/>
                          <a:ea typeface="微软雅黑" panose="020B0503020204020204" pitchFamily="34" charset="-122"/>
                          <a:cs typeface="+mn-cs"/>
                        </a:rPr>
                        <a:t>企业</a:t>
                      </a:r>
                      <a:endParaRPr lang="en-US" altLang="zh-CN" sz="1600" kern="100" dirty="0">
                        <a:solidFill>
                          <a:srgbClr val="5F5E5C"/>
                        </a:solidFill>
                        <a:effectLst/>
                        <a:latin typeface="微软雅黑" panose="020B0503020204020204" pitchFamily="34" charset="-122"/>
                        <a:ea typeface="微软雅黑" panose="020B0503020204020204" pitchFamily="34" charset="-122"/>
                        <a:cs typeface="+mn-cs"/>
                      </a:endParaRPr>
                    </a:p>
                    <a:p>
                      <a:pPr marL="0" indent="0" algn="just" defTabSz="914400" rtl="0" eaLnBrk="1" latinLnBrk="0" hangingPunct="1">
                        <a:lnSpc>
                          <a:spcPct val="120000"/>
                        </a:lnSpc>
                        <a:spcAft>
                          <a:spcPts val="0"/>
                        </a:spcAft>
                        <a:buFont typeface="+mj-ea"/>
                        <a:buNone/>
                      </a:pPr>
                      <a:r>
                        <a:rPr lang="zh-CN" altLang="en-US" sz="1600" kern="100" dirty="0">
                          <a:solidFill>
                            <a:srgbClr val="5F5E5C"/>
                          </a:solidFill>
                          <a:effectLst/>
                          <a:latin typeface="微软雅黑" panose="020B0503020204020204" pitchFamily="34" charset="-122"/>
                          <a:ea typeface="微软雅黑" panose="020B0503020204020204" pitchFamily="34" charset="-122"/>
                          <a:cs typeface="+mn-cs"/>
                        </a:rPr>
                        <a:t>层次</a:t>
                      </a:r>
                      <a:endParaRPr lang="zh-CN" sz="1600" kern="100" dirty="0">
                        <a:solidFill>
                          <a:srgbClr val="5F5E5C"/>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342900" indent="-342900" algn="just" defTabSz="914400" rtl="0" eaLnBrk="1" latinLnBrk="0" hangingPunct="1">
                        <a:lnSpc>
                          <a:spcPct val="120000"/>
                        </a:lnSpc>
                        <a:spcAft>
                          <a:spcPts val="0"/>
                        </a:spcAft>
                        <a:buFont typeface="+mj-ea"/>
                        <a:buAutoNum type="circleNumDbPlain"/>
                      </a:pPr>
                      <a:r>
                        <a:rPr lang="zh-CN" altLang="en-US" sz="1600" kern="100" dirty="0">
                          <a:solidFill>
                            <a:srgbClr val="5F5E5C"/>
                          </a:solidFill>
                          <a:effectLst/>
                          <a:latin typeface="微软雅黑" panose="020B0503020204020204" pitchFamily="34" charset="-122"/>
                          <a:ea typeface="微软雅黑" panose="020B0503020204020204" pitchFamily="34" charset="-122"/>
                          <a:cs typeface="+mn-cs"/>
                        </a:rPr>
                        <a:t>企业内部劳动规章制度不合理、不健全或不依合理程序制定；</a:t>
                      </a:r>
                      <a:endParaRPr lang="zh-CN" altLang="en-US" sz="1600" kern="100" dirty="0">
                        <a:solidFill>
                          <a:srgbClr val="5F5E5C"/>
                        </a:solidFill>
                        <a:effectLst/>
                        <a:latin typeface="微软雅黑" panose="020B0503020204020204" pitchFamily="34" charset="-122"/>
                        <a:ea typeface="微软雅黑" panose="020B0503020204020204" pitchFamily="34" charset="-122"/>
                        <a:cs typeface="+mn-cs"/>
                      </a:endParaRPr>
                    </a:p>
                    <a:p>
                      <a:pPr marL="342900" indent="-342900" algn="just" defTabSz="914400" rtl="0" eaLnBrk="1" latinLnBrk="0" hangingPunct="1">
                        <a:lnSpc>
                          <a:spcPct val="120000"/>
                        </a:lnSpc>
                        <a:spcAft>
                          <a:spcPts val="0"/>
                        </a:spcAft>
                        <a:buFont typeface="+mj-ea"/>
                        <a:buAutoNum type="circleNumDbPlain"/>
                      </a:pPr>
                      <a:r>
                        <a:rPr lang="zh-CN" altLang="en-US" sz="1600" kern="100" dirty="0">
                          <a:solidFill>
                            <a:srgbClr val="5F5E5C"/>
                          </a:solidFill>
                          <a:effectLst/>
                          <a:latin typeface="微软雅黑" panose="020B0503020204020204" pitchFamily="34" charset="-122"/>
                          <a:ea typeface="微软雅黑" panose="020B0503020204020204" pitchFamily="34" charset="-122"/>
                          <a:cs typeface="+mn-cs"/>
                        </a:rPr>
                        <a:t>企业法制观念淡薄，人力资源管理人员缺少在劳动争议管理方面的专业训练；</a:t>
                      </a:r>
                      <a:endParaRPr lang="zh-CN" altLang="en-US" sz="1600" kern="100" dirty="0">
                        <a:solidFill>
                          <a:srgbClr val="5F5E5C"/>
                        </a:solidFill>
                        <a:effectLst/>
                        <a:latin typeface="微软雅黑" panose="020B0503020204020204" pitchFamily="34" charset="-122"/>
                        <a:ea typeface="微软雅黑" panose="020B0503020204020204" pitchFamily="34" charset="-122"/>
                        <a:cs typeface="+mn-cs"/>
                      </a:endParaRPr>
                    </a:p>
                    <a:p>
                      <a:pPr marL="342900" indent="-342900" algn="just" defTabSz="914400" rtl="0" eaLnBrk="1" latinLnBrk="0" hangingPunct="1">
                        <a:lnSpc>
                          <a:spcPct val="120000"/>
                        </a:lnSpc>
                        <a:spcAft>
                          <a:spcPts val="0"/>
                        </a:spcAft>
                        <a:buFont typeface="+mj-ea"/>
                        <a:buAutoNum type="circleNumDbPlain"/>
                      </a:pPr>
                      <a:r>
                        <a:rPr lang="zh-CN" altLang="en-US" sz="1600" kern="100" dirty="0">
                          <a:solidFill>
                            <a:srgbClr val="5F5E5C"/>
                          </a:solidFill>
                          <a:effectLst/>
                          <a:latin typeface="微软雅黑" panose="020B0503020204020204" pitchFamily="34" charset="-122"/>
                          <a:ea typeface="微软雅黑" panose="020B0503020204020204" pitchFamily="34" charset="-122"/>
                          <a:cs typeface="+mn-cs"/>
                        </a:rPr>
                        <a:t>企业改制和一些企业经营困难导致劳动争议的产生；</a:t>
                      </a:r>
                      <a:endParaRPr lang="zh-CN" altLang="en-US" sz="1600" kern="100" dirty="0">
                        <a:solidFill>
                          <a:srgbClr val="5F5E5C"/>
                        </a:solidFill>
                        <a:effectLst/>
                        <a:latin typeface="微软雅黑" panose="020B0503020204020204" pitchFamily="34" charset="-122"/>
                        <a:ea typeface="微软雅黑" panose="020B0503020204020204" pitchFamily="34" charset="-122"/>
                        <a:cs typeface="+mn-cs"/>
                      </a:endParaRPr>
                    </a:p>
                    <a:p>
                      <a:pPr marL="342900" indent="-342900" algn="just" defTabSz="914400" rtl="0" eaLnBrk="1" latinLnBrk="0" hangingPunct="1">
                        <a:lnSpc>
                          <a:spcPct val="120000"/>
                        </a:lnSpc>
                        <a:spcAft>
                          <a:spcPts val="0"/>
                        </a:spcAft>
                        <a:buFont typeface="+mj-ea"/>
                        <a:buAutoNum type="circleNumDbPlain"/>
                      </a:pPr>
                      <a:r>
                        <a:rPr lang="zh-CN" altLang="en-US" sz="1600" kern="100" dirty="0">
                          <a:solidFill>
                            <a:srgbClr val="5F5E5C"/>
                          </a:solidFill>
                          <a:effectLst/>
                          <a:latin typeface="微软雅黑" panose="020B0503020204020204" pitchFamily="34" charset="-122"/>
                          <a:ea typeface="微软雅黑" panose="020B0503020204020204" pitchFamily="34" charset="-122"/>
                          <a:cs typeface="+mn-cs"/>
                        </a:rPr>
                        <a:t>一些企业知法犯法造成劳动争议。</a:t>
                      </a:r>
                      <a:endParaRPr lang="zh-CN" altLang="en-US" sz="1600" kern="100" dirty="0">
                        <a:solidFill>
                          <a:srgbClr val="5F5E5C"/>
                        </a:solidFill>
                        <a:effectLst/>
                        <a:latin typeface="微软雅黑" panose="020B0503020204020204" pitchFamily="34" charset="-122"/>
                        <a:ea typeface="微软雅黑" panose="020B0503020204020204" pitchFamily="34" charset="-122"/>
                        <a:cs typeface="+mn-cs"/>
                      </a:endParaRPr>
                    </a:p>
                  </a:txBody>
                  <a:tcPr marL="68580" marR="68580" marT="0" marB="0" anchor="ctr"/>
                </a:tc>
              </a:tr>
              <a:tr h="987960">
                <a:tc vMerge="1">
                  <a:tcPr marL="68580" marR="68580" marT="0" marB="0" anchor="ctr"/>
                </a:tc>
                <a:tc>
                  <a:txBody>
                    <a:bodyPr/>
                    <a:lstStyle/>
                    <a:p>
                      <a:pPr marL="0" indent="0" algn="just" defTabSz="914400" rtl="0" eaLnBrk="1" latinLnBrk="0" hangingPunct="1">
                        <a:lnSpc>
                          <a:spcPct val="120000"/>
                        </a:lnSpc>
                        <a:spcAft>
                          <a:spcPts val="0"/>
                        </a:spcAft>
                        <a:buFont typeface="+mj-ea"/>
                        <a:buNone/>
                      </a:pPr>
                      <a:r>
                        <a:rPr lang="zh-CN" altLang="en-US" sz="1600" kern="100" dirty="0">
                          <a:solidFill>
                            <a:srgbClr val="5F5E5C"/>
                          </a:solidFill>
                          <a:effectLst/>
                          <a:latin typeface="微软雅黑" panose="020B0503020204020204" pitchFamily="34" charset="-122"/>
                          <a:ea typeface="微软雅黑" panose="020B0503020204020204" pitchFamily="34" charset="-122"/>
                          <a:cs typeface="+mn-cs"/>
                        </a:rPr>
                        <a:t>个人</a:t>
                      </a:r>
                      <a:endParaRPr lang="en-US" altLang="zh-CN" sz="1600" kern="100" dirty="0">
                        <a:solidFill>
                          <a:srgbClr val="5F5E5C"/>
                        </a:solidFill>
                        <a:effectLst/>
                        <a:latin typeface="微软雅黑" panose="020B0503020204020204" pitchFamily="34" charset="-122"/>
                        <a:ea typeface="微软雅黑" panose="020B0503020204020204" pitchFamily="34" charset="-122"/>
                        <a:cs typeface="+mn-cs"/>
                      </a:endParaRPr>
                    </a:p>
                    <a:p>
                      <a:pPr marL="0" indent="0" algn="just" defTabSz="914400" rtl="0" eaLnBrk="1" latinLnBrk="0" hangingPunct="1">
                        <a:lnSpc>
                          <a:spcPct val="120000"/>
                        </a:lnSpc>
                        <a:spcAft>
                          <a:spcPts val="0"/>
                        </a:spcAft>
                        <a:buFont typeface="+mj-ea"/>
                        <a:buNone/>
                      </a:pPr>
                      <a:r>
                        <a:rPr lang="zh-CN" altLang="en-US" sz="1600" kern="100" dirty="0">
                          <a:solidFill>
                            <a:srgbClr val="5F5E5C"/>
                          </a:solidFill>
                          <a:effectLst/>
                          <a:latin typeface="微软雅黑" panose="020B0503020204020204" pitchFamily="34" charset="-122"/>
                          <a:ea typeface="微软雅黑" panose="020B0503020204020204" pitchFamily="34" charset="-122"/>
                          <a:cs typeface="+mn-cs"/>
                        </a:rPr>
                        <a:t>层次</a:t>
                      </a:r>
                      <a:endParaRPr lang="zh-CN" sz="1600" kern="100" dirty="0">
                        <a:solidFill>
                          <a:srgbClr val="5F5E5C"/>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342900" indent="-342900" algn="just" defTabSz="914400" rtl="0" eaLnBrk="1" latinLnBrk="0" hangingPunct="1">
                        <a:lnSpc>
                          <a:spcPct val="120000"/>
                        </a:lnSpc>
                        <a:spcAft>
                          <a:spcPts val="0"/>
                        </a:spcAft>
                        <a:buFont typeface="+mj-ea"/>
                        <a:buAutoNum type="circleNumDbPlain"/>
                      </a:pPr>
                      <a:r>
                        <a:rPr lang="zh-CN" altLang="en-US" sz="1600" kern="100" dirty="0">
                          <a:solidFill>
                            <a:srgbClr val="5F5E5C"/>
                          </a:solidFill>
                          <a:effectLst/>
                          <a:latin typeface="微软雅黑" panose="020B0503020204020204" pitchFamily="34" charset="-122"/>
                          <a:ea typeface="微软雅黑" panose="020B0503020204020204" pitchFamily="34" charset="-122"/>
                          <a:cs typeface="+mn-cs"/>
                        </a:rPr>
                        <a:t>贪图私利，钻企业政策空子的心理；</a:t>
                      </a:r>
                      <a:endParaRPr lang="zh-CN" altLang="en-US" sz="1600" kern="100" dirty="0">
                        <a:solidFill>
                          <a:srgbClr val="5F5E5C"/>
                        </a:solidFill>
                        <a:effectLst/>
                        <a:latin typeface="微软雅黑" panose="020B0503020204020204" pitchFamily="34" charset="-122"/>
                        <a:ea typeface="微软雅黑" panose="020B0503020204020204" pitchFamily="34" charset="-122"/>
                        <a:cs typeface="+mn-cs"/>
                      </a:endParaRPr>
                    </a:p>
                    <a:p>
                      <a:pPr marL="342900" indent="-342900" algn="just" defTabSz="914400" rtl="0" eaLnBrk="1" latinLnBrk="0" hangingPunct="1">
                        <a:lnSpc>
                          <a:spcPct val="120000"/>
                        </a:lnSpc>
                        <a:spcAft>
                          <a:spcPts val="0"/>
                        </a:spcAft>
                        <a:buFont typeface="+mj-ea"/>
                        <a:buAutoNum type="circleNumDbPlain"/>
                      </a:pPr>
                      <a:r>
                        <a:rPr lang="zh-CN" altLang="en-US" sz="1600" kern="100" dirty="0">
                          <a:solidFill>
                            <a:srgbClr val="5F5E5C"/>
                          </a:solidFill>
                          <a:effectLst/>
                          <a:latin typeface="微软雅黑" panose="020B0503020204020204" pitchFamily="34" charset="-122"/>
                          <a:ea typeface="微软雅黑" panose="020B0503020204020204" pitchFamily="34" charset="-122"/>
                          <a:cs typeface="+mn-cs"/>
                        </a:rPr>
                        <a:t>法制观念淡薄；</a:t>
                      </a:r>
                      <a:endParaRPr lang="zh-CN" altLang="en-US" sz="1600" kern="100" dirty="0">
                        <a:solidFill>
                          <a:srgbClr val="5F5E5C"/>
                        </a:solidFill>
                        <a:effectLst/>
                        <a:latin typeface="微软雅黑" panose="020B0503020204020204" pitchFamily="34" charset="-122"/>
                        <a:ea typeface="微软雅黑" panose="020B0503020204020204" pitchFamily="34" charset="-122"/>
                        <a:cs typeface="+mn-cs"/>
                      </a:endParaRPr>
                    </a:p>
                    <a:p>
                      <a:pPr marL="342900" indent="-342900" algn="just" defTabSz="914400" rtl="0" eaLnBrk="1" latinLnBrk="0" hangingPunct="1">
                        <a:lnSpc>
                          <a:spcPct val="120000"/>
                        </a:lnSpc>
                        <a:spcAft>
                          <a:spcPts val="0"/>
                        </a:spcAft>
                        <a:buFont typeface="+mj-ea"/>
                        <a:buAutoNum type="circleNumDbPlain"/>
                      </a:pPr>
                      <a:r>
                        <a:rPr lang="zh-CN" altLang="en-US" sz="1600" kern="100" dirty="0">
                          <a:solidFill>
                            <a:srgbClr val="5F5E5C"/>
                          </a:solidFill>
                          <a:effectLst/>
                          <a:latin typeface="微软雅黑" panose="020B0503020204020204" pitchFamily="34" charset="-122"/>
                          <a:ea typeface="微软雅黑" panose="020B0503020204020204" pitchFamily="34" charset="-122"/>
                          <a:cs typeface="+mn-cs"/>
                        </a:rPr>
                        <a:t>习惯观念制约。</a:t>
                      </a:r>
                      <a:endParaRPr lang="zh-CN" altLang="en-US" sz="1600" kern="100" dirty="0">
                        <a:solidFill>
                          <a:srgbClr val="5F5E5C"/>
                        </a:solidFill>
                        <a:effectLst/>
                        <a:latin typeface="微软雅黑" panose="020B0503020204020204" pitchFamily="34" charset="-122"/>
                        <a:ea typeface="微软雅黑" panose="020B0503020204020204" pitchFamily="34" charset="-122"/>
                        <a:cs typeface="+mn-cs"/>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3" presetClass="entr" presetSubtype="36"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strVal val="(6*min(max(#ppt_w*#ppt_h,.3),1)-7.4)/-.7*#ppt_w"/>
                                          </p:val>
                                        </p:tav>
                                        <p:tav tm="100000">
                                          <p:val>
                                            <p:strVal val="#ppt_w"/>
                                          </p:val>
                                        </p:tav>
                                      </p:tavLst>
                                    </p:anim>
                                    <p:anim calcmode="lin" valueType="num">
                                      <p:cBhvr>
                                        <p:cTn id="12" dur="500" fill="hold"/>
                                        <p:tgtEl>
                                          <p:spTgt spid="18"/>
                                        </p:tgtEl>
                                        <p:attrNameLst>
                                          <p:attrName>ppt_h</p:attrName>
                                        </p:attrNameLst>
                                      </p:cBhvr>
                                      <p:tavLst>
                                        <p:tav tm="0">
                                          <p:val>
                                            <p:strVal val="(6*min(max(#ppt_w*#ppt_h,.3),1)-7.4)/-.7*#ppt_h"/>
                                          </p:val>
                                        </p:tav>
                                        <p:tav tm="100000">
                                          <p:val>
                                            <p:strVal val="#ppt_h"/>
                                          </p:val>
                                        </p:tav>
                                      </p:tavLst>
                                    </p:anim>
                                    <p:anim calcmode="lin" valueType="num">
                                      <p:cBhvr>
                                        <p:cTn id="13" dur="500" fill="hold"/>
                                        <p:tgtEl>
                                          <p:spTgt spid="18"/>
                                        </p:tgtEl>
                                        <p:attrNameLst>
                                          <p:attrName>ppt_x</p:attrName>
                                        </p:attrNameLst>
                                      </p:cBhvr>
                                      <p:tavLst>
                                        <p:tav tm="0">
                                          <p:val>
                                            <p:fltVal val="0.5"/>
                                          </p:val>
                                        </p:tav>
                                        <p:tav tm="100000">
                                          <p:val>
                                            <p:strVal val="#ppt_x"/>
                                          </p:val>
                                        </p:tav>
                                      </p:tavLst>
                                    </p:anim>
                                    <p:anim calcmode="lin" valueType="num">
                                      <p:cBhvr>
                                        <p:cTn id="14" dur="500" fill="hold"/>
                                        <p:tgtEl>
                                          <p:spTgt spid="18"/>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3.1.6 </a:t>
            </a:r>
            <a:r>
              <a:rPr lang="zh-CN" altLang="en-US" sz="1800" dirty="0"/>
              <a:t>劳动争议处理</a:t>
            </a:r>
            <a:endParaRPr lang="zh-CN" altLang="zh-CN" sz="1800" dirty="0">
              <a:solidFill>
                <a:srgbClr val="8BAB00"/>
              </a:solidFill>
            </a:endParaRPr>
          </a:p>
        </p:txBody>
      </p:sp>
      <p:sp>
        <p:nvSpPr>
          <p:cNvPr id="15" name="TextBox 6"/>
          <p:cNvSpPr txBox="1"/>
          <p:nvPr/>
        </p:nvSpPr>
        <p:spPr>
          <a:xfrm>
            <a:off x="8835479" y="3171816"/>
            <a:ext cx="3116640" cy="452432"/>
          </a:xfrm>
          <a:prstGeom prst="rect">
            <a:avLst/>
          </a:prstGeom>
          <a:noFill/>
        </p:spPr>
        <p:txBody>
          <a:bodyPr wrap="square" rtlCol="0">
            <a:spAutoFit/>
          </a:bodyPr>
          <a:lstStyle/>
          <a:p>
            <a:pPr algn="r">
              <a:lnSpc>
                <a:spcPct val="130000"/>
              </a:lnSpc>
            </a:pPr>
            <a:r>
              <a:rPr lang="zh-CN" altLang="en-US" dirty="0">
                <a:solidFill>
                  <a:srgbClr val="5F5E5C"/>
                </a:solidFill>
                <a:latin typeface="华康俪金黑W8(P)" pitchFamily="34" charset="-122"/>
                <a:ea typeface="华康俪金黑W8(P)" pitchFamily="34" charset="-122"/>
              </a:rPr>
              <a:t>（</a:t>
            </a:r>
            <a:r>
              <a:rPr lang="en-US" altLang="zh-CN" dirty="0">
                <a:solidFill>
                  <a:srgbClr val="5F5E5C"/>
                </a:solidFill>
                <a:latin typeface="华康俪金黑W8(P)" pitchFamily="34" charset="-122"/>
                <a:ea typeface="华康俪金黑W8(P)" pitchFamily="34" charset="-122"/>
              </a:rPr>
              <a:t>3</a:t>
            </a:r>
            <a:r>
              <a:rPr lang="zh-CN" altLang="en-US" dirty="0">
                <a:solidFill>
                  <a:srgbClr val="5F5E5C"/>
                </a:solidFill>
                <a:latin typeface="华康俪金黑W8(P)" pitchFamily="34" charset="-122"/>
                <a:ea typeface="华康俪金黑W8(P)" pitchFamily="34" charset="-122"/>
              </a:rPr>
              <a:t>）劳动争议的主要类型</a:t>
            </a:r>
            <a:endParaRPr lang="zh-CN" altLang="en-US" dirty="0">
              <a:solidFill>
                <a:srgbClr val="5F5E5C"/>
              </a:solidFill>
              <a:latin typeface="华康俪金黑W8(P)" pitchFamily="34" charset="-122"/>
              <a:ea typeface="华康俪金黑W8(P)" pitchFamily="34" charset="-122"/>
            </a:endParaRPr>
          </a:p>
        </p:txBody>
      </p:sp>
      <p:sp>
        <p:nvSpPr>
          <p:cNvPr id="16" name="TextBox 6"/>
          <p:cNvSpPr txBox="1"/>
          <p:nvPr/>
        </p:nvSpPr>
        <p:spPr>
          <a:xfrm>
            <a:off x="966311" y="3902566"/>
            <a:ext cx="10893504" cy="2445285"/>
          </a:xfrm>
          <a:prstGeom prst="rect">
            <a:avLst/>
          </a:prstGeom>
          <a:noFill/>
        </p:spPr>
        <p:txBody>
          <a:bodyPr wrap="square" rtlCol="0">
            <a:spAutoFit/>
          </a:bodyPr>
          <a:lstStyle/>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因确认劳动关系发生的争议；</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因订立、履行、变更、解除和终止劳动合同发生的争议；</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因除名、辞退和辞职、自动离职发生的争议；</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因工作时间、休息休假、社会保险、福利、培训以及劳动保护发生的争议；</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因劳动报酬、工伤医疗费、经济补偿或者赔偿金等发生的争议；</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法律、法规规定的其他劳动争议。</a:t>
            </a:r>
            <a:endParaRPr lang="zh-CN" altLang="en-US" b="1" dirty="0">
              <a:solidFill>
                <a:srgbClr val="5F5E5C"/>
              </a:solidFill>
              <a:latin typeface="微软雅黑" panose="020B0503020204020204" pitchFamily="34" charset="-122"/>
              <a:ea typeface="微软雅黑" panose="020B0503020204020204" pitchFamily="34" charset="-122"/>
            </a:endParaRPr>
          </a:p>
        </p:txBody>
      </p:sp>
      <p:sp>
        <p:nvSpPr>
          <p:cNvPr id="17" name="矩形 16"/>
          <p:cNvSpPr/>
          <p:nvPr/>
        </p:nvSpPr>
        <p:spPr>
          <a:xfrm>
            <a:off x="966311" y="3618021"/>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66311" y="5850269"/>
            <a:ext cx="5904000"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BAB00"/>
              </a:solidFill>
            </a:endParaRPr>
          </a:p>
        </p:txBody>
      </p:sp>
      <p:sp>
        <p:nvSpPr>
          <p:cNvPr id="2"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3.1.6 </a:t>
            </a:r>
            <a:r>
              <a:rPr lang="zh-CN" altLang="en-US" sz="1800" dirty="0"/>
              <a:t>劳动争议处理</a:t>
            </a:r>
            <a:endParaRPr lang="zh-CN" altLang="zh-CN" sz="1800" dirty="0">
              <a:solidFill>
                <a:srgbClr val="8BAB00"/>
              </a:solidFill>
            </a:endParaRPr>
          </a:p>
        </p:txBody>
      </p:sp>
      <p:sp>
        <p:nvSpPr>
          <p:cNvPr id="15" name="TextBox 6"/>
          <p:cNvSpPr txBox="1"/>
          <p:nvPr/>
        </p:nvSpPr>
        <p:spPr>
          <a:xfrm>
            <a:off x="8835479" y="2348880"/>
            <a:ext cx="3116640" cy="452432"/>
          </a:xfrm>
          <a:prstGeom prst="rect">
            <a:avLst/>
          </a:prstGeom>
          <a:noFill/>
        </p:spPr>
        <p:txBody>
          <a:bodyPr wrap="square" rtlCol="0">
            <a:spAutoFit/>
          </a:bodyPr>
          <a:lstStyle/>
          <a:p>
            <a:pPr algn="r">
              <a:lnSpc>
                <a:spcPct val="130000"/>
              </a:lnSpc>
            </a:pPr>
            <a:r>
              <a:rPr lang="zh-CN" altLang="en-US" dirty="0">
                <a:solidFill>
                  <a:srgbClr val="5F5E5C"/>
                </a:solidFill>
                <a:latin typeface="华康俪金黑W8(P)" pitchFamily="34" charset="-122"/>
                <a:ea typeface="华康俪金黑W8(P)" pitchFamily="34" charset="-122"/>
              </a:rPr>
              <a:t>（</a:t>
            </a:r>
            <a:r>
              <a:rPr lang="en-US" altLang="zh-CN" dirty="0">
                <a:solidFill>
                  <a:srgbClr val="5F5E5C"/>
                </a:solidFill>
                <a:latin typeface="华康俪金黑W8(P)" pitchFamily="34" charset="-122"/>
                <a:ea typeface="华康俪金黑W8(P)" pitchFamily="34" charset="-122"/>
              </a:rPr>
              <a:t>4</a:t>
            </a:r>
            <a:r>
              <a:rPr lang="zh-CN" altLang="en-US" dirty="0">
                <a:solidFill>
                  <a:srgbClr val="5F5E5C"/>
                </a:solidFill>
                <a:latin typeface="华康俪金黑W8(P)" pitchFamily="34" charset="-122"/>
                <a:ea typeface="华康俪金黑W8(P)" pitchFamily="34" charset="-122"/>
              </a:rPr>
              <a:t>）劳动争议的处理程序</a:t>
            </a:r>
            <a:endParaRPr lang="zh-CN" altLang="en-US" dirty="0">
              <a:solidFill>
                <a:srgbClr val="5F5E5C"/>
              </a:solidFill>
              <a:latin typeface="华康俪金黑W8(P)" pitchFamily="34" charset="-122"/>
              <a:ea typeface="华康俪金黑W8(P)" pitchFamily="34" charset="-122"/>
            </a:endParaRPr>
          </a:p>
        </p:txBody>
      </p:sp>
      <p:sp>
        <p:nvSpPr>
          <p:cNvPr id="17" name="矩形 16"/>
          <p:cNvSpPr/>
          <p:nvPr/>
        </p:nvSpPr>
        <p:spPr>
          <a:xfrm>
            <a:off x="966311" y="2795085"/>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6"/>
          <p:cNvSpPr txBox="1"/>
          <p:nvPr/>
        </p:nvSpPr>
        <p:spPr>
          <a:xfrm>
            <a:off x="966311" y="3501008"/>
            <a:ext cx="5348888" cy="1021433"/>
          </a:xfrm>
          <a:prstGeom prst="rect">
            <a:avLst/>
          </a:prstGeom>
          <a:noFill/>
        </p:spPr>
        <p:txBody>
          <a:bodyPr wrap="square" rtlCol="0">
            <a:spAutoFit/>
          </a:bodyPr>
          <a:lstStyle/>
          <a:p>
            <a:pPr>
              <a:lnSpc>
                <a:spcPct val="130000"/>
              </a:lnSpc>
            </a:pPr>
            <a:r>
              <a:rPr lang="en-US" altLang="zh-CN" sz="1600" dirty="0">
                <a:solidFill>
                  <a:srgbClr val="5F5E5C"/>
                </a:solidFill>
                <a:latin typeface="微软雅黑" panose="020B0503020204020204" pitchFamily="34" charset="-122"/>
                <a:ea typeface="微软雅黑" panose="020B0503020204020204" pitchFamily="34" charset="-122"/>
              </a:rPr>
              <a:t>《</a:t>
            </a:r>
            <a:r>
              <a:rPr lang="zh-CN" altLang="en-US" sz="1600" dirty="0">
                <a:solidFill>
                  <a:srgbClr val="5F5E5C"/>
                </a:solidFill>
                <a:latin typeface="微软雅黑" panose="020B0503020204020204" pitchFamily="34" charset="-122"/>
                <a:ea typeface="微软雅黑" panose="020B0503020204020204" pitchFamily="34" charset="-122"/>
              </a:rPr>
              <a:t>劳动法</a:t>
            </a:r>
            <a:r>
              <a:rPr lang="en-US" altLang="zh-CN" sz="1600" dirty="0">
                <a:solidFill>
                  <a:srgbClr val="5F5E5C"/>
                </a:solidFill>
                <a:latin typeface="微软雅黑" panose="020B0503020204020204" pitchFamily="34" charset="-122"/>
                <a:ea typeface="微软雅黑" panose="020B0503020204020204" pitchFamily="34" charset="-122"/>
              </a:rPr>
              <a:t>》</a:t>
            </a:r>
            <a:r>
              <a:rPr lang="zh-CN" altLang="en-US" sz="1600" dirty="0">
                <a:solidFill>
                  <a:srgbClr val="5F5E5C"/>
                </a:solidFill>
                <a:latin typeface="微软雅黑" panose="020B0503020204020204" pitchFamily="34" charset="-122"/>
                <a:ea typeface="微软雅黑" panose="020B0503020204020204" pitchFamily="34" charset="-122"/>
              </a:rPr>
              <a:t>规定：“用人单位与劳动者发生劳动争议，当事人可以依法申请调解、仲裁、提起诉讼，也可以协商解决。”</a:t>
            </a:r>
            <a:endParaRPr lang="zh-CN" altLang="zh-CN" sz="1600" b="1" dirty="0">
              <a:solidFill>
                <a:srgbClr val="3B79CE"/>
              </a:solidFill>
              <a:latin typeface="微软雅黑" panose="020B0503020204020204" pitchFamily="34" charset="-122"/>
              <a:ea typeface="微软雅黑" panose="020B0503020204020204" pitchFamily="34" charset="-122"/>
            </a:endParaRPr>
          </a:p>
        </p:txBody>
      </p:sp>
      <p:sp>
        <p:nvSpPr>
          <p:cNvPr id="7" name="矩形 6"/>
          <p:cNvSpPr/>
          <p:nvPr/>
        </p:nvSpPr>
        <p:spPr>
          <a:xfrm>
            <a:off x="966311" y="4680660"/>
            <a:ext cx="5348888" cy="1052596"/>
          </a:xfrm>
          <a:prstGeom prst="rect">
            <a:avLst/>
          </a:prstGeom>
        </p:spPr>
        <p:txBody>
          <a:bodyPr wrap="square">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我国将劳动争议的处理程序分为</a:t>
            </a:r>
            <a:r>
              <a:rPr lang="zh-CN" altLang="en-US" sz="1600" b="1" dirty="0">
                <a:solidFill>
                  <a:srgbClr val="8BAB00"/>
                </a:solidFill>
                <a:latin typeface="微软雅黑" panose="020B0503020204020204" pitchFamily="34" charset="-122"/>
                <a:ea typeface="微软雅黑" panose="020B0503020204020204" pitchFamily="34" charset="-122"/>
              </a:rPr>
              <a:t>调解、仲裁和诉讼</a:t>
            </a:r>
            <a:r>
              <a:rPr lang="zh-CN" altLang="en-US" sz="1600" dirty="0">
                <a:solidFill>
                  <a:srgbClr val="5F5E5C"/>
                </a:solidFill>
                <a:latin typeface="微软雅黑" panose="020B0503020204020204" pitchFamily="34" charset="-122"/>
                <a:ea typeface="微软雅黑" panose="020B0503020204020204" pitchFamily="34" charset="-122"/>
              </a:rPr>
              <a:t>三个阶段。与此相应的机构是：用人单位设立的</a:t>
            </a:r>
            <a:r>
              <a:rPr lang="zh-CN" altLang="en-US" sz="1600" b="1" dirty="0">
                <a:solidFill>
                  <a:srgbClr val="8BAB00"/>
                </a:solidFill>
                <a:latin typeface="微软雅黑" panose="020B0503020204020204" pitchFamily="34" charset="-122"/>
                <a:ea typeface="微软雅黑" panose="020B0503020204020204" pitchFamily="34" charset="-122"/>
              </a:rPr>
              <a:t>劳动争议调解委员会、劳动争议仲裁委员会，以及人民法院</a:t>
            </a:r>
            <a:r>
              <a:rPr lang="zh-CN" altLang="en-US" sz="1600" dirty="0">
                <a:solidFill>
                  <a:srgbClr val="5F5E5C"/>
                </a:solidFill>
                <a:latin typeface="微软雅黑" panose="020B0503020204020204" pitchFamily="34" charset="-122"/>
                <a:ea typeface="微软雅黑" panose="020B0503020204020204" pitchFamily="34" charset="-122"/>
              </a:rPr>
              <a:t>。</a:t>
            </a:r>
            <a:endParaRPr lang="zh-CN" altLang="zh-CN" sz="1600" dirty="0">
              <a:solidFill>
                <a:srgbClr val="5F5E5C"/>
              </a:solidFill>
              <a:latin typeface="微软雅黑" panose="020B0503020204020204" pitchFamily="34" charset="-122"/>
              <a:ea typeface="微软雅黑" panose="020B0503020204020204" pitchFamily="34" charset="-122"/>
            </a:endParaRPr>
          </a:p>
        </p:txBody>
      </p:sp>
      <p:pic>
        <p:nvPicPr>
          <p:cNvPr id="9" name="Picture 2" descr="F:\360云盘\02-个人资料\！PPT图片及版面资源\06-PPT精选插图\03-人物\36351-12021r2044911.jpg"/>
          <p:cNvPicPr>
            <a:picLocks noChangeAspect="1" noChangeArrowheads="1"/>
          </p:cNvPicPr>
          <p:nvPr/>
        </p:nvPicPr>
        <p:blipFill rotWithShape="1">
          <a:blip r:embed="rId1" cstate="screen"/>
          <a:srcRect/>
          <a:stretch>
            <a:fillRect/>
          </a:stretch>
        </p:blipFill>
        <p:spPr bwMode="auto">
          <a:xfrm>
            <a:off x="6459215" y="3212292"/>
            <a:ext cx="5354960" cy="3097028"/>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3.1.6 </a:t>
            </a:r>
            <a:r>
              <a:rPr lang="zh-CN" altLang="en-US" sz="1800" dirty="0"/>
              <a:t>劳动争议处理</a:t>
            </a:r>
            <a:endParaRPr lang="zh-CN" altLang="zh-CN" sz="1800" dirty="0">
              <a:solidFill>
                <a:srgbClr val="8BAB00"/>
              </a:solidFill>
            </a:endParaRPr>
          </a:p>
        </p:txBody>
      </p:sp>
      <p:sp>
        <p:nvSpPr>
          <p:cNvPr id="15" name="TextBox 6"/>
          <p:cNvSpPr txBox="1"/>
          <p:nvPr/>
        </p:nvSpPr>
        <p:spPr>
          <a:xfrm>
            <a:off x="8619455" y="3171816"/>
            <a:ext cx="3332664" cy="452432"/>
          </a:xfrm>
          <a:prstGeom prst="rect">
            <a:avLst/>
          </a:prstGeom>
          <a:noFill/>
        </p:spPr>
        <p:txBody>
          <a:bodyPr wrap="square" rtlCol="0">
            <a:spAutoFit/>
          </a:bodyPr>
          <a:lstStyle/>
          <a:p>
            <a:pPr algn="r">
              <a:lnSpc>
                <a:spcPct val="130000"/>
              </a:lnSpc>
            </a:pPr>
            <a:r>
              <a:rPr lang="zh-CN" altLang="en-US" dirty="0">
                <a:solidFill>
                  <a:srgbClr val="5F5E5C"/>
                </a:solidFill>
                <a:latin typeface="华康俪金黑W8(P)" pitchFamily="34" charset="-122"/>
                <a:ea typeface="华康俪金黑W8(P)" pitchFamily="34" charset="-122"/>
              </a:rPr>
              <a:t>（</a:t>
            </a:r>
            <a:r>
              <a:rPr lang="en-US" altLang="zh-CN" dirty="0">
                <a:solidFill>
                  <a:srgbClr val="5F5E5C"/>
                </a:solidFill>
                <a:latin typeface="华康俪金黑W8(P)" pitchFamily="34" charset="-122"/>
                <a:ea typeface="华康俪金黑W8(P)" pitchFamily="34" charset="-122"/>
              </a:rPr>
              <a:t>5</a:t>
            </a:r>
            <a:r>
              <a:rPr lang="zh-CN" altLang="en-US" dirty="0">
                <a:solidFill>
                  <a:srgbClr val="5F5E5C"/>
                </a:solidFill>
                <a:latin typeface="华康俪金黑W8(P)" pitchFamily="34" charset="-122"/>
                <a:ea typeface="华康俪金黑W8(P)" pitchFamily="34" charset="-122"/>
              </a:rPr>
              <a:t>）劳动争议处理基本原则</a:t>
            </a:r>
            <a:endParaRPr lang="zh-CN" altLang="en-US" dirty="0">
              <a:solidFill>
                <a:srgbClr val="5F5E5C"/>
              </a:solidFill>
              <a:latin typeface="华康俪金黑W8(P)" pitchFamily="34" charset="-122"/>
              <a:ea typeface="华康俪金黑W8(P)" pitchFamily="34" charset="-122"/>
            </a:endParaRPr>
          </a:p>
        </p:txBody>
      </p:sp>
      <p:sp>
        <p:nvSpPr>
          <p:cNvPr id="16" name="TextBox 6"/>
          <p:cNvSpPr txBox="1"/>
          <p:nvPr/>
        </p:nvSpPr>
        <p:spPr>
          <a:xfrm>
            <a:off x="966311" y="3902566"/>
            <a:ext cx="10893504" cy="1648143"/>
          </a:xfrm>
          <a:prstGeom prst="rect">
            <a:avLst/>
          </a:prstGeom>
          <a:noFill/>
        </p:spPr>
        <p:txBody>
          <a:bodyPr wrap="square" rtlCol="0">
            <a:spAutoFit/>
          </a:bodyPr>
          <a:lstStyle/>
          <a:p>
            <a:pPr marL="342900" indent="-342900">
              <a:lnSpc>
                <a:spcPct val="130000"/>
              </a:lnSpc>
              <a:spcAft>
                <a:spcPts val="300"/>
              </a:spcAft>
              <a:buFont typeface="Wingdings" panose="05000000000000000000" pitchFamily="2" charset="2"/>
              <a:buChar char="Ø"/>
            </a:pPr>
            <a:r>
              <a:rPr lang="zh-CN" altLang="en-US" b="1" dirty="0">
                <a:solidFill>
                  <a:srgbClr val="8BAB00"/>
                </a:solidFill>
                <a:latin typeface="微软雅黑" panose="020B0503020204020204" pitchFamily="34" charset="-122"/>
                <a:ea typeface="微软雅黑" panose="020B0503020204020204" pitchFamily="34" charset="-122"/>
              </a:rPr>
              <a:t>调解</a:t>
            </a:r>
            <a:r>
              <a:rPr lang="zh-CN" altLang="en-US" b="1" dirty="0">
                <a:solidFill>
                  <a:srgbClr val="5F5E5C"/>
                </a:solidFill>
                <a:latin typeface="微软雅黑" panose="020B0503020204020204" pitchFamily="34" charset="-122"/>
                <a:ea typeface="微软雅黑" panose="020B0503020204020204" pitchFamily="34" charset="-122"/>
              </a:rPr>
              <a:t>（第三方介入）、</a:t>
            </a:r>
            <a:r>
              <a:rPr lang="zh-CN" altLang="en-US" b="1" dirty="0">
                <a:solidFill>
                  <a:srgbClr val="8BAB00"/>
                </a:solidFill>
                <a:latin typeface="微软雅黑" panose="020B0503020204020204" pitchFamily="34" charset="-122"/>
                <a:ea typeface="微软雅黑" panose="020B0503020204020204" pitchFamily="34" charset="-122"/>
              </a:rPr>
              <a:t>协商</a:t>
            </a:r>
            <a:r>
              <a:rPr lang="zh-CN" altLang="en-US" b="1" dirty="0">
                <a:solidFill>
                  <a:srgbClr val="5F5E5C"/>
                </a:solidFill>
                <a:latin typeface="微软雅黑" panose="020B0503020204020204" pitchFamily="34" charset="-122"/>
                <a:ea typeface="微软雅黑" panose="020B0503020204020204" pitchFamily="34" charset="-122"/>
              </a:rPr>
              <a:t>（当人事双方）和</a:t>
            </a:r>
            <a:r>
              <a:rPr lang="zh-CN" altLang="en-US" b="1" dirty="0">
                <a:solidFill>
                  <a:srgbClr val="8BAB00"/>
                </a:solidFill>
                <a:latin typeface="微软雅黑" panose="020B0503020204020204" pitchFamily="34" charset="-122"/>
                <a:ea typeface="微软雅黑" panose="020B0503020204020204" pitchFamily="34" charset="-122"/>
              </a:rPr>
              <a:t>及时处理原则</a:t>
            </a:r>
            <a:r>
              <a:rPr lang="zh-CN" altLang="en-US" b="1" dirty="0">
                <a:solidFill>
                  <a:srgbClr val="5F5E5C"/>
                </a:solidFill>
                <a:latin typeface="微软雅黑" panose="020B0503020204020204" pitchFamily="34" charset="-122"/>
                <a:ea typeface="微软雅黑" panose="020B0503020204020204" pitchFamily="34" charset="-122"/>
              </a:rPr>
              <a:t>；</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Wingdings" panose="05000000000000000000" pitchFamily="2" charset="2"/>
              <a:buChar char="Ø"/>
            </a:pPr>
            <a:r>
              <a:rPr lang="zh-CN" altLang="en-US" b="1" dirty="0">
                <a:solidFill>
                  <a:srgbClr val="5F5E5C"/>
                </a:solidFill>
                <a:latin typeface="微软雅黑" panose="020B0503020204020204" pitchFamily="34" charset="-122"/>
                <a:ea typeface="微软雅黑" panose="020B0503020204020204" pitchFamily="34" charset="-122"/>
              </a:rPr>
              <a:t>在查清事实的基础上，依法处理原则，即</a:t>
            </a:r>
            <a:r>
              <a:rPr lang="zh-CN" altLang="en-US" b="1" dirty="0">
                <a:solidFill>
                  <a:srgbClr val="8BAB00"/>
                </a:solidFill>
                <a:latin typeface="微软雅黑" panose="020B0503020204020204" pitchFamily="34" charset="-122"/>
                <a:ea typeface="微软雅黑" panose="020B0503020204020204" pitchFamily="34" charset="-122"/>
              </a:rPr>
              <a:t>合法原则</a:t>
            </a:r>
            <a:r>
              <a:rPr lang="zh-CN" altLang="en-US" b="1" dirty="0">
                <a:solidFill>
                  <a:srgbClr val="5F5E5C"/>
                </a:solidFill>
                <a:latin typeface="微软雅黑" panose="020B0503020204020204" pitchFamily="34" charset="-122"/>
                <a:ea typeface="微软雅黑" panose="020B0503020204020204" pitchFamily="34" charset="-122"/>
              </a:rPr>
              <a:t>；</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Wingdings" panose="05000000000000000000" pitchFamily="2" charset="2"/>
              <a:buChar char="Ø"/>
            </a:pPr>
            <a:r>
              <a:rPr lang="zh-CN" altLang="en-US" b="1" dirty="0">
                <a:solidFill>
                  <a:srgbClr val="5F5E5C"/>
                </a:solidFill>
                <a:latin typeface="微软雅黑" panose="020B0503020204020204" pitchFamily="34" charset="-122"/>
                <a:ea typeface="微软雅黑" panose="020B0503020204020204" pitchFamily="34" charset="-122"/>
              </a:rPr>
              <a:t>当事人在适用法律上一律平等原则，即</a:t>
            </a:r>
            <a:r>
              <a:rPr lang="zh-CN" altLang="en-US" b="1" dirty="0">
                <a:solidFill>
                  <a:srgbClr val="8BAB00"/>
                </a:solidFill>
                <a:latin typeface="微软雅黑" panose="020B0503020204020204" pitchFamily="34" charset="-122"/>
                <a:ea typeface="微软雅黑" panose="020B0503020204020204" pitchFamily="34" charset="-122"/>
              </a:rPr>
              <a:t>公平公正原则</a:t>
            </a:r>
            <a:r>
              <a:rPr lang="zh-CN" altLang="en-US" b="1" dirty="0">
                <a:solidFill>
                  <a:srgbClr val="5F5E5C"/>
                </a:solidFill>
                <a:latin typeface="微软雅黑" panose="020B0503020204020204" pitchFamily="34" charset="-122"/>
                <a:ea typeface="微软雅黑" panose="020B0503020204020204" pitchFamily="34" charset="-122"/>
              </a:rPr>
              <a:t>；</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Wingdings" panose="05000000000000000000" pitchFamily="2" charset="2"/>
              <a:buChar char="Ø"/>
            </a:pPr>
            <a:r>
              <a:rPr lang="zh-CN" altLang="en-US" b="1" dirty="0">
                <a:solidFill>
                  <a:srgbClr val="5F5E5C"/>
                </a:solidFill>
                <a:latin typeface="微软雅黑" panose="020B0503020204020204" pitchFamily="34" charset="-122"/>
                <a:ea typeface="微软雅黑" panose="020B0503020204020204" pitchFamily="34" charset="-122"/>
              </a:rPr>
              <a:t>劳动争议以</a:t>
            </a:r>
            <a:r>
              <a:rPr lang="zh-CN" altLang="en-US" b="1" dirty="0">
                <a:solidFill>
                  <a:srgbClr val="8BAB00"/>
                </a:solidFill>
                <a:latin typeface="微软雅黑" panose="020B0503020204020204" pitchFamily="34" charset="-122"/>
                <a:ea typeface="微软雅黑" panose="020B0503020204020204" pitchFamily="34" charset="-122"/>
              </a:rPr>
              <a:t>预防为主</a:t>
            </a:r>
            <a:r>
              <a:rPr lang="zh-CN" altLang="en-US" b="1" dirty="0">
                <a:solidFill>
                  <a:srgbClr val="5F5E5C"/>
                </a:solidFill>
                <a:latin typeface="微软雅黑" panose="020B0503020204020204" pitchFamily="34" charset="-122"/>
                <a:ea typeface="微软雅黑" panose="020B0503020204020204" pitchFamily="34" charset="-122"/>
              </a:rPr>
              <a:t>。</a:t>
            </a:r>
            <a:endParaRPr lang="zh-CN" altLang="en-US" b="1" dirty="0">
              <a:solidFill>
                <a:srgbClr val="5F5E5C"/>
              </a:solidFill>
              <a:latin typeface="微软雅黑" panose="020B0503020204020204" pitchFamily="34" charset="-122"/>
              <a:ea typeface="微软雅黑" panose="020B0503020204020204" pitchFamily="34" charset="-122"/>
            </a:endParaRPr>
          </a:p>
        </p:txBody>
      </p:sp>
      <p:sp>
        <p:nvSpPr>
          <p:cNvPr id="17" name="矩形 16"/>
          <p:cNvSpPr/>
          <p:nvPr/>
        </p:nvSpPr>
        <p:spPr>
          <a:xfrm>
            <a:off x="966311" y="3618021"/>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66311" y="1916832"/>
            <a:ext cx="10985807" cy="1052596"/>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anose="020B0503020204020204" pitchFamily="34" charset="-122"/>
                <a:ea typeface="微软雅黑" panose="020B0503020204020204" pitchFamily="34" charset="-122"/>
              </a:rPr>
              <a:t>员工关系管理的一个重要的相关职能是员工的纪律管理，所谓纪律管理，是指</a:t>
            </a:r>
            <a:r>
              <a:rPr lang="zh-CN" altLang="en-US" sz="1600" b="1" dirty="0">
                <a:solidFill>
                  <a:srgbClr val="5F5E5C"/>
                </a:solidFill>
                <a:latin typeface="微软雅黑" panose="020B0503020204020204" pitchFamily="34" charset="-122"/>
                <a:ea typeface="微软雅黑" panose="020B0503020204020204" pitchFamily="34" charset="-122"/>
              </a:rPr>
              <a:t>维持组织内部良好秩序的过程，也即凭借</a:t>
            </a:r>
            <a:r>
              <a:rPr lang="zh-CN" altLang="en-US" sz="1600" b="1" dirty="0">
                <a:solidFill>
                  <a:srgbClr val="8BAB00"/>
                </a:solidFill>
                <a:latin typeface="微软雅黑" panose="020B0503020204020204" pitchFamily="34" charset="-122"/>
                <a:ea typeface="微软雅黑" panose="020B0503020204020204" pitchFamily="34" charset="-122"/>
              </a:rPr>
              <a:t>奖励和惩罚措施来纠正、塑造以及强化员工行为的过程</a:t>
            </a:r>
            <a:r>
              <a:rPr lang="zh-CN" altLang="en-US" sz="1600" dirty="0">
                <a:solidFill>
                  <a:srgbClr val="5F5E5C"/>
                </a:solidFill>
                <a:latin typeface="微软雅黑" panose="020B0503020204020204" pitchFamily="34" charset="-122"/>
                <a:ea typeface="微软雅黑" panose="020B0503020204020204" pitchFamily="34" charset="-122"/>
              </a:rPr>
              <a:t>；或者说是</a:t>
            </a:r>
            <a:r>
              <a:rPr lang="zh-CN" altLang="en-US" sz="1600" b="1" dirty="0">
                <a:solidFill>
                  <a:srgbClr val="8BAB00"/>
                </a:solidFill>
                <a:latin typeface="微软雅黑" panose="020B0503020204020204" pitchFamily="34" charset="-122"/>
                <a:ea typeface="微软雅黑" panose="020B0503020204020204" pitchFamily="34" charset="-122"/>
              </a:rPr>
              <a:t>将组织成员的行为纳入法律的环境，对守法者给予保障，对违法者予以适当惩罚的过程</a:t>
            </a:r>
            <a:r>
              <a:rPr lang="zh-CN" altLang="en-US" sz="1600" dirty="0">
                <a:solidFill>
                  <a:srgbClr val="5F5E5C"/>
                </a:solidFill>
                <a:latin typeface="微软雅黑" panose="020B0503020204020204" pitchFamily="34" charset="-122"/>
                <a:ea typeface="微软雅黑" panose="020B0503020204020204" pitchFamily="34" charset="-122"/>
              </a:rPr>
              <a:t>。</a:t>
            </a:r>
            <a:endParaRPr lang="zh-CN" altLang="zh-CN" sz="1600" b="1" dirty="0">
              <a:solidFill>
                <a:srgbClr val="8BAB00"/>
              </a:solidFill>
              <a:latin typeface="微软雅黑" panose="020B0503020204020204" pitchFamily="34" charset="-122"/>
              <a:ea typeface="微软雅黑" panose="020B0503020204020204" pitchFamily="34" charset="-122"/>
            </a:endParaRPr>
          </a:p>
        </p:txBody>
      </p:sp>
      <p:sp>
        <p:nvSpPr>
          <p:cNvPr id="8" name="TextBox 6"/>
          <p:cNvSpPr txBox="1"/>
          <p:nvPr/>
        </p:nvSpPr>
        <p:spPr>
          <a:xfrm>
            <a:off x="966311" y="2976568"/>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3.2.1 </a:t>
            </a:r>
            <a:r>
              <a:rPr lang="zh-CN" altLang="en-US" sz="1800" dirty="0"/>
              <a:t>员工奖惩管理</a:t>
            </a:r>
            <a:endParaRPr lang="zh-CN" altLang="zh-CN" sz="1800" dirty="0">
              <a:solidFill>
                <a:srgbClr val="8BAB00"/>
              </a:solidFill>
            </a:endParaRPr>
          </a:p>
        </p:txBody>
      </p:sp>
      <p:sp>
        <p:nvSpPr>
          <p:cNvPr id="10" name="TextBox 6"/>
          <p:cNvSpPr txBox="1"/>
          <p:nvPr/>
        </p:nvSpPr>
        <p:spPr>
          <a:xfrm>
            <a:off x="966310" y="3501008"/>
            <a:ext cx="5492903" cy="1692771"/>
          </a:xfrm>
          <a:prstGeom prst="rect">
            <a:avLst/>
          </a:prstGeom>
          <a:noFill/>
        </p:spPr>
        <p:txBody>
          <a:bodyPr wrap="square" rtlCol="0">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奖励和惩罚是纪律管理不可缺少的方法。奖励属于积极性的激励诱因，是对员工某项工作成果的肯定，旨在利用员工的向上心、荣誉感，促使其守法守纪，负责尽职，并发挥最高的潜能。</a:t>
            </a:r>
            <a:r>
              <a:rPr lang="zh-CN" altLang="en-US" sz="1600" b="1" dirty="0">
                <a:solidFill>
                  <a:srgbClr val="8BAB00"/>
                </a:solidFill>
                <a:latin typeface="微软雅黑" panose="020B0503020204020204" pitchFamily="34" charset="-122"/>
                <a:ea typeface="微软雅黑" panose="020B0503020204020204" pitchFamily="34" charset="-122"/>
              </a:rPr>
              <a:t>奖励可以给员工带来高度的自尊、积极的情绪和满足感。</a:t>
            </a:r>
            <a:endParaRPr lang="zh-CN" altLang="zh-CN" sz="1600" b="1" dirty="0">
              <a:solidFill>
                <a:srgbClr val="8BAB00"/>
              </a:solidFill>
              <a:latin typeface="微软雅黑" panose="020B0503020204020204" pitchFamily="34" charset="-122"/>
              <a:ea typeface="微软雅黑" panose="020B0503020204020204" pitchFamily="34" charset="-122"/>
            </a:endParaRPr>
          </a:p>
        </p:txBody>
      </p:sp>
      <p:sp>
        <p:nvSpPr>
          <p:cNvPr id="11" name="矩形 10"/>
          <p:cNvSpPr/>
          <p:nvPr/>
        </p:nvSpPr>
        <p:spPr>
          <a:xfrm>
            <a:off x="966310" y="5256724"/>
            <a:ext cx="5492903" cy="1052596"/>
          </a:xfrm>
          <a:prstGeom prst="rect">
            <a:avLst/>
          </a:prstGeom>
        </p:spPr>
        <p:txBody>
          <a:bodyPr wrap="square">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惩罚则是消极的诱因，其目的是利用人的畏惧感，促使其循规蹈矩，不敢实施违法行为。</a:t>
            </a:r>
            <a:r>
              <a:rPr lang="zh-CN" altLang="en-US" sz="1600" b="1" dirty="0">
                <a:solidFill>
                  <a:srgbClr val="FF0000"/>
                </a:solidFill>
                <a:latin typeface="微软雅黑" panose="020B0503020204020204" pitchFamily="34" charset="-122"/>
                <a:ea typeface="微软雅黑" panose="020B0503020204020204" pitchFamily="34" charset="-122"/>
              </a:rPr>
              <a:t>惩罚会使人产生愤恨、恐惧或挫折，除非十分必要，否则不要滥施惩罚</a:t>
            </a:r>
            <a:r>
              <a:rPr lang="zh-CN" altLang="en-US" sz="1600" dirty="0">
                <a:solidFill>
                  <a:srgbClr val="5F5E5C"/>
                </a:solidFill>
                <a:latin typeface="微软雅黑" panose="020B0503020204020204" pitchFamily="34" charset="-122"/>
                <a:ea typeface="微软雅黑" panose="020B0503020204020204" pitchFamily="34" charset="-122"/>
              </a:rPr>
              <a:t>。</a:t>
            </a:r>
            <a:endParaRPr lang="zh-CN" altLang="zh-CN" sz="1600" dirty="0">
              <a:solidFill>
                <a:srgbClr val="5F5E5C"/>
              </a:solidFill>
              <a:latin typeface="微软雅黑" panose="020B0503020204020204" pitchFamily="34" charset="-122"/>
              <a:ea typeface="微软雅黑" panose="020B0503020204020204" pitchFamily="34" charset="-122"/>
            </a:endParaRPr>
          </a:p>
        </p:txBody>
      </p:sp>
      <p:pic>
        <p:nvPicPr>
          <p:cNvPr id="13" name="Picture 2" descr="F:\360云盘\02-个人资料\！PPT图片及版面资源\06-PPT精选插图\02-商务\xpic8797.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a:stretch>
            <a:fillRect/>
          </a:stretch>
        </p:blipFill>
        <p:spPr bwMode="auto">
          <a:xfrm>
            <a:off x="6819255" y="3438360"/>
            <a:ext cx="4994920" cy="3014976"/>
          </a:xfrm>
          <a:prstGeom prst="rect">
            <a:avLst/>
          </a:prstGeom>
          <a:noFill/>
          <a:ln>
            <a:solidFill>
              <a:srgbClr val="8BAB00"/>
            </a:solidFill>
          </a:ln>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decel="10000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par>
                                <p:cTn id="14" presetID="2" presetClass="entr" presetSubtype="1" decel="10000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p:cNvSpPr txBox="1"/>
          <p:nvPr/>
        </p:nvSpPr>
        <p:spPr>
          <a:xfrm>
            <a:off x="966311" y="1859514"/>
            <a:ext cx="527687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3.2.1 </a:t>
            </a:r>
            <a:r>
              <a:rPr lang="zh-CN" altLang="en-US" sz="1800" dirty="0"/>
              <a:t>员工奖惩管理</a:t>
            </a:r>
            <a:endParaRPr lang="zh-CN" altLang="en-US" sz="1800" dirty="0"/>
          </a:p>
        </p:txBody>
      </p:sp>
      <p:sp>
        <p:nvSpPr>
          <p:cNvPr id="12" name="TextBox 6"/>
          <p:cNvSpPr txBox="1"/>
          <p:nvPr/>
        </p:nvSpPr>
        <p:spPr>
          <a:xfrm>
            <a:off x="8331423" y="2348880"/>
            <a:ext cx="3620696" cy="452432"/>
          </a:xfrm>
          <a:prstGeom prst="rect">
            <a:avLst/>
          </a:prstGeom>
          <a:noFill/>
        </p:spPr>
        <p:txBody>
          <a:bodyPr wrap="square" rtlCol="0">
            <a:spAutoFit/>
          </a:bodyPr>
          <a:lstStyle/>
          <a:p>
            <a:pPr algn="r">
              <a:lnSpc>
                <a:spcPct val="130000"/>
              </a:lnSpc>
            </a:pPr>
            <a:r>
              <a:rPr lang="zh-CN" altLang="en-US" dirty="0">
                <a:solidFill>
                  <a:srgbClr val="5F5E5C"/>
                </a:solidFill>
                <a:latin typeface="华康俪金黑W8(P)" pitchFamily="34" charset="-122"/>
                <a:ea typeface="华康俪金黑W8(P)" pitchFamily="34" charset="-122"/>
              </a:rPr>
              <a:t>（</a:t>
            </a:r>
            <a:r>
              <a:rPr lang="en-US" altLang="zh-CN" dirty="0">
                <a:solidFill>
                  <a:srgbClr val="5F5E5C"/>
                </a:solidFill>
                <a:latin typeface="华康俪金黑W8(P)" pitchFamily="34" charset="-122"/>
                <a:ea typeface="华康俪金黑W8(P)" pitchFamily="34" charset="-122"/>
              </a:rPr>
              <a:t>1</a:t>
            </a:r>
            <a:r>
              <a:rPr lang="zh-CN" altLang="en-US" dirty="0">
                <a:solidFill>
                  <a:srgbClr val="5F5E5C"/>
                </a:solidFill>
                <a:latin typeface="华康俪金黑W8(P)" pitchFamily="34" charset="-122"/>
                <a:ea typeface="华康俪金黑W8(P)" pitchFamily="34" charset="-122"/>
              </a:rPr>
              <a:t>）奖惩的原理</a:t>
            </a:r>
            <a:r>
              <a:rPr lang="en-US" altLang="zh-CN" dirty="0">
                <a:solidFill>
                  <a:srgbClr val="5F5E5C"/>
                </a:solidFill>
                <a:latin typeface="华康俪金黑W8(P)" pitchFamily="34" charset="-122"/>
                <a:ea typeface="华康俪金黑W8(P)" pitchFamily="34" charset="-122"/>
              </a:rPr>
              <a:t>——</a:t>
            </a:r>
            <a:r>
              <a:rPr lang="zh-CN" altLang="en-US" dirty="0">
                <a:solidFill>
                  <a:srgbClr val="FF0000"/>
                </a:solidFill>
                <a:latin typeface="华康俪金黑W8(P)" pitchFamily="34" charset="-122"/>
                <a:ea typeface="华康俪金黑W8(P)" pitchFamily="34" charset="-122"/>
              </a:rPr>
              <a:t>热炉</a:t>
            </a:r>
            <a:r>
              <a:rPr lang="zh-CN" altLang="en-US" dirty="0">
                <a:solidFill>
                  <a:srgbClr val="5F5E5C"/>
                </a:solidFill>
                <a:latin typeface="华康俪金黑W8(P)" pitchFamily="34" charset="-122"/>
                <a:ea typeface="华康俪金黑W8(P)" pitchFamily="34" charset="-122"/>
              </a:rPr>
              <a:t>法则</a:t>
            </a:r>
            <a:endParaRPr lang="zh-CN" altLang="en-US" dirty="0">
              <a:solidFill>
                <a:srgbClr val="5F5E5C"/>
              </a:solidFill>
              <a:latin typeface="华康俪金黑W8(P)" pitchFamily="34" charset="-122"/>
              <a:ea typeface="华康俪金黑W8(P)" pitchFamily="34" charset="-122"/>
            </a:endParaRPr>
          </a:p>
        </p:txBody>
      </p:sp>
      <p:sp>
        <p:nvSpPr>
          <p:cNvPr id="14" name="矩形 13"/>
          <p:cNvSpPr/>
          <p:nvPr/>
        </p:nvSpPr>
        <p:spPr>
          <a:xfrm>
            <a:off x="966311" y="2795085"/>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6"/>
          <p:cNvSpPr txBox="1"/>
          <p:nvPr/>
        </p:nvSpPr>
        <p:spPr>
          <a:xfrm>
            <a:off x="966311" y="2996952"/>
            <a:ext cx="10985807" cy="412421"/>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anose="020B0503020204020204" pitchFamily="34" charset="-122"/>
                <a:ea typeface="微软雅黑" panose="020B0503020204020204" pitchFamily="34" charset="-122"/>
              </a:rPr>
              <a:t>每个公司都有自己的“</a:t>
            </a:r>
            <a:r>
              <a:rPr lang="zh-CN" altLang="en-US" sz="1600" b="1" dirty="0">
                <a:solidFill>
                  <a:srgbClr val="FF0000"/>
                </a:solidFill>
                <a:latin typeface="微软雅黑" panose="020B0503020204020204" pitchFamily="34" charset="-122"/>
                <a:ea typeface="微软雅黑" panose="020B0503020204020204" pitchFamily="34" charset="-122"/>
              </a:rPr>
              <a:t>天条</a:t>
            </a:r>
            <a:r>
              <a:rPr lang="zh-CN" altLang="en-US" sz="1600" dirty="0">
                <a:solidFill>
                  <a:srgbClr val="5F5E5C"/>
                </a:solidFill>
                <a:latin typeface="微软雅黑" panose="020B0503020204020204" pitchFamily="34" charset="-122"/>
                <a:ea typeface="微软雅黑" panose="020B0503020204020204" pitchFamily="34" charset="-122"/>
              </a:rPr>
              <a:t>”及规章制度，单位中的任何人触犯了都要受到惩罚。“</a:t>
            </a:r>
            <a:r>
              <a:rPr lang="zh-CN" altLang="en-US" sz="1600" b="1" dirty="0">
                <a:solidFill>
                  <a:srgbClr val="FF0000"/>
                </a:solidFill>
                <a:latin typeface="微软雅黑" panose="020B0503020204020204" pitchFamily="34" charset="-122"/>
                <a:ea typeface="微软雅黑" panose="020B0503020204020204" pitchFamily="34" charset="-122"/>
              </a:rPr>
              <a:t>热炉</a:t>
            </a:r>
            <a:r>
              <a:rPr lang="zh-CN" altLang="en-US" sz="1600" dirty="0">
                <a:solidFill>
                  <a:srgbClr val="5F5E5C"/>
                </a:solidFill>
                <a:latin typeface="微软雅黑" panose="020B0503020204020204" pitchFamily="34" charset="-122"/>
                <a:ea typeface="微软雅黑" panose="020B0503020204020204" pitchFamily="34" charset="-122"/>
              </a:rPr>
              <a:t>”法则形象地阐述了惩处原则： </a:t>
            </a:r>
            <a:endParaRPr lang="zh-CN" altLang="zh-CN" sz="1600" dirty="0">
              <a:solidFill>
                <a:srgbClr val="FFC000"/>
              </a:solidFill>
              <a:latin typeface="微软雅黑" panose="020B0503020204020204" pitchFamily="34" charset="-122"/>
              <a:ea typeface="微软雅黑" panose="020B0503020204020204" pitchFamily="34" charset="-122"/>
            </a:endParaRPr>
          </a:p>
        </p:txBody>
      </p:sp>
      <p:sp>
        <p:nvSpPr>
          <p:cNvPr id="16" name="TextBox 6"/>
          <p:cNvSpPr txBox="1"/>
          <p:nvPr/>
        </p:nvSpPr>
        <p:spPr>
          <a:xfrm>
            <a:off x="966311" y="3724955"/>
            <a:ext cx="10893504" cy="2368341"/>
          </a:xfrm>
          <a:prstGeom prst="rect">
            <a:avLst/>
          </a:prstGeom>
          <a:noFill/>
        </p:spPr>
        <p:txBody>
          <a:bodyPr wrap="square" rtlCol="0">
            <a:spAutoFit/>
          </a:bodyPr>
          <a:lstStyle/>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热炉火红，不用手去摸也知道炉子是热的，是会灼伤人的</a:t>
            </a:r>
            <a:r>
              <a:rPr lang="en-US" altLang="zh-CN" b="1" dirty="0">
                <a:solidFill>
                  <a:srgbClr val="5F5E5C"/>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警告性原则</a:t>
            </a:r>
            <a:r>
              <a:rPr lang="zh-CN" altLang="en-US" b="1" dirty="0">
                <a:solidFill>
                  <a:srgbClr val="5F5E5C"/>
                </a:solidFill>
                <a:latin typeface="微软雅黑" panose="020B0503020204020204" pitchFamily="34" charset="-122"/>
                <a:ea typeface="微软雅黑" panose="020B0503020204020204" pitchFamily="34" charset="-122"/>
              </a:rPr>
              <a:t>。领导者要经常对下属进行规章制度教育，以警告或劝戒不要触犯规章制度，否则会受到惩处。 </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每当你碰到热炉，肯定会被灼伤</a:t>
            </a:r>
            <a:r>
              <a:rPr lang="en-US" altLang="zh-CN" b="1" dirty="0">
                <a:solidFill>
                  <a:srgbClr val="5F5E5C"/>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严肃性原则</a:t>
            </a:r>
            <a:r>
              <a:rPr lang="zh-CN" altLang="en-US" b="1" dirty="0">
                <a:solidFill>
                  <a:srgbClr val="5F5E5C"/>
                </a:solidFill>
                <a:latin typeface="微软雅黑" panose="020B0503020204020204" pitchFamily="34" charset="-122"/>
                <a:ea typeface="微软雅黑" panose="020B0503020204020204" pitchFamily="34" charset="-122"/>
              </a:rPr>
              <a:t>。也就是说只要触犯规章制度，就一定会受到惩处。 </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当你碰到热炉时，立即就被灼伤</a:t>
            </a:r>
            <a:r>
              <a:rPr lang="en-US" altLang="zh-CN" b="1" dirty="0">
                <a:solidFill>
                  <a:srgbClr val="5F5E5C"/>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即时性原则</a:t>
            </a:r>
            <a:r>
              <a:rPr lang="zh-CN" altLang="en-US" b="1" dirty="0">
                <a:solidFill>
                  <a:srgbClr val="5F5E5C"/>
                </a:solidFill>
                <a:latin typeface="微软雅黑" panose="020B0503020204020204" pitchFamily="34" charset="-122"/>
                <a:ea typeface="微软雅黑" panose="020B0503020204020204" pitchFamily="34" charset="-122"/>
              </a:rPr>
              <a:t>。惩处必须在错误行为发生后立即进行，不拖泥带水，决不能有时间差，以达到及时改正错误行为的目的。</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不管谁碰到热炉，都会被灼伤</a:t>
            </a:r>
            <a:r>
              <a:rPr lang="en-US" altLang="zh-CN" b="1" dirty="0">
                <a:solidFill>
                  <a:srgbClr val="5F5E5C"/>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公平性原则</a:t>
            </a:r>
            <a:r>
              <a:rPr lang="zh-CN" altLang="en-US" b="1" dirty="0">
                <a:solidFill>
                  <a:srgbClr val="5F5E5C"/>
                </a:solidFill>
                <a:latin typeface="微软雅黑" panose="020B0503020204020204" pitchFamily="34" charset="-122"/>
                <a:ea typeface="微软雅黑" panose="020B0503020204020204" pitchFamily="34" charset="-122"/>
              </a:rPr>
              <a:t>。</a:t>
            </a:r>
            <a:endParaRPr lang="zh-CN" altLang="en-US" b="1" dirty="0">
              <a:solidFill>
                <a:srgbClr val="5F5E5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1+#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p:cNvSpPr txBox="1"/>
          <p:nvPr/>
        </p:nvSpPr>
        <p:spPr>
          <a:xfrm>
            <a:off x="966311" y="1859514"/>
            <a:ext cx="527687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3.2.1 </a:t>
            </a:r>
            <a:r>
              <a:rPr lang="zh-CN" altLang="en-US" sz="1800" dirty="0"/>
              <a:t>员工奖惩管理</a:t>
            </a:r>
            <a:endParaRPr lang="zh-CN" altLang="en-US" sz="1800" dirty="0"/>
          </a:p>
        </p:txBody>
      </p:sp>
      <p:sp>
        <p:nvSpPr>
          <p:cNvPr id="12" name="TextBox 6"/>
          <p:cNvSpPr txBox="1"/>
          <p:nvPr/>
        </p:nvSpPr>
        <p:spPr>
          <a:xfrm>
            <a:off x="8036769" y="2348880"/>
            <a:ext cx="3915350" cy="452432"/>
          </a:xfrm>
          <a:prstGeom prst="rect">
            <a:avLst/>
          </a:prstGeom>
          <a:noFill/>
        </p:spPr>
        <p:txBody>
          <a:bodyPr wrap="square" rtlCol="0">
            <a:spAutoFit/>
          </a:bodyPr>
          <a:lstStyle/>
          <a:p>
            <a:pPr algn="r">
              <a:lnSpc>
                <a:spcPct val="130000"/>
              </a:lnSpc>
            </a:pPr>
            <a:r>
              <a:rPr lang="zh-CN" altLang="en-US" dirty="0">
                <a:solidFill>
                  <a:srgbClr val="5F5E5C"/>
                </a:solidFill>
                <a:latin typeface="华康俪金黑W8(P)" pitchFamily="34" charset="-122"/>
                <a:ea typeface="华康俪金黑W8(P)" pitchFamily="34" charset="-122"/>
              </a:rPr>
              <a:t>（</a:t>
            </a:r>
            <a:r>
              <a:rPr lang="en-US" altLang="zh-CN" dirty="0">
                <a:solidFill>
                  <a:srgbClr val="5F5E5C"/>
                </a:solidFill>
                <a:latin typeface="华康俪金黑W8(P)" pitchFamily="34" charset="-122"/>
                <a:ea typeface="华康俪金黑W8(P)" pitchFamily="34" charset="-122"/>
              </a:rPr>
              <a:t>2</a:t>
            </a:r>
            <a:r>
              <a:rPr lang="zh-CN" altLang="en-US" dirty="0">
                <a:solidFill>
                  <a:srgbClr val="5F5E5C"/>
                </a:solidFill>
                <a:latin typeface="华康俪金黑W8(P)" pitchFamily="34" charset="-122"/>
                <a:ea typeface="华康俪金黑W8(P)" pitchFamily="34" charset="-122"/>
              </a:rPr>
              <a:t>）对员工进行奖惩的程序和步骤</a:t>
            </a:r>
            <a:endParaRPr lang="zh-CN" altLang="en-US" dirty="0">
              <a:solidFill>
                <a:srgbClr val="5F5E5C"/>
              </a:solidFill>
              <a:latin typeface="华康俪金黑W8(P)" pitchFamily="34" charset="-122"/>
              <a:ea typeface="华康俪金黑W8(P)" pitchFamily="34" charset="-122"/>
            </a:endParaRPr>
          </a:p>
        </p:txBody>
      </p:sp>
      <p:sp>
        <p:nvSpPr>
          <p:cNvPr id="14" name="矩形 13"/>
          <p:cNvSpPr/>
          <p:nvPr/>
        </p:nvSpPr>
        <p:spPr>
          <a:xfrm>
            <a:off x="966311" y="2795085"/>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6"/>
          <p:cNvSpPr>
            <a:spLocks noChangeArrowheads="1"/>
          </p:cNvSpPr>
          <p:nvPr/>
        </p:nvSpPr>
        <p:spPr bwMode="ltGray">
          <a:xfrm>
            <a:off x="1079882" y="3356992"/>
            <a:ext cx="2071701" cy="527050"/>
          </a:xfrm>
          <a:prstGeom prst="roundRect">
            <a:avLst>
              <a:gd name="adj" fmla="val 5979"/>
            </a:avLst>
          </a:prstGeom>
          <a:solidFill>
            <a:srgbClr val="8BAB00"/>
          </a:solidFill>
          <a:ln w="9525" cap="flat" cmpd="sng" algn="ctr">
            <a:noFill/>
            <a:prstDash val="solid"/>
          </a:ln>
          <a:effectLst>
            <a:outerShdw blurRad="40000" dist="23000" dir="5400000" rotWithShape="0">
              <a:srgbClr val="000000">
                <a:alpha val="35000"/>
              </a:srgbClr>
            </a:outerShdw>
          </a:effectLst>
        </p:spPr>
        <p:txBody>
          <a:bodyPr wrap="none" lIns="91429" tIns="45715" rIns="91429" bIns="45715" anchor="ctr"/>
          <a:lstStyle/>
          <a:p>
            <a:pPr algn="ctr" eaLnBrk="0" hangingPunct="0">
              <a:defRPr/>
            </a:pPr>
            <a:r>
              <a:rPr lang="zh-CN" altLang="en-US" sz="2200" kern="0" dirty="0">
                <a:solidFill>
                  <a:sysClr val="window" lastClr="FFFFFF"/>
                </a:solidFill>
                <a:latin typeface="华康俪金黑W8(P)" pitchFamily="34" charset="-122"/>
                <a:ea typeface="华康俪金黑W8(P)" pitchFamily="34" charset="-122"/>
              </a:rPr>
              <a:t>第一步</a:t>
            </a:r>
            <a:endParaRPr lang="en-US" altLang="zh-CN" sz="2200" kern="0" dirty="0">
              <a:solidFill>
                <a:sysClr val="window" lastClr="FFFFFF"/>
              </a:solidFill>
              <a:latin typeface="华康俪金黑W8(P)" pitchFamily="34" charset="-122"/>
              <a:ea typeface="华康俪金黑W8(P)" pitchFamily="34" charset="-122"/>
            </a:endParaRPr>
          </a:p>
        </p:txBody>
      </p:sp>
      <p:sp>
        <p:nvSpPr>
          <p:cNvPr id="8" name="AutoShape 7"/>
          <p:cNvSpPr>
            <a:spLocks noChangeArrowheads="1"/>
          </p:cNvSpPr>
          <p:nvPr/>
        </p:nvSpPr>
        <p:spPr bwMode="ltGray">
          <a:xfrm>
            <a:off x="3454568" y="3356992"/>
            <a:ext cx="2071696" cy="527050"/>
          </a:xfrm>
          <a:prstGeom prst="roundRect">
            <a:avLst>
              <a:gd name="adj" fmla="val 5979"/>
            </a:avLst>
          </a:prstGeom>
          <a:solidFill>
            <a:srgbClr val="8BAB00"/>
          </a:solidFill>
          <a:ln w="9525" cap="flat" cmpd="sng" algn="ctr">
            <a:solidFill>
              <a:srgbClr val="8BAB00"/>
            </a:solidFill>
            <a:prstDash val="solid"/>
          </a:ln>
          <a:effectLst>
            <a:outerShdw blurRad="40000" dist="23000" dir="5400000" rotWithShape="0">
              <a:srgbClr val="000000">
                <a:alpha val="35000"/>
              </a:srgbClr>
            </a:outerShdw>
          </a:effectLst>
        </p:spPr>
        <p:txBody>
          <a:bodyPr wrap="none" lIns="91429" tIns="45715" rIns="91429" bIns="45715" anchor="ctr"/>
          <a:lstStyle/>
          <a:p>
            <a:pPr algn="ctr" eaLnBrk="0" hangingPunct="0">
              <a:defRPr/>
            </a:pPr>
            <a:r>
              <a:rPr lang="zh-CN" altLang="en-US" sz="2200" kern="0" dirty="0">
                <a:solidFill>
                  <a:sysClr val="window" lastClr="FFFFFF"/>
                </a:solidFill>
                <a:latin typeface="华康俪金黑W8(P)" pitchFamily="34" charset="-122"/>
                <a:ea typeface="华康俪金黑W8(P)" pitchFamily="34" charset="-122"/>
              </a:rPr>
              <a:t>第二步</a:t>
            </a:r>
            <a:endParaRPr lang="en-US" altLang="zh-CN" sz="2200" kern="0" dirty="0">
              <a:solidFill>
                <a:sysClr val="window" lastClr="FFFFFF"/>
              </a:solidFill>
              <a:latin typeface="华康俪金黑W8(P)" pitchFamily="34" charset="-122"/>
              <a:ea typeface="华康俪金黑W8(P)" pitchFamily="34" charset="-122"/>
            </a:endParaRPr>
          </a:p>
        </p:txBody>
      </p:sp>
      <p:sp>
        <p:nvSpPr>
          <p:cNvPr id="10" name="AutoShape 8"/>
          <p:cNvSpPr>
            <a:spLocks noChangeArrowheads="1"/>
          </p:cNvSpPr>
          <p:nvPr/>
        </p:nvSpPr>
        <p:spPr bwMode="ltGray">
          <a:xfrm>
            <a:off x="5829249" y="3356992"/>
            <a:ext cx="2071702" cy="527050"/>
          </a:xfrm>
          <a:prstGeom prst="roundRect">
            <a:avLst>
              <a:gd name="adj" fmla="val 5979"/>
            </a:avLst>
          </a:prstGeom>
          <a:solidFill>
            <a:srgbClr val="8BAB00"/>
          </a:solidFill>
          <a:ln w="9525" cap="flat" cmpd="sng" algn="ctr">
            <a:noFill/>
            <a:prstDash val="solid"/>
          </a:ln>
          <a:effectLst>
            <a:outerShdw blurRad="40000" dist="23000" dir="5400000" rotWithShape="0">
              <a:srgbClr val="000000">
                <a:alpha val="35000"/>
              </a:srgbClr>
            </a:outerShdw>
          </a:effectLst>
        </p:spPr>
        <p:txBody>
          <a:bodyPr wrap="none" lIns="91429" tIns="45715" rIns="91429" bIns="45715" anchor="ctr"/>
          <a:lstStyle/>
          <a:p>
            <a:pPr algn="ctr" eaLnBrk="0" hangingPunct="0">
              <a:defRPr/>
            </a:pPr>
            <a:r>
              <a:rPr lang="zh-CN" altLang="en-US" sz="2200" kern="0" dirty="0">
                <a:solidFill>
                  <a:sysClr val="window" lastClr="FFFFFF"/>
                </a:solidFill>
                <a:latin typeface="华康俪金黑W8(P)" pitchFamily="34" charset="-122"/>
                <a:ea typeface="华康俪金黑W8(P)" pitchFamily="34" charset="-122"/>
              </a:rPr>
              <a:t>第三步</a:t>
            </a:r>
            <a:endParaRPr lang="en-US" altLang="zh-CN" sz="2200" kern="0" dirty="0">
              <a:solidFill>
                <a:sysClr val="window" lastClr="FFFFFF"/>
              </a:solidFill>
              <a:latin typeface="华康俪金黑W8(P)" pitchFamily="34" charset="-122"/>
              <a:ea typeface="华康俪金黑W8(P)" pitchFamily="34" charset="-122"/>
            </a:endParaRPr>
          </a:p>
        </p:txBody>
      </p:sp>
      <p:sp>
        <p:nvSpPr>
          <p:cNvPr id="11" name="圆角矩形 10"/>
          <p:cNvSpPr/>
          <p:nvPr/>
        </p:nvSpPr>
        <p:spPr>
          <a:xfrm>
            <a:off x="1079882" y="4028058"/>
            <a:ext cx="2071702" cy="1728192"/>
          </a:xfrm>
          <a:prstGeom prst="roundRect">
            <a:avLst>
              <a:gd name="adj" fmla="val 1280"/>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 lastClr="FFFFFF">
                <a:lumMod val="75000"/>
              </a:sysClr>
            </a:solidFill>
            <a:prstDash val="solid"/>
          </a:ln>
          <a:effectLst>
            <a:outerShdw blurRad="40000" dist="20000" dir="5400000" rotWithShape="0">
              <a:srgbClr val="000000">
                <a:alpha val="38000"/>
              </a:srgbClr>
            </a:outerShdw>
            <a:reflection blurRad="6350" stA="52000" endA="300" endPos="35000" dir="5400000" sy="-100000" algn="bl" rotWithShape="0"/>
          </a:effectLst>
        </p:spPr>
        <p:txBody>
          <a:bodyPr lIns="91429" tIns="45715" rIns="91429" bIns="45715" anchor="ctr"/>
          <a:lstStyle/>
          <a:p>
            <a:pPr>
              <a:lnSpc>
                <a:spcPct val="120000"/>
              </a:lnSpc>
              <a:defRPr/>
            </a:pPr>
            <a:endPar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3450045" y="4028058"/>
            <a:ext cx="2071702" cy="1728192"/>
          </a:xfrm>
          <a:prstGeom prst="roundRect">
            <a:avLst>
              <a:gd name="adj" fmla="val 1939"/>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 lastClr="FFFFFF">
                <a:lumMod val="75000"/>
              </a:sysClr>
            </a:solidFill>
            <a:prstDash val="solid"/>
          </a:ln>
          <a:effectLst>
            <a:outerShdw blurRad="40000" dist="20000" dir="5400000" rotWithShape="0">
              <a:srgbClr val="000000">
                <a:alpha val="38000"/>
              </a:srgbClr>
            </a:outerShdw>
            <a:reflection blurRad="6350" stA="52000" endA="300" endPos="35000" dir="5400000" sy="-100000" algn="bl" rotWithShape="0"/>
          </a:effectLst>
        </p:spPr>
        <p:txBody>
          <a:bodyPr lIns="91429" tIns="45715" rIns="91429" bIns="45715" anchor="ctr"/>
          <a:lstStyle/>
          <a:p>
            <a:pPr>
              <a:lnSpc>
                <a:spcPct val="120000"/>
              </a:lnSpc>
              <a:defRPr/>
            </a:pPr>
            <a:endPar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5829249" y="4028058"/>
            <a:ext cx="2071702" cy="1728192"/>
          </a:xfrm>
          <a:prstGeom prst="roundRect">
            <a:avLst>
              <a:gd name="adj" fmla="val 1280"/>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 lastClr="FFFFFF">
                <a:lumMod val="75000"/>
              </a:sysClr>
            </a:solidFill>
            <a:prstDash val="solid"/>
          </a:ln>
          <a:effectLst>
            <a:outerShdw blurRad="40000" dist="20000" dir="5400000" rotWithShape="0">
              <a:srgbClr val="000000">
                <a:alpha val="38000"/>
              </a:srgbClr>
            </a:outerShdw>
            <a:reflection blurRad="6350" stA="52000" endA="300" endPos="35000" dir="5400000" sy="-100000" algn="bl" rotWithShape="0"/>
          </a:effectLst>
        </p:spPr>
        <p:txBody>
          <a:bodyPr lIns="91429" tIns="45715" rIns="91429" bIns="45715" anchor="ctr"/>
          <a:lstStyle/>
          <a:p>
            <a:pPr>
              <a:lnSpc>
                <a:spcPct val="120000"/>
              </a:lnSpc>
              <a:defRPr/>
            </a:pPr>
            <a:endPar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流程图: 摘录 17"/>
          <p:cNvSpPr/>
          <p:nvPr/>
        </p:nvSpPr>
        <p:spPr>
          <a:xfrm rot="5400000">
            <a:off x="3140482" y="5215523"/>
            <a:ext cx="320675" cy="298450"/>
          </a:xfrm>
          <a:prstGeom prst="flowChartExtract">
            <a:avLst/>
          </a:prstGeom>
          <a:solidFill>
            <a:srgbClr val="8BAB00"/>
          </a:solidFill>
          <a:ln w="9525" cap="flat" cmpd="sng" algn="ctr">
            <a:noFill/>
            <a:prstDash val="solid"/>
          </a:ln>
          <a:effectLst>
            <a:outerShdw blurRad="40000" dist="23000" dir="5400000" rotWithShape="0">
              <a:srgbClr val="000000">
                <a:alpha val="35000"/>
              </a:srgbClr>
            </a:outerShdw>
          </a:effectLst>
        </p:spPr>
      </p:sp>
      <p:sp>
        <p:nvSpPr>
          <p:cNvPr id="19" name="流程图: 摘录 18"/>
          <p:cNvSpPr/>
          <p:nvPr/>
        </p:nvSpPr>
        <p:spPr>
          <a:xfrm rot="5400000">
            <a:off x="5508457" y="5215523"/>
            <a:ext cx="320675" cy="298450"/>
          </a:xfrm>
          <a:prstGeom prst="flowChartExtract">
            <a:avLst/>
          </a:prstGeom>
          <a:solidFill>
            <a:srgbClr val="8BAB00"/>
          </a:solidFill>
          <a:ln w="9525" cap="flat" cmpd="sng" algn="ctr">
            <a:noFill/>
            <a:prstDash val="solid"/>
          </a:ln>
          <a:effectLst>
            <a:outerShdw blurRad="40000" dist="23000" dir="5400000" rotWithShape="0">
              <a:srgbClr val="000000">
                <a:alpha val="35000"/>
              </a:srgbClr>
            </a:outerShdw>
          </a:effectLst>
        </p:spPr>
      </p:sp>
      <p:sp>
        <p:nvSpPr>
          <p:cNvPr id="20" name="AutoShape 8"/>
          <p:cNvSpPr>
            <a:spLocks noChangeArrowheads="1"/>
          </p:cNvSpPr>
          <p:nvPr/>
        </p:nvSpPr>
        <p:spPr bwMode="ltGray">
          <a:xfrm>
            <a:off x="8203937" y="3356992"/>
            <a:ext cx="2071702" cy="527050"/>
          </a:xfrm>
          <a:prstGeom prst="roundRect">
            <a:avLst>
              <a:gd name="adj" fmla="val 5979"/>
            </a:avLst>
          </a:prstGeom>
          <a:solidFill>
            <a:srgbClr val="8BAB00"/>
          </a:solidFill>
          <a:ln w="9525" cap="flat" cmpd="sng" algn="ctr">
            <a:noFill/>
            <a:prstDash val="solid"/>
          </a:ln>
          <a:effectLst>
            <a:outerShdw blurRad="40000" dist="23000" dir="5400000" rotWithShape="0">
              <a:srgbClr val="000000">
                <a:alpha val="35000"/>
              </a:srgbClr>
            </a:outerShdw>
          </a:effectLst>
        </p:spPr>
        <p:txBody>
          <a:bodyPr wrap="none" lIns="91429" tIns="45715" rIns="91429" bIns="45715" anchor="ctr"/>
          <a:lstStyle/>
          <a:p>
            <a:pPr algn="ctr" eaLnBrk="0" hangingPunct="0">
              <a:defRPr/>
            </a:pPr>
            <a:r>
              <a:rPr lang="zh-CN" altLang="en-US" sz="2200" kern="0" dirty="0">
                <a:solidFill>
                  <a:sysClr val="window" lastClr="FFFFFF"/>
                </a:solidFill>
                <a:latin typeface="华康俪金黑W8(P)" pitchFamily="34" charset="-122"/>
                <a:ea typeface="华康俪金黑W8(P)" pitchFamily="34" charset="-122"/>
              </a:rPr>
              <a:t>第四步</a:t>
            </a:r>
            <a:endParaRPr lang="en-US" altLang="zh-CN" sz="2200" kern="0" dirty="0">
              <a:solidFill>
                <a:sysClr val="window" lastClr="FFFFFF"/>
              </a:solidFill>
              <a:latin typeface="华康俪金黑W8(P)" pitchFamily="34" charset="-122"/>
              <a:ea typeface="华康俪金黑W8(P)" pitchFamily="34" charset="-122"/>
            </a:endParaRPr>
          </a:p>
        </p:txBody>
      </p:sp>
      <p:sp>
        <p:nvSpPr>
          <p:cNvPr id="21" name="圆角矩形 20"/>
          <p:cNvSpPr/>
          <p:nvPr/>
        </p:nvSpPr>
        <p:spPr>
          <a:xfrm>
            <a:off x="8203937" y="4028058"/>
            <a:ext cx="2071702" cy="1728192"/>
          </a:xfrm>
          <a:prstGeom prst="roundRect">
            <a:avLst>
              <a:gd name="adj" fmla="val 1280"/>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 lastClr="FFFFFF">
                <a:lumMod val="75000"/>
              </a:sysClr>
            </a:solidFill>
            <a:prstDash val="solid"/>
          </a:ln>
          <a:effectLst>
            <a:outerShdw blurRad="40000" dist="20000" dir="5400000" rotWithShape="0">
              <a:srgbClr val="000000">
                <a:alpha val="38000"/>
              </a:srgbClr>
            </a:outerShdw>
            <a:reflection blurRad="6350" stA="52000" endA="300" endPos="35000" dir="5400000" sy="-100000" algn="bl" rotWithShape="0"/>
          </a:effectLst>
        </p:spPr>
        <p:txBody>
          <a:bodyPr lIns="91429" tIns="45715" rIns="91429" bIns="45715" anchor="ctr"/>
          <a:lstStyle/>
          <a:p>
            <a:pPr>
              <a:lnSpc>
                <a:spcPct val="120000"/>
              </a:lnSpc>
              <a:defRPr/>
            </a:pPr>
            <a:endPar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流程图: 摘录 21"/>
          <p:cNvSpPr/>
          <p:nvPr/>
        </p:nvSpPr>
        <p:spPr>
          <a:xfrm rot="5400000">
            <a:off x="7876432" y="5215523"/>
            <a:ext cx="320675" cy="298450"/>
          </a:xfrm>
          <a:prstGeom prst="flowChartExtract">
            <a:avLst/>
          </a:prstGeom>
          <a:solidFill>
            <a:srgbClr val="8BAB00"/>
          </a:solidFill>
          <a:ln w="9525" cap="flat" cmpd="sng" algn="ctr">
            <a:noFill/>
            <a:prstDash val="solid"/>
          </a:ln>
          <a:effectLst>
            <a:outerShdw blurRad="40000" dist="23000" dir="5400000" rotWithShape="0">
              <a:srgbClr val="000000">
                <a:alpha val="35000"/>
              </a:srgbClr>
            </a:outerShdw>
          </a:effectLst>
        </p:spPr>
      </p:sp>
      <p:sp>
        <p:nvSpPr>
          <p:cNvPr id="23" name="矩形 22"/>
          <p:cNvSpPr/>
          <p:nvPr/>
        </p:nvSpPr>
        <p:spPr>
          <a:xfrm>
            <a:off x="1092607" y="4442487"/>
            <a:ext cx="2058976" cy="953723"/>
          </a:xfrm>
          <a:prstGeom prst="rect">
            <a:avLst/>
          </a:prstGeom>
        </p:spPr>
        <p:txBody>
          <a:bodyPr wrap="square">
            <a:spAutoFit/>
          </a:bodyPr>
          <a:lstStyle/>
          <a:p>
            <a:pPr>
              <a:lnSpc>
                <a:spcPct val="120000"/>
              </a:lnSpc>
              <a:defRPr/>
            </a:pPr>
            <a:r>
              <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rPr>
              <a:t>建立奖惩制度，如</a:t>
            </a:r>
            <a:r>
              <a:rPr lang="en-US" altLang="zh-CN" sz="16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rPr>
              <a:t>员工奖惩管理办法</a:t>
            </a:r>
            <a:r>
              <a:rPr lang="en-US" altLang="zh-CN" sz="16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3464453" y="4442487"/>
            <a:ext cx="2058976" cy="658257"/>
          </a:xfrm>
          <a:prstGeom prst="rect">
            <a:avLst/>
          </a:prstGeom>
        </p:spPr>
        <p:txBody>
          <a:bodyPr wrap="square">
            <a:spAutoFit/>
          </a:bodyPr>
          <a:lstStyle/>
          <a:p>
            <a:pPr>
              <a:lnSpc>
                <a:spcPct val="120000"/>
              </a:lnSpc>
              <a:defRPr/>
            </a:pPr>
            <a:r>
              <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rPr>
              <a:t>按照公示等民主程序颁布制度。</a:t>
            </a:r>
            <a:endPar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5836299" y="4442487"/>
            <a:ext cx="2058976" cy="658257"/>
          </a:xfrm>
          <a:prstGeom prst="rect">
            <a:avLst/>
          </a:prstGeom>
        </p:spPr>
        <p:txBody>
          <a:bodyPr wrap="square">
            <a:spAutoFit/>
          </a:bodyPr>
          <a:lstStyle/>
          <a:p>
            <a:pPr>
              <a:lnSpc>
                <a:spcPct val="120000"/>
              </a:lnSpc>
              <a:defRPr/>
            </a:pPr>
            <a:r>
              <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rPr>
              <a:t>员工学习</a:t>
            </a:r>
            <a:r>
              <a:rPr lang="en-US" altLang="zh-CN" sz="16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rPr>
              <a:t>员工奖惩管理办法</a:t>
            </a:r>
            <a:r>
              <a:rPr lang="en-US" altLang="zh-CN" sz="16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rPr>
              <a:t>并签字。</a:t>
            </a:r>
            <a:endPar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8208146" y="4442487"/>
            <a:ext cx="2058976" cy="362792"/>
          </a:xfrm>
          <a:prstGeom prst="rect">
            <a:avLst/>
          </a:prstGeom>
        </p:spPr>
        <p:txBody>
          <a:bodyPr wrap="square">
            <a:spAutoFit/>
          </a:bodyPr>
          <a:lstStyle/>
          <a:p>
            <a:pPr>
              <a:lnSpc>
                <a:spcPct val="120000"/>
              </a:lnSpc>
              <a:defRPr/>
            </a:pPr>
            <a:r>
              <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rPr>
              <a:t>开始渐进性惩处。</a:t>
            </a:r>
            <a:endPar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900" decel="100000" fill="hold"/>
                                        <p:tgtEl>
                                          <p:spTgt spid="23"/>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par>
                                <p:cTn id="15" presetID="37" presetClass="entr" presetSubtype="0" fill="hold" grpId="0" nodeType="withEffect">
                                  <p:stCondLst>
                                    <p:cond delay="15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900" decel="100000" fill="hold"/>
                                        <p:tgtEl>
                                          <p:spTgt spid="24"/>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par>
                                <p:cTn id="21" presetID="37" presetClass="entr" presetSubtype="0" fill="hold" grpId="0" nodeType="withEffect">
                                  <p:stCondLst>
                                    <p:cond delay="30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0"/>
                                        <p:tgtEl>
                                          <p:spTgt spid="25"/>
                                        </p:tgtEl>
                                      </p:cBhvr>
                                    </p:animEffect>
                                    <p:anim calcmode="lin" valueType="num">
                                      <p:cBhvr>
                                        <p:cTn id="24" dur="1000" fill="hold"/>
                                        <p:tgtEl>
                                          <p:spTgt spid="25"/>
                                        </p:tgtEl>
                                        <p:attrNameLst>
                                          <p:attrName>ppt_x</p:attrName>
                                        </p:attrNameLst>
                                      </p:cBhvr>
                                      <p:tavLst>
                                        <p:tav tm="0">
                                          <p:val>
                                            <p:strVal val="#ppt_x"/>
                                          </p:val>
                                        </p:tav>
                                        <p:tav tm="100000">
                                          <p:val>
                                            <p:strVal val="#ppt_x"/>
                                          </p:val>
                                        </p:tav>
                                      </p:tavLst>
                                    </p:anim>
                                    <p:anim calcmode="lin" valueType="num">
                                      <p:cBhvr>
                                        <p:cTn id="25" dur="900" decel="100000" fill="hold"/>
                                        <p:tgtEl>
                                          <p:spTgt spid="25"/>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par>
                                <p:cTn id="27" presetID="37" presetClass="entr" presetSubtype="0" fill="hold" grpId="0" nodeType="withEffect">
                                  <p:stCondLst>
                                    <p:cond delay="45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1000"/>
                                        <p:tgtEl>
                                          <p:spTgt spid="26"/>
                                        </p:tgtEl>
                                      </p:cBhvr>
                                    </p:animEffect>
                                    <p:anim calcmode="lin" valueType="num">
                                      <p:cBhvr>
                                        <p:cTn id="30" dur="1000" fill="hold"/>
                                        <p:tgtEl>
                                          <p:spTgt spid="26"/>
                                        </p:tgtEl>
                                        <p:attrNameLst>
                                          <p:attrName>ppt_x</p:attrName>
                                        </p:attrNameLst>
                                      </p:cBhvr>
                                      <p:tavLst>
                                        <p:tav tm="0">
                                          <p:val>
                                            <p:strVal val="#ppt_x"/>
                                          </p:val>
                                        </p:tav>
                                        <p:tav tm="100000">
                                          <p:val>
                                            <p:strVal val="#ppt_x"/>
                                          </p:val>
                                        </p:tav>
                                      </p:tavLst>
                                    </p:anim>
                                    <p:anim calcmode="lin" valueType="num">
                                      <p:cBhvr>
                                        <p:cTn id="31" dur="900" decel="100000" fill="hold"/>
                                        <p:tgtEl>
                                          <p:spTgt spid="26"/>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p:bldP spid="24" grpId="0"/>
      <p:bldP spid="25" grpId="0"/>
      <p:bldP spid="2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p:cNvSpPr txBox="1"/>
          <p:nvPr/>
        </p:nvSpPr>
        <p:spPr>
          <a:xfrm>
            <a:off x="966311" y="1859514"/>
            <a:ext cx="527687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3.2.1 </a:t>
            </a:r>
            <a:r>
              <a:rPr lang="zh-CN" altLang="en-US" sz="1800" dirty="0"/>
              <a:t>员工奖惩管理</a:t>
            </a:r>
            <a:endParaRPr lang="zh-CN" altLang="en-US" sz="1800" dirty="0"/>
          </a:p>
        </p:txBody>
      </p:sp>
      <p:sp>
        <p:nvSpPr>
          <p:cNvPr id="12" name="TextBox 6"/>
          <p:cNvSpPr txBox="1"/>
          <p:nvPr/>
        </p:nvSpPr>
        <p:spPr>
          <a:xfrm>
            <a:off x="9267527" y="2348880"/>
            <a:ext cx="2684592" cy="452432"/>
          </a:xfrm>
          <a:prstGeom prst="rect">
            <a:avLst/>
          </a:prstGeom>
          <a:noFill/>
        </p:spPr>
        <p:txBody>
          <a:bodyPr wrap="square" rtlCol="0">
            <a:spAutoFit/>
          </a:bodyPr>
          <a:lstStyle/>
          <a:p>
            <a:pPr algn="r">
              <a:lnSpc>
                <a:spcPct val="130000"/>
              </a:lnSpc>
            </a:pPr>
            <a:r>
              <a:rPr lang="zh-CN" altLang="en-US" dirty="0">
                <a:solidFill>
                  <a:srgbClr val="5F5E5C"/>
                </a:solidFill>
                <a:latin typeface="华康俪金黑W8(P)" pitchFamily="34" charset="-122"/>
                <a:ea typeface="华康俪金黑W8(P)" pitchFamily="34" charset="-122"/>
              </a:rPr>
              <a:t>（</a:t>
            </a:r>
            <a:r>
              <a:rPr lang="en-US" altLang="zh-CN" dirty="0">
                <a:solidFill>
                  <a:srgbClr val="5F5E5C"/>
                </a:solidFill>
                <a:latin typeface="华康俪金黑W8(P)" pitchFamily="34" charset="-122"/>
                <a:ea typeface="华康俪金黑W8(P)" pitchFamily="34" charset="-122"/>
              </a:rPr>
              <a:t>3</a:t>
            </a:r>
            <a:r>
              <a:rPr lang="zh-CN" altLang="en-US" dirty="0">
                <a:solidFill>
                  <a:srgbClr val="5F5E5C"/>
                </a:solidFill>
                <a:latin typeface="华康俪金黑W8(P)" pitchFamily="34" charset="-122"/>
                <a:ea typeface="华康俪金黑W8(P)" pitchFamily="34" charset="-122"/>
              </a:rPr>
              <a:t>）奖惩的限制条件</a:t>
            </a:r>
            <a:endParaRPr lang="zh-CN" altLang="en-US" dirty="0">
              <a:solidFill>
                <a:srgbClr val="5F5E5C"/>
              </a:solidFill>
              <a:latin typeface="华康俪金黑W8(P)" pitchFamily="34" charset="-122"/>
              <a:ea typeface="华康俪金黑W8(P)" pitchFamily="34" charset="-122"/>
            </a:endParaRPr>
          </a:p>
        </p:txBody>
      </p:sp>
      <p:sp>
        <p:nvSpPr>
          <p:cNvPr id="14" name="矩形 13"/>
          <p:cNvSpPr/>
          <p:nvPr/>
        </p:nvSpPr>
        <p:spPr>
          <a:xfrm>
            <a:off x="966311" y="2795085"/>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6"/>
          <p:cNvSpPr txBox="1"/>
          <p:nvPr/>
        </p:nvSpPr>
        <p:spPr>
          <a:xfrm>
            <a:off x="966311" y="2996952"/>
            <a:ext cx="10985807" cy="381258"/>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anose="020B0503020204020204" pitchFamily="34" charset="-122"/>
                <a:ea typeface="微软雅黑" panose="020B0503020204020204" pitchFamily="34" charset="-122"/>
              </a:rPr>
              <a:t>我国法律规定，以下这三项限制条件缺一不可：</a:t>
            </a:r>
            <a:endParaRPr lang="zh-CN" altLang="zh-CN" sz="1600" dirty="0">
              <a:solidFill>
                <a:srgbClr val="FFC000"/>
              </a:solidFill>
              <a:latin typeface="微软雅黑" panose="020B0503020204020204" pitchFamily="34" charset="-122"/>
              <a:ea typeface="微软雅黑" panose="020B0503020204020204" pitchFamily="34" charset="-122"/>
            </a:endParaRPr>
          </a:p>
        </p:txBody>
      </p:sp>
      <p:sp>
        <p:nvSpPr>
          <p:cNvPr id="16" name="TextBox 6"/>
          <p:cNvSpPr txBox="1"/>
          <p:nvPr/>
        </p:nvSpPr>
        <p:spPr>
          <a:xfrm>
            <a:off x="966311" y="3724955"/>
            <a:ext cx="10893504" cy="1609671"/>
          </a:xfrm>
          <a:prstGeom prst="rect">
            <a:avLst/>
          </a:prstGeom>
          <a:noFill/>
        </p:spPr>
        <p:txBody>
          <a:bodyPr wrap="square" rtlCol="0">
            <a:spAutoFit/>
          </a:bodyPr>
          <a:lstStyle/>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规章制度的</a:t>
            </a:r>
            <a:r>
              <a:rPr lang="zh-CN" altLang="en-US" b="1" dirty="0">
                <a:solidFill>
                  <a:srgbClr val="FF0000"/>
                </a:solidFill>
                <a:latin typeface="微软雅黑" panose="020B0503020204020204" pitchFamily="34" charset="-122"/>
                <a:ea typeface="微软雅黑" panose="020B0503020204020204" pitchFamily="34" charset="-122"/>
              </a:rPr>
              <a:t>内容合法</a:t>
            </a:r>
            <a:r>
              <a:rPr lang="zh-CN" altLang="en-US" b="1" dirty="0">
                <a:solidFill>
                  <a:srgbClr val="5F5E5C"/>
                </a:solidFill>
                <a:latin typeface="微软雅黑" panose="020B0503020204020204" pitchFamily="34" charset="-122"/>
                <a:ea typeface="微软雅黑" panose="020B0503020204020204" pitchFamily="34" charset="-122"/>
              </a:rPr>
              <a:t>，即管理制度的内容不能与现行法律法规、社会公德等相背离；</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规章制度要经过</a:t>
            </a:r>
            <a:r>
              <a:rPr lang="zh-CN" altLang="en-US" b="1" dirty="0">
                <a:solidFill>
                  <a:srgbClr val="FF0000"/>
                </a:solidFill>
                <a:latin typeface="微软雅黑" panose="020B0503020204020204" pitchFamily="34" charset="-122"/>
                <a:ea typeface="微软雅黑" panose="020B0503020204020204" pitchFamily="34" charset="-122"/>
              </a:rPr>
              <a:t>民主程序制定</a:t>
            </a:r>
            <a:r>
              <a:rPr lang="zh-CN" altLang="en-US" b="1" dirty="0">
                <a:solidFill>
                  <a:srgbClr val="5F5E5C"/>
                </a:solidFill>
                <a:latin typeface="微软雅黑" panose="020B0503020204020204" pitchFamily="34" charset="-122"/>
                <a:ea typeface="微软雅黑" panose="020B0503020204020204" pitchFamily="34" charset="-122"/>
              </a:rPr>
              <a:t>，即企业规章制度必须经过职工大会或职工代表大会，或至少是职工代表同意；</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规章制度要向</a:t>
            </a:r>
            <a:r>
              <a:rPr lang="zh-CN" altLang="en-US" b="1" dirty="0">
                <a:solidFill>
                  <a:srgbClr val="FF0000"/>
                </a:solidFill>
                <a:latin typeface="微软雅黑" panose="020B0503020204020204" pitchFamily="34" charset="-122"/>
                <a:ea typeface="微软雅黑" panose="020B0503020204020204" pitchFamily="34" charset="-122"/>
              </a:rPr>
              <a:t>员工公示</a:t>
            </a:r>
            <a:r>
              <a:rPr lang="zh-CN" altLang="en-US" b="1" dirty="0">
                <a:solidFill>
                  <a:srgbClr val="5F5E5C"/>
                </a:solidFill>
                <a:latin typeface="微软雅黑" panose="020B0503020204020204" pitchFamily="34" charset="-122"/>
                <a:ea typeface="微软雅黑" panose="020B0503020204020204" pitchFamily="34" charset="-122"/>
              </a:rPr>
              <a:t>，即规章制度出台后要公开告知员工。</a:t>
            </a:r>
            <a:endParaRPr lang="zh-CN" altLang="en-US" b="1" dirty="0">
              <a:solidFill>
                <a:srgbClr val="5F5E5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1+#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3.2.2 </a:t>
            </a:r>
            <a:r>
              <a:rPr lang="zh-CN" altLang="en-US" sz="1800" dirty="0"/>
              <a:t>员工冲突管理</a:t>
            </a:r>
            <a:endParaRPr lang="zh-CN" altLang="en-US" sz="1800" dirty="0"/>
          </a:p>
        </p:txBody>
      </p:sp>
      <p:sp>
        <p:nvSpPr>
          <p:cNvPr id="7" name="TextBox 6"/>
          <p:cNvSpPr txBox="1"/>
          <p:nvPr/>
        </p:nvSpPr>
        <p:spPr>
          <a:xfrm>
            <a:off x="966311" y="2304396"/>
            <a:ext cx="10985807" cy="1052596"/>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anose="020B0503020204020204" pitchFamily="34" charset="-122"/>
                <a:ea typeface="微软雅黑" panose="020B0503020204020204" pitchFamily="34" charset="-122"/>
              </a:rPr>
              <a:t>什么是冲突？企业组织中的成员在交往中产生意见分歧，出现争论、对抗，导致彼此间关系紧张，称该状态为“冲突”。冲突根源于冲突各方利益追求的多样化且趋向无限大，但社会或组织所能供给的资源却十分有限。 所以，冲突是无所不在的。</a:t>
            </a:r>
            <a:endParaRPr lang="zh-CN" altLang="zh-CN" sz="1600" b="1" dirty="0">
              <a:solidFill>
                <a:srgbClr val="8BAB00"/>
              </a:solidFill>
              <a:latin typeface="微软雅黑" panose="020B0503020204020204" pitchFamily="34" charset="-122"/>
              <a:ea typeface="微软雅黑" panose="020B0503020204020204" pitchFamily="34" charset="-122"/>
            </a:endParaRPr>
          </a:p>
        </p:txBody>
      </p:sp>
      <p:sp>
        <p:nvSpPr>
          <p:cNvPr id="8" name="TextBox 6"/>
          <p:cNvSpPr txBox="1"/>
          <p:nvPr/>
        </p:nvSpPr>
        <p:spPr>
          <a:xfrm>
            <a:off x="8835479" y="3403623"/>
            <a:ext cx="3116640" cy="452432"/>
          </a:xfrm>
          <a:prstGeom prst="rect">
            <a:avLst/>
          </a:prstGeom>
          <a:noFill/>
        </p:spPr>
        <p:txBody>
          <a:bodyPr wrap="square" rtlCol="0">
            <a:spAutoFit/>
          </a:bodyPr>
          <a:lstStyle/>
          <a:p>
            <a:pPr algn="r">
              <a:lnSpc>
                <a:spcPct val="130000"/>
              </a:lnSpc>
            </a:pPr>
            <a:r>
              <a:rPr lang="zh-CN" altLang="en-US" dirty="0">
                <a:solidFill>
                  <a:srgbClr val="5F5E5C"/>
                </a:solidFill>
                <a:latin typeface="华康俪金黑W8(P)" pitchFamily="34" charset="-122"/>
                <a:ea typeface="华康俪金黑W8(P)" pitchFamily="34" charset="-122"/>
              </a:rPr>
              <a:t>（</a:t>
            </a:r>
            <a:r>
              <a:rPr lang="en-US" altLang="zh-CN" dirty="0">
                <a:solidFill>
                  <a:srgbClr val="5F5E5C"/>
                </a:solidFill>
                <a:latin typeface="华康俪金黑W8(P)" pitchFamily="34" charset="-122"/>
                <a:ea typeface="华康俪金黑W8(P)" pitchFamily="34" charset="-122"/>
              </a:rPr>
              <a:t>1</a:t>
            </a:r>
            <a:r>
              <a:rPr lang="zh-CN" altLang="en-US" dirty="0">
                <a:solidFill>
                  <a:srgbClr val="5F5E5C"/>
                </a:solidFill>
                <a:latin typeface="华康俪金黑W8(P)" pitchFamily="34" charset="-122"/>
                <a:ea typeface="华康俪金黑W8(P)" pitchFamily="34" charset="-122"/>
              </a:rPr>
              <a:t>）冲突的</a:t>
            </a:r>
            <a:r>
              <a:rPr lang="zh-CN" altLang="en-US" dirty="0">
                <a:solidFill>
                  <a:srgbClr val="FF0000"/>
                </a:solidFill>
                <a:latin typeface="华康俪金黑W8(P)" pitchFamily="34" charset="-122"/>
                <a:ea typeface="华康俪金黑W8(P)" pitchFamily="34" charset="-122"/>
              </a:rPr>
              <a:t>消极</a:t>
            </a:r>
            <a:r>
              <a:rPr lang="zh-CN" altLang="en-US" dirty="0">
                <a:solidFill>
                  <a:srgbClr val="5F5E5C"/>
                </a:solidFill>
                <a:latin typeface="华康俪金黑W8(P)" pitchFamily="34" charset="-122"/>
                <a:ea typeface="华康俪金黑W8(P)" pitchFamily="34" charset="-122"/>
              </a:rPr>
              <a:t>作用是</a:t>
            </a:r>
            <a:endParaRPr lang="zh-CN" altLang="en-US" dirty="0">
              <a:solidFill>
                <a:srgbClr val="5F5E5C"/>
              </a:solidFill>
              <a:latin typeface="华康俪金黑W8(P)" pitchFamily="34" charset="-122"/>
              <a:ea typeface="华康俪金黑W8(P)" pitchFamily="34" charset="-122"/>
            </a:endParaRPr>
          </a:p>
        </p:txBody>
      </p:sp>
      <p:sp>
        <p:nvSpPr>
          <p:cNvPr id="10" name="矩形 9"/>
          <p:cNvSpPr/>
          <p:nvPr/>
        </p:nvSpPr>
        <p:spPr>
          <a:xfrm>
            <a:off x="966311" y="3849828"/>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6"/>
          <p:cNvSpPr txBox="1"/>
          <p:nvPr/>
        </p:nvSpPr>
        <p:spPr>
          <a:xfrm>
            <a:off x="966311" y="4229129"/>
            <a:ext cx="10893504" cy="1648143"/>
          </a:xfrm>
          <a:prstGeom prst="rect">
            <a:avLst/>
          </a:prstGeom>
          <a:noFill/>
        </p:spPr>
        <p:txBody>
          <a:bodyPr wrap="square" rtlCol="0">
            <a:spAutoFit/>
          </a:bodyPr>
          <a:lstStyle/>
          <a:p>
            <a:pPr marL="342900" indent="-342900">
              <a:lnSpc>
                <a:spcPct val="130000"/>
              </a:lnSpc>
              <a:spcAft>
                <a:spcPts val="300"/>
              </a:spcAft>
              <a:buFont typeface="Wingdings" panose="05000000000000000000" pitchFamily="2" charset="2"/>
              <a:buChar char="Ø"/>
            </a:pPr>
            <a:r>
              <a:rPr lang="zh-CN" altLang="en-US" b="1" dirty="0">
                <a:solidFill>
                  <a:srgbClr val="FF0000"/>
                </a:solidFill>
                <a:latin typeface="微软雅黑" panose="020B0503020204020204" pitchFamily="34" charset="-122"/>
                <a:ea typeface="微软雅黑" panose="020B0503020204020204" pitchFamily="34" charset="-122"/>
              </a:rPr>
              <a:t>影响员工的心理健康；</a:t>
            </a:r>
            <a:endParaRPr lang="zh-CN" altLang="en-US" b="1" dirty="0">
              <a:solidFill>
                <a:srgbClr val="FF0000"/>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Wingdings" panose="05000000000000000000" pitchFamily="2" charset="2"/>
              <a:buChar char="Ø"/>
            </a:pPr>
            <a:r>
              <a:rPr lang="zh-CN" altLang="en-US" b="1" dirty="0">
                <a:solidFill>
                  <a:srgbClr val="FF0000"/>
                </a:solidFill>
                <a:latin typeface="微软雅黑" panose="020B0503020204020204" pitchFamily="34" charset="-122"/>
                <a:ea typeface="微软雅黑" panose="020B0503020204020204" pitchFamily="34" charset="-122"/>
              </a:rPr>
              <a:t>造成组织内部的不满与不信任；</a:t>
            </a:r>
            <a:endParaRPr lang="zh-CN" altLang="en-US" b="1" dirty="0">
              <a:solidFill>
                <a:srgbClr val="FF0000"/>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Wingdings" panose="05000000000000000000" pitchFamily="2" charset="2"/>
              <a:buChar char="Ø"/>
            </a:pPr>
            <a:r>
              <a:rPr lang="zh-CN" altLang="en-US" b="1" dirty="0">
                <a:solidFill>
                  <a:srgbClr val="FF0000"/>
                </a:solidFill>
                <a:latin typeface="微软雅黑" panose="020B0503020204020204" pitchFamily="34" charset="-122"/>
                <a:ea typeface="微软雅黑" panose="020B0503020204020204" pitchFamily="34" charset="-122"/>
              </a:rPr>
              <a:t>导致员工和整个组织变得封闭、缺乏合作；</a:t>
            </a:r>
            <a:endParaRPr lang="zh-CN" altLang="en-US" b="1" dirty="0">
              <a:solidFill>
                <a:srgbClr val="FF0000"/>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Wingdings" panose="05000000000000000000" pitchFamily="2" charset="2"/>
              <a:buChar char="Ø"/>
            </a:pPr>
            <a:r>
              <a:rPr lang="zh-CN" altLang="en-US" b="1" dirty="0">
                <a:solidFill>
                  <a:srgbClr val="FF0000"/>
                </a:solidFill>
                <a:latin typeface="微软雅黑" panose="020B0503020204020204" pitchFamily="34" charset="-122"/>
                <a:ea typeface="微软雅黑" panose="020B0503020204020204" pitchFamily="34" charset="-122"/>
              </a:rPr>
              <a:t>阻碍组织目标的实现。</a:t>
            </a:r>
            <a:endParaRPr lang="zh-CN" altLang="en-US"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1000"/>
                            </p:stCondLst>
                            <p:childTnLst>
                              <p:par>
                                <p:cTn id="14" presetID="2" presetClass="entr" presetSubtype="2" decel="10000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1+#ppt_w/2"/>
                                          </p:val>
                                        </p:tav>
                                        <p:tav tm="100000">
                                          <p:val>
                                            <p:strVal val="#ppt_x"/>
                                          </p:val>
                                        </p:tav>
                                      </p:tavLst>
                                    </p:anim>
                                    <p:anim calcmode="lin" valueType="num">
                                      <p:cBhvr additive="base">
                                        <p:cTn id="17"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3.2.2 </a:t>
            </a:r>
            <a:r>
              <a:rPr lang="zh-CN" altLang="en-US" sz="1800" dirty="0"/>
              <a:t>员工冲突管理</a:t>
            </a:r>
            <a:endParaRPr lang="zh-CN" altLang="en-US" sz="1800" dirty="0"/>
          </a:p>
        </p:txBody>
      </p:sp>
      <p:sp>
        <p:nvSpPr>
          <p:cNvPr id="8" name="TextBox 6"/>
          <p:cNvSpPr txBox="1"/>
          <p:nvPr/>
        </p:nvSpPr>
        <p:spPr>
          <a:xfrm>
            <a:off x="9123511" y="3403623"/>
            <a:ext cx="2828608" cy="452432"/>
          </a:xfrm>
          <a:prstGeom prst="rect">
            <a:avLst/>
          </a:prstGeom>
          <a:noFill/>
        </p:spPr>
        <p:txBody>
          <a:bodyPr wrap="square" rtlCol="0">
            <a:spAutoFit/>
          </a:bodyPr>
          <a:lstStyle/>
          <a:p>
            <a:pPr algn="r">
              <a:lnSpc>
                <a:spcPct val="130000"/>
              </a:lnSpc>
            </a:pPr>
            <a:r>
              <a:rPr lang="zh-CN" altLang="en-US" dirty="0">
                <a:solidFill>
                  <a:srgbClr val="5F5E5C"/>
                </a:solidFill>
                <a:latin typeface="华康俪金黑W8(P)" pitchFamily="34" charset="-122"/>
                <a:ea typeface="华康俪金黑W8(P)" pitchFamily="34" charset="-122"/>
              </a:rPr>
              <a:t>（</a:t>
            </a:r>
            <a:r>
              <a:rPr lang="en-US" altLang="zh-CN" dirty="0">
                <a:solidFill>
                  <a:srgbClr val="5F5E5C"/>
                </a:solidFill>
                <a:latin typeface="华康俪金黑W8(P)" pitchFamily="34" charset="-122"/>
                <a:ea typeface="华康俪金黑W8(P)" pitchFamily="34" charset="-122"/>
              </a:rPr>
              <a:t>2</a:t>
            </a:r>
            <a:r>
              <a:rPr lang="zh-CN" altLang="en-US" dirty="0">
                <a:solidFill>
                  <a:srgbClr val="5F5E5C"/>
                </a:solidFill>
                <a:latin typeface="华康俪金黑W8(P)" pitchFamily="34" charset="-122"/>
                <a:ea typeface="华康俪金黑W8(P)" pitchFamily="34" charset="-122"/>
              </a:rPr>
              <a:t>）冲突的</a:t>
            </a:r>
            <a:r>
              <a:rPr lang="zh-CN" altLang="en-US" dirty="0">
                <a:solidFill>
                  <a:srgbClr val="8BAB00"/>
                </a:solidFill>
                <a:latin typeface="华康俪金黑W8(P)" pitchFamily="34" charset="-122"/>
                <a:ea typeface="华康俪金黑W8(P)" pitchFamily="34" charset="-122"/>
              </a:rPr>
              <a:t>积极</a:t>
            </a:r>
            <a:r>
              <a:rPr lang="zh-CN" altLang="en-US" dirty="0">
                <a:solidFill>
                  <a:srgbClr val="5F5E5C"/>
                </a:solidFill>
                <a:latin typeface="华康俪金黑W8(P)" pitchFamily="34" charset="-122"/>
                <a:ea typeface="华康俪金黑W8(P)" pitchFamily="34" charset="-122"/>
              </a:rPr>
              <a:t>作用是</a:t>
            </a:r>
            <a:endParaRPr lang="zh-CN" altLang="en-US" dirty="0">
              <a:solidFill>
                <a:srgbClr val="5F5E5C"/>
              </a:solidFill>
              <a:latin typeface="华康俪金黑W8(P)" pitchFamily="34" charset="-122"/>
              <a:ea typeface="华康俪金黑W8(P)" pitchFamily="34" charset="-122"/>
            </a:endParaRPr>
          </a:p>
        </p:txBody>
      </p:sp>
      <p:sp>
        <p:nvSpPr>
          <p:cNvPr id="10" name="矩形 9"/>
          <p:cNvSpPr/>
          <p:nvPr/>
        </p:nvSpPr>
        <p:spPr>
          <a:xfrm>
            <a:off x="966311" y="3849828"/>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6"/>
          <p:cNvSpPr txBox="1"/>
          <p:nvPr/>
        </p:nvSpPr>
        <p:spPr>
          <a:xfrm>
            <a:off x="966311" y="4229129"/>
            <a:ext cx="10893504" cy="1648143"/>
          </a:xfrm>
          <a:prstGeom prst="rect">
            <a:avLst/>
          </a:prstGeom>
          <a:noFill/>
        </p:spPr>
        <p:txBody>
          <a:bodyPr wrap="square" rtlCol="0">
            <a:spAutoFit/>
          </a:bodyPr>
          <a:lstStyle/>
          <a:p>
            <a:pPr marL="342900" indent="-342900">
              <a:lnSpc>
                <a:spcPct val="130000"/>
              </a:lnSpc>
              <a:spcAft>
                <a:spcPts val="300"/>
              </a:spcAft>
              <a:buFont typeface="Wingdings" panose="05000000000000000000" pitchFamily="2" charset="2"/>
              <a:buChar char="Ø"/>
            </a:pPr>
            <a:r>
              <a:rPr lang="zh-CN" altLang="en-US" b="1" dirty="0">
                <a:solidFill>
                  <a:srgbClr val="8BAB00"/>
                </a:solidFill>
                <a:latin typeface="微软雅黑" panose="020B0503020204020204" pitchFamily="34" charset="-122"/>
                <a:ea typeface="微软雅黑" panose="020B0503020204020204" pitchFamily="34" charset="-122"/>
              </a:rPr>
              <a:t>促进问题的公开讨论；</a:t>
            </a:r>
            <a:endParaRPr lang="zh-CN" altLang="en-US" b="1" dirty="0">
              <a:solidFill>
                <a:srgbClr val="8BAB00"/>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Wingdings" panose="05000000000000000000" pitchFamily="2" charset="2"/>
              <a:buChar char="Ø"/>
            </a:pPr>
            <a:r>
              <a:rPr lang="zh-CN" altLang="en-US" b="1" dirty="0">
                <a:solidFill>
                  <a:srgbClr val="8BAB00"/>
                </a:solidFill>
                <a:latin typeface="微软雅黑" panose="020B0503020204020204" pitchFamily="34" charset="-122"/>
                <a:ea typeface="微软雅黑" panose="020B0503020204020204" pitchFamily="34" charset="-122"/>
              </a:rPr>
              <a:t>提高员工在组织事务中的参与程度；</a:t>
            </a:r>
            <a:endParaRPr lang="zh-CN" altLang="en-US" b="1" dirty="0">
              <a:solidFill>
                <a:srgbClr val="8BAB00"/>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Wingdings" panose="05000000000000000000" pitchFamily="2" charset="2"/>
              <a:buChar char="Ø"/>
            </a:pPr>
            <a:r>
              <a:rPr lang="zh-CN" altLang="en-US" b="1" dirty="0">
                <a:solidFill>
                  <a:srgbClr val="8BAB00"/>
                </a:solidFill>
                <a:latin typeface="微软雅黑" panose="020B0503020204020204" pitchFamily="34" charset="-122"/>
                <a:ea typeface="微软雅黑" panose="020B0503020204020204" pitchFamily="34" charset="-122"/>
              </a:rPr>
              <a:t>增进员工间的沟通与了解；</a:t>
            </a:r>
            <a:endParaRPr lang="zh-CN" altLang="en-US" b="1" dirty="0">
              <a:solidFill>
                <a:srgbClr val="8BAB00"/>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Wingdings" panose="05000000000000000000" pitchFamily="2" charset="2"/>
              <a:buChar char="Ø"/>
            </a:pPr>
            <a:r>
              <a:rPr lang="zh-CN" altLang="en-US" b="1" dirty="0">
                <a:solidFill>
                  <a:srgbClr val="8BAB00"/>
                </a:solidFill>
                <a:latin typeface="微软雅黑" panose="020B0503020204020204" pitchFamily="34" charset="-122"/>
                <a:ea typeface="微软雅黑" panose="020B0503020204020204" pitchFamily="34" charset="-122"/>
              </a:rPr>
              <a:t>化解积怨，促进问题的尽快解决。</a:t>
            </a:r>
            <a:endParaRPr lang="zh-CN" altLang="en-US" b="1" dirty="0">
              <a:solidFill>
                <a:srgbClr val="8BAB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66311" y="5020645"/>
            <a:ext cx="10985808" cy="121666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6"/>
          <p:cNvSpPr txBox="1"/>
          <p:nvPr/>
        </p:nvSpPr>
        <p:spPr>
          <a:xfrm>
            <a:off x="966311" y="2464206"/>
            <a:ext cx="5492904" cy="2332946"/>
          </a:xfrm>
          <a:prstGeom prst="rect">
            <a:avLst/>
          </a:prstGeom>
          <a:noFill/>
        </p:spPr>
        <p:txBody>
          <a:bodyPr wrap="square" rtlCol="0">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“员工关系”一词源自西方人力资源管理体系。在西方，最初由于劳资矛盾激烈、对抗严重，给企业正常发展带来了不稳定因素。在劳资双方的力量博弈中，管理方逐渐认识到</a:t>
            </a:r>
            <a:r>
              <a:rPr lang="zh-CN" altLang="en-US" sz="1600" b="1" dirty="0">
                <a:solidFill>
                  <a:srgbClr val="FFC000"/>
                </a:solidFill>
                <a:latin typeface="微软雅黑" panose="020B0503020204020204" pitchFamily="34" charset="-122"/>
                <a:ea typeface="微软雅黑" panose="020B0503020204020204" pitchFamily="34" charset="-122"/>
              </a:rPr>
              <a:t>缓和劳资冲突、让员工参与企业经营的正面作用</a:t>
            </a:r>
            <a:r>
              <a:rPr lang="zh-CN" altLang="en-US" sz="1600" dirty="0">
                <a:solidFill>
                  <a:srgbClr val="5F5E5C"/>
                </a:solidFill>
                <a:latin typeface="微软雅黑" panose="020B0503020204020204" pitchFamily="34" charset="-122"/>
                <a:ea typeface="微软雅黑" panose="020B0503020204020204" pitchFamily="34" charset="-122"/>
              </a:rPr>
              <a:t>。随着管理理论的发展，人们对人性本质认识的不断进步，以及国家劳动法律体系的完善，企业开始越来越注重加强内部沟通，改善员工关系。</a:t>
            </a:r>
            <a:endParaRPr lang="zh-CN" altLang="zh-CN" sz="1600" b="1" dirty="0">
              <a:solidFill>
                <a:srgbClr val="E67819"/>
              </a:solidFill>
              <a:latin typeface="微软雅黑" panose="020B0503020204020204" pitchFamily="34" charset="-122"/>
              <a:ea typeface="微软雅黑" panose="020B0503020204020204" pitchFamily="34" charset="-122"/>
            </a:endParaRPr>
          </a:p>
        </p:txBody>
      </p:sp>
      <p:sp>
        <p:nvSpPr>
          <p:cNvPr id="5" name="TextBox 6"/>
          <p:cNvSpPr txBox="1"/>
          <p:nvPr/>
        </p:nvSpPr>
        <p:spPr>
          <a:xfrm>
            <a:off x="1058612" y="5118262"/>
            <a:ext cx="10816061" cy="1052596"/>
          </a:xfrm>
          <a:prstGeom prst="rect">
            <a:avLst/>
          </a:prstGeom>
          <a:noFill/>
        </p:spPr>
        <p:txBody>
          <a:bodyPr wrap="square" rtlCol="0">
            <a:spAutoFit/>
          </a:bodyPr>
          <a:lstStyle/>
          <a:p>
            <a:pPr>
              <a:lnSpc>
                <a:spcPct val="130000"/>
              </a:lnSpc>
              <a:spcAft>
                <a:spcPts val="600"/>
              </a:spcAft>
            </a:pP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员工关系与劳动关系、劳资关系的联系</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员工关系又称雇员关系，与劳动关系、劳资关系相近，它以研究与雇佣行为管理有关的问题为特殊现象。员工关系强调以员工为主体和出发点的企业内部关系，注重个体层次上的关系和交流，是从人力资源管理角度提出的一个取代劳资关系的概念，注重和谐与合作是这一概念所蕴涵的精神。</a:t>
            </a:r>
            <a:endParaRPr lang="zh-CN" altLang="zh-CN" sz="1600" dirty="0">
              <a:solidFill>
                <a:schemeClr val="bg1"/>
              </a:solidFill>
              <a:latin typeface="微软雅黑" panose="020B0503020204020204" pitchFamily="34" charset="-122"/>
              <a:ea typeface="微软雅黑" panose="020B0503020204020204" pitchFamily="34" charset="-122"/>
            </a:endParaRPr>
          </a:p>
        </p:txBody>
      </p:sp>
      <p:sp>
        <p:nvSpPr>
          <p:cNvPr id="6" name="TextBox 8"/>
          <p:cNvSpPr txBox="1"/>
          <p:nvPr/>
        </p:nvSpPr>
        <p:spPr>
          <a:xfrm>
            <a:off x="966311" y="1455167"/>
            <a:ext cx="4969846" cy="430887"/>
          </a:xfrm>
          <a:prstGeom prst="rect">
            <a:avLst/>
          </a:prstGeom>
          <a:noFill/>
        </p:spPr>
        <p:txBody>
          <a:bodyPr wrap="square" rtlCol="0">
            <a:spAutoFit/>
          </a:bodyPr>
          <a:lstStyle/>
          <a:p>
            <a:r>
              <a:rPr lang="zh-CN" altLang="en-US" sz="2200" dirty="0">
                <a:solidFill>
                  <a:srgbClr val="5F5E5C"/>
                </a:solidFill>
                <a:latin typeface="华康俪金黑W8(P)" pitchFamily="34" charset="-122"/>
                <a:ea typeface="华康俪金黑W8(P)" pitchFamily="34" charset="-122"/>
              </a:rPr>
              <a:t>第一节</a:t>
            </a:r>
            <a:r>
              <a:rPr lang="en-US" altLang="zh-CN" sz="2200" dirty="0">
                <a:solidFill>
                  <a:srgbClr val="5F5E5C"/>
                </a:solidFill>
                <a:latin typeface="华康俪金黑W8(P)" pitchFamily="34" charset="-122"/>
                <a:ea typeface="华康俪金黑W8(P)" pitchFamily="34" charset="-122"/>
              </a:rPr>
              <a:t>  </a:t>
            </a:r>
            <a:r>
              <a:rPr lang="zh-CN" altLang="en-US" sz="2200" dirty="0">
                <a:solidFill>
                  <a:srgbClr val="5F5E5C"/>
                </a:solidFill>
                <a:latin typeface="华康俪金黑W8(P)" pitchFamily="34" charset="-122"/>
                <a:ea typeface="华康俪金黑W8(P)" pitchFamily="34" charset="-122"/>
              </a:rPr>
              <a:t>员工关系与员工关系管理</a:t>
            </a:r>
            <a:endParaRPr lang="zh-CN" altLang="en-US" sz="2200" dirty="0">
              <a:solidFill>
                <a:srgbClr val="5F5E5C"/>
              </a:solidFill>
              <a:latin typeface="华康俪金黑W8(P)" pitchFamily="34" charset="-122"/>
              <a:ea typeface="华康俪金黑W8(P)" pitchFamily="34" charset="-122"/>
            </a:endParaRPr>
          </a:p>
        </p:txBody>
      </p:sp>
      <p:sp>
        <p:nvSpPr>
          <p:cNvPr id="8" name="TextBox 6"/>
          <p:cNvSpPr txBox="1"/>
          <p:nvPr/>
        </p:nvSpPr>
        <p:spPr>
          <a:xfrm>
            <a:off x="966311" y="1859514"/>
            <a:ext cx="5276878"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1.1.1 </a:t>
            </a:r>
            <a:r>
              <a:rPr lang="zh-CN" altLang="en-US" sz="1800" dirty="0"/>
              <a:t>员工关系</a:t>
            </a:r>
            <a:endParaRPr lang="zh-CN" altLang="zh-CN" sz="1800" dirty="0"/>
          </a:p>
        </p:txBody>
      </p:sp>
      <p:sp>
        <p:nvSpPr>
          <p:cNvPr id="9" name="TextBox 6"/>
          <p:cNvSpPr txBox="1"/>
          <p:nvPr/>
        </p:nvSpPr>
        <p:spPr>
          <a:xfrm>
            <a:off x="6603231" y="2464206"/>
            <a:ext cx="5348888" cy="2012859"/>
          </a:xfrm>
          <a:prstGeom prst="rect">
            <a:avLst/>
          </a:prstGeom>
          <a:noFill/>
        </p:spPr>
        <p:txBody>
          <a:bodyPr wrap="square" rtlCol="0">
            <a:spAutoFit/>
          </a:bodyPr>
          <a:lstStyle/>
          <a:p>
            <a:pPr>
              <a:lnSpc>
                <a:spcPct val="130000"/>
              </a:lnSpc>
            </a:pPr>
            <a:r>
              <a:rPr lang="zh-CN" altLang="en-US" sz="1600" b="1" dirty="0">
                <a:solidFill>
                  <a:srgbClr val="FFC000"/>
                </a:solidFill>
                <a:latin typeface="微软雅黑" panose="020B0503020204020204" pitchFamily="34" charset="-122"/>
                <a:ea typeface="微软雅黑" panose="020B0503020204020204" pitchFamily="34" charset="-122"/>
              </a:rPr>
              <a:t>员工关系是组织中由于雇佣行为而产生的关系，是人力资源管理的一个特定领域</a:t>
            </a:r>
            <a:r>
              <a:rPr lang="zh-CN" altLang="en-US" sz="1600" dirty="0">
                <a:solidFill>
                  <a:srgbClr val="5F5E5C"/>
                </a:solidFill>
                <a:latin typeface="微软雅黑" panose="020B0503020204020204" pitchFamily="34" charset="-122"/>
                <a:ea typeface="微软雅黑" panose="020B0503020204020204" pitchFamily="34" charset="-122"/>
              </a:rPr>
              <a:t>。员工关系具有两层涵义，一是从</a:t>
            </a:r>
            <a:r>
              <a:rPr lang="zh-CN" altLang="en-US" sz="1600" b="1" dirty="0">
                <a:solidFill>
                  <a:srgbClr val="FFC000"/>
                </a:solidFill>
                <a:latin typeface="微软雅黑" panose="020B0503020204020204" pitchFamily="34" charset="-122"/>
                <a:ea typeface="微软雅黑" panose="020B0503020204020204" pitchFamily="34" charset="-122"/>
              </a:rPr>
              <a:t>法律层面</a:t>
            </a:r>
            <a:r>
              <a:rPr lang="zh-CN" altLang="en-US" sz="1600" dirty="0">
                <a:solidFill>
                  <a:srgbClr val="5F5E5C"/>
                </a:solidFill>
                <a:latin typeface="微软雅黑" panose="020B0503020204020204" pitchFamily="34" charset="-122"/>
                <a:ea typeface="微软雅黑" panose="020B0503020204020204" pitchFamily="34" charset="-122"/>
              </a:rPr>
              <a:t>双方因为签订雇佣契约而产生的权利义务关系，亦即彼此之间的法律关系；另一方面是</a:t>
            </a:r>
            <a:r>
              <a:rPr lang="zh-CN" altLang="en-US" sz="1600" b="1" dirty="0">
                <a:solidFill>
                  <a:srgbClr val="FFC000"/>
                </a:solidFill>
                <a:latin typeface="微软雅黑" panose="020B0503020204020204" pitchFamily="34" charset="-122"/>
                <a:ea typeface="微软雅黑" panose="020B0503020204020204" pitchFamily="34" charset="-122"/>
              </a:rPr>
              <a:t>社会层面</a:t>
            </a:r>
            <a:r>
              <a:rPr lang="zh-CN" altLang="en-US" sz="1600" dirty="0">
                <a:solidFill>
                  <a:srgbClr val="5F5E5C"/>
                </a:solidFill>
                <a:latin typeface="微软雅黑" panose="020B0503020204020204" pitchFamily="34" charset="-122"/>
                <a:ea typeface="微软雅黑" panose="020B0503020204020204" pitchFamily="34" charset="-122"/>
              </a:rPr>
              <a:t>双方彼此间的人际、情感甚至道义等关系，亦即双方权利义务不成文的传统、习惯及默契等伦理关系。</a:t>
            </a:r>
            <a:endParaRPr lang="zh-CN" altLang="zh-CN" sz="1600" b="1" dirty="0">
              <a:solidFill>
                <a:srgbClr val="E67819"/>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decel="10000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3.2.2 </a:t>
            </a:r>
            <a:r>
              <a:rPr lang="zh-CN" altLang="en-US" sz="1800" dirty="0"/>
              <a:t>员工冲突管理</a:t>
            </a:r>
            <a:endParaRPr lang="zh-CN" altLang="en-US" sz="1800" dirty="0"/>
          </a:p>
        </p:txBody>
      </p:sp>
      <p:sp>
        <p:nvSpPr>
          <p:cNvPr id="8" name="TextBox 6"/>
          <p:cNvSpPr txBox="1"/>
          <p:nvPr/>
        </p:nvSpPr>
        <p:spPr>
          <a:xfrm>
            <a:off x="8907487" y="2564904"/>
            <a:ext cx="3044632" cy="452432"/>
          </a:xfrm>
          <a:prstGeom prst="rect">
            <a:avLst/>
          </a:prstGeom>
          <a:noFill/>
        </p:spPr>
        <p:txBody>
          <a:bodyPr wrap="square" rtlCol="0">
            <a:spAutoFit/>
          </a:bodyPr>
          <a:lstStyle/>
          <a:p>
            <a:pPr algn="r">
              <a:lnSpc>
                <a:spcPct val="130000"/>
              </a:lnSpc>
            </a:pPr>
            <a:r>
              <a:rPr lang="zh-CN" altLang="en-US" dirty="0">
                <a:solidFill>
                  <a:srgbClr val="5F5E5C"/>
                </a:solidFill>
                <a:latin typeface="华康俪金黑W8(P)" pitchFamily="34" charset="-122"/>
                <a:ea typeface="华康俪金黑W8(P)" pitchFamily="34" charset="-122"/>
              </a:rPr>
              <a:t>（</a:t>
            </a:r>
            <a:r>
              <a:rPr lang="en-US" altLang="zh-CN" dirty="0">
                <a:solidFill>
                  <a:srgbClr val="5F5E5C"/>
                </a:solidFill>
                <a:latin typeface="华康俪金黑W8(P)" pitchFamily="34" charset="-122"/>
                <a:ea typeface="华康俪金黑W8(P)" pitchFamily="34" charset="-122"/>
              </a:rPr>
              <a:t>3</a:t>
            </a:r>
            <a:r>
              <a:rPr lang="zh-CN" altLang="en-US" dirty="0">
                <a:solidFill>
                  <a:srgbClr val="5F5E5C"/>
                </a:solidFill>
                <a:latin typeface="华康俪金黑W8(P)" pitchFamily="34" charset="-122"/>
                <a:ea typeface="华康俪金黑W8(P)" pitchFamily="34" charset="-122"/>
              </a:rPr>
              <a:t>）冲突处理的职责定位</a:t>
            </a:r>
            <a:endParaRPr lang="zh-CN" altLang="en-US" dirty="0">
              <a:solidFill>
                <a:srgbClr val="5F5E5C"/>
              </a:solidFill>
              <a:latin typeface="华康俪金黑W8(P)" pitchFamily="34" charset="-122"/>
              <a:ea typeface="华康俪金黑W8(P)" pitchFamily="34" charset="-122"/>
            </a:endParaRPr>
          </a:p>
        </p:txBody>
      </p:sp>
      <p:sp>
        <p:nvSpPr>
          <p:cNvPr id="10" name="矩形 9"/>
          <p:cNvSpPr/>
          <p:nvPr/>
        </p:nvSpPr>
        <p:spPr>
          <a:xfrm>
            <a:off x="966311" y="3011109"/>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66311" y="5850269"/>
            <a:ext cx="5904000"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BAB00"/>
              </a:solidFill>
            </a:endParaRPr>
          </a:p>
        </p:txBody>
      </p:sp>
      <p:sp>
        <p:nvSpPr>
          <p:cNvPr id="7" name="TextBox 6"/>
          <p:cNvSpPr txBox="1"/>
          <p:nvPr/>
        </p:nvSpPr>
        <p:spPr>
          <a:xfrm>
            <a:off x="966311" y="3284984"/>
            <a:ext cx="5348888" cy="1052596"/>
          </a:xfrm>
          <a:prstGeom prst="rect">
            <a:avLst/>
          </a:prstGeom>
          <a:noFill/>
        </p:spPr>
        <p:txBody>
          <a:bodyPr wrap="square" rtlCol="0">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那么冲突应该有谁来解决呢？首先，作为冲突双方的责任人，要本着求同存异的原则，尽量化解冲突；</a:t>
            </a:r>
            <a:r>
              <a:rPr lang="zh-CN" altLang="en-US" sz="1600" b="1" dirty="0">
                <a:solidFill>
                  <a:srgbClr val="8BAB00"/>
                </a:solidFill>
                <a:latin typeface="微软雅黑" panose="020B0503020204020204" pitchFamily="34" charset="-122"/>
                <a:ea typeface="微软雅黑" panose="020B0503020204020204" pitchFamily="34" charset="-122"/>
              </a:rPr>
              <a:t>当冲突双方不可调和时，由冲突上方的领导出面</a:t>
            </a:r>
            <a:r>
              <a:rPr lang="zh-CN" altLang="en-US" sz="1600" dirty="0">
                <a:solidFill>
                  <a:srgbClr val="5F5E5C"/>
                </a:solidFill>
                <a:latin typeface="微软雅黑" panose="020B0503020204020204" pitchFamily="34" charset="-122"/>
                <a:ea typeface="微软雅黑" panose="020B0503020204020204" pitchFamily="34" charset="-122"/>
              </a:rPr>
              <a:t>。</a:t>
            </a:r>
            <a:endParaRPr lang="zh-CN" altLang="zh-CN" sz="1600" b="1" dirty="0">
              <a:solidFill>
                <a:srgbClr val="3B79CE"/>
              </a:solidFill>
              <a:latin typeface="微软雅黑" panose="020B0503020204020204" pitchFamily="34" charset="-122"/>
              <a:ea typeface="微软雅黑" panose="020B0503020204020204" pitchFamily="34" charset="-122"/>
            </a:endParaRPr>
          </a:p>
        </p:txBody>
      </p:sp>
      <p:sp>
        <p:nvSpPr>
          <p:cNvPr id="11" name="矩形 10"/>
          <p:cNvSpPr/>
          <p:nvPr/>
        </p:nvSpPr>
        <p:spPr>
          <a:xfrm>
            <a:off x="966311" y="4464636"/>
            <a:ext cx="5348888" cy="1372683"/>
          </a:xfrm>
          <a:prstGeom prst="rect">
            <a:avLst/>
          </a:prstGeom>
        </p:spPr>
        <p:txBody>
          <a:bodyPr wrap="square">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直线经理工作内容的一部分就是确保工作团队能够在一起运作良好。</a:t>
            </a:r>
            <a:r>
              <a:rPr lang="en-US" altLang="zh-CN" sz="1600" dirty="0">
                <a:solidFill>
                  <a:srgbClr val="5F5E5C"/>
                </a:solidFill>
                <a:latin typeface="微软雅黑" panose="020B0503020204020204" pitchFamily="34" charset="-122"/>
                <a:ea typeface="微软雅黑" panose="020B0503020204020204" pitchFamily="34" charset="-122"/>
              </a:rPr>
              <a:t>HR</a:t>
            </a:r>
            <a:r>
              <a:rPr lang="zh-CN" altLang="en-US" sz="1600" dirty="0">
                <a:solidFill>
                  <a:srgbClr val="5F5E5C"/>
                </a:solidFill>
                <a:latin typeface="微软雅黑" panose="020B0503020204020204" pitchFamily="34" charset="-122"/>
                <a:ea typeface="微软雅黑" panose="020B0503020204020204" pitchFamily="34" charset="-122"/>
              </a:rPr>
              <a:t>应当作为直线经理在这方面需要帮助时可以向其求助的一个资源。</a:t>
            </a:r>
            <a:r>
              <a:rPr lang="zh-CN" altLang="en-US" sz="1600" b="1" dirty="0">
                <a:solidFill>
                  <a:srgbClr val="8BAB00"/>
                </a:solidFill>
                <a:latin typeface="微软雅黑" panose="020B0503020204020204" pitchFamily="34" charset="-122"/>
                <a:ea typeface="微软雅黑" panose="020B0503020204020204" pitchFamily="34" charset="-122"/>
              </a:rPr>
              <a:t>所有各方面都应该完美地相互配合并且保持和平状态。</a:t>
            </a:r>
            <a:endParaRPr lang="zh-CN" altLang="zh-CN" sz="1600" b="1" dirty="0">
              <a:solidFill>
                <a:srgbClr val="8BAB00"/>
              </a:solidFill>
              <a:latin typeface="微软雅黑" panose="020B0503020204020204" pitchFamily="34" charset="-122"/>
              <a:ea typeface="微软雅黑" panose="020B0503020204020204" pitchFamily="34" charset="-122"/>
            </a:endParaRPr>
          </a:p>
        </p:txBody>
      </p:sp>
      <p:pic>
        <p:nvPicPr>
          <p:cNvPr id="14338" name="Picture 2" descr="C:\Documents and Settings\t11318\桌面\201962-1206201K20311.JPG"/>
          <p:cNvPicPr>
            <a:picLocks noChangeAspect="1" noChangeArrowheads="1"/>
          </p:cNvPicPr>
          <p:nvPr/>
        </p:nvPicPr>
        <p:blipFill rotWithShape="1">
          <a:blip r:embed="rId1" cstate="screen"/>
          <a:srcRect/>
          <a:stretch>
            <a:fillRect/>
          </a:stretch>
        </p:blipFill>
        <p:spPr bwMode="auto">
          <a:xfrm>
            <a:off x="6444636" y="3284984"/>
            <a:ext cx="5369539" cy="2968669"/>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3.2.2 </a:t>
            </a:r>
            <a:r>
              <a:rPr lang="zh-CN" altLang="en-US" sz="1800" dirty="0"/>
              <a:t>员工冲突管理</a:t>
            </a:r>
            <a:endParaRPr lang="zh-CN" altLang="en-US" sz="1800" dirty="0"/>
          </a:p>
        </p:txBody>
      </p:sp>
      <p:sp>
        <p:nvSpPr>
          <p:cNvPr id="8" name="TextBox 6"/>
          <p:cNvSpPr txBox="1"/>
          <p:nvPr/>
        </p:nvSpPr>
        <p:spPr>
          <a:xfrm>
            <a:off x="9339535" y="2060848"/>
            <a:ext cx="2612584" cy="452432"/>
          </a:xfrm>
          <a:prstGeom prst="rect">
            <a:avLst/>
          </a:prstGeom>
          <a:noFill/>
        </p:spPr>
        <p:txBody>
          <a:bodyPr wrap="square" rtlCol="0">
            <a:spAutoFit/>
          </a:bodyPr>
          <a:lstStyle/>
          <a:p>
            <a:pPr algn="r">
              <a:lnSpc>
                <a:spcPct val="130000"/>
              </a:lnSpc>
            </a:pPr>
            <a:r>
              <a:rPr lang="zh-CN" altLang="en-US" dirty="0">
                <a:solidFill>
                  <a:srgbClr val="5F5E5C"/>
                </a:solidFill>
                <a:latin typeface="华康俪金黑W8(P)" pitchFamily="34" charset="-122"/>
                <a:ea typeface="华康俪金黑W8(P)" pitchFamily="34" charset="-122"/>
              </a:rPr>
              <a:t>（</a:t>
            </a:r>
            <a:r>
              <a:rPr lang="en-US" altLang="zh-CN" dirty="0">
                <a:solidFill>
                  <a:srgbClr val="5F5E5C"/>
                </a:solidFill>
                <a:latin typeface="华康俪金黑W8(P)" pitchFamily="34" charset="-122"/>
                <a:ea typeface="华康俪金黑W8(P)" pitchFamily="34" charset="-122"/>
              </a:rPr>
              <a:t>4</a:t>
            </a:r>
            <a:r>
              <a:rPr lang="zh-CN" altLang="en-US" dirty="0">
                <a:solidFill>
                  <a:srgbClr val="5F5E5C"/>
                </a:solidFill>
                <a:latin typeface="华康俪金黑W8(P)" pitchFamily="34" charset="-122"/>
                <a:ea typeface="华康俪金黑W8(P)" pitchFamily="34" charset="-122"/>
              </a:rPr>
              <a:t>）冲突处理的策略</a:t>
            </a:r>
            <a:endParaRPr lang="zh-CN" altLang="en-US" dirty="0">
              <a:solidFill>
                <a:srgbClr val="5F5E5C"/>
              </a:solidFill>
              <a:latin typeface="华康俪金黑W8(P)" pitchFamily="34" charset="-122"/>
              <a:ea typeface="华康俪金黑W8(P)" pitchFamily="34" charset="-122"/>
            </a:endParaRPr>
          </a:p>
        </p:txBody>
      </p:sp>
      <p:sp>
        <p:nvSpPr>
          <p:cNvPr id="12" name="矩形 11"/>
          <p:cNvSpPr/>
          <p:nvPr/>
        </p:nvSpPr>
        <p:spPr>
          <a:xfrm>
            <a:off x="835677" y="2492896"/>
            <a:ext cx="11168154" cy="4105010"/>
          </a:xfrm>
          <a:prstGeom prst="rect">
            <a:avLst/>
          </a:prstGeom>
          <a:solidFill>
            <a:sysClr val="window" lastClr="FFFFFF"/>
          </a:solidFill>
          <a:ln w="3175" cap="flat" cmpd="sng" algn="ctr">
            <a:solidFill>
              <a:sysClr val="window" lastClr="FFFFFF">
                <a:lumMod val="75000"/>
              </a:sysClr>
            </a:solidFill>
            <a:prstDash val="solid"/>
          </a:ln>
          <a:effectLst>
            <a:outerShdw blurRad="50800" dist="38100" dir="5400000" algn="t" rotWithShape="0">
              <a:prstClr val="black">
                <a:alpha val="40000"/>
              </a:prstClr>
            </a:outerShdw>
          </a:effectLst>
        </p:spPr>
        <p:txBody>
          <a:bodyPr anchor="ctr"/>
          <a:lstStyle/>
          <a:p>
            <a:pPr algn="ctr">
              <a:defRPr/>
            </a:pPr>
            <a:endParaRPr lang="zh-CN" altLang="en-US" kern="0">
              <a:solidFill>
                <a:sysClr val="window" lastClr="FFFFFF"/>
              </a:solidFill>
              <a:latin typeface="Tahoma" panose="020B0604030504040204"/>
              <a:ea typeface="微软雅黑" panose="020B0503020204020204" pitchFamily="34" charset="-122"/>
            </a:endParaRPr>
          </a:p>
        </p:txBody>
      </p:sp>
      <p:graphicFrame>
        <p:nvGraphicFramePr>
          <p:cNvPr id="13" name="表格 12"/>
          <p:cNvGraphicFramePr>
            <a:graphicFrameLocks noGrp="1"/>
          </p:cNvGraphicFramePr>
          <p:nvPr/>
        </p:nvGraphicFramePr>
        <p:xfrm>
          <a:off x="947146" y="2593473"/>
          <a:ext cx="10945216" cy="3909730"/>
        </p:xfrm>
        <a:graphic>
          <a:graphicData uri="http://schemas.openxmlformats.org/drawingml/2006/table">
            <a:tbl>
              <a:tblPr firstRow="1" firstCol="1" bandRow="1">
                <a:tableStyleId>{F5AB1C69-6EDB-4FF4-983F-18BD219EF322}</a:tableStyleId>
              </a:tblPr>
              <a:tblGrid>
                <a:gridCol w="1263597"/>
                <a:gridCol w="9681619"/>
              </a:tblGrid>
              <a:tr h="432048">
                <a:tc>
                  <a:txBody>
                    <a:bodyPr/>
                    <a:lstStyle/>
                    <a:p>
                      <a:pPr algn="ctr">
                        <a:lnSpc>
                          <a:spcPct val="115000"/>
                        </a:lnSpc>
                        <a:spcAft>
                          <a:spcPts val="0"/>
                        </a:spcAft>
                      </a:pPr>
                      <a:r>
                        <a:rPr lang="zh-CN" altLang="en-US" sz="2000" kern="100" dirty="0">
                          <a:effectLst/>
                          <a:latin typeface="微软雅黑" panose="020B0503020204020204" pitchFamily="34" charset="-122"/>
                          <a:ea typeface="微软雅黑" panose="020B0503020204020204" pitchFamily="34" charset="-122"/>
                        </a:rPr>
                        <a:t>策略类型</a:t>
                      </a:r>
                      <a:endParaRPr lang="zh-CN" sz="20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15000"/>
                        </a:lnSpc>
                        <a:spcAft>
                          <a:spcPts val="0"/>
                        </a:spcAft>
                      </a:pPr>
                      <a:r>
                        <a:rPr lang="zh-CN" altLang="en-US" sz="2000" kern="100" dirty="0">
                          <a:effectLst/>
                          <a:latin typeface="微软雅黑" panose="020B0503020204020204" pitchFamily="34" charset="-122"/>
                          <a:ea typeface="微软雅黑" panose="020B0503020204020204" pitchFamily="34" charset="-122"/>
                        </a:rPr>
                        <a:t>适用的冲突类型</a:t>
                      </a:r>
                      <a:endParaRPr lang="zh-CN" sz="2000" kern="100" dirty="0">
                        <a:effectLst/>
                        <a:latin typeface="微软雅黑" panose="020B0503020204020204" pitchFamily="34" charset="-122"/>
                        <a:ea typeface="微软雅黑" panose="020B0503020204020204" pitchFamily="34" charset="-122"/>
                      </a:endParaRPr>
                    </a:p>
                  </a:txBody>
                  <a:tcPr marL="68580" marR="68580" marT="0" marB="0" anchor="ctr"/>
                </a:tc>
              </a:tr>
              <a:tr h="660218">
                <a:tc>
                  <a:txBody>
                    <a:bodyPr/>
                    <a:lstStyle/>
                    <a:p>
                      <a:pPr algn="ctr">
                        <a:lnSpc>
                          <a:spcPct val="115000"/>
                        </a:lnSpc>
                        <a:spcAft>
                          <a:spcPts val="0"/>
                        </a:spcAft>
                      </a:pPr>
                      <a:r>
                        <a:rPr lang="zh-CN" altLang="en-US" sz="1800" kern="100" dirty="0">
                          <a:effectLst/>
                          <a:latin typeface="微软雅黑" panose="020B0503020204020204" pitchFamily="34" charset="-122"/>
                          <a:ea typeface="微软雅黑" panose="020B0503020204020204" pitchFamily="34" charset="-122"/>
                        </a:rPr>
                        <a:t>强制策略</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marL="285750" indent="-285750" algn="just">
                        <a:lnSpc>
                          <a:spcPct val="120000"/>
                        </a:lnSpc>
                        <a:spcAft>
                          <a:spcPts val="0"/>
                        </a:spcAft>
                        <a:buFont typeface="Arial" panose="020B0604020202020204" pitchFamily="34" charset="0"/>
                        <a:buChar char="•"/>
                      </a:pPr>
                      <a:r>
                        <a:rPr lang="zh-CN" altLang="en-US" sz="1600" kern="100" dirty="0">
                          <a:solidFill>
                            <a:srgbClr val="5F5E5C"/>
                          </a:solidFill>
                          <a:effectLst/>
                          <a:latin typeface="微软雅黑" panose="020B0503020204020204" pitchFamily="34" charset="-122"/>
                          <a:ea typeface="微软雅黑" panose="020B0503020204020204" pitchFamily="34" charset="-122"/>
                        </a:rPr>
                        <a:t>遇紧急情况，必须采取果断行动时；</a:t>
                      </a:r>
                      <a:endParaRPr lang="zh-CN" altLang="en-US" sz="1600" kern="100" dirty="0">
                        <a:solidFill>
                          <a:srgbClr val="5F5E5C"/>
                        </a:solidFill>
                        <a:effectLst/>
                        <a:latin typeface="微软雅黑" panose="020B0503020204020204" pitchFamily="34" charset="-122"/>
                        <a:ea typeface="微软雅黑" panose="020B0503020204020204" pitchFamily="34" charset="-122"/>
                      </a:endParaRPr>
                    </a:p>
                    <a:p>
                      <a:pPr marL="285750" indent="-285750" algn="just">
                        <a:lnSpc>
                          <a:spcPct val="120000"/>
                        </a:lnSpc>
                        <a:spcAft>
                          <a:spcPts val="0"/>
                        </a:spcAft>
                        <a:buFont typeface="Arial" panose="020B0604020202020204" pitchFamily="34" charset="0"/>
                        <a:buChar char="•"/>
                      </a:pPr>
                      <a:r>
                        <a:rPr lang="zh-CN" altLang="en-US" sz="1600" kern="100" dirty="0">
                          <a:solidFill>
                            <a:srgbClr val="5F5E5C"/>
                          </a:solidFill>
                          <a:effectLst/>
                          <a:latin typeface="微软雅黑" panose="020B0503020204020204" pitchFamily="34" charset="-122"/>
                          <a:ea typeface="微软雅黑" panose="020B0503020204020204" pitchFamily="34" charset="-122"/>
                        </a:rPr>
                        <a:t>处理严重违纪行为和事故时。</a:t>
                      </a:r>
                      <a:endParaRPr lang="zh-CN" altLang="en-US" sz="1600" kern="100" dirty="0">
                        <a:solidFill>
                          <a:srgbClr val="5F5E5C"/>
                        </a:solidFill>
                        <a:effectLst/>
                        <a:latin typeface="微软雅黑" panose="020B0503020204020204" pitchFamily="34" charset="-122"/>
                        <a:ea typeface="微软雅黑" panose="020B0503020204020204" pitchFamily="34" charset="-122"/>
                      </a:endParaRPr>
                    </a:p>
                  </a:txBody>
                  <a:tcPr marL="68580" marR="68580" marT="0" marB="0" anchor="ctr"/>
                </a:tc>
              </a:tr>
              <a:tr h="936104">
                <a:tc>
                  <a:txBody>
                    <a:bodyPr/>
                    <a:lstStyle/>
                    <a:p>
                      <a:pPr algn="ctr">
                        <a:lnSpc>
                          <a:spcPct val="115000"/>
                        </a:lnSpc>
                        <a:spcAft>
                          <a:spcPts val="0"/>
                        </a:spcAft>
                      </a:pPr>
                      <a:r>
                        <a:rPr lang="zh-CN" altLang="en-US" sz="1800" kern="100" dirty="0">
                          <a:effectLst/>
                          <a:latin typeface="微软雅黑" panose="020B0503020204020204" pitchFamily="34" charset="-122"/>
                          <a:ea typeface="微软雅黑" panose="020B0503020204020204" pitchFamily="34" charset="-122"/>
                        </a:rPr>
                        <a:t>妥协策略</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marL="285750" indent="-285750" algn="just">
                        <a:lnSpc>
                          <a:spcPct val="120000"/>
                        </a:lnSpc>
                        <a:spcAft>
                          <a:spcPts val="0"/>
                        </a:spcAft>
                        <a:buFont typeface="Arial" panose="020B0604020202020204" pitchFamily="34" charset="0"/>
                        <a:buChar char="•"/>
                      </a:pPr>
                      <a:r>
                        <a:rPr lang="zh-CN" altLang="en-US" sz="1600" kern="100" dirty="0">
                          <a:solidFill>
                            <a:srgbClr val="5F5E5C"/>
                          </a:solidFill>
                          <a:effectLst/>
                          <a:latin typeface="微软雅黑" panose="020B0503020204020204" pitchFamily="34" charset="-122"/>
                          <a:ea typeface="微软雅黑" panose="020B0503020204020204" pitchFamily="34" charset="-122"/>
                        </a:rPr>
                        <a:t>双方各持己见且势均力敌时，但又不能用其他的方法达成一致时；</a:t>
                      </a:r>
                      <a:endParaRPr lang="zh-CN" altLang="en-US" sz="1600" kern="100" dirty="0">
                        <a:solidFill>
                          <a:srgbClr val="5F5E5C"/>
                        </a:solidFill>
                        <a:effectLst/>
                        <a:latin typeface="微软雅黑" panose="020B0503020204020204" pitchFamily="34" charset="-122"/>
                        <a:ea typeface="微软雅黑" panose="020B0503020204020204" pitchFamily="34" charset="-122"/>
                      </a:endParaRPr>
                    </a:p>
                    <a:p>
                      <a:pPr marL="285750" indent="-285750" algn="just">
                        <a:lnSpc>
                          <a:spcPct val="120000"/>
                        </a:lnSpc>
                        <a:spcAft>
                          <a:spcPts val="0"/>
                        </a:spcAft>
                        <a:buFont typeface="Arial" panose="020B0604020202020204" pitchFamily="34" charset="0"/>
                        <a:buChar char="•"/>
                      </a:pPr>
                      <a:r>
                        <a:rPr lang="zh-CN" altLang="en-US" sz="1600" kern="100" dirty="0">
                          <a:solidFill>
                            <a:srgbClr val="5F5E5C"/>
                          </a:solidFill>
                          <a:effectLst/>
                          <a:latin typeface="微软雅黑" panose="020B0503020204020204" pitchFamily="34" charset="-122"/>
                          <a:ea typeface="微软雅黑" panose="020B0503020204020204" pitchFamily="34" charset="-122"/>
                        </a:rPr>
                        <a:t>形势紧急，需要马上就问题达成一致时；</a:t>
                      </a:r>
                      <a:endParaRPr lang="zh-CN" altLang="en-US" sz="1600" kern="100" dirty="0">
                        <a:solidFill>
                          <a:srgbClr val="5F5E5C"/>
                        </a:solidFill>
                        <a:effectLst/>
                        <a:latin typeface="微软雅黑" panose="020B0503020204020204" pitchFamily="34" charset="-122"/>
                        <a:ea typeface="微软雅黑" panose="020B0503020204020204" pitchFamily="34" charset="-122"/>
                      </a:endParaRPr>
                    </a:p>
                    <a:p>
                      <a:pPr marL="285750" indent="-285750" algn="just">
                        <a:lnSpc>
                          <a:spcPct val="120000"/>
                        </a:lnSpc>
                        <a:spcAft>
                          <a:spcPts val="0"/>
                        </a:spcAft>
                        <a:buFont typeface="Arial" panose="020B0604020202020204" pitchFamily="34" charset="0"/>
                        <a:buChar char="•"/>
                      </a:pPr>
                      <a:r>
                        <a:rPr lang="zh-CN" altLang="en-US" sz="1600" kern="100" dirty="0">
                          <a:solidFill>
                            <a:srgbClr val="5F5E5C"/>
                          </a:solidFill>
                          <a:effectLst/>
                          <a:latin typeface="微软雅黑" panose="020B0503020204020204" pitchFamily="34" charset="-122"/>
                          <a:ea typeface="微软雅黑" panose="020B0503020204020204" pitchFamily="34" charset="-122"/>
                        </a:rPr>
                        <a:t>问题很严重，又不能采取独裁或合作方式解决时。</a:t>
                      </a:r>
                      <a:endParaRPr lang="zh-CN" altLang="en-US" sz="1600" kern="100" dirty="0">
                        <a:solidFill>
                          <a:srgbClr val="5F5E5C"/>
                        </a:solidFill>
                        <a:effectLst/>
                        <a:latin typeface="微软雅黑" panose="020B0503020204020204" pitchFamily="34" charset="-122"/>
                        <a:ea typeface="微软雅黑" panose="020B0503020204020204" pitchFamily="34" charset="-122"/>
                      </a:endParaRPr>
                    </a:p>
                  </a:txBody>
                  <a:tcPr marL="68580" marR="68580" marT="0" marB="0" anchor="ctr"/>
                </a:tc>
              </a:tr>
              <a:tr h="769208">
                <a:tc>
                  <a:txBody>
                    <a:bodyPr/>
                    <a:lstStyle/>
                    <a:p>
                      <a:pPr algn="ctr">
                        <a:lnSpc>
                          <a:spcPct val="115000"/>
                        </a:lnSpc>
                        <a:spcAft>
                          <a:spcPts val="0"/>
                        </a:spcAft>
                      </a:pPr>
                      <a:r>
                        <a:rPr lang="zh-CN" altLang="en-US" sz="1800" kern="100" dirty="0">
                          <a:effectLst/>
                          <a:latin typeface="微软雅黑" panose="020B0503020204020204" pitchFamily="34" charset="-122"/>
                          <a:ea typeface="微软雅黑" panose="020B0503020204020204" pitchFamily="34" charset="-122"/>
                        </a:rPr>
                        <a:t>和解策略</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marL="285750" indent="-285750" algn="just">
                        <a:lnSpc>
                          <a:spcPct val="120000"/>
                        </a:lnSpc>
                        <a:spcAft>
                          <a:spcPts val="0"/>
                        </a:spcAft>
                        <a:buFont typeface="Arial" panose="020B0604020202020204" pitchFamily="34" charset="0"/>
                        <a:buChar char="•"/>
                      </a:pPr>
                      <a:r>
                        <a:rPr lang="zh-CN" altLang="en-US" sz="1600" kern="100" dirty="0">
                          <a:solidFill>
                            <a:srgbClr val="5F5E5C"/>
                          </a:solidFill>
                          <a:effectLst/>
                          <a:latin typeface="微软雅黑" panose="020B0503020204020204" pitchFamily="34" charset="-122"/>
                          <a:ea typeface="微软雅黑" panose="020B0503020204020204" pitchFamily="34" charset="-122"/>
                        </a:rPr>
                        <a:t>需要维护稳定大局时；</a:t>
                      </a:r>
                      <a:endParaRPr lang="zh-CN" altLang="en-US" sz="1600" kern="100" dirty="0">
                        <a:solidFill>
                          <a:srgbClr val="5F5E5C"/>
                        </a:solidFill>
                        <a:effectLst/>
                        <a:latin typeface="微软雅黑" panose="020B0503020204020204" pitchFamily="34" charset="-122"/>
                        <a:ea typeface="微软雅黑" panose="020B0503020204020204" pitchFamily="34" charset="-122"/>
                      </a:endParaRPr>
                    </a:p>
                    <a:p>
                      <a:pPr marL="285750" indent="-285750" algn="just">
                        <a:lnSpc>
                          <a:spcPct val="120000"/>
                        </a:lnSpc>
                        <a:spcAft>
                          <a:spcPts val="0"/>
                        </a:spcAft>
                        <a:buFont typeface="Arial" panose="020B0604020202020204" pitchFamily="34" charset="0"/>
                        <a:buChar char="•"/>
                      </a:pPr>
                      <a:r>
                        <a:rPr lang="zh-CN" altLang="en-US" sz="1600" kern="100" dirty="0">
                          <a:solidFill>
                            <a:srgbClr val="5F5E5C"/>
                          </a:solidFill>
                          <a:effectLst/>
                          <a:latin typeface="微软雅黑" panose="020B0503020204020204" pitchFamily="34" charset="-122"/>
                          <a:ea typeface="微软雅黑" panose="020B0503020204020204" pitchFamily="34" charset="-122"/>
                        </a:rPr>
                        <a:t>激化矛盾会导致更大的损失时；</a:t>
                      </a:r>
                      <a:endParaRPr lang="zh-CN" altLang="en-US" sz="1600" kern="100" dirty="0">
                        <a:solidFill>
                          <a:srgbClr val="5F5E5C"/>
                        </a:solidFill>
                        <a:effectLst/>
                        <a:latin typeface="微软雅黑" panose="020B0503020204020204" pitchFamily="34" charset="-122"/>
                        <a:ea typeface="微软雅黑" panose="020B0503020204020204" pitchFamily="34" charset="-122"/>
                      </a:endParaRPr>
                    </a:p>
                    <a:p>
                      <a:pPr marL="285750" indent="-285750" algn="just">
                        <a:lnSpc>
                          <a:spcPct val="120000"/>
                        </a:lnSpc>
                        <a:spcAft>
                          <a:spcPts val="0"/>
                        </a:spcAft>
                        <a:buFont typeface="Arial" panose="020B0604020202020204" pitchFamily="34" charset="0"/>
                        <a:buChar char="•"/>
                      </a:pPr>
                      <a:r>
                        <a:rPr lang="zh-CN" altLang="en-US" sz="1600" kern="100" dirty="0">
                          <a:solidFill>
                            <a:srgbClr val="5F5E5C"/>
                          </a:solidFill>
                          <a:effectLst/>
                          <a:latin typeface="微软雅黑" panose="020B0503020204020204" pitchFamily="34" charset="-122"/>
                          <a:ea typeface="微软雅黑" panose="020B0503020204020204" pitchFamily="34" charset="-122"/>
                        </a:rPr>
                        <a:t>做出让步会带来长远利益时。 </a:t>
                      </a:r>
                      <a:endParaRPr lang="zh-CN" altLang="en-US" sz="1600" kern="100" dirty="0">
                        <a:solidFill>
                          <a:srgbClr val="5F5E5C"/>
                        </a:solidFill>
                        <a:effectLst/>
                        <a:latin typeface="微软雅黑" panose="020B0503020204020204" pitchFamily="34" charset="-122"/>
                        <a:ea typeface="微软雅黑" panose="020B0503020204020204" pitchFamily="34" charset="-122"/>
                      </a:endParaRPr>
                    </a:p>
                  </a:txBody>
                  <a:tcPr marL="68580" marR="68580" marT="0" marB="0" anchor="ctr"/>
                </a:tc>
              </a:tr>
              <a:tr h="418320">
                <a:tc>
                  <a:txBody>
                    <a:bodyPr/>
                    <a:lstStyle/>
                    <a:p>
                      <a:pPr algn="ctr">
                        <a:lnSpc>
                          <a:spcPct val="115000"/>
                        </a:lnSpc>
                        <a:spcAft>
                          <a:spcPts val="0"/>
                        </a:spcAft>
                      </a:pPr>
                      <a:r>
                        <a:rPr lang="zh-CN" altLang="en-US" sz="1800" kern="100" dirty="0">
                          <a:effectLst/>
                          <a:latin typeface="微软雅黑" panose="020B0503020204020204" pitchFamily="34" charset="-122"/>
                          <a:ea typeface="微软雅黑" panose="020B0503020204020204" pitchFamily="34" charset="-122"/>
                        </a:rPr>
                        <a:t>合作策略</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marL="285750" indent="-285750" algn="just">
                        <a:lnSpc>
                          <a:spcPct val="120000"/>
                        </a:lnSpc>
                        <a:spcAft>
                          <a:spcPts val="0"/>
                        </a:spcAft>
                        <a:buFont typeface="Arial" panose="020B0604020202020204" pitchFamily="34" charset="0"/>
                        <a:buChar char="•"/>
                      </a:pPr>
                      <a:r>
                        <a:rPr lang="zh-CN" altLang="en-US" sz="1600" kern="100" dirty="0">
                          <a:solidFill>
                            <a:srgbClr val="5F5E5C"/>
                          </a:solidFill>
                          <a:effectLst/>
                          <a:latin typeface="微软雅黑" panose="020B0503020204020204" pitchFamily="34" charset="-122"/>
                          <a:ea typeface="微软雅黑" panose="020B0503020204020204" pitchFamily="34" charset="-122"/>
                        </a:rPr>
                        <a:t>双方有共同的利益，且可以通过改变方法策略满足双方的意愿时；</a:t>
                      </a:r>
                      <a:endParaRPr lang="zh-CN" altLang="en-US" sz="1600" kern="100" dirty="0">
                        <a:solidFill>
                          <a:srgbClr val="5F5E5C"/>
                        </a:solidFill>
                        <a:effectLst/>
                        <a:latin typeface="微软雅黑" panose="020B0503020204020204" pitchFamily="34" charset="-122"/>
                        <a:ea typeface="微软雅黑" panose="020B0503020204020204" pitchFamily="34" charset="-122"/>
                      </a:endParaRPr>
                    </a:p>
                  </a:txBody>
                  <a:tcPr marL="68580" marR="68580" marT="0" marB="0" anchor="ctr"/>
                </a:tc>
              </a:tr>
              <a:tr h="579342">
                <a:tc>
                  <a:txBody>
                    <a:bodyPr/>
                    <a:lstStyle/>
                    <a:p>
                      <a:pPr algn="ctr">
                        <a:lnSpc>
                          <a:spcPct val="115000"/>
                        </a:lnSpc>
                        <a:spcAft>
                          <a:spcPts val="0"/>
                        </a:spcAft>
                      </a:pPr>
                      <a:r>
                        <a:rPr lang="zh-CN" altLang="en-US" sz="1800" kern="100" dirty="0">
                          <a:effectLst/>
                          <a:latin typeface="微软雅黑" panose="020B0503020204020204" pitchFamily="34" charset="-122"/>
                          <a:ea typeface="微软雅黑" panose="020B0503020204020204" pitchFamily="34" charset="-122"/>
                        </a:rPr>
                        <a:t>回避策略</a:t>
                      </a:r>
                      <a:endParaRPr lang="zh-CN" sz="18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marL="285750" indent="-285750" algn="just">
                        <a:lnSpc>
                          <a:spcPct val="120000"/>
                        </a:lnSpc>
                        <a:spcAft>
                          <a:spcPts val="0"/>
                        </a:spcAft>
                        <a:buFont typeface="Arial" panose="020B0604020202020204" pitchFamily="34" charset="0"/>
                        <a:buChar char="•"/>
                      </a:pPr>
                      <a:r>
                        <a:rPr lang="zh-CN" altLang="en-US" sz="1600" kern="100" dirty="0">
                          <a:solidFill>
                            <a:srgbClr val="5F5E5C"/>
                          </a:solidFill>
                          <a:effectLst/>
                          <a:latin typeface="微软雅黑" panose="020B0503020204020204" pitchFamily="34" charset="-122"/>
                          <a:ea typeface="微软雅黑" panose="020B0503020204020204" pitchFamily="34" charset="-122"/>
                        </a:rPr>
                        <a:t>处理无关紧要或者处理没有可能解决的问题时；</a:t>
                      </a:r>
                      <a:endParaRPr lang="zh-CN" altLang="en-US" sz="1600" kern="100" dirty="0">
                        <a:solidFill>
                          <a:srgbClr val="5F5E5C"/>
                        </a:solidFill>
                        <a:effectLst/>
                        <a:latin typeface="微软雅黑" panose="020B0503020204020204" pitchFamily="34" charset="-122"/>
                        <a:ea typeface="微软雅黑" panose="020B0503020204020204" pitchFamily="34" charset="-122"/>
                      </a:endParaRPr>
                    </a:p>
                    <a:p>
                      <a:pPr marL="285750" indent="-285750" algn="just">
                        <a:lnSpc>
                          <a:spcPct val="120000"/>
                        </a:lnSpc>
                        <a:spcAft>
                          <a:spcPts val="0"/>
                        </a:spcAft>
                        <a:buFont typeface="Arial" panose="020B0604020202020204" pitchFamily="34" charset="0"/>
                        <a:buChar char="•"/>
                      </a:pPr>
                      <a:r>
                        <a:rPr lang="zh-CN" altLang="en-US" sz="1600" kern="100" dirty="0">
                          <a:solidFill>
                            <a:srgbClr val="5F5E5C"/>
                          </a:solidFill>
                          <a:effectLst/>
                          <a:latin typeface="微软雅黑" panose="020B0503020204020204" pitchFamily="34" charset="-122"/>
                          <a:ea typeface="微软雅黑" panose="020B0503020204020204" pitchFamily="34" charset="-122"/>
                        </a:rPr>
                        <a:t>解决问题的损失可能超过收益时。</a:t>
                      </a:r>
                      <a:endParaRPr lang="zh-CN" altLang="en-US" sz="1600" kern="100" dirty="0">
                        <a:solidFill>
                          <a:srgbClr val="5F5E5C"/>
                        </a:solidFill>
                        <a:effectLst/>
                        <a:latin typeface="微软雅黑" panose="020B0503020204020204" pitchFamily="34" charset="-122"/>
                        <a:ea typeface="微软雅黑" panose="020B0503020204020204" pitchFamily="34" charset="-122"/>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3" presetClass="entr" presetSubtype="36"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strVal val="(6*min(max(#ppt_w*#ppt_h,.3),1)-7.4)/-.7*#ppt_w"/>
                                          </p:val>
                                        </p:tav>
                                        <p:tav tm="100000">
                                          <p:val>
                                            <p:strVal val="#ppt_w"/>
                                          </p:val>
                                        </p:tav>
                                      </p:tavLst>
                                    </p:anim>
                                    <p:anim calcmode="lin" valueType="num">
                                      <p:cBhvr>
                                        <p:cTn id="12" dur="500" fill="hold"/>
                                        <p:tgtEl>
                                          <p:spTgt spid="13"/>
                                        </p:tgtEl>
                                        <p:attrNameLst>
                                          <p:attrName>ppt_h</p:attrName>
                                        </p:attrNameLst>
                                      </p:cBhvr>
                                      <p:tavLst>
                                        <p:tav tm="0">
                                          <p:val>
                                            <p:strVal val="(6*min(max(#ppt_w*#ppt_h,.3),1)-7.4)/-.7*#ppt_h"/>
                                          </p:val>
                                        </p:tav>
                                        <p:tav tm="100000">
                                          <p:val>
                                            <p:strVal val="#ppt_h"/>
                                          </p:val>
                                        </p:tav>
                                      </p:tavLst>
                                    </p:anim>
                                    <p:anim calcmode="lin" valueType="num">
                                      <p:cBhvr>
                                        <p:cTn id="13" dur="500" fill="hold"/>
                                        <p:tgtEl>
                                          <p:spTgt spid="13"/>
                                        </p:tgtEl>
                                        <p:attrNameLst>
                                          <p:attrName>ppt_x</p:attrName>
                                        </p:attrNameLst>
                                      </p:cBhvr>
                                      <p:tavLst>
                                        <p:tav tm="0">
                                          <p:val>
                                            <p:fltVal val="0.5"/>
                                          </p:val>
                                        </p:tav>
                                        <p:tav tm="100000">
                                          <p:val>
                                            <p:strVal val="#ppt_x"/>
                                          </p:val>
                                        </p:tav>
                                      </p:tavLst>
                                    </p:anim>
                                    <p:anim calcmode="lin" valueType="num">
                                      <p:cBhvr>
                                        <p:cTn id="14" dur="500" fill="hold"/>
                                        <p:tgtEl>
                                          <p:spTgt spid="13"/>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
          <p:cNvSpPr txBox="1"/>
          <p:nvPr/>
        </p:nvSpPr>
        <p:spPr>
          <a:xfrm>
            <a:off x="966311" y="1916832"/>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3.3.1 </a:t>
            </a:r>
            <a:r>
              <a:rPr lang="zh-CN" altLang="en-US" sz="1800" dirty="0"/>
              <a:t>员工申诉管理</a:t>
            </a:r>
            <a:endParaRPr lang="zh-CN" altLang="zh-CN" sz="1800" dirty="0">
              <a:solidFill>
                <a:srgbClr val="8BAB00"/>
              </a:solidFill>
            </a:endParaRPr>
          </a:p>
        </p:txBody>
      </p:sp>
      <p:sp>
        <p:nvSpPr>
          <p:cNvPr id="9" name="TextBox 8"/>
          <p:cNvSpPr txBox="1"/>
          <p:nvPr/>
        </p:nvSpPr>
        <p:spPr>
          <a:xfrm>
            <a:off x="966311" y="2304396"/>
            <a:ext cx="10985807" cy="381258"/>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anose="020B0503020204020204" pitchFamily="34" charset="-122"/>
                <a:ea typeface="微软雅黑" panose="020B0503020204020204" pitchFamily="34" charset="-122"/>
              </a:rPr>
              <a:t>申诉，是指组织成员以口头或书面等正式方式，</a:t>
            </a:r>
            <a:r>
              <a:rPr lang="zh-CN" altLang="en-US" sz="1600" b="1" dirty="0">
                <a:solidFill>
                  <a:srgbClr val="FF0000"/>
                </a:solidFill>
                <a:latin typeface="微软雅黑" panose="020B0503020204020204" pitchFamily="34" charset="-122"/>
                <a:ea typeface="微软雅黑" panose="020B0503020204020204" pitchFamily="34" charset="-122"/>
              </a:rPr>
              <a:t>表现出来的对组织或企业有关事项的不满。</a:t>
            </a:r>
            <a:endParaRPr lang="zh-CN" altLang="zh-CN" sz="1600" b="1" dirty="0">
              <a:solidFill>
                <a:srgbClr val="FF0000"/>
              </a:solidFill>
              <a:latin typeface="微软雅黑" panose="020B0503020204020204" pitchFamily="34" charset="-122"/>
              <a:ea typeface="微软雅黑" panose="020B0503020204020204" pitchFamily="34" charset="-122"/>
            </a:endParaRPr>
          </a:p>
        </p:txBody>
      </p:sp>
      <p:sp>
        <p:nvSpPr>
          <p:cNvPr id="12" name="TextBox 6"/>
          <p:cNvSpPr txBox="1"/>
          <p:nvPr/>
        </p:nvSpPr>
        <p:spPr>
          <a:xfrm>
            <a:off x="9771583" y="2636912"/>
            <a:ext cx="2180536" cy="452432"/>
          </a:xfrm>
          <a:prstGeom prst="rect">
            <a:avLst/>
          </a:prstGeom>
          <a:noFill/>
        </p:spPr>
        <p:txBody>
          <a:bodyPr wrap="square" rtlCol="0">
            <a:spAutoFit/>
          </a:bodyPr>
          <a:lstStyle/>
          <a:p>
            <a:pPr algn="r">
              <a:lnSpc>
                <a:spcPct val="130000"/>
              </a:lnSpc>
            </a:pPr>
            <a:r>
              <a:rPr lang="zh-CN" altLang="en-US" dirty="0">
                <a:solidFill>
                  <a:srgbClr val="5F5E5C"/>
                </a:solidFill>
                <a:latin typeface="华康俪金黑W8(P)" pitchFamily="34" charset="-122"/>
                <a:ea typeface="华康俪金黑W8(P)" pitchFamily="34" charset="-122"/>
              </a:rPr>
              <a:t>（</a:t>
            </a:r>
            <a:r>
              <a:rPr lang="en-US" altLang="zh-CN" dirty="0">
                <a:solidFill>
                  <a:srgbClr val="5F5E5C"/>
                </a:solidFill>
                <a:latin typeface="华康俪金黑W8(P)" pitchFamily="34" charset="-122"/>
                <a:ea typeface="华康俪金黑W8(P)" pitchFamily="34" charset="-122"/>
              </a:rPr>
              <a:t>1</a:t>
            </a:r>
            <a:r>
              <a:rPr lang="zh-CN" altLang="en-US" dirty="0">
                <a:solidFill>
                  <a:srgbClr val="5F5E5C"/>
                </a:solidFill>
                <a:latin typeface="华康俪金黑W8(P)" pitchFamily="34" charset="-122"/>
                <a:ea typeface="华康俪金黑W8(P)" pitchFamily="34" charset="-122"/>
              </a:rPr>
              <a:t>）申诉的种类</a:t>
            </a:r>
            <a:endParaRPr lang="zh-CN" altLang="en-US" dirty="0">
              <a:solidFill>
                <a:srgbClr val="5F5E5C"/>
              </a:solidFill>
              <a:latin typeface="华康俪金黑W8(P)" pitchFamily="34" charset="-122"/>
              <a:ea typeface="华康俪金黑W8(P)" pitchFamily="34" charset="-122"/>
            </a:endParaRPr>
          </a:p>
        </p:txBody>
      </p:sp>
      <p:sp>
        <p:nvSpPr>
          <p:cNvPr id="14" name="矩形 13"/>
          <p:cNvSpPr/>
          <p:nvPr/>
        </p:nvSpPr>
        <p:spPr>
          <a:xfrm>
            <a:off x="966311" y="3083117"/>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490663" y="3645024"/>
            <a:ext cx="4329483" cy="2502278"/>
            <a:chOff x="3505298" y="1516287"/>
            <a:chExt cx="4329483" cy="2502278"/>
          </a:xfrm>
        </p:grpSpPr>
        <p:sp>
          <p:nvSpPr>
            <p:cNvPr id="17" name="任意多边形 16"/>
            <p:cNvSpPr/>
            <p:nvPr/>
          </p:nvSpPr>
          <p:spPr>
            <a:xfrm>
              <a:off x="3505298" y="1516287"/>
              <a:ext cx="4329481" cy="2502278"/>
            </a:xfrm>
            <a:custGeom>
              <a:avLst/>
              <a:gdLst>
                <a:gd name="connsiteX0" fmla="*/ 0 w 3330369"/>
                <a:gd name="connsiteY0" fmla="*/ 0 h 1998222"/>
                <a:gd name="connsiteX1" fmla="*/ 3330369 w 3330369"/>
                <a:gd name="connsiteY1" fmla="*/ 0 h 1998222"/>
                <a:gd name="connsiteX2" fmla="*/ 3330369 w 3330369"/>
                <a:gd name="connsiteY2" fmla="*/ 1998222 h 1998222"/>
                <a:gd name="connsiteX3" fmla="*/ 0 w 3330369"/>
                <a:gd name="connsiteY3" fmla="*/ 1998222 h 1998222"/>
                <a:gd name="connsiteX4" fmla="*/ 0 w 3330369"/>
                <a:gd name="connsiteY4" fmla="*/ 0 h 1998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0369" h="1998222">
                  <a:moveTo>
                    <a:pt x="0" y="0"/>
                  </a:moveTo>
                  <a:lnTo>
                    <a:pt x="3330369" y="0"/>
                  </a:lnTo>
                  <a:lnTo>
                    <a:pt x="3330369" y="1998222"/>
                  </a:lnTo>
                  <a:lnTo>
                    <a:pt x="0" y="1998222"/>
                  </a:lnTo>
                  <a:lnTo>
                    <a:pt x="0" y="0"/>
                  </a:lnTo>
                  <a:close/>
                </a:path>
              </a:pathLst>
            </a:custGeom>
            <a:solidFill>
              <a:srgbClr val="8BAB00"/>
            </a:solidFill>
            <a:ln>
              <a:noFill/>
            </a:ln>
            <a:effectLst>
              <a:outerShdw blurRad="40000" dist="23000" dir="5400000" rotWithShape="0">
                <a:srgbClr val="000000">
                  <a:alpha val="35000"/>
                </a:srgbClr>
              </a:outerShdw>
            </a:effectLst>
          </p:spPr>
          <p:style>
            <a:lnRef idx="0">
              <a:scrgbClr r="0" g="0" b="0"/>
            </a:lnRef>
            <a:fillRef idx="3">
              <a:scrgbClr r="0" g="0" b="0"/>
            </a:fillRef>
            <a:effectRef idx="2">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endParaRPr lang="en-US" sz="3200" kern="1200" dirty="0">
                <a:solidFill>
                  <a:srgbClr val="FFFFFF"/>
                </a:solidFill>
                <a:latin typeface="Segoe UI" panose="020B0502040204020203"/>
                <a:ea typeface="+mn-ea"/>
                <a:cs typeface="+mn-cs"/>
              </a:endParaRPr>
            </a:p>
          </p:txBody>
        </p:sp>
        <p:grpSp>
          <p:nvGrpSpPr>
            <p:cNvPr id="18" name="组合 17"/>
            <p:cNvGrpSpPr/>
            <p:nvPr/>
          </p:nvGrpSpPr>
          <p:grpSpPr>
            <a:xfrm>
              <a:off x="3505298" y="1628800"/>
              <a:ext cx="4329483" cy="432048"/>
              <a:chOff x="-158111" y="1628800"/>
              <a:chExt cx="4329483" cy="432048"/>
            </a:xfrm>
          </p:grpSpPr>
          <p:sp>
            <p:nvSpPr>
              <p:cNvPr id="20" name="矩形 19"/>
              <p:cNvSpPr/>
              <p:nvPr/>
            </p:nvSpPr>
            <p:spPr>
              <a:xfrm>
                <a:off x="-158110" y="1628800"/>
                <a:ext cx="4329482" cy="432048"/>
              </a:xfrm>
              <a:prstGeom prst="rect">
                <a:avLst/>
              </a:prstGeom>
              <a:solidFill>
                <a:schemeClr val="bg1">
                  <a:lumMod val="95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TextBox 6"/>
              <p:cNvSpPr txBox="1"/>
              <p:nvPr/>
            </p:nvSpPr>
            <p:spPr>
              <a:xfrm>
                <a:off x="-158111" y="1638614"/>
                <a:ext cx="4329482" cy="412421"/>
              </a:xfrm>
              <a:prstGeom prst="rect">
                <a:avLst/>
              </a:prstGeom>
              <a:noFill/>
            </p:spPr>
            <p:txBody>
              <a:bodyPr wrap="square" rtlCol="0">
                <a:spAutoFit/>
              </a:bodyPr>
              <a:lstStyle/>
              <a:p>
                <a:pPr algn="ctr">
                  <a:lnSpc>
                    <a:spcPct val="130000"/>
                  </a:lnSpc>
                </a:pP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① 个人申诉</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19" name="TextBox 18"/>
            <p:cNvSpPr txBox="1"/>
            <p:nvPr/>
          </p:nvSpPr>
          <p:spPr>
            <a:xfrm>
              <a:off x="3577306" y="2181778"/>
              <a:ext cx="4185465" cy="1692771"/>
            </a:xfrm>
            <a:prstGeom prst="rect">
              <a:avLst/>
            </a:prstGeom>
            <a:noFill/>
          </p:spPr>
          <p:txBody>
            <a:bodyPr wrap="square" rtlCol="0">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多是由于管理方对工人进行惩罚引起的纠纷，通常由个人或工会的代表提出。争议的焦点，是违反了集体协议中规定的个人和团体的权利，如有关资历的规定、工作规则的违反、不合理的工作分类或工资水平等等。</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6459214" y="3645024"/>
            <a:ext cx="4329483" cy="2502278"/>
            <a:chOff x="3505298" y="1516287"/>
            <a:chExt cx="4329483" cy="2502278"/>
          </a:xfrm>
        </p:grpSpPr>
        <p:sp>
          <p:nvSpPr>
            <p:cNvPr id="29" name="任意多边形 28"/>
            <p:cNvSpPr/>
            <p:nvPr/>
          </p:nvSpPr>
          <p:spPr>
            <a:xfrm>
              <a:off x="3505298" y="1516287"/>
              <a:ext cx="4329481" cy="2502278"/>
            </a:xfrm>
            <a:custGeom>
              <a:avLst/>
              <a:gdLst>
                <a:gd name="connsiteX0" fmla="*/ 0 w 3330369"/>
                <a:gd name="connsiteY0" fmla="*/ 0 h 1998222"/>
                <a:gd name="connsiteX1" fmla="*/ 3330369 w 3330369"/>
                <a:gd name="connsiteY1" fmla="*/ 0 h 1998222"/>
                <a:gd name="connsiteX2" fmla="*/ 3330369 w 3330369"/>
                <a:gd name="connsiteY2" fmla="*/ 1998222 h 1998222"/>
                <a:gd name="connsiteX3" fmla="*/ 0 w 3330369"/>
                <a:gd name="connsiteY3" fmla="*/ 1998222 h 1998222"/>
                <a:gd name="connsiteX4" fmla="*/ 0 w 3330369"/>
                <a:gd name="connsiteY4" fmla="*/ 0 h 1998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0369" h="1998222">
                  <a:moveTo>
                    <a:pt x="0" y="0"/>
                  </a:moveTo>
                  <a:lnTo>
                    <a:pt x="3330369" y="0"/>
                  </a:lnTo>
                  <a:lnTo>
                    <a:pt x="3330369" y="1998222"/>
                  </a:lnTo>
                  <a:lnTo>
                    <a:pt x="0" y="1998222"/>
                  </a:lnTo>
                  <a:lnTo>
                    <a:pt x="0" y="0"/>
                  </a:lnTo>
                  <a:close/>
                </a:path>
              </a:pathLst>
            </a:custGeom>
            <a:solidFill>
              <a:srgbClr val="8BAB00"/>
            </a:solidFill>
            <a:ln>
              <a:noFill/>
            </a:ln>
            <a:effectLst>
              <a:outerShdw blurRad="40000" dist="23000" dir="5400000" rotWithShape="0">
                <a:srgbClr val="000000">
                  <a:alpha val="35000"/>
                </a:srgbClr>
              </a:outerShdw>
            </a:effectLst>
          </p:spPr>
          <p:style>
            <a:lnRef idx="0">
              <a:scrgbClr r="0" g="0" b="0"/>
            </a:lnRef>
            <a:fillRef idx="3">
              <a:scrgbClr r="0" g="0" b="0"/>
            </a:fillRef>
            <a:effectRef idx="2">
              <a:scrgbClr r="0" g="0" b="0"/>
            </a:effectRef>
            <a:fontRef idx="minor">
              <a:schemeClr val="lt1"/>
            </a:fontRef>
          </p:style>
          <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endParaRPr lang="en-US" sz="3200" kern="1200" dirty="0">
                <a:solidFill>
                  <a:srgbClr val="FFFFFF"/>
                </a:solidFill>
                <a:latin typeface="Segoe UI" panose="020B0502040204020203"/>
                <a:ea typeface="+mn-ea"/>
                <a:cs typeface="+mn-cs"/>
              </a:endParaRPr>
            </a:p>
          </p:txBody>
        </p:sp>
        <p:grpSp>
          <p:nvGrpSpPr>
            <p:cNvPr id="30" name="组合 29"/>
            <p:cNvGrpSpPr/>
            <p:nvPr/>
          </p:nvGrpSpPr>
          <p:grpSpPr>
            <a:xfrm>
              <a:off x="3505298" y="1628800"/>
              <a:ext cx="4329483" cy="432048"/>
              <a:chOff x="-158111" y="1628800"/>
              <a:chExt cx="4329483" cy="432048"/>
            </a:xfrm>
          </p:grpSpPr>
          <p:sp>
            <p:nvSpPr>
              <p:cNvPr id="32" name="矩形 31"/>
              <p:cNvSpPr/>
              <p:nvPr/>
            </p:nvSpPr>
            <p:spPr>
              <a:xfrm>
                <a:off x="-158110" y="1628800"/>
                <a:ext cx="4329482" cy="432048"/>
              </a:xfrm>
              <a:prstGeom prst="rect">
                <a:avLst/>
              </a:prstGeom>
              <a:solidFill>
                <a:schemeClr val="bg1">
                  <a:lumMod val="95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TextBox 6"/>
              <p:cNvSpPr txBox="1"/>
              <p:nvPr/>
            </p:nvSpPr>
            <p:spPr>
              <a:xfrm>
                <a:off x="-158111" y="1638614"/>
                <a:ext cx="4329482" cy="412421"/>
              </a:xfrm>
              <a:prstGeom prst="rect">
                <a:avLst/>
              </a:prstGeom>
              <a:noFill/>
            </p:spPr>
            <p:txBody>
              <a:bodyPr wrap="square" rtlCol="0">
                <a:spAutoFit/>
              </a:bodyPr>
              <a:lstStyle/>
              <a:p>
                <a:pPr algn="ctr">
                  <a:lnSpc>
                    <a:spcPct val="130000"/>
                  </a:lnSpc>
                </a:pP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② 集体申诉</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31" name="TextBox 30"/>
            <p:cNvSpPr txBox="1"/>
            <p:nvPr/>
          </p:nvSpPr>
          <p:spPr>
            <a:xfrm>
              <a:off x="3577306" y="2181778"/>
              <a:ext cx="4185465" cy="1341521"/>
            </a:xfrm>
            <a:prstGeom prst="rect">
              <a:avLst/>
            </a:prstGeom>
            <a:noFill/>
          </p:spPr>
          <p:txBody>
            <a:bodyPr wrap="square" rtlCol="0">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是为了集体利益而提起的政策性申诉，通常是工会针对管理方（在某些情况下，也可能是管理方针对工会）违反协议条款的行为提出的质疑。 </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1000"/>
                            </p:stCondLst>
                            <p:childTnLst>
                              <p:par>
                                <p:cTn id="14" presetID="2" presetClass="entr" presetSubtype="2" decel="100000"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1+#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par>
                                <p:cTn id="18" presetID="2" presetClass="entr" presetSubtype="2" decel="100000" fill="hold" nodeType="withEffect">
                                  <p:stCondLst>
                                    <p:cond delay="20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500" fill="hold"/>
                                        <p:tgtEl>
                                          <p:spTgt spid="28"/>
                                        </p:tgtEl>
                                        <p:attrNameLst>
                                          <p:attrName>ppt_x</p:attrName>
                                        </p:attrNameLst>
                                      </p:cBhvr>
                                      <p:tavLst>
                                        <p:tav tm="0">
                                          <p:val>
                                            <p:strVal val="1+#ppt_w/2"/>
                                          </p:val>
                                        </p:tav>
                                        <p:tav tm="100000">
                                          <p:val>
                                            <p:strVal val="#ppt_x"/>
                                          </p:val>
                                        </p:tav>
                                      </p:tavLst>
                                    </p:anim>
                                    <p:anim calcmode="lin" valueType="num">
                                      <p:cBhvr additive="base">
                                        <p:cTn id="21"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
          <p:cNvSpPr txBox="1"/>
          <p:nvPr/>
        </p:nvSpPr>
        <p:spPr>
          <a:xfrm>
            <a:off x="966311" y="1916832"/>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3.3.1 </a:t>
            </a:r>
            <a:r>
              <a:rPr lang="zh-CN" altLang="en-US" sz="1800" dirty="0"/>
              <a:t>员工申诉管理</a:t>
            </a:r>
            <a:endParaRPr lang="zh-CN" altLang="zh-CN" sz="1800" dirty="0">
              <a:solidFill>
                <a:srgbClr val="8BAB00"/>
              </a:solidFill>
            </a:endParaRPr>
          </a:p>
        </p:txBody>
      </p:sp>
      <p:sp>
        <p:nvSpPr>
          <p:cNvPr id="12" name="TextBox 6"/>
          <p:cNvSpPr txBox="1"/>
          <p:nvPr/>
        </p:nvSpPr>
        <p:spPr>
          <a:xfrm>
            <a:off x="9627567" y="2495883"/>
            <a:ext cx="2324552" cy="452432"/>
          </a:xfrm>
          <a:prstGeom prst="rect">
            <a:avLst/>
          </a:prstGeom>
          <a:noFill/>
        </p:spPr>
        <p:txBody>
          <a:bodyPr wrap="square" rtlCol="0">
            <a:spAutoFit/>
          </a:bodyPr>
          <a:lstStyle/>
          <a:p>
            <a:pPr algn="r">
              <a:lnSpc>
                <a:spcPct val="130000"/>
              </a:lnSpc>
            </a:pPr>
            <a:r>
              <a:rPr lang="zh-CN" altLang="en-US" dirty="0">
                <a:solidFill>
                  <a:srgbClr val="5F5E5C"/>
                </a:solidFill>
                <a:latin typeface="华康俪金黑W8(P)" pitchFamily="34" charset="-122"/>
                <a:ea typeface="华康俪金黑W8(P)" pitchFamily="34" charset="-122"/>
              </a:rPr>
              <a:t>（</a:t>
            </a:r>
            <a:r>
              <a:rPr lang="en-US" altLang="zh-CN" dirty="0">
                <a:solidFill>
                  <a:srgbClr val="5F5E5C"/>
                </a:solidFill>
                <a:latin typeface="华康俪金黑W8(P)" pitchFamily="34" charset="-122"/>
                <a:ea typeface="华康俪金黑W8(P)" pitchFamily="34" charset="-122"/>
              </a:rPr>
              <a:t>2</a:t>
            </a:r>
            <a:r>
              <a:rPr lang="zh-CN" altLang="en-US" dirty="0">
                <a:solidFill>
                  <a:srgbClr val="5F5E5C"/>
                </a:solidFill>
                <a:latin typeface="华康俪金黑W8(P)" pitchFamily="34" charset="-122"/>
                <a:ea typeface="华康俪金黑W8(P)" pitchFamily="34" charset="-122"/>
              </a:rPr>
              <a:t>）申诉的制度</a:t>
            </a:r>
            <a:endParaRPr lang="zh-CN" altLang="en-US" dirty="0">
              <a:solidFill>
                <a:srgbClr val="5F5E5C"/>
              </a:solidFill>
              <a:latin typeface="华康俪金黑W8(P)" pitchFamily="34" charset="-122"/>
              <a:ea typeface="华康俪金黑W8(P)" pitchFamily="34" charset="-122"/>
            </a:endParaRPr>
          </a:p>
        </p:txBody>
      </p:sp>
      <p:sp>
        <p:nvSpPr>
          <p:cNvPr id="14" name="矩形 13"/>
          <p:cNvSpPr/>
          <p:nvPr/>
        </p:nvSpPr>
        <p:spPr>
          <a:xfrm>
            <a:off x="966311" y="2942088"/>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6"/>
          <p:cNvSpPr txBox="1"/>
          <p:nvPr/>
        </p:nvSpPr>
        <p:spPr>
          <a:xfrm>
            <a:off x="966311" y="3143955"/>
            <a:ext cx="10985807" cy="732508"/>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anose="020B0503020204020204" pitchFamily="34" charset="-122"/>
                <a:ea typeface="微软雅黑" panose="020B0503020204020204" pitchFamily="34" charset="-122"/>
              </a:rPr>
              <a:t>欧美许多企业，大多都制订有申诉制度（</a:t>
            </a:r>
            <a:r>
              <a:rPr lang="en-US" altLang="zh-CN" sz="1600" dirty="0">
                <a:solidFill>
                  <a:srgbClr val="5F5E5C"/>
                </a:solidFill>
                <a:latin typeface="微软雅黑" panose="020B0503020204020204" pitchFamily="34" charset="-122"/>
                <a:ea typeface="微软雅黑" panose="020B0503020204020204" pitchFamily="34" charset="-122"/>
              </a:rPr>
              <a:t>Grievance System</a:t>
            </a:r>
            <a:r>
              <a:rPr lang="zh-CN" altLang="en-US" sz="1600" dirty="0">
                <a:solidFill>
                  <a:srgbClr val="5F5E5C"/>
                </a:solidFill>
                <a:latin typeface="微软雅黑" panose="020B0503020204020204" pitchFamily="34" charset="-122"/>
                <a:ea typeface="微软雅黑" panose="020B0503020204020204" pitchFamily="34" charset="-122"/>
              </a:rPr>
              <a:t>），以使员工能够遵循</a:t>
            </a:r>
            <a:r>
              <a:rPr lang="zh-CN" altLang="en-US" sz="1600" b="1" dirty="0">
                <a:solidFill>
                  <a:srgbClr val="FF0000"/>
                </a:solidFill>
                <a:latin typeface="微软雅黑" panose="020B0503020204020204" pitchFamily="34" charset="-122"/>
                <a:ea typeface="微软雅黑" panose="020B0503020204020204" pitchFamily="34" charset="-122"/>
              </a:rPr>
              <a:t>正常途径</a:t>
            </a:r>
            <a:r>
              <a:rPr lang="zh-CN" altLang="en-US" sz="1600" b="1" dirty="0">
                <a:solidFill>
                  <a:srgbClr val="8BAB00"/>
                </a:solidFill>
                <a:latin typeface="微软雅黑" panose="020B0503020204020204" pitchFamily="34" charset="-122"/>
                <a:ea typeface="微软雅黑" panose="020B0503020204020204" pitchFamily="34" charset="-122"/>
              </a:rPr>
              <a:t>宣泄其不满情绪，化解内部紧张关系</a:t>
            </a:r>
            <a:r>
              <a:rPr lang="zh-CN" altLang="en-US" sz="1600" dirty="0">
                <a:solidFill>
                  <a:srgbClr val="5F5E5C"/>
                </a:solidFill>
                <a:latin typeface="微软雅黑" panose="020B0503020204020204" pitchFamily="34" charset="-122"/>
                <a:ea typeface="微软雅黑" panose="020B0503020204020204" pitchFamily="34" charset="-122"/>
              </a:rPr>
              <a:t>，进而消除劳资争议。组织内员工申诉制度的建立，具有如下意义：</a:t>
            </a:r>
            <a:endParaRPr lang="zh-CN" altLang="zh-CN" sz="1600" dirty="0">
              <a:solidFill>
                <a:srgbClr val="FFC000"/>
              </a:solidFill>
              <a:latin typeface="微软雅黑" panose="020B0503020204020204" pitchFamily="34" charset="-122"/>
              <a:ea typeface="微软雅黑" panose="020B0503020204020204" pitchFamily="34" charset="-122"/>
            </a:endParaRPr>
          </a:p>
        </p:txBody>
      </p:sp>
      <p:sp>
        <p:nvSpPr>
          <p:cNvPr id="23" name="TextBox 6"/>
          <p:cNvSpPr txBox="1"/>
          <p:nvPr/>
        </p:nvSpPr>
        <p:spPr>
          <a:xfrm>
            <a:off x="966311" y="4008051"/>
            <a:ext cx="10893504" cy="2445285"/>
          </a:xfrm>
          <a:prstGeom prst="rect">
            <a:avLst/>
          </a:prstGeom>
          <a:noFill/>
        </p:spPr>
        <p:txBody>
          <a:bodyPr wrap="square" rtlCol="0">
            <a:spAutoFit/>
          </a:bodyPr>
          <a:lstStyle/>
          <a:p>
            <a:pPr marL="342900" indent="-342900">
              <a:lnSpc>
                <a:spcPct val="130000"/>
              </a:lnSpc>
              <a:spcAft>
                <a:spcPts val="300"/>
              </a:spcAft>
              <a:buFont typeface="Wingdings" panose="05000000000000000000" pitchFamily="2" charset="2"/>
              <a:buChar char="Ø"/>
            </a:pPr>
            <a:r>
              <a:rPr lang="zh-CN" altLang="en-US" b="1" dirty="0">
                <a:solidFill>
                  <a:srgbClr val="5F5E5C"/>
                </a:solidFill>
                <a:latin typeface="微软雅黑" panose="020B0503020204020204" pitchFamily="34" charset="-122"/>
                <a:ea typeface="微软雅黑" panose="020B0503020204020204" pitchFamily="34" charset="-122"/>
              </a:rPr>
              <a:t>提供员工依照正式程序，维护其合法权益的通道；</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Wingdings" panose="05000000000000000000" pitchFamily="2" charset="2"/>
              <a:buChar char="Ø"/>
            </a:pPr>
            <a:r>
              <a:rPr lang="zh-CN" altLang="en-US" b="1" dirty="0">
                <a:solidFill>
                  <a:srgbClr val="5F5E5C"/>
                </a:solidFill>
                <a:latin typeface="微软雅黑" panose="020B0503020204020204" pitchFamily="34" charset="-122"/>
                <a:ea typeface="微软雅黑" panose="020B0503020204020204" pitchFamily="34" charset="-122"/>
              </a:rPr>
              <a:t>疏解员工情绪，改善工作气氛；</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Wingdings" panose="05000000000000000000" pitchFamily="2" charset="2"/>
              <a:buChar char="Ø"/>
            </a:pPr>
            <a:r>
              <a:rPr lang="zh-CN" altLang="en-US" b="1" dirty="0">
                <a:solidFill>
                  <a:srgbClr val="5F5E5C"/>
                </a:solidFill>
                <a:latin typeface="微软雅黑" panose="020B0503020204020204" pitchFamily="34" charset="-122"/>
                <a:ea typeface="微软雅黑" panose="020B0503020204020204" pitchFamily="34" charset="-122"/>
              </a:rPr>
              <a:t>审视人力资源管理政策与制度等的合理性；</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Wingdings" panose="05000000000000000000" pitchFamily="2" charset="2"/>
              <a:buChar char="Ø"/>
            </a:pPr>
            <a:r>
              <a:rPr lang="zh-CN" altLang="en-US" b="1" dirty="0">
                <a:solidFill>
                  <a:srgbClr val="5F5E5C"/>
                </a:solidFill>
                <a:latin typeface="微软雅黑" panose="020B0503020204020204" pitchFamily="34" charset="-122"/>
                <a:ea typeface="微软雅黑" panose="020B0503020204020204" pitchFamily="34" charset="-122"/>
              </a:rPr>
              <a:t>防止不同层次的管理权的不当使用。</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Wingdings" panose="05000000000000000000" pitchFamily="2" charset="2"/>
              <a:buChar char="Ø"/>
            </a:pPr>
            <a:r>
              <a:rPr lang="zh-CN" altLang="en-US" b="1" dirty="0">
                <a:solidFill>
                  <a:srgbClr val="5F5E5C"/>
                </a:solidFill>
                <a:latin typeface="微软雅黑" panose="020B0503020204020204" pitchFamily="34" charset="-122"/>
                <a:ea typeface="微软雅黑" panose="020B0503020204020204" pitchFamily="34" charset="-122"/>
              </a:rPr>
              <a:t>减轻高层管理者处理员工不满事件的负荷。</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Wingdings" panose="05000000000000000000" pitchFamily="2" charset="2"/>
              <a:buChar char="Ø"/>
            </a:pPr>
            <a:r>
              <a:rPr lang="zh-CN" altLang="en-US" b="1" dirty="0">
                <a:solidFill>
                  <a:srgbClr val="5F5E5C"/>
                </a:solidFill>
                <a:latin typeface="微软雅黑" panose="020B0503020204020204" pitchFamily="34" charset="-122"/>
                <a:ea typeface="微软雅黑" panose="020B0503020204020204" pitchFamily="34" charset="-122"/>
              </a:rPr>
              <a:t>提高企业内部自行解决问题的能力，避免外力介入或干预，使问题扩大或恶化。</a:t>
            </a:r>
            <a:endParaRPr lang="zh-CN" altLang="en-US" b="1" dirty="0">
              <a:solidFill>
                <a:srgbClr val="5F5E5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decel="10000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1+#ppt_w/2"/>
                                          </p:val>
                                        </p:tav>
                                        <p:tav tm="100000">
                                          <p:val>
                                            <p:strVal val="#ppt_x"/>
                                          </p:val>
                                        </p:tav>
                                      </p:tavLst>
                                    </p:anim>
                                    <p:anim calcmode="lin" valueType="num">
                                      <p:cBhvr additive="base">
                                        <p:cTn id="17"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p:bldP spid="2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
          <p:cNvSpPr txBox="1"/>
          <p:nvPr/>
        </p:nvSpPr>
        <p:spPr>
          <a:xfrm>
            <a:off x="966311" y="1916832"/>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3.3.1 </a:t>
            </a:r>
            <a:r>
              <a:rPr lang="zh-CN" altLang="en-US" sz="1800" dirty="0"/>
              <a:t>员工申诉管理</a:t>
            </a:r>
            <a:endParaRPr lang="zh-CN" altLang="zh-CN" sz="1800" dirty="0">
              <a:solidFill>
                <a:srgbClr val="8BAB00"/>
              </a:solidFill>
            </a:endParaRPr>
          </a:p>
        </p:txBody>
      </p:sp>
      <p:sp>
        <p:nvSpPr>
          <p:cNvPr id="12" name="TextBox 6"/>
          <p:cNvSpPr txBox="1"/>
          <p:nvPr/>
        </p:nvSpPr>
        <p:spPr>
          <a:xfrm>
            <a:off x="9987607" y="2955792"/>
            <a:ext cx="1964512" cy="452432"/>
          </a:xfrm>
          <a:prstGeom prst="rect">
            <a:avLst/>
          </a:prstGeom>
          <a:noFill/>
        </p:spPr>
        <p:txBody>
          <a:bodyPr wrap="square" rtlCol="0">
            <a:spAutoFit/>
          </a:bodyPr>
          <a:lstStyle/>
          <a:p>
            <a:pPr algn="r">
              <a:lnSpc>
                <a:spcPct val="130000"/>
              </a:lnSpc>
            </a:pPr>
            <a:r>
              <a:rPr lang="zh-CN" altLang="en-US" dirty="0">
                <a:solidFill>
                  <a:srgbClr val="5F5E5C"/>
                </a:solidFill>
                <a:latin typeface="华康俪金黑W8(P)" pitchFamily="34" charset="-122"/>
                <a:ea typeface="华康俪金黑W8(P)" pitchFamily="34" charset="-122"/>
              </a:rPr>
              <a:t>（</a:t>
            </a:r>
            <a:r>
              <a:rPr lang="en-US" altLang="zh-CN" dirty="0">
                <a:solidFill>
                  <a:srgbClr val="5F5E5C"/>
                </a:solidFill>
                <a:latin typeface="华康俪金黑W8(P)" pitchFamily="34" charset="-122"/>
                <a:ea typeface="华康俪金黑W8(P)" pitchFamily="34" charset="-122"/>
              </a:rPr>
              <a:t>3</a:t>
            </a:r>
            <a:r>
              <a:rPr lang="zh-CN" altLang="en-US" dirty="0">
                <a:solidFill>
                  <a:srgbClr val="5F5E5C"/>
                </a:solidFill>
                <a:latin typeface="华康俪金黑W8(P)" pitchFamily="34" charset="-122"/>
                <a:ea typeface="华康俪金黑W8(P)" pitchFamily="34" charset="-122"/>
              </a:rPr>
              <a:t>）申诉的范围</a:t>
            </a:r>
            <a:endParaRPr lang="zh-CN" altLang="en-US" dirty="0">
              <a:solidFill>
                <a:srgbClr val="5F5E5C"/>
              </a:solidFill>
              <a:latin typeface="华康俪金黑W8(P)" pitchFamily="34" charset="-122"/>
              <a:ea typeface="华康俪金黑W8(P)" pitchFamily="34" charset="-122"/>
            </a:endParaRPr>
          </a:p>
        </p:txBody>
      </p:sp>
      <p:sp>
        <p:nvSpPr>
          <p:cNvPr id="14" name="矩形 13"/>
          <p:cNvSpPr/>
          <p:nvPr/>
        </p:nvSpPr>
        <p:spPr>
          <a:xfrm>
            <a:off x="966311" y="3401997"/>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7323311" y="3695814"/>
            <a:ext cx="4628807" cy="2012859"/>
          </a:xfrm>
          <a:prstGeom prst="rect">
            <a:avLst/>
          </a:prstGeom>
          <a:noFill/>
        </p:spPr>
        <p:txBody>
          <a:bodyPr wrap="square" rtlCol="0">
            <a:spAutoFit/>
          </a:bodyPr>
          <a:lstStyle/>
          <a:p>
            <a:pPr>
              <a:lnSpc>
                <a:spcPct val="130000"/>
              </a:lnSpc>
              <a:spcAft>
                <a:spcPts val="600"/>
              </a:spcAft>
            </a:pPr>
            <a:r>
              <a:rPr lang="zh-CN" altLang="en-US" sz="1600" b="1" dirty="0">
                <a:solidFill>
                  <a:srgbClr val="8BAB00"/>
                </a:solidFill>
                <a:latin typeface="微软雅黑" panose="020B0503020204020204" pitchFamily="34" charset="-122"/>
                <a:ea typeface="微软雅黑" panose="020B0503020204020204" pitchFamily="34" charset="-122"/>
              </a:rPr>
              <a:t>一般限于与工作有关的问题。</a:t>
            </a:r>
            <a:r>
              <a:rPr lang="zh-CN" altLang="en-US" sz="1600" dirty="0">
                <a:solidFill>
                  <a:srgbClr val="5F5E5C"/>
                </a:solidFill>
                <a:latin typeface="微软雅黑" panose="020B0503020204020204" pitchFamily="34" charset="-122"/>
                <a:ea typeface="微软雅黑" panose="020B0503020204020204" pitchFamily="34" charset="-122"/>
              </a:rPr>
              <a:t>凡是与工作无关的问题，通常应排除在外。一般可以通过申诉制度处理的事项主要有：</a:t>
            </a:r>
            <a:r>
              <a:rPr lang="zh-CN" altLang="en-US" sz="1600" b="1" dirty="0">
                <a:solidFill>
                  <a:srgbClr val="8BAB00"/>
                </a:solidFill>
                <a:latin typeface="微软雅黑" panose="020B0503020204020204" pitchFamily="34" charset="-122"/>
                <a:ea typeface="微软雅黑" panose="020B0503020204020204" pitchFamily="34" charset="-122"/>
              </a:rPr>
              <a:t>薪资福利、劳动条件、安全卫生、管理规章与措施、工作分配及调动、奖惩与考核、群体间的互动关系以及其他与工作相关的不满</a:t>
            </a:r>
            <a:r>
              <a:rPr lang="zh-CN" altLang="en-US" sz="1600" dirty="0">
                <a:solidFill>
                  <a:srgbClr val="5F5E5C"/>
                </a:solidFill>
                <a:latin typeface="微软雅黑" panose="020B0503020204020204" pitchFamily="34" charset="-122"/>
                <a:ea typeface="微软雅黑" panose="020B0503020204020204" pitchFamily="34" charset="-122"/>
              </a:rPr>
              <a:t>。</a:t>
            </a:r>
            <a:endParaRPr lang="zh-CN" altLang="zh-CN" sz="1600" b="1" dirty="0">
              <a:solidFill>
                <a:srgbClr val="FF0000"/>
              </a:solidFill>
              <a:latin typeface="微软雅黑" panose="020B0503020204020204" pitchFamily="34" charset="-122"/>
              <a:ea typeface="微软雅黑" panose="020B0503020204020204" pitchFamily="34" charset="-122"/>
            </a:endParaRPr>
          </a:p>
        </p:txBody>
      </p:sp>
      <p:pic>
        <p:nvPicPr>
          <p:cNvPr id="1026" name="Picture 2" descr="F:\360云盘\02-个人资料\！PPT图片及版面资源\06-PPT精选插图\03-人物\2028-12042609525155.jpg"/>
          <p:cNvPicPr>
            <a:picLocks noChangeAspect="1" noChangeArrowheads="1"/>
          </p:cNvPicPr>
          <p:nvPr/>
        </p:nvPicPr>
        <p:blipFill rotWithShape="1">
          <a:blip r:embed="rId1" cstate="screen"/>
          <a:srcRect/>
          <a:stretch>
            <a:fillRect/>
          </a:stretch>
        </p:blipFill>
        <p:spPr bwMode="auto">
          <a:xfrm>
            <a:off x="1047778" y="2855934"/>
            <a:ext cx="5987501" cy="3231715"/>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
          <p:cNvSpPr txBox="1"/>
          <p:nvPr/>
        </p:nvSpPr>
        <p:spPr>
          <a:xfrm>
            <a:off x="966311" y="1916832"/>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3.3.1 </a:t>
            </a:r>
            <a:r>
              <a:rPr lang="zh-CN" altLang="en-US" sz="1800" dirty="0"/>
              <a:t>员工申诉管理</a:t>
            </a:r>
            <a:endParaRPr lang="zh-CN" altLang="zh-CN" sz="1800" dirty="0">
              <a:solidFill>
                <a:srgbClr val="8BAB00"/>
              </a:solidFill>
            </a:endParaRPr>
          </a:p>
        </p:txBody>
      </p:sp>
      <p:sp>
        <p:nvSpPr>
          <p:cNvPr id="12" name="TextBox 6"/>
          <p:cNvSpPr txBox="1"/>
          <p:nvPr/>
        </p:nvSpPr>
        <p:spPr>
          <a:xfrm>
            <a:off x="9529703" y="2564904"/>
            <a:ext cx="2422416" cy="452432"/>
          </a:xfrm>
          <a:prstGeom prst="rect">
            <a:avLst/>
          </a:prstGeom>
          <a:noFill/>
        </p:spPr>
        <p:txBody>
          <a:bodyPr wrap="square" rtlCol="0">
            <a:spAutoFit/>
          </a:bodyPr>
          <a:lstStyle/>
          <a:p>
            <a:pPr algn="r">
              <a:lnSpc>
                <a:spcPct val="130000"/>
              </a:lnSpc>
            </a:pPr>
            <a:r>
              <a:rPr lang="zh-CN" altLang="en-US" dirty="0">
                <a:solidFill>
                  <a:srgbClr val="5F5E5C"/>
                </a:solidFill>
                <a:latin typeface="华康俪金黑W8(P)" pitchFamily="34" charset="-122"/>
                <a:ea typeface="华康俪金黑W8(P)" pitchFamily="34" charset="-122"/>
              </a:rPr>
              <a:t>（</a:t>
            </a:r>
            <a:r>
              <a:rPr lang="en-US" altLang="zh-CN" dirty="0">
                <a:solidFill>
                  <a:srgbClr val="5F5E5C"/>
                </a:solidFill>
                <a:latin typeface="华康俪金黑W8(P)" pitchFamily="34" charset="-122"/>
                <a:ea typeface="华康俪金黑W8(P)" pitchFamily="34" charset="-122"/>
              </a:rPr>
              <a:t>4</a:t>
            </a:r>
            <a:r>
              <a:rPr lang="zh-CN" altLang="en-US" dirty="0">
                <a:solidFill>
                  <a:srgbClr val="5F5E5C"/>
                </a:solidFill>
                <a:latin typeface="华康俪金黑W8(P)" pitchFamily="34" charset="-122"/>
                <a:ea typeface="华康俪金黑W8(P)" pitchFamily="34" charset="-122"/>
              </a:rPr>
              <a:t>）申诉的处理程序</a:t>
            </a:r>
            <a:endParaRPr lang="zh-CN" altLang="en-US" dirty="0">
              <a:solidFill>
                <a:srgbClr val="5F5E5C"/>
              </a:solidFill>
              <a:latin typeface="华康俪金黑W8(P)" pitchFamily="34" charset="-122"/>
              <a:ea typeface="华康俪金黑W8(P)" pitchFamily="34" charset="-122"/>
            </a:endParaRPr>
          </a:p>
        </p:txBody>
      </p:sp>
      <p:sp>
        <p:nvSpPr>
          <p:cNvPr id="14" name="矩形 13"/>
          <p:cNvSpPr/>
          <p:nvPr/>
        </p:nvSpPr>
        <p:spPr>
          <a:xfrm>
            <a:off x="966311" y="3011109"/>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6"/>
          <p:cNvSpPr txBox="1"/>
          <p:nvPr/>
        </p:nvSpPr>
        <p:spPr>
          <a:xfrm>
            <a:off x="966311" y="3232603"/>
            <a:ext cx="10985807" cy="412421"/>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anose="020B0503020204020204" pitchFamily="34" charset="-122"/>
                <a:ea typeface="微软雅黑" panose="020B0503020204020204" pitchFamily="34" charset="-122"/>
              </a:rPr>
              <a:t>处理员工申诉，</a:t>
            </a:r>
            <a:r>
              <a:rPr lang="zh-CN" altLang="en-US" sz="1600" b="1" dirty="0">
                <a:solidFill>
                  <a:srgbClr val="8BAB00"/>
                </a:solidFill>
                <a:latin typeface="微软雅黑" panose="020B0503020204020204" pitchFamily="34" charset="-122"/>
                <a:ea typeface="微软雅黑" panose="020B0503020204020204" pitchFamily="34" charset="-122"/>
              </a:rPr>
              <a:t>不管企业内部是否有工会组织</a:t>
            </a:r>
            <a:r>
              <a:rPr lang="zh-CN" altLang="en-US" sz="1600" dirty="0">
                <a:solidFill>
                  <a:srgbClr val="5F5E5C"/>
                </a:solidFill>
                <a:latin typeface="微软雅黑" panose="020B0503020204020204" pitchFamily="34" charset="-122"/>
                <a:ea typeface="微软雅黑" panose="020B0503020204020204" pitchFamily="34" charset="-122"/>
              </a:rPr>
              <a:t>，其主要程序可以归为四个阶段：</a:t>
            </a:r>
            <a:endParaRPr lang="zh-CN" altLang="zh-CN" sz="1600" dirty="0">
              <a:solidFill>
                <a:srgbClr val="FFC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6307607" y="4221088"/>
            <a:ext cx="1847591" cy="1249040"/>
            <a:chOff x="6307607" y="4221088"/>
            <a:chExt cx="1847591" cy="1249040"/>
          </a:xfrm>
        </p:grpSpPr>
        <p:sp>
          <p:nvSpPr>
            <p:cNvPr id="13" name="对角圆角矩形 12"/>
            <p:cNvSpPr/>
            <p:nvPr/>
          </p:nvSpPr>
          <p:spPr>
            <a:xfrm>
              <a:off x="6307607" y="4221088"/>
              <a:ext cx="1847591" cy="1249040"/>
            </a:xfrm>
            <a:prstGeom prst="round2DiagRect">
              <a:avLst/>
            </a:prstGeom>
            <a:solidFill>
              <a:srgbClr val="8BAB00"/>
            </a:solidFill>
            <a:ln>
              <a:noFill/>
            </a:ln>
            <a:effectLst>
              <a:reflection stA="76000" endPos="14000" dist="25400" dir="5400000" sy="-100000" algn="bl" rotWithShape="0"/>
            </a:effectLst>
          </p:spPr>
          <p:txBody>
            <a:bodyPr vert="horz" wrap="square" lIns="91440" tIns="45720" rIns="91440" bIns="45720" numCol="1" anchor="t" anchorCtr="0" compatLnSpc="1"/>
            <a:lstStyle/>
            <a:p>
              <a:endParaRPr lang="zh-CN" altLang="en-US">
                <a:solidFill>
                  <a:schemeClr val="tx1"/>
                </a:solidFill>
              </a:endParaRPr>
            </a:p>
          </p:txBody>
        </p:sp>
        <p:sp>
          <p:nvSpPr>
            <p:cNvPr id="15" name="矩形 14"/>
            <p:cNvSpPr/>
            <p:nvPr/>
          </p:nvSpPr>
          <p:spPr>
            <a:xfrm>
              <a:off x="6513604" y="4645553"/>
              <a:ext cx="1440000" cy="400110"/>
            </a:xfrm>
            <a:prstGeom prst="rect">
              <a:avLst/>
            </a:prstGeom>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解决问题</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3899135" y="4221088"/>
            <a:ext cx="1847591" cy="1249040"/>
            <a:chOff x="3899135" y="4221088"/>
            <a:chExt cx="1847591" cy="1249040"/>
          </a:xfrm>
        </p:grpSpPr>
        <p:sp>
          <p:nvSpPr>
            <p:cNvPr id="11" name="对角圆角矩形 10"/>
            <p:cNvSpPr/>
            <p:nvPr/>
          </p:nvSpPr>
          <p:spPr>
            <a:xfrm>
              <a:off x="3899135" y="4221088"/>
              <a:ext cx="1847591" cy="1249040"/>
            </a:xfrm>
            <a:prstGeom prst="round2DiagRect">
              <a:avLst/>
            </a:prstGeom>
            <a:solidFill>
              <a:srgbClr val="8BAB00"/>
            </a:solidFill>
            <a:ln>
              <a:noFill/>
            </a:ln>
            <a:effectLst>
              <a:reflection stA="76000" endPos="14000" dist="25400" dir="5400000" sy="-100000" algn="bl" rotWithShape="0"/>
            </a:effectLst>
          </p:spPr>
          <p:txBody>
            <a:bodyPr vert="horz" wrap="square" lIns="91440" tIns="45720" rIns="91440" bIns="45720" numCol="1" anchor="t" anchorCtr="0" compatLnSpc="1"/>
            <a:lstStyle/>
            <a:p>
              <a:endParaRPr lang="zh-CN" altLang="en-US"/>
            </a:p>
          </p:txBody>
        </p:sp>
        <p:sp>
          <p:nvSpPr>
            <p:cNvPr id="16" name="矩形 15"/>
            <p:cNvSpPr/>
            <p:nvPr/>
          </p:nvSpPr>
          <p:spPr>
            <a:xfrm>
              <a:off x="4107334" y="4645553"/>
              <a:ext cx="1440000" cy="400110"/>
            </a:xfrm>
            <a:prstGeom prst="rect">
              <a:avLst/>
            </a:prstGeom>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查明事实</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1490663" y="4221088"/>
            <a:ext cx="1847591" cy="1249040"/>
            <a:chOff x="1490663" y="4221088"/>
            <a:chExt cx="1847591" cy="1249040"/>
          </a:xfrm>
        </p:grpSpPr>
        <p:sp>
          <p:nvSpPr>
            <p:cNvPr id="10" name="对角圆角矩形 9"/>
            <p:cNvSpPr/>
            <p:nvPr/>
          </p:nvSpPr>
          <p:spPr>
            <a:xfrm>
              <a:off x="1490663" y="4221088"/>
              <a:ext cx="1847591" cy="1249040"/>
            </a:xfrm>
            <a:prstGeom prst="round2DiagRect">
              <a:avLst/>
            </a:prstGeom>
            <a:solidFill>
              <a:srgbClr val="8BAB00"/>
            </a:solidFill>
            <a:ln>
              <a:noFill/>
            </a:ln>
            <a:effectLst>
              <a:reflection stA="76000" endPos="14000" dist="25400" dir="5400000" sy="-100000" algn="bl" rotWithShape="0"/>
            </a:effectLst>
          </p:spPr>
          <p:txBody>
            <a:bodyPr vert="horz" wrap="square" lIns="91440" tIns="45720" rIns="91440" bIns="45720" numCol="1" anchor="t" anchorCtr="0" compatLnSpc="1"/>
            <a:lstStyle/>
            <a:p>
              <a:endParaRPr lang="zh-CN" altLang="en-US">
                <a:solidFill>
                  <a:schemeClr val="tx1"/>
                </a:solidFill>
              </a:endParaRPr>
            </a:p>
          </p:txBody>
        </p:sp>
        <p:sp>
          <p:nvSpPr>
            <p:cNvPr id="17" name="矩形 16"/>
            <p:cNvSpPr/>
            <p:nvPr/>
          </p:nvSpPr>
          <p:spPr>
            <a:xfrm>
              <a:off x="1687851" y="4645553"/>
              <a:ext cx="1453213" cy="400110"/>
            </a:xfrm>
            <a:prstGeom prst="rect">
              <a:avLst/>
            </a:prstGeom>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受理申诉</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8716080" y="4221088"/>
            <a:ext cx="1847591" cy="1249040"/>
            <a:chOff x="8716080" y="4221088"/>
            <a:chExt cx="1847591" cy="1249040"/>
          </a:xfrm>
        </p:grpSpPr>
        <p:sp>
          <p:nvSpPr>
            <p:cNvPr id="18" name="对角圆角矩形 17"/>
            <p:cNvSpPr/>
            <p:nvPr/>
          </p:nvSpPr>
          <p:spPr>
            <a:xfrm>
              <a:off x="8716080" y="4221088"/>
              <a:ext cx="1847591" cy="1249040"/>
            </a:xfrm>
            <a:prstGeom prst="round2DiagRect">
              <a:avLst/>
            </a:prstGeom>
            <a:solidFill>
              <a:srgbClr val="8BAB00"/>
            </a:solidFill>
            <a:ln>
              <a:noFill/>
            </a:ln>
            <a:effectLst>
              <a:reflection stA="76000" endPos="14000" dist="25400" dir="5400000" sy="-100000" algn="bl" rotWithShape="0"/>
            </a:effectLst>
          </p:spPr>
          <p:txBody>
            <a:bodyPr vert="horz" wrap="square" lIns="91440" tIns="45720" rIns="91440" bIns="45720" numCol="1" anchor="t" anchorCtr="0" compatLnSpc="1"/>
            <a:lstStyle/>
            <a:p>
              <a:endParaRPr lang="zh-CN" altLang="en-US">
                <a:solidFill>
                  <a:schemeClr val="tx1"/>
                </a:solidFill>
              </a:endParaRPr>
            </a:p>
          </p:txBody>
        </p:sp>
        <p:sp>
          <p:nvSpPr>
            <p:cNvPr id="19" name="矩形 18"/>
            <p:cNvSpPr/>
            <p:nvPr/>
          </p:nvSpPr>
          <p:spPr>
            <a:xfrm>
              <a:off x="8919875" y="4645553"/>
              <a:ext cx="1440000" cy="400110"/>
            </a:xfrm>
            <a:prstGeom prst="rect">
              <a:avLst/>
            </a:prstGeom>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申请仲裁</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0" name="箭头1"/>
          <p:cNvSpPr>
            <a:spLocks noChangeArrowheads="1"/>
          </p:cNvSpPr>
          <p:nvPr/>
        </p:nvSpPr>
        <p:spPr bwMode="gray">
          <a:xfrm>
            <a:off x="3423664" y="4638897"/>
            <a:ext cx="362172" cy="413423"/>
          </a:xfrm>
          <a:prstGeom prst="chevron">
            <a:avLst>
              <a:gd name="adj" fmla="val 52514"/>
            </a:avLst>
          </a:prstGeom>
          <a:solidFill>
            <a:schemeClr val="bg1">
              <a:lumMod val="65000"/>
            </a:schemeClr>
          </a:solidFill>
          <a:ln w="3175" cap="flat" cmpd="sng" algn="ctr">
            <a:solidFill>
              <a:srgbClr val="D7D7D7"/>
            </a:solidFill>
            <a:prstDash val="solid"/>
          </a:ln>
          <a:effectLst>
            <a:innerShdw blurRad="114300">
              <a:prstClr val="black">
                <a:alpha val="27000"/>
              </a:prstClr>
            </a:inn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4D4D4D"/>
              </a:solidFill>
              <a:effectLst/>
              <a:uLnTx/>
              <a:uFillTx/>
              <a:latin typeface="Impact" panose="020B0806030902050204" pitchFamily="34" charset="0"/>
              <a:ea typeface="微软雅黑" panose="020B0503020204020204" pitchFamily="34" charset="-122"/>
              <a:cs typeface="+mn-cs"/>
            </a:endParaRPr>
          </a:p>
        </p:txBody>
      </p:sp>
      <p:sp>
        <p:nvSpPr>
          <p:cNvPr id="21" name="箭头1"/>
          <p:cNvSpPr>
            <a:spLocks noChangeArrowheads="1"/>
          </p:cNvSpPr>
          <p:nvPr/>
        </p:nvSpPr>
        <p:spPr bwMode="gray">
          <a:xfrm>
            <a:off x="5840473" y="4638897"/>
            <a:ext cx="362172" cy="413423"/>
          </a:xfrm>
          <a:prstGeom prst="chevron">
            <a:avLst>
              <a:gd name="adj" fmla="val 52514"/>
            </a:avLst>
          </a:prstGeom>
          <a:solidFill>
            <a:schemeClr val="bg1">
              <a:lumMod val="65000"/>
            </a:schemeClr>
          </a:solidFill>
          <a:ln w="3175" cap="flat" cmpd="sng" algn="ctr">
            <a:solidFill>
              <a:srgbClr val="D7D7D7"/>
            </a:solidFill>
            <a:prstDash val="solid"/>
          </a:ln>
          <a:effectLst>
            <a:innerShdw blurRad="114300">
              <a:prstClr val="black">
                <a:alpha val="27000"/>
              </a:prstClr>
            </a:innerShdw>
          </a:effectLst>
        </p:spPr>
        <p:txBody>
          <a:bodyPr anchor="ctr"/>
          <a:lstStyle/>
          <a:p>
            <a:pPr algn="ctr">
              <a:lnSpc>
                <a:spcPct val="120000"/>
              </a:lnSpc>
            </a:pPr>
            <a:endParaRPr lang="zh-CN" altLang="en-US" sz="2400" kern="0">
              <a:solidFill>
                <a:srgbClr val="4D4D4D"/>
              </a:solidFill>
              <a:latin typeface="Impact" panose="020B0806030902050204" pitchFamily="34" charset="0"/>
              <a:ea typeface="微软雅黑" panose="020B0503020204020204" pitchFamily="34" charset="-122"/>
            </a:endParaRPr>
          </a:p>
        </p:txBody>
      </p:sp>
      <p:sp>
        <p:nvSpPr>
          <p:cNvPr id="22" name="箭头1"/>
          <p:cNvSpPr>
            <a:spLocks noChangeArrowheads="1"/>
          </p:cNvSpPr>
          <p:nvPr/>
        </p:nvSpPr>
        <p:spPr bwMode="gray">
          <a:xfrm>
            <a:off x="8257283" y="4638897"/>
            <a:ext cx="362172" cy="413423"/>
          </a:xfrm>
          <a:prstGeom prst="chevron">
            <a:avLst>
              <a:gd name="adj" fmla="val 52514"/>
            </a:avLst>
          </a:prstGeom>
          <a:solidFill>
            <a:schemeClr val="bg1">
              <a:lumMod val="65000"/>
            </a:schemeClr>
          </a:solidFill>
          <a:ln w="3175" cap="flat" cmpd="sng" algn="ctr">
            <a:solidFill>
              <a:srgbClr val="D7D7D7"/>
            </a:solidFill>
            <a:prstDash val="solid"/>
          </a:ln>
          <a:effectLst>
            <a:innerShdw blurRad="114300">
              <a:prstClr val="black">
                <a:alpha val="27000"/>
              </a:prstClr>
            </a:innerShdw>
          </a:effectLst>
        </p:spPr>
        <p:txBody>
          <a:bodyPr anchor="ctr"/>
          <a:lstStyle/>
          <a:p>
            <a:pPr algn="ctr">
              <a:lnSpc>
                <a:spcPct val="120000"/>
              </a:lnSpc>
            </a:pPr>
            <a:endParaRPr lang="zh-CN" altLang="en-US" sz="2400" kern="0">
              <a:solidFill>
                <a:srgbClr val="4D4D4D"/>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par>
                          <p:cTn id="23" fill="hold">
                            <p:stCondLst>
                              <p:cond delay="1500"/>
                            </p:stCondLst>
                            <p:childTnLst>
                              <p:par>
                                <p:cTn id="24" presetID="2" presetClass="entr" presetSubtype="4" decel="10000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par>
                                <p:cTn id="28" presetID="2" presetClass="entr" presetSubtype="4" decel="100000" fill="hold" nodeType="withEffect">
                                  <p:stCondLst>
                                    <p:cond delay="20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fill="hold"/>
                                        <p:tgtEl>
                                          <p:spTgt spid="3"/>
                                        </p:tgtEl>
                                        <p:attrNameLst>
                                          <p:attrName>ppt_x</p:attrName>
                                        </p:attrNameLst>
                                      </p:cBhvr>
                                      <p:tavLst>
                                        <p:tav tm="0">
                                          <p:val>
                                            <p:strVal val="#ppt_x"/>
                                          </p:val>
                                        </p:tav>
                                        <p:tav tm="100000">
                                          <p:val>
                                            <p:strVal val="#ppt_x"/>
                                          </p:val>
                                        </p:tav>
                                      </p:tavLst>
                                    </p:anim>
                                    <p:anim calcmode="lin" valueType="num">
                                      <p:cBhvr additive="base">
                                        <p:cTn id="31" dur="500" fill="hold"/>
                                        <p:tgtEl>
                                          <p:spTgt spid="3"/>
                                        </p:tgtEl>
                                        <p:attrNameLst>
                                          <p:attrName>ppt_y</p:attrName>
                                        </p:attrNameLst>
                                      </p:cBhvr>
                                      <p:tavLst>
                                        <p:tav tm="0">
                                          <p:val>
                                            <p:strVal val="1+#ppt_h/2"/>
                                          </p:val>
                                        </p:tav>
                                        <p:tav tm="100000">
                                          <p:val>
                                            <p:strVal val="#ppt_y"/>
                                          </p:val>
                                        </p:tav>
                                      </p:tavLst>
                                    </p:anim>
                                  </p:childTnLst>
                                </p:cTn>
                              </p:par>
                              <p:par>
                                <p:cTn id="32" presetID="2" presetClass="entr" presetSubtype="4" decel="100000" fill="hold" nodeType="withEffect">
                                  <p:stCondLst>
                                    <p:cond delay="40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ppt_x"/>
                                          </p:val>
                                        </p:tav>
                                        <p:tav tm="100000">
                                          <p:val>
                                            <p:strVal val="#ppt_x"/>
                                          </p:val>
                                        </p:tav>
                                      </p:tavLst>
                                    </p:anim>
                                    <p:anim calcmode="lin" valueType="num">
                                      <p:cBhvr additive="base">
                                        <p:cTn id="35" dur="500" fill="hold"/>
                                        <p:tgtEl>
                                          <p:spTgt spid="4"/>
                                        </p:tgtEl>
                                        <p:attrNameLst>
                                          <p:attrName>ppt_y</p:attrName>
                                        </p:attrNameLst>
                                      </p:cBhvr>
                                      <p:tavLst>
                                        <p:tav tm="0">
                                          <p:val>
                                            <p:strVal val="1+#ppt_h/2"/>
                                          </p:val>
                                        </p:tav>
                                        <p:tav tm="100000">
                                          <p:val>
                                            <p:strVal val="#ppt_y"/>
                                          </p:val>
                                        </p:tav>
                                      </p:tavLst>
                                    </p:anim>
                                  </p:childTnLst>
                                </p:cTn>
                              </p:par>
                              <p:par>
                                <p:cTn id="36" presetID="2" presetClass="entr" presetSubtype="4" decel="100000" fill="hold" nodeType="withEffect">
                                  <p:stCondLst>
                                    <p:cond delay="60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P spid="20" grpId="0" animBg="1"/>
      <p:bldP spid="21" grpId="0" animBg="1"/>
      <p:bldP spid="2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
          <p:cNvSpPr txBox="1"/>
          <p:nvPr/>
        </p:nvSpPr>
        <p:spPr>
          <a:xfrm>
            <a:off x="966311" y="1916832"/>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3.3.2 </a:t>
            </a:r>
            <a:r>
              <a:rPr lang="zh-CN" altLang="en-US" sz="1800" dirty="0"/>
              <a:t>心理咨询服务</a:t>
            </a:r>
            <a:endParaRPr lang="zh-CN" altLang="zh-CN" sz="1800" dirty="0">
              <a:solidFill>
                <a:srgbClr val="8BAB00"/>
              </a:solidFill>
            </a:endParaRPr>
          </a:p>
        </p:txBody>
      </p:sp>
      <p:sp>
        <p:nvSpPr>
          <p:cNvPr id="23" name="矩形 22"/>
          <p:cNvSpPr/>
          <p:nvPr/>
        </p:nvSpPr>
        <p:spPr>
          <a:xfrm>
            <a:off x="966311" y="5922277"/>
            <a:ext cx="6048000"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BAB00"/>
              </a:solidFill>
            </a:endParaRPr>
          </a:p>
        </p:txBody>
      </p:sp>
      <p:sp>
        <p:nvSpPr>
          <p:cNvPr id="24" name="TextBox 6"/>
          <p:cNvSpPr txBox="1"/>
          <p:nvPr/>
        </p:nvSpPr>
        <p:spPr>
          <a:xfrm>
            <a:off x="966311" y="2636912"/>
            <a:ext cx="5132864" cy="2012859"/>
          </a:xfrm>
          <a:prstGeom prst="rect">
            <a:avLst/>
          </a:prstGeom>
          <a:noFill/>
        </p:spPr>
        <p:txBody>
          <a:bodyPr wrap="square" rtlCol="0">
            <a:spAutoFit/>
          </a:bodyPr>
          <a:lstStyle/>
          <a:p>
            <a:pPr>
              <a:lnSpc>
                <a:spcPct val="130000"/>
              </a:lnSpc>
            </a:pPr>
            <a:r>
              <a:rPr lang="zh-CN" altLang="en-US" sz="1600" b="1" dirty="0">
                <a:solidFill>
                  <a:srgbClr val="8BAB00"/>
                </a:solidFill>
                <a:latin typeface="微软雅黑" panose="020B0503020204020204" pitchFamily="34" charset="-122"/>
                <a:ea typeface="微软雅黑" panose="020B0503020204020204" pitchFamily="34" charset="-122"/>
              </a:rPr>
              <a:t>心理咨询服务就是应用心理学方法，凭借语言，帮助员工解决心理冲突，降低精神压力，促使员工适应社会和健康发展的过程</a:t>
            </a:r>
            <a:r>
              <a:rPr lang="zh-CN" altLang="en-US" sz="1600" dirty="0">
                <a:solidFill>
                  <a:srgbClr val="5F5E5C"/>
                </a:solidFill>
                <a:latin typeface="微软雅黑" panose="020B0503020204020204" pitchFamily="34" charset="-122"/>
                <a:ea typeface="微软雅黑" panose="020B0503020204020204" pitchFamily="34" charset="-122"/>
              </a:rPr>
              <a:t>。“心理咨询服务”产生于二十世纪四十年代，在六七十年代得到大量应用，目前依然是现在企业中最时髦、最流行的一种福利，这项福利的产生来源于日益强烈的竞争压力。</a:t>
            </a:r>
            <a:endParaRPr lang="zh-CN" altLang="zh-CN" sz="1600" b="1" dirty="0">
              <a:solidFill>
                <a:srgbClr val="3B79CE"/>
              </a:solidFill>
              <a:latin typeface="微软雅黑" panose="020B0503020204020204" pitchFamily="34" charset="-122"/>
              <a:ea typeface="微软雅黑" panose="020B0503020204020204" pitchFamily="34" charset="-122"/>
            </a:endParaRPr>
          </a:p>
        </p:txBody>
      </p:sp>
      <p:sp>
        <p:nvSpPr>
          <p:cNvPr id="25" name="矩形 24"/>
          <p:cNvSpPr/>
          <p:nvPr/>
        </p:nvSpPr>
        <p:spPr>
          <a:xfrm>
            <a:off x="966311" y="4824676"/>
            <a:ext cx="5132864" cy="1052596"/>
          </a:xfrm>
          <a:prstGeom prst="rect">
            <a:avLst/>
          </a:prstGeom>
        </p:spPr>
        <p:txBody>
          <a:bodyPr wrap="square">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心理咨询服务项目主要有：</a:t>
            </a:r>
            <a:r>
              <a:rPr lang="zh-CN" altLang="en-US" sz="1600" b="1" dirty="0">
                <a:solidFill>
                  <a:srgbClr val="8BAB00"/>
                </a:solidFill>
                <a:latin typeface="微软雅黑" panose="020B0503020204020204" pitchFamily="34" charset="-122"/>
                <a:ea typeface="微软雅黑" panose="020B0503020204020204" pitchFamily="34" charset="-122"/>
              </a:rPr>
              <a:t>工作及生活压力、婚姻与家庭、精神健康、法律及财务事宜、人际关系、职业生涯发展、其他个人及工作挑战等。</a:t>
            </a:r>
            <a:endParaRPr lang="zh-CN" altLang="zh-CN" sz="1600" b="1" dirty="0">
              <a:solidFill>
                <a:srgbClr val="8BAB00"/>
              </a:solidFill>
              <a:latin typeface="微软雅黑" panose="020B0503020204020204" pitchFamily="34" charset="-122"/>
              <a:ea typeface="微软雅黑" panose="020B0503020204020204" pitchFamily="34" charset="-122"/>
            </a:endParaRPr>
          </a:p>
        </p:txBody>
      </p:sp>
      <p:pic>
        <p:nvPicPr>
          <p:cNvPr id="27" name="Picture 2" descr="F:\360云盘\02-个人资料\！PPT图片及版面资源\06-PPT精选插图\03-人物\154526-12050514455245.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a:stretch>
            <a:fillRect/>
          </a:stretch>
        </p:blipFill>
        <p:spPr bwMode="auto">
          <a:xfrm>
            <a:off x="6243189" y="2564904"/>
            <a:ext cx="5570986" cy="3538252"/>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
          <p:cNvSpPr txBox="1"/>
          <p:nvPr/>
        </p:nvSpPr>
        <p:spPr>
          <a:xfrm>
            <a:off x="966311" y="1916832"/>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3.3.2 </a:t>
            </a:r>
            <a:r>
              <a:rPr lang="zh-CN" altLang="en-US" sz="1800" dirty="0"/>
              <a:t>心理咨询服务</a:t>
            </a:r>
            <a:endParaRPr lang="zh-CN" altLang="zh-CN" sz="1800" dirty="0">
              <a:solidFill>
                <a:srgbClr val="8BAB00"/>
              </a:solidFill>
            </a:endParaRPr>
          </a:p>
        </p:txBody>
      </p:sp>
      <p:sp>
        <p:nvSpPr>
          <p:cNvPr id="7" name="TextBox 6"/>
          <p:cNvSpPr txBox="1"/>
          <p:nvPr/>
        </p:nvSpPr>
        <p:spPr>
          <a:xfrm>
            <a:off x="8403431" y="2955792"/>
            <a:ext cx="3548688" cy="452432"/>
          </a:xfrm>
          <a:prstGeom prst="rect">
            <a:avLst/>
          </a:prstGeom>
          <a:noFill/>
        </p:spPr>
        <p:txBody>
          <a:bodyPr wrap="square" rtlCol="0">
            <a:spAutoFit/>
          </a:bodyPr>
          <a:lstStyle/>
          <a:p>
            <a:pPr algn="r">
              <a:lnSpc>
                <a:spcPct val="130000"/>
              </a:lnSpc>
            </a:pPr>
            <a:r>
              <a:rPr lang="zh-CN" altLang="en-US" dirty="0">
                <a:solidFill>
                  <a:srgbClr val="5F5E5C"/>
                </a:solidFill>
                <a:latin typeface="华康俪金黑W8(P)" pitchFamily="34" charset="-122"/>
                <a:ea typeface="华康俪金黑W8(P)" pitchFamily="34" charset="-122"/>
              </a:rPr>
              <a:t>（</a:t>
            </a:r>
            <a:r>
              <a:rPr lang="en-US" altLang="zh-CN" dirty="0">
                <a:solidFill>
                  <a:srgbClr val="5F5E5C"/>
                </a:solidFill>
                <a:latin typeface="华康俪金黑W8(P)" pitchFamily="34" charset="-122"/>
                <a:ea typeface="华康俪金黑W8(P)" pitchFamily="34" charset="-122"/>
              </a:rPr>
              <a:t>1</a:t>
            </a:r>
            <a:r>
              <a:rPr lang="zh-CN" altLang="en-US" dirty="0">
                <a:solidFill>
                  <a:srgbClr val="5F5E5C"/>
                </a:solidFill>
                <a:latin typeface="华康俪金黑W8(P)" pitchFamily="34" charset="-122"/>
                <a:ea typeface="华康俪金黑W8(P)" pitchFamily="34" charset="-122"/>
              </a:rPr>
              <a:t>）职业心理健康三级预防模式</a:t>
            </a:r>
            <a:endParaRPr lang="zh-CN" altLang="en-US" dirty="0">
              <a:solidFill>
                <a:srgbClr val="5F5E5C"/>
              </a:solidFill>
              <a:latin typeface="华康俪金黑W8(P)" pitchFamily="34" charset="-122"/>
              <a:ea typeface="华康俪金黑W8(P)" pitchFamily="34" charset="-122"/>
            </a:endParaRPr>
          </a:p>
        </p:txBody>
      </p:sp>
      <p:sp>
        <p:nvSpPr>
          <p:cNvPr id="9" name="矩形 8"/>
          <p:cNvSpPr/>
          <p:nvPr/>
        </p:nvSpPr>
        <p:spPr>
          <a:xfrm>
            <a:off x="966311" y="3401997"/>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6"/>
          <p:cNvSpPr txBox="1"/>
          <p:nvPr/>
        </p:nvSpPr>
        <p:spPr>
          <a:xfrm>
            <a:off x="966311" y="4008051"/>
            <a:ext cx="10893504" cy="1929759"/>
          </a:xfrm>
          <a:prstGeom prst="rect">
            <a:avLst/>
          </a:prstGeom>
          <a:noFill/>
        </p:spPr>
        <p:txBody>
          <a:bodyPr wrap="square" rtlCol="0">
            <a:spAutoFit/>
          </a:bodyPr>
          <a:lstStyle/>
          <a:p>
            <a:pPr marL="342900" indent="-342900">
              <a:lnSpc>
                <a:spcPct val="130000"/>
              </a:lnSpc>
              <a:spcAft>
                <a:spcPts val="300"/>
              </a:spcAft>
              <a:buFont typeface="Wingdings" panose="05000000000000000000" pitchFamily="2" charset="2"/>
              <a:buChar char="Ø"/>
            </a:pPr>
            <a:r>
              <a:rPr lang="zh-CN" altLang="en-US" b="1" dirty="0">
                <a:solidFill>
                  <a:srgbClr val="8BAB00"/>
                </a:solidFill>
                <a:latin typeface="微软雅黑" panose="020B0503020204020204" pitchFamily="34" charset="-122"/>
                <a:ea typeface="微软雅黑" panose="020B0503020204020204" pitchFamily="34" charset="-122"/>
              </a:rPr>
              <a:t>初级预防：</a:t>
            </a:r>
            <a:r>
              <a:rPr lang="zh-CN" altLang="en-US" sz="1600" dirty="0">
                <a:solidFill>
                  <a:srgbClr val="5F5E5C"/>
                </a:solidFill>
                <a:latin typeface="微软雅黑" panose="020B0503020204020204" pitchFamily="34" charset="-122"/>
                <a:ea typeface="微软雅黑" panose="020B0503020204020204" pitchFamily="34" charset="-122"/>
              </a:rPr>
              <a:t>消除诱发问题的来源。初级预防的目的是减少或消除任何导致职业心理健康问题的因素，并且更重要的是设法建立一个积极的，支持性的和健康的工作环境。</a:t>
            </a:r>
            <a:endParaRPr lang="zh-CN" altLang="en-US" sz="1600"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Wingdings" panose="05000000000000000000" pitchFamily="2" charset="2"/>
              <a:buChar char="Ø"/>
            </a:pPr>
            <a:r>
              <a:rPr lang="zh-CN" altLang="en-US" b="1" dirty="0">
                <a:solidFill>
                  <a:srgbClr val="8BAB00"/>
                </a:solidFill>
                <a:latin typeface="微软雅黑" panose="020B0503020204020204" pitchFamily="34" charset="-122"/>
                <a:ea typeface="微软雅黑" panose="020B0503020204020204" pitchFamily="34" charset="-122"/>
              </a:rPr>
              <a:t>二级预防：</a:t>
            </a:r>
            <a:r>
              <a:rPr lang="zh-CN" altLang="en-US" sz="1600" dirty="0">
                <a:solidFill>
                  <a:srgbClr val="5F5E5C"/>
                </a:solidFill>
                <a:latin typeface="微软雅黑" panose="020B0503020204020204" pitchFamily="34" charset="-122"/>
                <a:ea typeface="微软雅黑" panose="020B0503020204020204" pitchFamily="34" charset="-122"/>
              </a:rPr>
              <a:t>教育和培训。教育和培训旨在帮助员工了解职业心理健康的知识、帮助管理者掌握员工心理管理的技术。</a:t>
            </a:r>
            <a:endParaRPr lang="zh-CN" altLang="en-US" sz="1600"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Wingdings" panose="05000000000000000000" pitchFamily="2" charset="2"/>
              <a:buChar char="Ø"/>
            </a:pPr>
            <a:r>
              <a:rPr lang="zh-CN" altLang="en-US" b="1" dirty="0">
                <a:solidFill>
                  <a:srgbClr val="8BAB00"/>
                </a:solidFill>
                <a:latin typeface="微软雅黑" panose="020B0503020204020204" pitchFamily="34" charset="-122"/>
                <a:ea typeface="微软雅黑" panose="020B0503020204020204" pitchFamily="34" charset="-122"/>
              </a:rPr>
              <a:t>三级预防：</a:t>
            </a:r>
            <a:r>
              <a:rPr lang="zh-CN" altLang="en-US" sz="1600" dirty="0">
                <a:solidFill>
                  <a:srgbClr val="5F5E5C"/>
                </a:solidFill>
                <a:latin typeface="微软雅黑" panose="020B0503020204020204" pitchFamily="34" charset="-122"/>
                <a:ea typeface="微软雅黑" panose="020B0503020204020204" pitchFamily="34" charset="-122"/>
              </a:rPr>
              <a:t>员工心理咨询。员工心理咨询是指由专业心理咨询人员向员工提供个别、隐私的心理辅导服务，以解决他们的各种心理和行为问题，使他们能够保持较好的心理状态来生活和工作。</a:t>
            </a:r>
            <a:endParaRPr lang="zh-CN" altLang="en-US" sz="1600" dirty="0">
              <a:solidFill>
                <a:srgbClr val="5F5E5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
          <p:cNvSpPr txBox="1"/>
          <p:nvPr/>
        </p:nvSpPr>
        <p:spPr>
          <a:xfrm>
            <a:off x="966311" y="1916832"/>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3.3.2 </a:t>
            </a:r>
            <a:r>
              <a:rPr lang="zh-CN" altLang="en-US" sz="1800" dirty="0"/>
              <a:t>心理咨询服务</a:t>
            </a:r>
            <a:endParaRPr lang="zh-CN" altLang="zh-CN" sz="1800" dirty="0">
              <a:solidFill>
                <a:srgbClr val="8BAB00"/>
              </a:solidFill>
            </a:endParaRPr>
          </a:p>
        </p:txBody>
      </p:sp>
      <p:sp>
        <p:nvSpPr>
          <p:cNvPr id="7" name="TextBox 6"/>
          <p:cNvSpPr txBox="1"/>
          <p:nvPr/>
        </p:nvSpPr>
        <p:spPr>
          <a:xfrm>
            <a:off x="8763471" y="2955792"/>
            <a:ext cx="3188648" cy="452432"/>
          </a:xfrm>
          <a:prstGeom prst="rect">
            <a:avLst/>
          </a:prstGeom>
          <a:noFill/>
        </p:spPr>
        <p:txBody>
          <a:bodyPr wrap="square" rtlCol="0">
            <a:spAutoFit/>
          </a:bodyPr>
          <a:lstStyle/>
          <a:p>
            <a:pPr algn="r">
              <a:lnSpc>
                <a:spcPct val="130000"/>
              </a:lnSpc>
            </a:pPr>
            <a:r>
              <a:rPr lang="zh-CN" altLang="en-US" dirty="0">
                <a:solidFill>
                  <a:srgbClr val="5F5E5C"/>
                </a:solidFill>
                <a:latin typeface="华康俪金黑W8(P)" pitchFamily="34" charset="-122"/>
                <a:ea typeface="华康俪金黑W8(P)" pitchFamily="34" charset="-122"/>
              </a:rPr>
              <a:t>（</a:t>
            </a:r>
            <a:r>
              <a:rPr lang="en-US" altLang="zh-CN" dirty="0">
                <a:solidFill>
                  <a:srgbClr val="5F5E5C"/>
                </a:solidFill>
                <a:latin typeface="华康俪金黑W8(P)" pitchFamily="34" charset="-122"/>
                <a:ea typeface="华康俪金黑W8(P)" pitchFamily="34" charset="-122"/>
              </a:rPr>
              <a:t>2</a:t>
            </a:r>
            <a:r>
              <a:rPr lang="zh-CN" altLang="en-US" dirty="0">
                <a:solidFill>
                  <a:srgbClr val="5F5E5C"/>
                </a:solidFill>
                <a:latin typeface="华康俪金黑W8(P)" pitchFamily="34" charset="-122"/>
                <a:ea typeface="华康俪金黑W8(P)" pitchFamily="34" charset="-122"/>
              </a:rPr>
              <a:t>）员工帮助计划（</a:t>
            </a:r>
            <a:r>
              <a:rPr lang="en-US" altLang="zh-CN" dirty="0">
                <a:solidFill>
                  <a:srgbClr val="5F5E5C"/>
                </a:solidFill>
                <a:latin typeface="华康俪金黑W8(P)" pitchFamily="34" charset="-122"/>
                <a:ea typeface="华康俪金黑W8(P)" pitchFamily="34" charset="-122"/>
              </a:rPr>
              <a:t>EAP</a:t>
            </a:r>
            <a:r>
              <a:rPr lang="zh-CN" altLang="en-US" dirty="0">
                <a:solidFill>
                  <a:srgbClr val="5F5E5C"/>
                </a:solidFill>
                <a:latin typeface="华康俪金黑W8(P)" pitchFamily="34" charset="-122"/>
                <a:ea typeface="华康俪金黑W8(P)" pitchFamily="34" charset="-122"/>
              </a:rPr>
              <a:t>）</a:t>
            </a:r>
            <a:endParaRPr lang="zh-CN" altLang="en-US" dirty="0">
              <a:solidFill>
                <a:srgbClr val="5F5E5C"/>
              </a:solidFill>
              <a:latin typeface="华康俪金黑W8(P)" pitchFamily="34" charset="-122"/>
              <a:ea typeface="华康俪金黑W8(P)" pitchFamily="34" charset="-122"/>
            </a:endParaRPr>
          </a:p>
        </p:txBody>
      </p:sp>
      <p:sp>
        <p:nvSpPr>
          <p:cNvPr id="9" name="矩形 8"/>
          <p:cNvSpPr/>
          <p:nvPr/>
        </p:nvSpPr>
        <p:spPr>
          <a:xfrm>
            <a:off x="966311" y="3401997"/>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6819255" y="3695814"/>
            <a:ext cx="5132863" cy="2653034"/>
          </a:xfrm>
          <a:prstGeom prst="rect">
            <a:avLst/>
          </a:prstGeom>
          <a:noFill/>
        </p:spPr>
        <p:txBody>
          <a:bodyPr wrap="square" rtlCol="0">
            <a:spAutoFit/>
          </a:bodyPr>
          <a:lstStyle/>
          <a:p>
            <a:pPr>
              <a:lnSpc>
                <a:spcPct val="130000"/>
              </a:lnSpc>
              <a:spcAft>
                <a:spcPts val="600"/>
              </a:spcAft>
            </a:pPr>
            <a:r>
              <a:rPr lang="en-US" altLang="zh-CN" sz="1600" dirty="0">
                <a:solidFill>
                  <a:srgbClr val="5F5E5C"/>
                </a:solidFill>
                <a:latin typeface="微软雅黑" panose="020B0503020204020204" pitchFamily="34" charset="-122"/>
                <a:ea typeface="微软雅黑" panose="020B0503020204020204" pitchFamily="34" charset="-122"/>
              </a:rPr>
              <a:t>EAP(Employee Assistance Program)</a:t>
            </a:r>
            <a:r>
              <a:rPr lang="zh-CN" altLang="en-US" sz="1600" dirty="0">
                <a:solidFill>
                  <a:srgbClr val="5F5E5C"/>
                </a:solidFill>
                <a:latin typeface="微软雅黑" panose="020B0503020204020204" pitchFamily="34" charset="-122"/>
                <a:ea typeface="微软雅黑" panose="020B0503020204020204" pitchFamily="34" charset="-122"/>
              </a:rPr>
              <a:t>又称员工帮助项目或员工援助项目，是由组织为员工设置的一套系统的、长期的福利与支持项目。其目的在于</a:t>
            </a:r>
            <a:r>
              <a:rPr lang="zh-CN" altLang="en-US" sz="1600" b="1" dirty="0">
                <a:solidFill>
                  <a:srgbClr val="8BAB00"/>
                </a:solidFill>
                <a:latin typeface="微软雅黑" panose="020B0503020204020204" pitchFamily="34" charset="-122"/>
                <a:ea typeface="微软雅黑" panose="020B0503020204020204" pitchFamily="34" charset="-122"/>
              </a:rPr>
              <a:t>透过系统的需求发掘渠道，协助员工解决其生活及工作问题</a:t>
            </a:r>
            <a:r>
              <a:rPr lang="zh-CN" altLang="en-US" sz="1600" dirty="0">
                <a:solidFill>
                  <a:srgbClr val="5F5E5C"/>
                </a:solidFill>
                <a:latin typeface="微软雅黑" panose="020B0503020204020204" pitchFamily="34" charset="-122"/>
                <a:ea typeface="微软雅黑" panose="020B0503020204020204" pitchFamily="34" charset="-122"/>
              </a:rPr>
              <a:t>，如：</a:t>
            </a:r>
            <a:r>
              <a:rPr lang="zh-CN" altLang="en-US" sz="1600" b="1" dirty="0">
                <a:solidFill>
                  <a:srgbClr val="8BAB00"/>
                </a:solidFill>
                <a:latin typeface="微软雅黑" panose="020B0503020204020204" pitchFamily="34" charset="-122"/>
                <a:ea typeface="微软雅黑" panose="020B0503020204020204" pitchFamily="34" charset="-122"/>
              </a:rPr>
              <a:t>工作适应、感情问题、法律诉讼等，帮助员工排除障碍，提高适应力，最终提升企业生产力</a:t>
            </a:r>
            <a:r>
              <a:rPr lang="zh-CN" altLang="en-US" sz="1600" dirty="0">
                <a:solidFill>
                  <a:srgbClr val="5F5E5C"/>
                </a:solidFill>
                <a:latin typeface="微软雅黑" panose="020B0503020204020204" pitchFamily="34" charset="-122"/>
                <a:ea typeface="微软雅黑" panose="020B0503020204020204" pitchFamily="34" charset="-122"/>
              </a:rPr>
              <a:t>。目前世界</a:t>
            </a:r>
            <a:r>
              <a:rPr lang="en-US" altLang="zh-CN" sz="1600" dirty="0">
                <a:solidFill>
                  <a:srgbClr val="5F5E5C"/>
                </a:solidFill>
                <a:latin typeface="微软雅黑" panose="020B0503020204020204" pitchFamily="34" charset="-122"/>
                <a:ea typeface="微软雅黑" panose="020B0503020204020204" pitchFamily="34" charset="-122"/>
              </a:rPr>
              <a:t>500</a:t>
            </a:r>
            <a:r>
              <a:rPr lang="zh-CN" altLang="en-US" sz="1600" dirty="0">
                <a:solidFill>
                  <a:srgbClr val="5F5E5C"/>
                </a:solidFill>
                <a:latin typeface="微软雅黑" panose="020B0503020204020204" pitchFamily="34" charset="-122"/>
                <a:ea typeface="微软雅黑" panose="020B0503020204020204" pitchFamily="34" charset="-122"/>
              </a:rPr>
              <a:t>强企业中，有</a:t>
            </a:r>
            <a:r>
              <a:rPr lang="en-US" altLang="zh-CN" sz="1600" dirty="0">
                <a:solidFill>
                  <a:srgbClr val="5F5E5C"/>
                </a:solidFill>
                <a:latin typeface="微软雅黑" panose="020B0503020204020204" pitchFamily="34" charset="-122"/>
                <a:ea typeface="微软雅黑" panose="020B0503020204020204" pitchFamily="34" charset="-122"/>
              </a:rPr>
              <a:t>80%</a:t>
            </a:r>
            <a:r>
              <a:rPr lang="zh-CN" altLang="en-US" sz="1600" dirty="0">
                <a:solidFill>
                  <a:srgbClr val="5F5E5C"/>
                </a:solidFill>
                <a:latin typeface="微软雅黑" panose="020B0503020204020204" pitchFamily="34" charset="-122"/>
                <a:ea typeface="微软雅黑" panose="020B0503020204020204" pitchFamily="34" charset="-122"/>
              </a:rPr>
              <a:t>以上建立了</a:t>
            </a:r>
            <a:r>
              <a:rPr lang="en-US" altLang="zh-CN" sz="1600" dirty="0">
                <a:solidFill>
                  <a:srgbClr val="5F5E5C"/>
                </a:solidFill>
                <a:latin typeface="微软雅黑" panose="020B0503020204020204" pitchFamily="34" charset="-122"/>
                <a:ea typeface="微软雅黑" panose="020B0503020204020204" pitchFamily="34" charset="-122"/>
              </a:rPr>
              <a:t>EAP</a:t>
            </a:r>
            <a:r>
              <a:rPr lang="zh-CN" altLang="en-US" sz="1600" dirty="0">
                <a:solidFill>
                  <a:srgbClr val="5F5E5C"/>
                </a:solidFill>
                <a:latin typeface="微软雅黑" panose="020B0503020204020204" pitchFamily="34" charset="-122"/>
                <a:ea typeface="微软雅黑" panose="020B0503020204020204" pitchFamily="34" charset="-122"/>
              </a:rPr>
              <a:t>，在美国有将近四分之一的企业员工享受</a:t>
            </a:r>
            <a:r>
              <a:rPr lang="en-US" altLang="zh-CN" sz="1600" dirty="0">
                <a:solidFill>
                  <a:srgbClr val="5F5E5C"/>
                </a:solidFill>
                <a:latin typeface="微软雅黑" panose="020B0503020204020204" pitchFamily="34" charset="-122"/>
                <a:ea typeface="微软雅黑" panose="020B0503020204020204" pitchFamily="34" charset="-122"/>
              </a:rPr>
              <a:t>EAP</a:t>
            </a:r>
            <a:r>
              <a:rPr lang="zh-CN" altLang="en-US" sz="1600" dirty="0">
                <a:solidFill>
                  <a:srgbClr val="5F5E5C"/>
                </a:solidFill>
                <a:latin typeface="微软雅黑" panose="020B0503020204020204" pitchFamily="34" charset="-122"/>
                <a:ea typeface="微软雅黑" panose="020B0503020204020204" pitchFamily="34" charset="-122"/>
              </a:rPr>
              <a:t>。</a:t>
            </a:r>
            <a:endParaRPr lang="zh-CN" altLang="zh-CN" sz="1600" b="1" dirty="0">
              <a:solidFill>
                <a:srgbClr val="FF0000"/>
              </a:solidFill>
              <a:latin typeface="微软雅黑" panose="020B0503020204020204" pitchFamily="34" charset="-122"/>
              <a:ea typeface="微软雅黑" panose="020B0503020204020204" pitchFamily="34" charset="-122"/>
            </a:endParaRPr>
          </a:p>
        </p:txBody>
      </p:sp>
      <p:pic>
        <p:nvPicPr>
          <p:cNvPr id="12" name="Picture 2" descr="F:\360云盘\02-个人资料\！PPT图片及版面资源\06-PPT精选插图\03-人物\201926-12062311540321.jpg"/>
          <p:cNvPicPr>
            <a:picLocks noChangeAspect="1" noChangeArrowheads="1"/>
          </p:cNvPicPr>
          <p:nvPr/>
        </p:nvPicPr>
        <p:blipFill rotWithShape="1">
          <a:blip r:embed="rId1" cstate="screen"/>
          <a:srcRect/>
          <a:stretch>
            <a:fillRect/>
          </a:stretch>
        </p:blipFill>
        <p:spPr bwMode="auto">
          <a:xfrm>
            <a:off x="1047778" y="2955792"/>
            <a:ext cx="5555453" cy="3393056"/>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
          <p:cNvSpPr txBox="1"/>
          <p:nvPr/>
        </p:nvSpPr>
        <p:spPr>
          <a:xfrm>
            <a:off x="966311" y="1916832"/>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3.3.3 </a:t>
            </a:r>
            <a:r>
              <a:rPr lang="zh-CN" altLang="en-US" sz="1800" dirty="0"/>
              <a:t>满意度调查</a:t>
            </a:r>
            <a:endParaRPr lang="zh-CN" altLang="zh-CN" sz="1800" dirty="0">
              <a:solidFill>
                <a:srgbClr val="8BAB00"/>
              </a:solidFill>
            </a:endParaRPr>
          </a:p>
        </p:txBody>
      </p:sp>
      <p:sp>
        <p:nvSpPr>
          <p:cNvPr id="6" name="TextBox 6"/>
          <p:cNvSpPr txBox="1"/>
          <p:nvPr/>
        </p:nvSpPr>
        <p:spPr>
          <a:xfrm>
            <a:off x="966311" y="2924944"/>
            <a:ext cx="10985807" cy="1372683"/>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anose="020B0503020204020204" pitchFamily="34" charset="-122"/>
                <a:ea typeface="微软雅黑" panose="020B0503020204020204" pitchFamily="34" charset="-122"/>
              </a:rPr>
              <a:t>现代企业管理有一个重要的理念：</a:t>
            </a:r>
            <a:r>
              <a:rPr lang="zh-CN" altLang="en-US" sz="1600" b="1" dirty="0">
                <a:solidFill>
                  <a:srgbClr val="8BAB00"/>
                </a:solidFill>
                <a:latin typeface="微软雅黑" panose="020B0503020204020204" pitchFamily="34" charset="-122"/>
                <a:ea typeface="微软雅黑" panose="020B0503020204020204" pitchFamily="34" charset="-122"/>
              </a:rPr>
              <a:t>把员工当“客户”</a:t>
            </a:r>
            <a:r>
              <a:rPr lang="zh-CN" altLang="en-US" sz="1600" dirty="0">
                <a:solidFill>
                  <a:srgbClr val="5F5E5C"/>
                </a:solidFill>
                <a:latin typeface="微软雅黑" panose="020B0503020204020204" pitchFamily="34" charset="-122"/>
                <a:ea typeface="微软雅黑" panose="020B0503020204020204" pitchFamily="34" charset="-122"/>
              </a:rPr>
              <a:t>。员工是企业利润的创造者，是企业生产力最重要和最活跃的要素，同时也是企业核心竞争力的首要因素。企业的获利能力主要是由客户忠诚度决定的，客户忠诚度是由客户满意度决定，客户满意度则是由员工来创造，</a:t>
            </a:r>
            <a:r>
              <a:rPr lang="zh-CN" altLang="en-US" sz="1600" b="1" dirty="0">
                <a:solidFill>
                  <a:srgbClr val="8BAB00"/>
                </a:solidFill>
                <a:latin typeface="微软雅黑" panose="020B0503020204020204" pitchFamily="34" charset="-122"/>
                <a:ea typeface="微软雅黑" panose="020B0503020204020204" pitchFamily="34" charset="-122"/>
              </a:rPr>
              <a:t>而员工对公司的忠诚取决于其对公司是否满意</a:t>
            </a:r>
            <a:r>
              <a:rPr lang="zh-CN" altLang="en-US" sz="1600" dirty="0">
                <a:solidFill>
                  <a:srgbClr val="5F5E5C"/>
                </a:solidFill>
                <a:latin typeface="微软雅黑" panose="020B0503020204020204" pitchFamily="34" charset="-122"/>
                <a:ea typeface="微软雅黑" panose="020B0503020204020204" pitchFamily="34" charset="-122"/>
              </a:rPr>
              <a:t>。所以，</a:t>
            </a:r>
            <a:r>
              <a:rPr lang="zh-CN" altLang="en-US" sz="1600" b="1" dirty="0">
                <a:solidFill>
                  <a:srgbClr val="FF8500"/>
                </a:solidFill>
                <a:latin typeface="微软雅黑" panose="020B0503020204020204" pitchFamily="34" charset="-122"/>
                <a:ea typeface="微软雅黑" panose="020B0503020204020204" pitchFamily="34" charset="-122"/>
              </a:rPr>
              <a:t>欲提高客户满意度，需要先提高员工满意度，前者是流，后者是源</a:t>
            </a:r>
            <a:r>
              <a:rPr lang="zh-CN" altLang="en-US" sz="1600" dirty="0">
                <a:solidFill>
                  <a:srgbClr val="5F5E5C"/>
                </a:solidFill>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没有员工满意度这个源，客户满意度这个流也就无从谈起</a:t>
            </a:r>
            <a:r>
              <a:rPr lang="zh-CN" altLang="en-US" sz="1600" dirty="0">
                <a:solidFill>
                  <a:srgbClr val="5F5E5C"/>
                </a:solidFill>
                <a:latin typeface="微软雅黑" panose="020B0503020204020204" pitchFamily="34" charset="-122"/>
                <a:ea typeface="微软雅黑" panose="020B0503020204020204" pitchFamily="34" charset="-122"/>
              </a:rPr>
              <a:t>。</a:t>
            </a:r>
            <a:endParaRPr lang="zh-CN" altLang="zh-CN" sz="1600" dirty="0">
              <a:solidFill>
                <a:srgbClr val="FFC000"/>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966311" y="4509120"/>
            <a:ext cx="5780936" cy="1692771"/>
          </a:xfrm>
          <a:prstGeom prst="rect">
            <a:avLst/>
          </a:prstGeom>
          <a:noFill/>
        </p:spPr>
        <p:txBody>
          <a:bodyPr wrap="square" rtlCol="0">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员工满意度调查（</a:t>
            </a:r>
            <a:r>
              <a:rPr lang="en-US" altLang="zh-CN" sz="1600" dirty="0">
                <a:solidFill>
                  <a:srgbClr val="5F5E5C"/>
                </a:solidFill>
                <a:latin typeface="微软雅黑" panose="020B0503020204020204" pitchFamily="34" charset="-122"/>
                <a:ea typeface="微软雅黑" panose="020B0503020204020204" pitchFamily="34" charset="-122"/>
              </a:rPr>
              <a:t>Employee Satisfaction Survey</a:t>
            </a:r>
            <a:r>
              <a:rPr lang="zh-CN" altLang="en-US" sz="1600" dirty="0">
                <a:solidFill>
                  <a:srgbClr val="5F5E5C"/>
                </a:solidFill>
                <a:latin typeface="微软雅黑" panose="020B0503020204020204" pitchFamily="34" charset="-122"/>
                <a:ea typeface="微软雅黑" panose="020B0503020204020204" pitchFamily="34" charset="-122"/>
              </a:rPr>
              <a:t>）是一种科学的人力资源管理工具，它通常以问卷调查等形式，收集员工对企业管理各个方面满意程度的信息，然后通过专业、科学的数据统计和分析，真实的反映公司经营管理现状，为企业管理者决策提供客观的参考依据。</a:t>
            </a:r>
            <a:endParaRPr lang="zh-CN" altLang="zh-CN" sz="1600" b="1" dirty="0">
              <a:solidFill>
                <a:srgbClr val="E67819"/>
              </a:solidFill>
              <a:latin typeface="微软雅黑" panose="020B0503020204020204" pitchFamily="34" charset="-122"/>
              <a:ea typeface="微软雅黑" panose="020B0503020204020204" pitchFamily="34" charset="-122"/>
            </a:endParaRPr>
          </a:p>
        </p:txBody>
      </p:sp>
      <p:sp>
        <p:nvSpPr>
          <p:cNvPr id="12" name="TextBox 6"/>
          <p:cNvSpPr txBox="1"/>
          <p:nvPr/>
        </p:nvSpPr>
        <p:spPr>
          <a:xfrm>
            <a:off x="6891263" y="4509120"/>
            <a:ext cx="5060856" cy="1692771"/>
          </a:xfrm>
          <a:prstGeom prst="rect">
            <a:avLst/>
          </a:prstGeom>
          <a:noFill/>
        </p:spPr>
        <p:txBody>
          <a:bodyPr wrap="square" rtlCol="0">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员工满意度调查还有助于培养员工对企业的认同感、归属感，不断增强员工对企业的向心力和凝聚力。员工满意度调查活动使员工在民主管理的基础上树立以企业为中心的群体意识，从而潜意识地对组织集体产生强大的向心力。</a:t>
            </a:r>
            <a:endParaRPr lang="zh-CN" altLang="zh-CN" sz="1600" b="1" dirty="0">
              <a:solidFill>
                <a:srgbClr val="E67819"/>
              </a:solidFill>
              <a:latin typeface="微软雅黑" panose="020B0503020204020204" pitchFamily="34" charset="-122"/>
              <a:ea typeface="微软雅黑" panose="020B0503020204020204" pitchFamily="34" charset="-122"/>
            </a:endParaRPr>
          </a:p>
        </p:txBody>
      </p:sp>
      <p:sp>
        <p:nvSpPr>
          <p:cNvPr id="13" name="矩形 12"/>
          <p:cNvSpPr/>
          <p:nvPr/>
        </p:nvSpPr>
        <p:spPr>
          <a:xfrm>
            <a:off x="966311" y="6282317"/>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66311" y="2708920"/>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decel="10000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66311" y="5020645"/>
            <a:ext cx="10985808" cy="121666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6"/>
          <p:cNvSpPr txBox="1"/>
          <p:nvPr/>
        </p:nvSpPr>
        <p:spPr>
          <a:xfrm>
            <a:off x="966311" y="2960365"/>
            <a:ext cx="5492904" cy="1692771"/>
          </a:xfrm>
          <a:prstGeom prst="rect">
            <a:avLst/>
          </a:prstGeom>
          <a:noFill/>
        </p:spPr>
        <p:txBody>
          <a:bodyPr wrap="square" rtlCol="0">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从广义上讲，员工关系管理（</a:t>
            </a:r>
            <a:r>
              <a:rPr lang="en-US" altLang="zh-CN" sz="1600" dirty="0">
                <a:solidFill>
                  <a:srgbClr val="5F5E5C"/>
                </a:solidFill>
                <a:latin typeface="微软雅黑" panose="020B0503020204020204" pitchFamily="34" charset="-122"/>
                <a:ea typeface="微软雅黑" panose="020B0503020204020204" pitchFamily="34" charset="-122"/>
              </a:rPr>
              <a:t>ERM</a:t>
            </a:r>
            <a:r>
              <a:rPr lang="zh-CN" altLang="en-US" sz="1600" dirty="0">
                <a:solidFill>
                  <a:srgbClr val="5F5E5C"/>
                </a:solidFill>
                <a:latin typeface="微软雅黑" panose="020B0503020204020204" pitchFamily="34" charset="-122"/>
                <a:ea typeface="微软雅黑" panose="020B0503020204020204" pitchFamily="34" charset="-122"/>
              </a:rPr>
              <a:t>）是在企业人力资源体系中，各级管理人员和人力资源职能管理人员，通过拟订和实施各项人力资源政策和管理行为，以及其他的管理沟通手段调节企业和员工、员工与员工之间的相互联系和影响，从而实现组织的目标并确保为员工、社会增值。</a:t>
            </a:r>
            <a:endParaRPr lang="zh-CN" altLang="zh-CN" sz="1600" b="1" dirty="0">
              <a:solidFill>
                <a:srgbClr val="E67819"/>
              </a:solidFill>
              <a:latin typeface="微软雅黑" panose="020B0503020204020204" pitchFamily="34" charset="-122"/>
              <a:ea typeface="微软雅黑" panose="020B0503020204020204" pitchFamily="34" charset="-122"/>
            </a:endParaRPr>
          </a:p>
        </p:txBody>
      </p:sp>
      <p:sp>
        <p:nvSpPr>
          <p:cNvPr id="5" name="TextBox 6"/>
          <p:cNvSpPr txBox="1"/>
          <p:nvPr/>
        </p:nvSpPr>
        <p:spPr>
          <a:xfrm>
            <a:off x="1058612" y="5163618"/>
            <a:ext cx="10816061" cy="929678"/>
          </a:xfrm>
          <a:prstGeom prst="rect">
            <a:avLst/>
          </a:prstGeom>
          <a:noFill/>
        </p:spPr>
        <p:txBody>
          <a:bodyPr wrap="square" rtlCol="0" anchor="ctr">
            <a:spAutoFit/>
          </a:bodyPr>
          <a:lstStyle/>
          <a:p>
            <a:pPr>
              <a:lnSpc>
                <a:spcPct val="130000"/>
              </a:lnSpc>
              <a:spcAft>
                <a:spcPts val="600"/>
              </a:spcAft>
            </a:pPr>
            <a:r>
              <a:rPr lang="zh-CN" altLang="en-US" sz="2200" b="1" dirty="0">
                <a:solidFill>
                  <a:schemeClr val="bg1"/>
                </a:solidFill>
                <a:latin typeface="微软雅黑" panose="020B0503020204020204" pitchFamily="34" charset="-122"/>
                <a:ea typeface="微软雅黑" panose="020B0503020204020204" pitchFamily="34" charset="-122"/>
              </a:rPr>
              <a:t>员工关系管理是企业设置较晚，功能相对不统一的人力资源管理职能模块，尽管它包含的工作最琐碎且不易呈现价值，但却是构建组织人力资源框架的重要组成部分。</a:t>
            </a:r>
            <a:endParaRPr lang="zh-CN" altLang="zh-CN" sz="2200" b="1" dirty="0">
              <a:solidFill>
                <a:schemeClr val="bg1"/>
              </a:solidFill>
              <a:latin typeface="微软雅黑" panose="020B0503020204020204" pitchFamily="34" charset="-122"/>
              <a:ea typeface="微软雅黑" panose="020B0503020204020204" pitchFamily="34" charset="-122"/>
            </a:endParaRPr>
          </a:p>
        </p:txBody>
      </p:sp>
      <p:sp>
        <p:nvSpPr>
          <p:cNvPr id="6" name="TextBox 8"/>
          <p:cNvSpPr txBox="1"/>
          <p:nvPr/>
        </p:nvSpPr>
        <p:spPr>
          <a:xfrm>
            <a:off x="966311" y="1455167"/>
            <a:ext cx="4969846" cy="430887"/>
          </a:xfrm>
          <a:prstGeom prst="rect">
            <a:avLst/>
          </a:prstGeom>
          <a:noFill/>
        </p:spPr>
        <p:txBody>
          <a:bodyPr wrap="square" rtlCol="0">
            <a:spAutoFit/>
          </a:bodyPr>
          <a:lstStyle/>
          <a:p>
            <a:r>
              <a:rPr lang="zh-CN" altLang="en-US" sz="2200" dirty="0">
                <a:solidFill>
                  <a:srgbClr val="5F5E5C"/>
                </a:solidFill>
                <a:latin typeface="华康俪金黑W8(P)" pitchFamily="34" charset="-122"/>
                <a:ea typeface="华康俪金黑W8(P)" pitchFamily="34" charset="-122"/>
              </a:rPr>
              <a:t>第一节</a:t>
            </a:r>
            <a:r>
              <a:rPr lang="en-US" altLang="zh-CN" sz="2200" dirty="0">
                <a:solidFill>
                  <a:srgbClr val="5F5E5C"/>
                </a:solidFill>
                <a:latin typeface="华康俪金黑W8(P)" pitchFamily="34" charset="-122"/>
                <a:ea typeface="华康俪金黑W8(P)" pitchFamily="34" charset="-122"/>
              </a:rPr>
              <a:t>  </a:t>
            </a:r>
            <a:r>
              <a:rPr lang="zh-CN" altLang="en-US" sz="2200" dirty="0">
                <a:solidFill>
                  <a:srgbClr val="5F5E5C"/>
                </a:solidFill>
                <a:latin typeface="华康俪金黑W8(P)" pitchFamily="34" charset="-122"/>
                <a:ea typeface="华康俪金黑W8(P)" pitchFamily="34" charset="-122"/>
              </a:rPr>
              <a:t>员工关系与员工关系管理</a:t>
            </a:r>
            <a:endParaRPr lang="zh-CN" altLang="en-US" sz="2200" dirty="0">
              <a:solidFill>
                <a:srgbClr val="5F5E5C"/>
              </a:solidFill>
              <a:latin typeface="华康俪金黑W8(P)" pitchFamily="34" charset="-122"/>
              <a:ea typeface="华康俪金黑W8(P)" pitchFamily="34" charset="-122"/>
            </a:endParaRPr>
          </a:p>
        </p:txBody>
      </p:sp>
      <p:sp>
        <p:nvSpPr>
          <p:cNvPr id="8" name="TextBox 6"/>
          <p:cNvSpPr txBox="1"/>
          <p:nvPr/>
        </p:nvSpPr>
        <p:spPr>
          <a:xfrm>
            <a:off x="966311" y="1859514"/>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1.1.2 </a:t>
            </a:r>
            <a:r>
              <a:rPr lang="zh-CN" altLang="en-US" sz="1800" dirty="0"/>
              <a:t>员工关系管理</a:t>
            </a:r>
            <a:endParaRPr lang="zh-CN" altLang="zh-CN" sz="1800" dirty="0"/>
          </a:p>
        </p:txBody>
      </p:sp>
      <p:sp>
        <p:nvSpPr>
          <p:cNvPr id="9" name="TextBox 6"/>
          <p:cNvSpPr txBox="1"/>
          <p:nvPr/>
        </p:nvSpPr>
        <p:spPr>
          <a:xfrm>
            <a:off x="6603231" y="2960365"/>
            <a:ext cx="5348888" cy="1661609"/>
          </a:xfrm>
          <a:prstGeom prst="rect">
            <a:avLst/>
          </a:prstGeom>
          <a:noFill/>
        </p:spPr>
        <p:txBody>
          <a:bodyPr wrap="square" rtlCol="0">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从狭义上讲，员工关系管理就是企业和员工的沟通管理，这种沟通更多采用柔性的、激励性的、非强制的手段，从而提高员工满意度，支持组织其他管理目标的实现。其主要职责是：协调员工与管理者、员工与员工之间的关系，引导建立积极向上的工作环境。</a:t>
            </a:r>
            <a:endParaRPr lang="zh-CN" altLang="zh-CN" sz="1600" b="1" dirty="0">
              <a:solidFill>
                <a:srgbClr val="E6781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decel="10000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
          <p:cNvSpPr txBox="1"/>
          <p:nvPr/>
        </p:nvSpPr>
        <p:spPr>
          <a:xfrm>
            <a:off x="966311" y="1916832"/>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3.3.3 </a:t>
            </a:r>
            <a:r>
              <a:rPr lang="zh-CN" altLang="en-US" sz="1800" dirty="0"/>
              <a:t>满意度调查</a:t>
            </a:r>
            <a:endParaRPr lang="zh-CN" altLang="zh-CN" sz="1800" dirty="0">
              <a:solidFill>
                <a:srgbClr val="8BAB00"/>
              </a:solidFill>
            </a:endParaRPr>
          </a:p>
        </p:txBody>
      </p:sp>
      <p:sp>
        <p:nvSpPr>
          <p:cNvPr id="9" name="TextBox 8"/>
          <p:cNvSpPr txBox="1"/>
          <p:nvPr/>
        </p:nvSpPr>
        <p:spPr>
          <a:xfrm>
            <a:off x="9529703" y="2132856"/>
            <a:ext cx="2422416" cy="452432"/>
          </a:xfrm>
          <a:prstGeom prst="rect">
            <a:avLst/>
          </a:prstGeom>
          <a:noFill/>
        </p:spPr>
        <p:txBody>
          <a:bodyPr wrap="square" rtlCol="0">
            <a:spAutoFit/>
          </a:bodyPr>
          <a:lstStyle/>
          <a:p>
            <a:pPr algn="r">
              <a:lnSpc>
                <a:spcPct val="130000"/>
              </a:lnSpc>
            </a:pPr>
            <a:r>
              <a:rPr lang="zh-CN" altLang="en-US" dirty="0">
                <a:solidFill>
                  <a:srgbClr val="5F5E5C"/>
                </a:solidFill>
                <a:latin typeface="华康俪金黑W8(P)" pitchFamily="34" charset="-122"/>
                <a:ea typeface="华康俪金黑W8(P)" pitchFamily="34" charset="-122"/>
              </a:rPr>
              <a:t>（</a:t>
            </a:r>
            <a:r>
              <a:rPr lang="en-US" altLang="zh-CN" dirty="0">
                <a:solidFill>
                  <a:srgbClr val="5F5E5C"/>
                </a:solidFill>
                <a:latin typeface="华康俪金黑W8(P)" pitchFamily="34" charset="-122"/>
                <a:ea typeface="华康俪金黑W8(P)" pitchFamily="34" charset="-122"/>
              </a:rPr>
              <a:t>1</a:t>
            </a:r>
            <a:r>
              <a:rPr lang="zh-CN" altLang="en-US" dirty="0">
                <a:solidFill>
                  <a:srgbClr val="5F5E5C"/>
                </a:solidFill>
                <a:latin typeface="华康俪金黑W8(P)" pitchFamily="34" charset="-122"/>
                <a:ea typeface="华康俪金黑W8(P)" pitchFamily="34" charset="-122"/>
              </a:rPr>
              <a:t>）满意度调查内容</a:t>
            </a:r>
            <a:endParaRPr lang="zh-CN" altLang="en-US" dirty="0">
              <a:solidFill>
                <a:srgbClr val="5F5E5C"/>
              </a:solidFill>
              <a:latin typeface="华康俪金黑W8(P)" pitchFamily="34" charset="-122"/>
              <a:ea typeface="华康俪金黑W8(P)" pitchFamily="34" charset="-122"/>
            </a:endParaRPr>
          </a:p>
        </p:txBody>
      </p:sp>
      <p:sp>
        <p:nvSpPr>
          <p:cNvPr id="10" name="矩形 9"/>
          <p:cNvSpPr/>
          <p:nvPr/>
        </p:nvSpPr>
        <p:spPr>
          <a:xfrm>
            <a:off x="966311" y="2579061"/>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6"/>
          <p:cNvSpPr txBox="1"/>
          <p:nvPr/>
        </p:nvSpPr>
        <p:spPr>
          <a:xfrm>
            <a:off x="966311" y="2780928"/>
            <a:ext cx="10985807" cy="701346"/>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anose="020B0503020204020204" pitchFamily="34" charset="-122"/>
                <a:ea typeface="微软雅黑" panose="020B0503020204020204" pitchFamily="34" charset="-122"/>
              </a:rPr>
              <a:t>进行员工满意度调查可以对企业管理进行全面审核，保证企业的工作效率和最佳的经济效益，减少和纠正低生产率、高损耗率、高人员流动率等紧迫问题。员工满意度调查将分别对以下几个方面进行全面评估或针对某个专项进行详尽考察。</a:t>
            </a:r>
            <a:endParaRPr lang="zh-CN" altLang="zh-CN" sz="1600" dirty="0">
              <a:solidFill>
                <a:srgbClr val="FFC00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966311" y="3796062"/>
            <a:ext cx="2036521" cy="2801290"/>
            <a:chOff x="966311" y="3802967"/>
            <a:chExt cx="2036521" cy="2801290"/>
          </a:xfrm>
        </p:grpSpPr>
        <p:sp>
          <p:nvSpPr>
            <p:cNvPr id="20" name="Rectangle 25"/>
            <p:cNvSpPr/>
            <p:nvPr/>
          </p:nvSpPr>
          <p:spPr bwMode="auto">
            <a:xfrm>
              <a:off x="966312" y="6454919"/>
              <a:ext cx="2036520" cy="149338"/>
            </a:xfrm>
            <a:prstGeom prst="rect">
              <a:avLst/>
            </a:prstGeom>
            <a:solidFill>
              <a:srgbClr val="A1C921"/>
            </a:solidFill>
            <a:ln w="9525" cap="flat" cmpd="sng" algn="ctr">
              <a:noFill/>
              <a:prstDash val="solid"/>
              <a:headEnd type="none" w="med" len="med"/>
              <a:tailEnd type="none" w="med" len="med"/>
            </a:ln>
            <a:effectLst/>
          </p:spPr>
          <p:txBody>
            <a:bodyPr rot="0" spcFirstLastPara="0" vertOverflow="overflow" horzOverflow="overflow" vert="horz" wrap="square" lIns="57125" tIns="28565" rIns="28565" bIns="57125" numCol="1" spcCol="0" rtlCol="0" fromWordArt="0" anchor="b" anchorCtr="0" forceAA="0" compatLnSpc="1">
              <a:noAutofit/>
            </a:bodyPr>
            <a:lstStyle/>
            <a:p>
              <a:pPr defTabSz="685165"/>
              <a:endParaRPr lang="en-US" sz="2400" b="1" kern="0" dirty="0">
                <a:gradFill>
                  <a:gsLst>
                    <a:gs pos="0">
                      <a:srgbClr val="FFFFFF"/>
                    </a:gs>
                    <a:gs pos="86000">
                      <a:srgbClr val="FFFFFF"/>
                    </a:gs>
                  </a:gsLst>
                  <a:lin ang="5400000" scaled="0"/>
                </a:gradFill>
                <a:latin typeface="微软雅黑" panose="020B0503020204020204" pitchFamily="34" charset="-122"/>
                <a:ea typeface="微软雅黑" panose="020B0503020204020204" pitchFamily="34" charset="-122"/>
              </a:endParaRPr>
            </a:p>
          </p:txBody>
        </p:sp>
        <p:sp>
          <p:nvSpPr>
            <p:cNvPr id="21" name="Rectangle 17"/>
            <p:cNvSpPr/>
            <p:nvPr/>
          </p:nvSpPr>
          <p:spPr bwMode="auto">
            <a:xfrm>
              <a:off x="966312" y="4372009"/>
              <a:ext cx="2036520" cy="2082910"/>
            </a:xfrm>
            <a:prstGeom prst="rect">
              <a:avLst/>
            </a:prstGeom>
            <a:solidFill>
              <a:srgbClr val="8BAB00"/>
            </a:solidFill>
            <a:ln w="9525" cap="flat" cmpd="sng" algn="ctr">
              <a:noFill/>
              <a:prstDash val="solid"/>
              <a:headEnd type="none" w="med" len="med"/>
              <a:tailEnd type="none" w="med" len="med"/>
            </a:ln>
            <a:effectLst/>
          </p:spPr>
          <p:txBody>
            <a:bodyPr rot="0" spcFirstLastPara="0" vertOverflow="overflow" horzOverflow="overflow" vert="horz" wrap="square" lIns="57125" tIns="28565" rIns="28565" bIns="57125" numCol="1" spcCol="0" rtlCol="0" fromWordArt="0" anchor="t" anchorCtr="0" forceAA="0" compatLnSpc="1">
              <a:noAutofit/>
            </a:bodyPr>
            <a:lstStyle/>
            <a:p>
              <a:pPr marL="0" marR="0" lvl="0" indent="0" defTabSz="685165" eaLnBrk="1" fontAlgn="auto" latinLnBrk="0" hangingPunct="1">
                <a:lnSpc>
                  <a:spcPct val="100000"/>
                </a:lnSpc>
                <a:spcBef>
                  <a:spcPts val="0"/>
                </a:spcBef>
                <a:spcAft>
                  <a:spcPts val="0"/>
                </a:spcAft>
                <a:buClrTx/>
                <a:buSzTx/>
                <a:buFontTx/>
                <a:buNone/>
                <a:defRPr/>
              </a:pPr>
              <a:endParaRPr kumimoji="0" lang="en-US" sz="1700" b="0" i="0" u="none" strike="noStrike" kern="0" cap="none" spc="0" normalizeH="0" baseline="0" noProof="0" dirty="0">
                <a:ln>
                  <a:noFill/>
                </a:ln>
                <a:solidFill>
                  <a:srgbClr val="FFFFFF">
                    <a:alpha val="99000"/>
                  </a:srgbClr>
                </a:solidFill>
                <a:effectLst/>
                <a:uLnTx/>
                <a:uFillTx/>
                <a:latin typeface="Segoe UI" panose="020B0502040204020203"/>
              </a:endParaRPr>
            </a:p>
          </p:txBody>
        </p:sp>
        <p:sp>
          <p:nvSpPr>
            <p:cNvPr id="22" name="Rectangle 14"/>
            <p:cNvSpPr/>
            <p:nvPr/>
          </p:nvSpPr>
          <p:spPr bwMode="auto">
            <a:xfrm>
              <a:off x="966311" y="3802967"/>
              <a:ext cx="2036520" cy="569042"/>
            </a:xfrm>
            <a:prstGeom prst="rect">
              <a:avLst/>
            </a:prstGeom>
            <a:solidFill>
              <a:srgbClr val="A1C921"/>
            </a:solidFill>
            <a:ln w="9525" cap="flat" cmpd="sng" algn="ctr">
              <a:noFill/>
              <a:prstDash val="solid"/>
              <a:headEnd type="none" w="med" len="med"/>
              <a:tailEnd type="none" w="med" len="med"/>
            </a:ln>
            <a:effectLst/>
          </p:spPr>
          <p:txBody>
            <a:bodyPr rot="0" spcFirstLastPara="0" vertOverflow="overflow" horzOverflow="overflow" vert="horz" wrap="square" lIns="57125" tIns="28565" rIns="28565" bIns="57125" numCol="1" spcCol="0" rtlCol="0" fromWordArt="0" anchor="ctr" anchorCtr="0" forceAA="0" compatLnSpc="1">
              <a:noAutofit/>
            </a:bodyPr>
            <a:lstStyle/>
            <a:p>
              <a:pPr lvl="0" algn="ctr" defTabSz="685165"/>
              <a:r>
                <a:rPr lang="zh-CN" altLang="en-US" sz="2400" b="1" kern="0" dirty="0">
                  <a:gradFill>
                    <a:gsLst>
                      <a:gs pos="0">
                        <a:srgbClr val="FFFFFF"/>
                      </a:gs>
                      <a:gs pos="86000">
                        <a:srgbClr val="FFFFFF"/>
                      </a:gs>
                    </a:gsLst>
                    <a:lin ang="5400000" scaled="0"/>
                  </a:gradFill>
                  <a:latin typeface="微软雅黑" panose="020B0503020204020204" pitchFamily="34" charset="-122"/>
                  <a:ea typeface="微软雅黑" panose="020B0503020204020204" pitchFamily="34" charset="-122"/>
                </a:rPr>
                <a:t>报酬</a:t>
              </a:r>
              <a:endParaRPr lang="zh-CN" altLang="en-US" sz="2400" b="1" kern="0" dirty="0">
                <a:gradFill>
                  <a:gsLst>
                    <a:gs pos="0">
                      <a:srgbClr val="FFFFFF"/>
                    </a:gs>
                    <a:gs pos="86000">
                      <a:srgbClr val="FFFFFF"/>
                    </a:gs>
                  </a:gsLst>
                  <a:lin ang="5400000" scaled="0"/>
                </a:gradFill>
                <a:latin typeface="微软雅黑" panose="020B0503020204020204" pitchFamily="34" charset="-122"/>
                <a:ea typeface="微软雅黑" panose="020B0503020204020204" pitchFamily="34" charset="-122"/>
              </a:endParaRPr>
            </a:p>
          </p:txBody>
        </p:sp>
        <p:sp>
          <p:nvSpPr>
            <p:cNvPr id="23" name="TextBox 6"/>
            <p:cNvSpPr txBox="1"/>
            <p:nvPr/>
          </p:nvSpPr>
          <p:spPr>
            <a:xfrm>
              <a:off x="1045896" y="4595055"/>
              <a:ext cx="1910246" cy="701346"/>
            </a:xfrm>
            <a:prstGeom prst="rect">
              <a:avLst/>
            </a:prstGeom>
            <a:noFill/>
          </p:spPr>
          <p:txBody>
            <a:bodyPr wrap="square" rtlCol="0">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共包含薪酬、福利、绩效三个二级因素；</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74" name="组合 73"/>
          <p:cNvGrpSpPr/>
          <p:nvPr/>
        </p:nvGrpSpPr>
        <p:grpSpPr>
          <a:xfrm>
            <a:off x="3188105" y="3796062"/>
            <a:ext cx="2034046" cy="2801290"/>
            <a:chOff x="968785" y="3802967"/>
            <a:chExt cx="2034046" cy="2801290"/>
          </a:xfrm>
        </p:grpSpPr>
        <p:sp>
          <p:nvSpPr>
            <p:cNvPr id="75" name="Rectangle 25"/>
            <p:cNvSpPr/>
            <p:nvPr/>
          </p:nvSpPr>
          <p:spPr bwMode="auto">
            <a:xfrm>
              <a:off x="968786" y="6454919"/>
              <a:ext cx="2034045" cy="149338"/>
            </a:xfrm>
            <a:prstGeom prst="rect">
              <a:avLst/>
            </a:prstGeom>
            <a:solidFill>
              <a:srgbClr val="A1C921"/>
            </a:solidFill>
            <a:ln w="9525" cap="flat" cmpd="sng" algn="ctr">
              <a:noFill/>
              <a:prstDash val="solid"/>
              <a:headEnd type="none" w="med" len="med"/>
              <a:tailEnd type="none" w="med" len="med"/>
            </a:ln>
            <a:effectLst/>
          </p:spPr>
          <p:txBody>
            <a:bodyPr rot="0" spcFirstLastPara="0" vertOverflow="overflow" horzOverflow="overflow" vert="horz" wrap="square" lIns="57125" tIns="28565" rIns="28565" bIns="57125" numCol="1" spcCol="0" rtlCol="0" fromWordArt="0" anchor="b" anchorCtr="0" forceAA="0" compatLnSpc="1">
              <a:noAutofit/>
            </a:bodyPr>
            <a:lstStyle/>
            <a:p>
              <a:pPr defTabSz="685165"/>
              <a:endParaRPr lang="en-US" sz="2400" b="1" kern="0" dirty="0">
                <a:gradFill>
                  <a:gsLst>
                    <a:gs pos="0">
                      <a:srgbClr val="FFFFFF"/>
                    </a:gs>
                    <a:gs pos="86000">
                      <a:srgbClr val="FFFFFF"/>
                    </a:gs>
                  </a:gsLst>
                  <a:lin ang="5400000" scaled="0"/>
                </a:gradFill>
                <a:latin typeface="微软雅黑" panose="020B0503020204020204" pitchFamily="34" charset="-122"/>
                <a:ea typeface="微软雅黑" panose="020B0503020204020204" pitchFamily="34" charset="-122"/>
              </a:endParaRPr>
            </a:p>
          </p:txBody>
        </p:sp>
        <p:sp>
          <p:nvSpPr>
            <p:cNvPr id="76" name="Rectangle 17"/>
            <p:cNvSpPr/>
            <p:nvPr/>
          </p:nvSpPr>
          <p:spPr bwMode="auto">
            <a:xfrm>
              <a:off x="968786" y="4372009"/>
              <a:ext cx="2034045" cy="2082910"/>
            </a:xfrm>
            <a:prstGeom prst="rect">
              <a:avLst/>
            </a:prstGeom>
            <a:solidFill>
              <a:srgbClr val="8BAB00"/>
            </a:solidFill>
            <a:ln w="9525" cap="flat" cmpd="sng" algn="ctr">
              <a:noFill/>
              <a:prstDash val="solid"/>
              <a:headEnd type="none" w="med" len="med"/>
              <a:tailEnd type="none" w="med" len="med"/>
            </a:ln>
            <a:effectLst/>
          </p:spPr>
          <p:txBody>
            <a:bodyPr rot="0" spcFirstLastPara="0" vertOverflow="overflow" horzOverflow="overflow" vert="horz" wrap="square" lIns="57125" tIns="28565" rIns="28565" bIns="57125" numCol="1" spcCol="0" rtlCol="0" fromWordArt="0" anchor="t" anchorCtr="0" forceAA="0" compatLnSpc="1">
              <a:noAutofit/>
            </a:bodyPr>
            <a:lstStyle/>
            <a:p>
              <a:pPr marL="0" marR="0" lvl="0" indent="0" defTabSz="685165" eaLnBrk="1" fontAlgn="auto" latinLnBrk="0" hangingPunct="1">
                <a:lnSpc>
                  <a:spcPct val="100000"/>
                </a:lnSpc>
                <a:spcBef>
                  <a:spcPts val="0"/>
                </a:spcBef>
                <a:spcAft>
                  <a:spcPts val="0"/>
                </a:spcAft>
                <a:buClrTx/>
                <a:buSzTx/>
                <a:buFontTx/>
                <a:buNone/>
                <a:defRPr/>
              </a:pPr>
              <a:endParaRPr kumimoji="0" lang="en-US" sz="1700" b="0" i="0" u="none" strike="noStrike" kern="0" cap="none" spc="0" normalizeH="0" baseline="0" noProof="0" dirty="0">
                <a:ln>
                  <a:noFill/>
                </a:ln>
                <a:solidFill>
                  <a:srgbClr val="FFFFFF">
                    <a:alpha val="99000"/>
                  </a:srgbClr>
                </a:solidFill>
                <a:effectLst/>
                <a:uLnTx/>
                <a:uFillTx/>
                <a:latin typeface="Segoe UI" panose="020B0502040204020203"/>
              </a:endParaRPr>
            </a:p>
          </p:txBody>
        </p:sp>
        <p:sp>
          <p:nvSpPr>
            <p:cNvPr id="77" name="Rectangle 14"/>
            <p:cNvSpPr/>
            <p:nvPr/>
          </p:nvSpPr>
          <p:spPr bwMode="auto">
            <a:xfrm>
              <a:off x="968785" y="3802967"/>
              <a:ext cx="2034045" cy="569042"/>
            </a:xfrm>
            <a:prstGeom prst="rect">
              <a:avLst/>
            </a:prstGeom>
            <a:solidFill>
              <a:srgbClr val="A1C921"/>
            </a:solidFill>
            <a:ln w="9525" cap="flat" cmpd="sng" algn="ctr">
              <a:noFill/>
              <a:prstDash val="solid"/>
              <a:headEnd type="none" w="med" len="med"/>
              <a:tailEnd type="none" w="med" len="med"/>
            </a:ln>
            <a:effectLst/>
          </p:spPr>
          <p:txBody>
            <a:bodyPr rot="0" spcFirstLastPara="0" vertOverflow="overflow" horzOverflow="overflow" vert="horz" wrap="square" lIns="57125" tIns="28565" rIns="28565" bIns="57125" numCol="1" spcCol="0" rtlCol="0" fromWordArt="0" anchor="ctr" anchorCtr="0" forceAA="0" compatLnSpc="1">
              <a:noAutofit/>
            </a:bodyPr>
            <a:lstStyle/>
            <a:p>
              <a:pPr lvl="0" algn="ctr" defTabSz="685165"/>
              <a:r>
                <a:rPr lang="zh-CN" altLang="en-US" sz="2400" b="1" kern="0" dirty="0">
                  <a:gradFill>
                    <a:gsLst>
                      <a:gs pos="0">
                        <a:srgbClr val="FFFFFF"/>
                      </a:gs>
                      <a:gs pos="86000">
                        <a:srgbClr val="FFFFFF"/>
                      </a:gs>
                    </a:gsLst>
                    <a:lin ang="5400000" scaled="0"/>
                  </a:gradFill>
                  <a:latin typeface="微软雅黑" panose="020B0503020204020204" pitchFamily="34" charset="-122"/>
                  <a:ea typeface="微软雅黑" panose="020B0503020204020204" pitchFamily="34" charset="-122"/>
                </a:rPr>
                <a:t>工作</a:t>
              </a:r>
              <a:endParaRPr lang="zh-CN" altLang="en-US" sz="2400" b="1" kern="0" dirty="0">
                <a:gradFill>
                  <a:gsLst>
                    <a:gs pos="0">
                      <a:srgbClr val="FFFFFF"/>
                    </a:gs>
                    <a:gs pos="86000">
                      <a:srgbClr val="FFFFFF"/>
                    </a:gs>
                  </a:gsLst>
                  <a:lin ang="5400000" scaled="0"/>
                </a:gradFill>
                <a:latin typeface="微软雅黑" panose="020B0503020204020204" pitchFamily="34" charset="-122"/>
                <a:ea typeface="微软雅黑" panose="020B0503020204020204" pitchFamily="34" charset="-122"/>
              </a:endParaRPr>
            </a:p>
          </p:txBody>
        </p:sp>
        <p:sp>
          <p:nvSpPr>
            <p:cNvPr id="78" name="TextBox 6"/>
            <p:cNvSpPr txBox="1"/>
            <p:nvPr/>
          </p:nvSpPr>
          <p:spPr>
            <a:xfrm>
              <a:off x="1045896" y="4595055"/>
              <a:ext cx="1910246" cy="1021433"/>
            </a:xfrm>
            <a:prstGeom prst="rect">
              <a:avLst/>
            </a:prstGeom>
            <a:noFill/>
          </p:spPr>
          <p:txBody>
            <a:bodyPr wrap="square" rtlCol="0">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共包含责任、目标清晰及认同、自身感受三个二级因素；</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79" name="组合 78"/>
          <p:cNvGrpSpPr/>
          <p:nvPr/>
        </p:nvGrpSpPr>
        <p:grpSpPr>
          <a:xfrm>
            <a:off x="5404951" y="3796062"/>
            <a:ext cx="2036521" cy="2801290"/>
            <a:chOff x="966311" y="3802967"/>
            <a:chExt cx="2036521" cy="2801290"/>
          </a:xfrm>
        </p:grpSpPr>
        <p:sp>
          <p:nvSpPr>
            <p:cNvPr id="80" name="Rectangle 25"/>
            <p:cNvSpPr/>
            <p:nvPr/>
          </p:nvSpPr>
          <p:spPr bwMode="auto">
            <a:xfrm>
              <a:off x="966312" y="6454919"/>
              <a:ext cx="2036520" cy="149338"/>
            </a:xfrm>
            <a:prstGeom prst="rect">
              <a:avLst/>
            </a:prstGeom>
            <a:solidFill>
              <a:srgbClr val="A1C921"/>
            </a:solidFill>
            <a:ln w="9525" cap="flat" cmpd="sng" algn="ctr">
              <a:noFill/>
              <a:prstDash val="solid"/>
              <a:headEnd type="none" w="med" len="med"/>
              <a:tailEnd type="none" w="med" len="med"/>
            </a:ln>
            <a:effectLst/>
          </p:spPr>
          <p:txBody>
            <a:bodyPr rot="0" spcFirstLastPara="0" vertOverflow="overflow" horzOverflow="overflow" vert="horz" wrap="square" lIns="57125" tIns="28565" rIns="28565" bIns="57125" numCol="1" spcCol="0" rtlCol="0" fromWordArt="0" anchor="b" anchorCtr="0" forceAA="0" compatLnSpc="1">
              <a:noAutofit/>
            </a:bodyPr>
            <a:lstStyle/>
            <a:p>
              <a:pPr defTabSz="685165"/>
              <a:endParaRPr lang="en-US" sz="2400" b="1" kern="0" dirty="0">
                <a:gradFill>
                  <a:gsLst>
                    <a:gs pos="0">
                      <a:srgbClr val="FFFFFF"/>
                    </a:gs>
                    <a:gs pos="86000">
                      <a:srgbClr val="FFFFFF"/>
                    </a:gs>
                  </a:gsLst>
                  <a:lin ang="5400000" scaled="0"/>
                </a:gradFill>
                <a:latin typeface="微软雅黑" panose="020B0503020204020204" pitchFamily="34" charset="-122"/>
                <a:ea typeface="微软雅黑" panose="020B0503020204020204" pitchFamily="34" charset="-122"/>
              </a:endParaRPr>
            </a:p>
          </p:txBody>
        </p:sp>
        <p:sp>
          <p:nvSpPr>
            <p:cNvPr id="81" name="Rectangle 17"/>
            <p:cNvSpPr/>
            <p:nvPr/>
          </p:nvSpPr>
          <p:spPr bwMode="auto">
            <a:xfrm>
              <a:off x="966312" y="4372009"/>
              <a:ext cx="2036520" cy="2082910"/>
            </a:xfrm>
            <a:prstGeom prst="rect">
              <a:avLst/>
            </a:prstGeom>
            <a:solidFill>
              <a:srgbClr val="8BAB00"/>
            </a:solidFill>
            <a:ln w="9525" cap="flat" cmpd="sng" algn="ctr">
              <a:noFill/>
              <a:prstDash val="solid"/>
              <a:headEnd type="none" w="med" len="med"/>
              <a:tailEnd type="none" w="med" len="med"/>
            </a:ln>
            <a:effectLst/>
          </p:spPr>
          <p:txBody>
            <a:bodyPr rot="0" spcFirstLastPara="0" vertOverflow="overflow" horzOverflow="overflow" vert="horz" wrap="square" lIns="57125" tIns="28565" rIns="28565" bIns="57125" numCol="1" spcCol="0" rtlCol="0" fromWordArt="0" anchor="t" anchorCtr="0" forceAA="0" compatLnSpc="1">
              <a:noAutofit/>
            </a:bodyPr>
            <a:lstStyle/>
            <a:p>
              <a:pPr marL="0" marR="0" lvl="0" indent="0" defTabSz="685165" eaLnBrk="1" fontAlgn="auto" latinLnBrk="0" hangingPunct="1">
                <a:lnSpc>
                  <a:spcPct val="100000"/>
                </a:lnSpc>
                <a:spcBef>
                  <a:spcPts val="0"/>
                </a:spcBef>
                <a:spcAft>
                  <a:spcPts val="0"/>
                </a:spcAft>
                <a:buClrTx/>
                <a:buSzTx/>
                <a:buFontTx/>
                <a:buNone/>
                <a:defRPr/>
              </a:pPr>
              <a:endParaRPr kumimoji="0" lang="en-US" sz="1700" b="0" i="0" u="none" strike="noStrike" kern="0" cap="none" spc="0" normalizeH="0" baseline="0" noProof="0" dirty="0">
                <a:ln>
                  <a:noFill/>
                </a:ln>
                <a:solidFill>
                  <a:srgbClr val="FFFFFF">
                    <a:alpha val="99000"/>
                  </a:srgbClr>
                </a:solidFill>
                <a:effectLst/>
                <a:uLnTx/>
                <a:uFillTx/>
                <a:latin typeface="Segoe UI" panose="020B0502040204020203"/>
              </a:endParaRPr>
            </a:p>
          </p:txBody>
        </p:sp>
        <p:sp>
          <p:nvSpPr>
            <p:cNvPr id="82" name="Rectangle 14"/>
            <p:cNvSpPr/>
            <p:nvPr/>
          </p:nvSpPr>
          <p:spPr bwMode="auto">
            <a:xfrm>
              <a:off x="966311" y="3802967"/>
              <a:ext cx="2036520" cy="569042"/>
            </a:xfrm>
            <a:prstGeom prst="rect">
              <a:avLst/>
            </a:prstGeom>
            <a:solidFill>
              <a:srgbClr val="A1C921"/>
            </a:solidFill>
            <a:ln w="9525" cap="flat" cmpd="sng" algn="ctr">
              <a:noFill/>
              <a:prstDash val="solid"/>
              <a:headEnd type="none" w="med" len="med"/>
              <a:tailEnd type="none" w="med" len="med"/>
            </a:ln>
            <a:effectLst/>
          </p:spPr>
          <p:txBody>
            <a:bodyPr rot="0" spcFirstLastPara="0" vertOverflow="overflow" horzOverflow="overflow" vert="horz" wrap="square" lIns="57125" tIns="28565" rIns="28565" bIns="57125" numCol="1" spcCol="0" rtlCol="0" fromWordArt="0" anchor="ctr" anchorCtr="0" forceAA="0" compatLnSpc="1">
              <a:noAutofit/>
            </a:bodyPr>
            <a:lstStyle/>
            <a:p>
              <a:pPr lvl="0" algn="ctr" defTabSz="685165"/>
              <a:r>
                <a:rPr lang="zh-CN" altLang="en-US" sz="2400" b="1" kern="0" dirty="0">
                  <a:gradFill>
                    <a:gsLst>
                      <a:gs pos="0">
                        <a:srgbClr val="FFFFFF"/>
                      </a:gs>
                      <a:gs pos="86000">
                        <a:srgbClr val="FFFFFF"/>
                      </a:gs>
                    </a:gsLst>
                    <a:lin ang="5400000" scaled="0"/>
                  </a:gradFill>
                  <a:latin typeface="微软雅黑" panose="020B0503020204020204" pitchFamily="34" charset="-122"/>
                  <a:ea typeface="微软雅黑" panose="020B0503020204020204" pitchFamily="34" charset="-122"/>
                </a:rPr>
                <a:t>晋升</a:t>
              </a:r>
              <a:endParaRPr lang="zh-CN" altLang="en-US" sz="2400" b="1" kern="0" dirty="0">
                <a:gradFill>
                  <a:gsLst>
                    <a:gs pos="0">
                      <a:srgbClr val="FFFFFF"/>
                    </a:gs>
                    <a:gs pos="86000">
                      <a:srgbClr val="FFFFFF"/>
                    </a:gs>
                  </a:gsLst>
                  <a:lin ang="5400000" scaled="0"/>
                </a:gradFill>
                <a:latin typeface="微软雅黑" panose="020B0503020204020204" pitchFamily="34" charset="-122"/>
                <a:ea typeface="微软雅黑" panose="020B0503020204020204" pitchFamily="34" charset="-122"/>
              </a:endParaRPr>
            </a:p>
          </p:txBody>
        </p:sp>
        <p:sp>
          <p:nvSpPr>
            <p:cNvPr id="83" name="TextBox 6"/>
            <p:cNvSpPr txBox="1"/>
            <p:nvPr/>
          </p:nvSpPr>
          <p:spPr>
            <a:xfrm>
              <a:off x="1045896" y="4595055"/>
              <a:ext cx="1910246" cy="1341521"/>
            </a:xfrm>
            <a:prstGeom prst="rect">
              <a:avLst/>
            </a:prstGeom>
            <a:noFill/>
          </p:spPr>
          <p:txBody>
            <a:bodyPr wrap="square" rtlCol="0">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共包含发展机会、培训、培养（导师、直接上级）三个二级因素。</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84" name="组合 83"/>
          <p:cNvGrpSpPr/>
          <p:nvPr/>
        </p:nvGrpSpPr>
        <p:grpSpPr>
          <a:xfrm>
            <a:off x="7624271" y="3796062"/>
            <a:ext cx="2036521" cy="2801290"/>
            <a:chOff x="966311" y="3802967"/>
            <a:chExt cx="2036521" cy="2801290"/>
          </a:xfrm>
        </p:grpSpPr>
        <p:sp>
          <p:nvSpPr>
            <p:cNvPr id="85" name="Rectangle 25"/>
            <p:cNvSpPr/>
            <p:nvPr/>
          </p:nvSpPr>
          <p:spPr bwMode="auto">
            <a:xfrm>
              <a:off x="966316" y="6454919"/>
              <a:ext cx="2036515" cy="149338"/>
            </a:xfrm>
            <a:prstGeom prst="rect">
              <a:avLst/>
            </a:prstGeom>
            <a:solidFill>
              <a:srgbClr val="A1C921"/>
            </a:solidFill>
            <a:ln w="9525" cap="flat" cmpd="sng" algn="ctr">
              <a:noFill/>
              <a:prstDash val="solid"/>
              <a:headEnd type="none" w="med" len="med"/>
              <a:tailEnd type="none" w="med" len="med"/>
            </a:ln>
            <a:effectLst/>
          </p:spPr>
          <p:txBody>
            <a:bodyPr rot="0" spcFirstLastPara="0" vertOverflow="overflow" horzOverflow="overflow" vert="horz" wrap="square" lIns="57125" tIns="28565" rIns="28565" bIns="57125" numCol="1" spcCol="0" rtlCol="0" fromWordArt="0" anchor="b" anchorCtr="0" forceAA="0" compatLnSpc="1">
              <a:noAutofit/>
            </a:bodyPr>
            <a:lstStyle/>
            <a:p>
              <a:pPr defTabSz="685165"/>
              <a:endParaRPr lang="en-US" sz="2400" b="1" kern="0" dirty="0">
                <a:gradFill>
                  <a:gsLst>
                    <a:gs pos="0">
                      <a:srgbClr val="FFFFFF"/>
                    </a:gs>
                    <a:gs pos="86000">
                      <a:srgbClr val="FFFFFF"/>
                    </a:gs>
                  </a:gsLst>
                  <a:lin ang="5400000" scaled="0"/>
                </a:gradFill>
                <a:latin typeface="微软雅黑" panose="020B0503020204020204" pitchFamily="34" charset="-122"/>
                <a:ea typeface="微软雅黑" panose="020B0503020204020204" pitchFamily="34" charset="-122"/>
              </a:endParaRPr>
            </a:p>
          </p:txBody>
        </p:sp>
        <p:sp>
          <p:nvSpPr>
            <p:cNvPr id="86" name="Rectangle 17"/>
            <p:cNvSpPr/>
            <p:nvPr/>
          </p:nvSpPr>
          <p:spPr bwMode="auto">
            <a:xfrm>
              <a:off x="966311" y="4372009"/>
              <a:ext cx="2036521" cy="2082910"/>
            </a:xfrm>
            <a:prstGeom prst="rect">
              <a:avLst/>
            </a:prstGeom>
            <a:solidFill>
              <a:srgbClr val="8BAB00"/>
            </a:solidFill>
            <a:ln w="9525" cap="flat" cmpd="sng" algn="ctr">
              <a:noFill/>
              <a:prstDash val="solid"/>
              <a:headEnd type="none" w="med" len="med"/>
              <a:tailEnd type="none" w="med" len="med"/>
            </a:ln>
            <a:effectLst/>
          </p:spPr>
          <p:txBody>
            <a:bodyPr rot="0" spcFirstLastPara="0" vertOverflow="overflow" horzOverflow="overflow" vert="horz" wrap="square" lIns="57125" tIns="28565" rIns="28565" bIns="57125" numCol="1" spcCol="0" rtlCol="0" fromWordArt="0" anchor="t" anchorCtr="0" forceAA="0" compatLnSpc="1">
              <a:noAutofit/>
            </a:bodyPr>
            <a:lstStyle/>
            <a:p>
              <a:pPr marL="0" marR="0" lvl="0" indent="0" defTabSz="685165" eaLnBrk="1" fontAlgn="auto" latinLnBrk="0" hangingPunct="1">
                <a:lnSpc>
                  <a:spcPct val="100000"/>
                </a:lnSpc>
                <a:spcBef>
                  <a:spcPts val="0"/>
                </a:spcBef>
                <a:spcAft>
                  <a:spcPts val="0"/>
                </a:spcAft>
                <a:buClrTx/>
                <a:buSzTx/>
                <a:buFontTx/>
                <a:buNone/>
                <a:defRPr/>
              </a:pPr>
              <a:endParaRPr kumimoji="0" lang="en-US" sz="1700" b="0" i="0" u="none" strike="noStrike" kern="0" cap="none" spc="0" normalizeH="0" baseline="0" noProof="0" dirty="0">
                <a:ln>
                  <a:noFill/>
                </a:ln>
                <a:solidFill>
                  <a:srgbClr val="FFFFFF">
                    <a:alpha val="99000"/>
                  </a:srgbClr>
                </a:solidFill>
                <a:effectLst/>
                <a:uLnTx/>
                <a:uFillTx/>
                <a:latin typeface="Segoe UI" panose="020B0502040204020203"/>
              </a:endParaRPr>
            </a:p>
          </p:txBody>
        </p:sp>
        <p:sp>
          <p:nvSpPr>
            <p:cNvPr id="87" name="Rectangle 14"/>
            <p:cNvSpPr/>
            <p:nvPr/>
          </p:nvSpPr>
          <p:spPr bwMode="auto">
            <a:xfrm>
              <a:off x="966311" y="3802967"/>
              <a:ext cx="2036520" cy="569042"/>
            </a:xfrm>
            <a:prstGeom prst="rect">
              <a:avLst/>
            </a:prstGeom>
            <a:solidFill>
              <a:srgbClr val="A1C921"/>
            </a:solidFill>
            <a:ln w="9525" cap="flat" cmpd="sng" algn="ctr">
              <a:noFill/>
              <a:prstDash val="solid"/>
              <a:headEnd type="none" w="med" len="med"/>
              <a:tailEnd type="none" w="med" len="med"/>
            </a:ln>
            <a:effectLst/>
          </p:spPr>
          <p:txBody>
            <a:bodyPr rot="0" spcFirstLastPara="0" vertOverflow="overflow" horzOverflow="overflow" vert="horz" wrap="square" lIns="57125" tIns="28565" rIns="28565" bIns="57125" numCol="1" spcCol="0" rtlCol="0" fromWordArt="0" anchor="ctr" anchorCtr="0" forceAA="0" compatLnSpc="1">
              <a:noAutofit/>
            </a:bodyPr>
            <a:lstStyle/>
            <a:p>
              <a:pPr lvl="0" algn="ctr" defTabSz="685165"/>
              <a:r>
                <a:rPr lang="zh-CN" altLang="en-US" sz="2400" b="1" kern="0" dirty="0">
                  <a:gradFill>
                    <a:gsLst>
                      <a:gs pos="0">
                        <a:srgbClr val="FFFFFF"/>
                      </a:gs>
                      <a:gs pos="86000">
                        <a:srgbClr val="FFFFFF"/>
                      </a:gs>
                    </a:gsLst>
                    <a:lin ang="5400000" scaled="0"/>
                  </a:gradFill>
                  <a:latin typeface="微软雅黑" panose="020B0503020204020204" pitchFamily="34" charset="-122"/>
                  <a:ea typeface="微软雅黑" panose="020B0503020204020204" pitchFamily="34" charset="-122"/>
                </a:rPr>
                <a:t>管理</a:t>
              </a:r>
              <a:endParaRPr lang="zh-CN" altLang="en-US" sz="2400" b="1" kern="0" dirty="0">
                <a:gradFill>
                  <a:gsLst>
                    <a:gs pos="0">
                      <a:srgbClr val="FFFFFF"/>
                    </a:gs>
                    <a:gs pos="86000">
                      <a:srgbClr val="FFFFFF"/>
                    </a:gs>
                  </a:gsLst>
                  <a:lin ang="5400000" scaled="0"/>
                </a:gradFill>
                <a:latin typeface="微软雅黑" panose="020B0503020204020204" pitchFamily="34" charset="-122"/>
                <a:ea typeface="微软雅黑" panose="020B0503020204020204" pitchFamily="34" charset="-122"/>
              </a:endParaRPr>
            </a:p>
          </p:txBody>
        </p:sp>
        <p:sp>
          <p:nvSpPr>
            <p:cNvPr id="88" name="TextBox 6"/>
            <p:cNvSpPr txBox="1"/>
            <p:nvPr/>
          </p:nvSpPr>
          <p:spPr>
            <a:xfrm>
              <a:off x="1045896" y="4595055"/>
              <a:ext cx="1910246" cy="1341521"/>
            </a:xfrm>
            <a:prstGeom prst="rect">
              <a:avLst/>
            </a:prstGeom>
            <a:noFill/>
          </p:spPr>
          <p:txBody>
            <a:bodyPr wrap="square" rtlCol="0">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共包含战略、经营与管理状况、领导能力与风格、制度流程四个二级因素；</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89" name="组合 88"/>
          <p:cNvGrpSpPr/>
          <p:nvPr/>
        </p:nvGrpSpPr>
        <p:grpSpPr>
          <a:xfrm>
            <a:off x="9843591" y="3796062"/>
            <a:ext cx="2036521" cy="2801290"/>
            <a:chOff x="966311" y="3802967"/>
            <a:chExt cx="2036521" cy="2801290"/>
          </a:xfrm>
        </p:grpSpPr>
        <p:sp>
          <p:nvSpPr>
            <p:cNvPr id="90" name="Rectangle 25"/>
            <p:cNvSpPr/>
            <p:nvPr/>
          </p:nvSpPr>
          <p:spPr bwMode="auto">
            <a:xfrm>
              <a:off x="966312" y="6454919"/>
              <a:ext cx="2036520" cy="149338"/>
            </a:xfrm>
            <a:prstGeom prst="rect">
              <a:avLst/>
            </a:prstGeom>
            <a:solidFill>
              <a:srgbClr val="A1C921"/>
            </a:solidFill>
            <a:ln w="9525" cap="flat" cmpd="sng" algn="ctr">
              <a:noFill/>
              <a:prstDash val="solid"/>
              <a:headEnd type="none" w="med" len="med"/>
              <a:tailEnd type="none" w="med" len="med"/>
            </a:ln>
            <a:effectLst/>
          </p:spPr>
          <p:txBody>
            <a:bodyPr rot="0" spcFirstLastPara="0" vertOverflow="overflow" horzOverflow="overflow" vert="horz" wrap="square" lIns="57125" tIns="28565" rIns="28565" bIns="57125" numCol="1" spcCol="0" rtlCol="0" fromWordArt="0" anchor="b" anchorCtr="0" forceAA="0" compatLnSpc="1">
              <a:noAutofit/>
            </a:bodyPr>
            <a:lstStyle/>
            <a:p>
              <a:pPr defTabSz="685165"/>
              <a:endParaRPr lang="en-US" sz="2400" b="1" kern="0" dirty="0">
                <a:gradFill>
                  <a:gsLst>
                    <a:gs pos="0">
                      <a:srgbClr val="FFFFFF"/>
                    </a:gs>
                    <a:gs pos="86000">
                      <a:srgbClr val="FFFFFF"/>
                    </a:gs>
                  </a:gsLst>
                  <a:lin ang="5400000" scaled="0"/>
                </a:gradFill>
                <a:latin typeface="微软雅黑" panose="020B0503020204020204" pitchFamily="34" charset="-122"/>
                <a:ea typeface="微软雅黑" panose="020B0503020204020204" pitchFamily="34" charset="-122"/>
              </a:endParaRPr>
            </a:p>
          </p:txBody>
        </p:sp>
        <p:sp>
          <p:nvSpPr>
            <p:cNvPr id="91" name="Rectangle 17"/>
            <p:cNvSpPr/>
            <p:nvPr/>
          </p:nvSpPr>
          <p:spPr bwMode="auto">
            <a:xfrm>
              <a:off x="966312" y="4372009"/>
              <a:ext cx="2036520" cy="2082910"/>
            </a:xfrm>
            <a:prstGeom prst="rect">
              <a:avLst/>
            </a:prstGeom>
            <a:solidFill>
              <a:srgbClr val="8BAB00"/>
            </a:solidFill>
            <a:ln w="9525" cap="flat" cmpd="sng" algn="ctr">
              <a:noFill/>
              <a:prstDash val="solid"/>
              <a:headEnd type="none" w="med" len="med"/>
              <a:tailEnd type="none" w="med" len="med"/>
            </a:ln>
            <a:effectLst/>
          </p:spPr>
          <p:txBody>
            <a:bodyPr rot="0" spcFirstLastPara="0" vertOverflow="overflow" horzOverflow="overflow" vert="horz" wrap="square" lIns="57125" tIns="28565" rIns="28565" bIns="57125" numCol="1" spcCol="0" rtlCol="0" fromWordArt="0" anchor="t" anchorCtr="0" forceAA="0" compatLnSpc="1">
              <a:noAutofit/>
            </a:bodyPr>
            <a:lstStyle/>
            <a:p>
              <a:pPr marL="0" marR="0" lvl="0" indent="0" defTabSz="685165" eaLnBrk="1" fontAlgn="auto" latinLnBrk="0" hangingPunct="1">
                <a:lnSpc>
                  <a:spcPct val="100000"/>
                </a:lnSpc>
                <a:spcBef>
                  <a:spcPts val="0"/>
                </a:spcBef>
                <a:spcAft>
                  <a:spcPts val="0"/>
                </a:spcAft>
                <a:buClrTx/>
                <a:buSzTx/>
                <a:buFontTx/>
                <a:buNone/>
                <a:defRPr/>
              </a:pPr>
              <a:endParaRPr kumimoji="0" lang="en-US" sz="1700" b="0" i="0" u="none" strike="noStrike" kern="0" cap="none" spc="0" normalizeH="0" baseline="0" noProof="0" dirty="0">
                <a:ln>
                  <a:noFill/>
                </a:ln>
                <a:solidFill>
                  <a:srgbClr val="FFFFFF">
                    <a:alpha val="99000"/>
                  </a:srgbClr>
                </a:solidFill>
                <a:effectLst/>
                <a:uLnTx/>
                <a:uFillTx/>
                <a:latin typeface="Segoe UI" panose="020B0502040204020203"/>
              </a:endParaRPr>
            </a:p>
          </p:txBody>
        </p:sp>
        <p:sp>
          <p:nvSpPr>
            <p:cNvPr id="92" name="Rectangle 14"/>
            <p:cNvSpPr/>
            <p:nvPr/>
          </p:nvSpPr>
          <p:spPr bwMode="auto">
            <a:xfrm>
              <a:off x="966311" y="3802967"/>
              <a:ext cx="2036520" cy="569042"/>
            </a:xfrm>
            <a:prstGeom prst="rect">
              <a:avLst/>
            </a:prstGeom>
            <a:solidFill>
              <a:srgbClr val="A1C921"/>
            </a:solidFill>
            <a:ln w="9525" cap="flat" cmpd="sng" algn="ctr">
              <a:noFill/>
              <a:prstDash val="solid"/>
              <a:headEnd type="none" w="med" len="med"/>
              <a:tailEnd type="none" w="med" len="med"/>
            </a:ln>
            <a:effectLst/>
          </p:spPr>
          <p:txBody>
            <a:bodyPr rot="0" spcFirstLastPara="0" vertOverflow="overflow" horzOverflow="overflow" vert="horz" wrap="square" lIns="57125" tIns="28565" rIns="28565" bIns="57125" numCol="1" spcCol="0" rtlCol="0" fromWordArt="0" anchor="ctr" anchorCtr="0" forceAA="0" compatLnSpc="1">
              <a:noAutofit/>
            </a:bodyPr>
            <a:lstStyle/>
            <a:p>
              <a:pPr lvl="0" algn="ctr" defTabSz="685165"/>
              <a:r>
                <a:rPr lang="zh-CN" altLang="en-US" sz="2400" b="1" kern="0" dirty="0">
                  <a:gradFill>
                    <a:gsLst>
                      <a:gs pos="0">
                        <a:srgbClr val="FFFFFF"/>
                      </a:gs>
                      <a:gs pos="86000">
                        <a:srgbClr val="FFFFFF"/>
                      </a:gs>
                    </a:gsLst>
                    <a:lin ang="5400000" scaled="0"/>
                  </a:gradFill>
                  <a:latin typeface="微软雅黑" panose="020B0503020204020204" pitchFamily="34" charset="-122"/>
                  <a:ea typeface="微软雅黑" panose="020B0503020204020204" pitchFamily="34" charset="-122"/>
                </a:rPr>
                <a:t>环境</a:t>
              </a:r>
              <a:endParaRPr lang="zh-CN" altLang="en-US" sz="2400" b="1" kern="0" dirty="0">
                <a:gradFill>
                  <a:gsLst>
                    <a:gs pos="0">
                      <a:srgbClr val="FFFFFF"/>
                    </a:gs>
                    <a:gs pos="86000">
                      <a:srgbClr val="FFFFFF"/>
                    </a:gs>
                  </a:gsLst>
                  <a:lin ang="5400000" scaled="0"/>
                </a:gradFill>
                <a:latin typeface="微软雅黑" panose="020B0503020204020204" pitchFamily="34" charset="-122"/>
                <a:ea typeface="微软雅黑" panose="020B0503020204020204" pitchFamily="34" charset="-122"/>
              </a:endParaRPr>
            </a:p>
          </p:txBody>
        </p:sp>
        <p:sp>
          <p:nvSpPr>
            <p:cNvPr id="93" name="TextBox 6"/>
            <p:cNvSpPr txBox="1"/>
            <p:nvPr/>
          </p:nvSpPr>
          <p:spPr>
            <a:xfrm>
              <a:off x="1045896" y="4595055"/>
              <a:ext cx="1910246" cy="1692771"/>
            </a:xfrm>
            <a:prstGeom prst="rect">
              <a:avLst/>
            </a:prstGeom>
            <a:noFill/>
          </p:spPr>
          <p:txBody>
            <a:bodyPr wrap="square" rtlCol="0">
              <a:spAutoFit/>
            </a:bodyPr>
            <a:lstStyle/>
            <a:p>
              <a:pP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共包含工作条件与氛围、企业文化与活动、资源、同事素养、沟通合作五个二级因素；</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37"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900" decel="100000" fill="hold"/>
                                        <p:tgtEl>
                                          <p:spTgt spid="2"/>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par>
                                <p:cTn id="20" presetID="37" presetClass="entr" presetSubtype="0" fill="hold" nodeType="withEffect">
                                  <p:stCondLst>
                                    <p:cond delay="150"/>
                                  </p:stCondLst>
                                  <p:childTnLst>
                                    <p:set>
                                      <p:cBhvr>
                                        <p:cTn id="21" dur="1" fill="hold">
                                          <p:stCondLst>
                                            <p:cond delay="0"/>
                                          </p:stCondLst>
                                        </p:cTn>
                                        <p:tgtEl>
                                          <p:spTgt spid="74"/>
                                        </p:tgtEl>
                                        <p:attrNameLst>
                                          <p:attrName>style.visibility</p:attrName>
                                        </p:attrNameLst>
                                      </p:cBhvr>
                                      <p:to>
                                        <p:strVal val="visible"/>
                                      </p:to>
                                    </p:set>
                                    <p:animEffect transition="in" filter="fade">
                                      <p:cBhvr>
                                        <p:cTn id="22" dur="1000"/>
                                        <p:tgtEl>
                                          <p:spTgt spid="74"/>
                                        </p:tgtEl>
                                      </p:cBhvr>
                                    </p:animEffect>
                                    <p:anim calcmode="lin" valueType="num">
                                      <p:cBhvr>
                                        <p:cTn id="23" dur="1000" fill="hold"/>
                                        <p:tgtEl>
                                          <p:spTgt spid="74"/>
                                        </p:tgtEl>
                                        <p:attrNameLst>
                                          <p:attrName>ppt_x</p:attrName>
                                        </p:attrNameLst>
                                      </p:cBhvr>
                                      <p:tavLst>
                                        <p:tav tm="0">
                                          <p:val>
                                            <p:strVal val="#ppt_x"/>
                                          </p:val>
                                        </p:tav>
                                        <p:tav tm="100000">
                                          <p:val>
                                            <p:strVal val="#ppt_x"/>
                                          </p:val>
                                        </p:tav>
                                      </p:tavLst>
                                    </p:anim>
                                    <p:anim calcmode="lin" valueType="num">
                                      <p:cBhvr>
                                        <p:cTn id="24" dur="900" decel="100000" fill="hold"/>
                                        <p:tgtEl>
                                          <p:spTgt spid="74"/>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74"/>
                                        </p:tgtEl>
                                        <p:attrNameLst>
                                          <p:attrName>ppt_y</p:attrName>
                                        </p:attrNameLst>
                                      </p:cBhvr>
                                      <p:tavLst>
                                        <p:tav tm="0">
                                          <p:val>
                                            <p:strVal val="#ppt_y-.03"/>
                                          </p:val>
                                        </p:tav>
                                        <p:tav tm="100000">
                                          <p:val>
                                            <p:strVal val="#ppt_y"/>
                                          </p:val>
                                        </p:tav>
                                      </p:tavLst>
                                    </p:anim>
                                  </p:childTnLst>
                                </p:cTn>
                              </p:par>
                              <p:par>
                                <p:cTn id="26" presetID="37" presetClass="entr" presetSubtype="0" fill="hold" nodeType="withEffect">
                                  <p:stCondLst>
                                    <p:cond delay="300"/>
                                  </p:stCondLst>
                                  <p:childTnLst>
                                    <p:set>
                                      <p:cBhvr>
                                        <p:cTn id="27" dur="1" fill="hold">
                                          <p:stCondLst>
                                            <p:cond delay="0"/>
                                          </p:stCondLst>
                                        </p:cTn>
                                        <p:tgtEl>
                                          <p:spTgt spid="79"/>
                                        </p:tgtEl>
                                        <p:attrNameLst>
                                          <p:attrName>style.visibility</p:attrName>
                                        </p:attrNameLst>
                                      </p:cBhvr>
                                      <p:to>
                                        <p:strVal val="visible"/>
                                      </p:to>
                                    </p:set>
                                    <p:animEffect transition="in" filter="fade">
                                      <p:cBhvr>
                                        <p:cTn id="28" dur="1000"/>
                                        <p:tgtEl>
                                          <p:spTgt spid="79"/>
                                        </p:tgtEl>
                                      </p:cBhvr>
                                    </p:animEffect>
                                    <p:anim calcmode="lin" valueType="num">
                                      <p:cBhvr>
                                        <p:cTn id="29" dur="1000" fill="hold"/>
                                        <p:tgtEl>
                                          <p:spTgt spid="79"/>
                                        </p:tgtEl>
                                        <p:attrNameLst>
                                          <p:attrName>ppt_x</p:attrName>
                                        </p:attrNameLst>
                                      </p:cBhvr>
                                      <p:tavLst>
                                        <p:tav tm="0">
                                          <p:val>
                                            <p:strVal val="#ppt_x"/>
                                          </p:val>
                                        </p:tav>
                                        <p:tav tm="100000">
                                          <p:val>
                                            <p:strVal val="#ppt_x"/>
                                          </p:val>
                                        </p:tav>
                                      </p:tavLst>
                                    </p:anim>
                                    <p:anim calcmode="lin" valueType="num">
                                      <p:cBhvr>
                                        <p:cTn id="30" dur="900" decel="100000" fill="hold"/>
                                        <p:tgtEl>
                                          <p:spTgt spid="79"/>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79"/>
                                        </p:tgtEl>
                                        <p:attrNameLst>
                                          <p:attrName>ppt_y</p:attrName>
                                        </p:attrNameLst>
                                      </p:cBhvr>
                                      <p:tavLst>
                                        <p:tav tm="0">
                                          <p:val>
                                            <p:strVal val="#ppt_y-.03"/>
                                          </p:val>
                                        </p:tav>
                                        <p:tav tm="100000">
                                          <p:val>
                                            <p:strVal val="#ppt_y"/>
                                          </p:val>
                                        </p:tav>
                                      </p:tavLst>
                                    </p:anim>
                                  </p:childTnLst>
                                </p:cTn>
                              </p:par>
                              <p:par>
                                <p:cTn id="32" presetID="37" presetClass="entr" presetSubtype="0" fill="hold" nodeType="withEffect">
                                  <p:stCondLst>
                                    <p:cond delay="450"/>
                                  </p:stCondLst>
                                  <p:childTnLst>
                                    <p:set>
                                      <p:cBhvr>
                                        <p:cTn id="33" dur="1" fill="hold">
                                          <p:stCondLst>
                                            <p:cond delay="0"/>
                                          </p:stCondLst>
                                        </p:cTn>
                                        <p:tgtEl>
                                          <p:spTgt spid="84"/>
                                        </p:tgtEl>
                                        <p:attrNameLst>
                                          <p:attrName>style.visibility</p:attrName>
                                        </p:attrNameLst>
                                      </p:cBhvr>
                                      <p:to>
                                        <p:strVal val="visible"/>
                                      </p:to>
                                    </p:set>
                                    <p:animEffect transition="in" filter="fade">
                                      <p:cBhvr>
                                        <p:cTn id="34" dur="1000"/>
                                        <p:tgtEl>
                                          <p:spTgt spid="84"/>
                                        </p:tgtEl>
                                      </p:cBhvr>
                                    </p:animEffect>
                                    <p:anim calcmode="lin" valueType="num">
                                      <p:cBhvr>
                                        <p:cTn id="35" dur="1000" fill="hold"/>
                                        <p:tgtEl>
                                          <p:spTgt spid="84"/>
                                        </p:tgtEl>
                                        <p:attrNameLst>
                                          <p:attrName>ppt_x</p:attrName>
                                        </p:attrNameLst>
                                      </p:cBhvr>
                                      <p:tavLst>
                                        <p:tav tm="0">
                                          <p:val>
                                            <p:strVal val="#ppt_x"/>
                                          </p:val>
                                        </p:tav>
                                        <p:tav tm="100000">
                                          <p:val>
                                            <p:strVal val="#ppt_x"/>
                                          </p:val>
                                        </p:tav>
                                      </p:tavLst>
                                    </p:anim>
                                    <p:anim calcmode="lin" valueType="num">
                                      <p:cBhvr>
                                        <p:cTn id="36" dur="900" decel="100000" fill="hold"/>
                                        <p:tgtEl>
                                          <p:spTgt spid="84"/>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84"/>
                                        </p:tgtEl>
                                        <p:attrNameLst>
                                          <p:attrName>ppt_y</p:attrName>
                                        </p:attrNameLst>
                                      </p:cBhvr>
                                      <p:tavLst>
                                        <p:tav tm="0">
                                          <p:val>
                                            <p:strVal val="#ppt_y-.03"/>
                                          </p:val>
                                        </p:tav>
                                        <p:tav tm="100000">
                                          <p:val>
                                            <p:strVal val="#ppt_y"/>
                                          </p:val>
                                        </p:tav>
                                      </p:tavLst>
                                    </p:anim>
                                  </p:childTnLst>
                                </p:cTn>
                              </p:par>
                              <p:par>
                                <p:cTn id="38" presetID="37" presetClass="entr" presetSubtype="0" fill="hold" nodeType="withEffect">
                                  <p:stCondLst>
                                    <p:cond delay="600"/>
                                  </p:stCondLst>
                                  <p:childTnLst>
                                    <p:set>
                                      <p:cBhvr>
                                        <p:cTn id="39" dur="1" fill="hold">
                                          <p:stCondLst>
                                            <p:cond delay="0"/>
                                          </p:stCondLst>
                                        </p:cTn>
                                        <p:tgtEl>
                                          <p:spTgt spid="89"/>
                                        </p:tgtEl>
                                        <p:attrNameLst>
                                          <p:attrName>style.visibility</p:attrName>
                                        </p:attrNameLst>
                                      </p:cBhvr>
                                      <p:to>
                                        <p:strVal val="visible"/>
                                      </p:to>
                                    </p:set>
                                    <p:animEffect transition="in" filter="fade">
                                      <p:cBhvr>
                                        <p:cTn id="40" dur="1000"/>
                                        <p:tgtEl>
                                          <p:spTgt spid="89"/>
                                        </p:tgtEl>
                                      </p:cBhvr>
                                    </p:animEffect>
                                    <p:anim calcmode="lin" valueType="num">
                                      <p:cBhvr>
                                        <p:cTn id="41" dur="1000" fill="hold"/>
                                        <p:tgtEl>
                                          <p:spTgt spid="89"/>
                                        </p:tgtEl>
                                        <p:attrNameLst>
                                          <p:attrName>ppt_x</p:attrName>
                                        </p:attrNameLst>
                                      </p:cBhvr>
                                      <p:tavLst>
                                        <p:tav tm="0">
                                          <p:val>
                                            <p:strVal val="#ppt_x"/>
                                          </p:val>
                                        </p:tav>
                                        <p:tav tm="100000">
                                          <p:val>
                                            <p:strVal val="#ppt_x"/>
                                          </p:val>
                                        </p:tav>
                                      </p:tavLst>
                                    </p:anim>
                                    <p:anim calcmode="lin" valueType="num">
                                      <p:cBhvr>
                                        <p:cTn id="42" dur="900" decel="100000" fill="hold"/>
                                        <p:tgtEl>
                                          <p:spTgt spid="89"/>
                                        </p:tgtEl>
                                        <p:attrNameLst>
                                          <p:attrName>ppt_y</p:attrName>
                                        </p:attrNameLst>
                                      </p:cBhvr>
                                      <p:tavLst>
                                        <p:tav tm="0">
                                          <p:val>
                                            <p:strVal val="#ppt_y+1"/>
                                          </p:val>
                                        </p:tav>
                                        <p:tav tm="100000">
                                          <p:val>
                                            <p:strVal val="#ppt_y-.03"/>
                                          </p:val>
                                        </p:tav>
                                      </p:tavLst>
                                    </p:anim>
                                    <p:anim calcmode="lin" valueType="num">
                                      <p:cBhvr>
                                        <p:cTn id="43" dur="100" accel="100000" fill="hold">
                                          <p:stCondLst>
                                            <p:cond delay="900"/>
                                          </p:stCondLst>
                                        </p:cTn>
                                        <p:tgtEl>
                                          <p:spTgt spid="8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
          <p:cNvSpPr txBox="1"/>
          <p:nvPr/>
        </p:nvSpPr>
        <p:spPr>
          <a:xfrm>
            <a:off x="966311" y="1916832"/>
            <a:ext cx="5276878" cy="452432"/>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t>3.3.3 </a:t>
            </a:r>
            <a:r>
              <a:rPr lang="zh-CN" altLang="en-US" sz="1800" dirty="0"/>
              <a:t>满意度调查</a:t>
            </a:r>
            <a:endParaRPr lang="zh-CN" altLang="zh-CN" sz="1800" dirty="0">
              <a:solidFill>
                <a:srgbClr val="8BAB00"/>
              </a:solidFill>
            </a:endParaRPr>
          </a:p>
        </p:txBody>
      </p:sp>
      <p:sp>
        <p:nvSpPr>
          <p:cNvPr id="9" name="TextBox 8"/>
          <p:cNvSpPr txBox="1"/>
          <p:nvPr/>
        </p:nvSpPr>
        <p:spPr>
          <a:xfrm>
            <a:off x="9195519" y="2132856"/>
            <a:ext cx="2756600" cy="452432"/>
          </a:xfrm>
          <a:prstGeom prst="rect">
            <a:avLst/>
          </a:prstGeom>
          <a:noFill/>
        </p:spPr>
        <p:txBody>
          <a:bodyPr wrap="square" rtlCol="0">
            <a:spAutoFit/>
          </a:bodyPr>
          <a:lstStyle/>
          <a:p>
            <a:pPr algn="r">
              <a:lnSpc>
                <a:spcPct val="130000"/>
              </a:lnSpc>
            </a:pPr>
            <a:r>
              <a:rPr lang="zh-CN" altLang="en-US" dirty="0">
                <a:solidFill>
                  <a:srgbClr val="5F5E5C"/>
                </a:solidFill>
                <a:latin typeface="华康俪金黑W8(P)" pitchFamily="34" charset="-122"/>
                <a:ea typeface="华康俪金黑W8(P)" pitchFamily="34" charset="-122"/>
              </a:rPr>
              <a:t>（</a:t>
            </a:r>
            <a:r>
              <a:rPr lang="en-US" altLang="zh-CN" dirty="0">
                <a:solidFill>
                  <a:srgbClr val="5F5E5C"/>
                </a:solidFill>
                <a:latin typeface="华康俪金黑W8(P)" pitchFamily="34" charset="-122"/>
                <a:ea typeface="华康俪金黑W8(P)" pitchFamily="34" charset="-122"/>
              </a:rPr>
              <a:t>2</a:t>
            </a:r>
            <a:r>
              <a:rPr lang="zh-CN" altLang="en-US" dirty="0">
                <a:solidFill>
                  <a:srgbClr val="5F5E5C"/>
                </a:solidFill>
                <a:latin typeface="华康俪金黑W8(P)" pitchFamily="34" charset="-122"/>
                <a:ea typeface="华康俪金黑W8(P)" pitchFamily="34" charset="-122"/>
              </a:rPr>
              <a:t>）满意度调查的实施</a:t>
            </a:r>
            <a:endParaRPr lang="zh-CN" altLang="en-US" dirty="0">
              <a:solidFill>
                <a:srgbClr val="5F5E5C"/>
              </a:solidFill>
              <a:latin typeface="华康俪金黑W8(P)" pitchFamily="34" charset="-122"/>
              <a:ea typeface="华康俪金黑W8(P)" pitchFamily="34" charset="-122"/>
            </a:endParaRPr>
          </a:p>
        </p:txBody>
      </p:sp>
      <p:sp>
        <p:nvSpPr>
          <p:cNvPr id="10" name="矩形 9"/>
          <p:cNvSpPr/>
          <p:nvPr/>
        </p:nvSpPr>
        <p:spPr>
          <a:xfrm>
            <a:off x="966311" y="2579061"/>
            <a:ext cx="10985808"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6"/>
          <p:cNvSpPr txBox="1"/>
          <p:nvPr/>
        </p:nvSpPr>
        <p:spPr>
          <a:xfrm>
            <a:off x="966311" y="2780928"/>
            <a:ext cx="10985807" cy="1052596"/>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anose="020B0503020204020204" pitchFamily="34" charset="-122"/>
                <a:ea typeface="微软雅黑" panose="020B0503020204020204" pitchFamily="34" charset="-122"/>
              </a:rPr>
              <a:t>员工满意度调查由</a:t>
            </a:r>
            <a:r>
              <a:rPr lang="en-US" altLang="zh-CN" sz="1600" dirty="0">
                <a:solidFill>
                  <a:srgbClr val="5F5E5C"/>
                </a:solidFill>
                <a:latin typeface="微软雅黑" panose="020B0503020204020204" pitchFamily="34" charset="-122"/>
                <a:ea typeface="微软雅黑" panose="020B0503020204020204" pitchFamily="34" charset="-122"/>
              </a:rPr>
              <a:t>HR</a:t>
            </a:r>
            <a:r>
              <a:rPr lang="zh-CN" altLang="en-US" sz="1600" dirty="0">
                <a:solidFill>
                  <a:srgbClr val="5F5E5C"/>
                </a:solidFill>
                <a:latin typeface="微软雅黑" panose="020B0503020204020204" pitchFamily="34" charset="-122"/>
                <a:ea typeface="微软雅黑" panose="020B0503020204020204" pitchFamily="34" charset="-122"/>
              </a:rPr>
              <a:t>在征得领导层支持的前提下，设计调查问卷，于每年的</a:t>
            </a:r>
            <a:r>
              <a:rPr lang="zh-CN" altLang="en-US" sz="1600" b="1" dirty="0">
                <a:solidFill>
                  <a:srgbClr val="8BAB00"/>
                </a:solidFill>
                <a:latin typeface="微软雅黑" panose="020B0503020204020204" pitchFamily="34" charset="-122"/>
                <a:ea typeface="微软雅黑" panose="020B0503020204020204" pitchFamily="34" charset="-122"/>
              </a:rPr>
              <a:t>第四季度</a:t>
            </a:r>
            <a:r>
              <a:rPr lang="zh-CN" altLang="en-US" sz="1600" dirty="0">
                <a:solidFill>
                  <a:srgbClr val="5F5E5C"/>
                </a:solidFill>
                <a:latin typeface="微软雅黑" panose="020B0503020204020204" pitchFamily="34" charset="-122"/>
                <a:ea typeface="微软雅黑" panose="020B0503020204020204" pitchFamily="34" charset="-122"/>
              </a:rPr>
              <a:t>开展员工满意度调查，然后根据调查结果，形成调查报告，并根据报告的结果给出提升员工满意度的</a:t>
            </a:r>
            <a:r>
              <a:rPr lang="zh-CN" altLang="en-US" sz="1600" b="1" dirty="0">
                <a:solidFill>
                  <a:srgbClr val="8BAB00"/>
                </a:solidFill>
                <a:latin typeface="微软雅黑" panose="020B0503020204020204" pitchFamily="34" charset="-122"/>
                <a:ea typeface="微软雅黑" panose="020B0503020204020204" pitchFamily="34" charset="-122"/>
              </a:rPr>
              <a:t>工作建议</a:t>
            </a:r>
            <a:r>
              <a:rPr lang="zh-CN" altLang="en-US" sz="1600" dirty="0">
                <a:solidFill>
                  <a:srgbClr val="5F5E5C"/>
                </a:solidFill>
                <a:latin typeface="微软雅黑" panose="020B0503020204020204" pitchFamily="34" charset="-122"/>
                <a:ea typeface="微软雅黑" panose="020B0503020204020204" pitchFamily="34" charset="-122"/>
              </a:rPr>
              <a:t>，与报告一起上报公司领导审阅。如工作建议获准采纳，将与来年实施开展。</a:t>
            </a:r>
            <a:r>
              <a:rPr lang="zh-CN" altLang="en-US" sz="1600" b="1" dirty="0">
                <a:solidFill>
                  <a:srgbClr val="8BAB00"/>
                </a:solidFill>
                <a:latin typeface="微软雅黑" panose="020B0503020204020204" pitchFamily="34" charset="-122"/>
                <a:ea typeface="微软雅黑" panose="020B0503020204020204" pitchFamily="34" charset="-122"/>
              </a:rPr>
              <a:t>以下为本人实施满意度调查的几点经验：</a:t>
            </a:r>
            <a:endParaRPr lang="zh-CN" altLang="zh-CN" sz="1600" b="1" dirty="0">
              <a:solidFill>
                <a:srgbClr val="8BAB00"/>
              </a:solidFill>
              <a:latin typeface="微软雅黑" panose="020B0503020204020204" pitchFamily="34" charset="-122"/>
              <a:ea typeface="微软雅黑" panose="020B0503020204020204" pitchFamily="34" charset="-122"/>
            </a:endParaRPr>
          </a:p>
        </p:txBody>
      </p:sp>
      <p:sp>
        <p:nvSpPr>
          <p:cNvPr id="31" name="TextBox 6"/>
          <p:cNvSpPr txBox="1"/>
          <p:nvPr/>
        </p:nvSpPr>
        <p:spPr>
          <a:xfrm>
            <a:off x="966311" y="4008051"/>
            <a:ext cx="10893504" cy="2445285"/>
          </a:xfrm>
          <a:prstGeom prst="rect">
            <a:avLst/>
          </a:prstGeom>
          <a:noFill/>
        </p:spPr>
        <p:txBody>
          <a:bodyPr wrap="square" rtlCol="0">
            <a:spAutoFit/>
          </a:bodyPr>
          <a:lstStyle/>
          <a:p>
            <a:pPr marL="342900" indent="-342900">
              <a:lnSpc>
                <a:spcPct val="130000"/>
              </a:lnSpc>
              <a:spcAft>
                <a:spcPts val="300"/>
              </a:spcAft>
              <a:buFont typeface="Wingdings" panose="05000000000000000000" pitchFamily="2" charset="2"/>
              <a:buChar char="Ø"/>
            </a:pPr>
            <a:r>
              <a:rPr lang="zh-CN" altLang="en-US" b="1" dirty="0">
                <a:solidFill>
                  <a:srgbClr val="5F5E5C"/>
                </a:solidFill>
                <a:latin typeface="微软雅黑" panose="020B0503020204020204" pitchFamily="34" charset="-122"/>
                <a:ea typeface="微软雅黑" panose="020B0503020204020204" pitchFamily="34" charset="-122"/>
              </a:rPr>
              <a:t>首先应设计满意度调查的实施方案（含组建实施项目小组）请领导把关审批；</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Wingdings" panose="05000000000000000000" pitchFamily="2" charset="2"/>
              <a:buChar char="Ø"/>
            </a:pPr>
            <a:r>
              <a:rPr lang="zh-CN" altLang="en-US" b="1" dirty="0">
                <a:solidFill>
                  <a:srgbClr val="5F5E5C"/>
                </a:solidFill>
                <a:latin typeface="微软雅黑" panose="020B0503020204020204" pitchFamily="34" charset="-122"/>
                <a:ea typeface="微软雅黑" panose="020B0503020204020204" pitchFamily="34" charset="-122"/>
              </a:rPr>
              <a:t>调查问卷设计可以涵盖满意度题目（</a:t>
            </a:r>
            <a:r>
              <a:rPr lang="en-US" altLang="zh-CN" b="1" dirty="0">
                <a:solidFill>
                  <a:srgbClr val="5F5E5C"/>
                </a:solidFill>
                <a:latin typeface="微软雅黑" panose="020B0503020204020204" pitchFamily="34" charset="-122"/>
                <a:ea typeface="微软雅黑" panose="020B0503020204020204" pitchFamily="34" charset="-122"/>
              </a:rPr>
              <a:t>1-5</a:t>
            </a:r>
            <a:r>
              <a:rPr lang="zh-CN" altLang="en-US" b="1" dirty="0">
                <a:solidFill>
                  <a:srgbClr val="5F5E5C"/>
                </a:solidFill>
                <a:latin typeface="微软雅黑" panose="020B0503020204020204" pitchFamily="34" charset="-122"/>
                <a:ea typeface="微软雅黑" panose="020B0503020204020204" pitchFamily="34" charset="-122"/>
              </a:rPr>
              <a:t>分型设计）、单选题、多选题和开放式问答题；</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Wingdings" panose="05000000000000000000" pitchFamily="2" charset="2"/>
              <a:buChar char="Ø"/>
            </a:pPr>
            <a:r>
              <a:rPr lang="zh-CN" altLang="en-US" b="1" dirty="0">
                <a:solidFill>
                  <a:srgbClr val="5F5E5C"/>
                </a:solidFill>
                <a:latin typeface="微软雅黑" panose="020B0503020204020204" pitchFamily="34" charset="-122"/>
                <a:ea typeface="微软雅黑" panose="020B0503020204020204" pitchFamily="34" charset="-122"/>
              </a:rPr>
              <a:t>建议匿名调查，并在实施调查前，做好宣导，让员工珍惜意见反馈和献计献策的机会，认真对待；</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Wingdings" panose="05000000000000000000" pitchFamily="2" charset="2"/>
              <a:buChar char="Ø"/>
            </a:pPr>
            <a:r>
              <a:rPr lang="zh-CN" altLang="en-US" b="1" dirty="0">
                <a:solidFill>
                  <a:srgbClr val="5F5E5C"/>
                </a:solidFill>
                <a:latin typeface="微软雅黑" panose="020B0503020204020204" pitchFamily="34" charset="-122"/>
                <a:ea typeface="微软雅黑" panose="020B0503020204020204" pitchFamily="34" charset="-122"/>
              </a:rPr>
              <a:t>如果公司条件允许，可以通过</a:t>
            </a:r>
            <a:r>
              <a:rPr lang="en-US" altLang="zh-CN" b="1" dirty="0">
                <a:solidFill>
                  <a:srgbClr val="5F5E5C"/>
                </a:solidFill>
                <a:latin typeface="微软雅黑" panose="020B0503020204020204" pitchFamily="34" charset="-122"/>
                <a:ea typeface="微软雅黑" panose="020B0503020204020204" pitchFamily="34" charset="-122"/>
              </a:rPr>
              <a:t>IT</a:t>
            </a:r>
            <a:r>
              <a:rPr lang="zh-CN" altLang="en-US" b="1" dirty="0">
                <a:solidFill>
                  <a:srgbClr val="5F5E5C"/>
                </a:solidFill>
                <a:latin typeface="微软雅黑" panose="020B0503020204020204" pitchFamily="34" charset="-122"/>
                <a:ea typeface="微软雅黑" panose="020B0503020204020204" pitchFamily="34" charset="-122"/>
              </a:rPr>
              <a:t>手段实施调查。</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Wingdings" panose="05000000000000000000" pitchFamily="2" charset="2"/>
              <a:buChar char="Ø"/>
            </a:pPr>
            <a:r>
              <a:rPr lang="zh-CN" altLang="en-US" b="1" dirty="0">
                <a:solidFill>
                  <a:srgbClr val="5F5E5C"/>
                </a:solidFill>
                <a:latin typeface="微软雅黑" panose="020B0503020204020204" pitchFamily="34" charset="-122"/>
                <a:ea typeface="微软雅黑" panose="020B0503020204020204" pitchFamily="34" charset="-122"/>
              </a:rPr>
              <a:t>如果公司规模大，人数多，可以分职工类、职员类、管理者类分别设计不同的问卷有针对性地调查。</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Wingdings" panose="05000000000000000000" pitchFamily="2" charset="2"/>
              <a:buChar char="Ø"/>
            </a:pPr>
            <a:r>
              <a:rPr lang="zh-CN" altLang="en-US" b="1" dirty="0">
                <a:solidFill>
                  <a:srgbClr val="5F5E5C"/>
                </a:solidFill>
                <a:latin typeface="微软雅黑" panose="020B0503020204020204" pitchFamily="34" charset="-122"/>
                <a:ea typeface="微软雅黑" panose="020B0503020204020204" pitchFamily="34" charset="-122"/>
              </a:rPr>
              <a:t>如果需要分别统计各部门的满意度，可以在匿名的基础上，让员工提供部门信息（选项中设计）。</a:t>
            </a:r>
            <a:endParaRPr lang="zh-CN" altLang="en-US" b="1" dirty="0">
              <a:solidFill>
                <a:srgbClr val="5F5E5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decel="10000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additive="base">
                                        <p:cTn id="16" dur="500" fill="hold"/>
                                        <p:tgtEl>
                                          <p:spTgt spid="31"/>
                                        </p:tgtEl>
                                        <p:attrNameLst>
                                          <p:attrName>ppt_x</p:attrName>
                                        </p:attrNameLst>
                                      </p:cBhvr>
                                      <p:tavLst>
                                        <p:tav tm="0">
                                          <p:val>
                                            <p:strVal val="1+#ppt_w/2"/>
                                          </p:val>
                                        </p:tav>
                                        <p:tav tm="100000">
                                          <p:val>
                                            <p:strVal val="#ppt_x"/>
                                          </p:val>
                                        </p:tav>
                                      </p:tavLst>
                                    </p:anim>
                                    <p:anim calcmode="lin" valueType="num">
                                      <p:cBhvr additive="base">
                                        <p:cTn id="17"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P spid="3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966311" y="5922277"/>
            <a:ext cx="6048000" cy="99011"/>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BAB00"/>
              </a:solidFill>
            </a:endParaRPr>
          </a:p>
        </p:txBody>
      </p:sp>
      <p:pic>
        <p:nvPicPr>
          <p:cNvPr id="11" name="Picture 2" descr="F:\360云盘\02-个人资料\！PPT图片及版面资源\06-PPT精选插图\01-生活\2239-11011Q21T271.jpg"/>
          <p:cNvPicPr>
            <a:picLocks noChangeAspect="1" noChangeArrowheads="1"/>
          </p:cNvPicPr>
          <p:nvPr/>
        </p:nvPicPr>
        <p:blipFill rotWithShape="1">
          <a:blip r:embed="rId1" cstate="screen"/>
          <a:srcRect/>
          <a:stretch>
            <a:fillRect/>
          </a:stretch>
        </p:blipFill>
        <p:spPr bwMode="auto">
          <a:xfrm>
            <a:off x="6531223" y="3573016"/>
            <a:ext cx="5282952" cy="2766794"/>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8"/>
          <p:cNvSpPr txBox="1"/>
          <p:nvPr/>
        </p:nvSpPr>
        <p:spPr>
          <a:xfrm>
            <a:off x="966311" y="1455167"/>
            <a:ext cx="4969846" cy="430887"/>
          </a:xfrm>
          <a:prstGeom prst="rect">
            <a:avLst/>
          </a:prstGeom>
          <a:noFill/>
        </p:spPr>
        <p:txBody>
          <a:bodyPr wrap="square" rtlCol="0">
            <a:spAutoFit/>
          </a:bodyPr>
          <a:lstStyle/>
          <a:p>
            <a:r>
              <a:rPr lang="zh-CN" altLang="en-US" sz="2200" dirty="0">
                <a:solidFill>
                  <a:srgbClr val="5F5E5C"/>
                </a:solidFill>
                <a:latin typeface="华康俪金黑W8(P)" pitchFamily="34" charset="-122"/>
                <a:ea typeface="华康俪金黑W8(P)" pitchFamily="34" charset="-122"/>
              </a:rPr>
              <a:t>第四节</a:t>
            </a:r>
            <a:r>
              <a:rPr lang="en-US" altLang="zh-CN" sz="2200" dirty="0">
                <a:solidFill>
                  <a:srgbClr val="5F5E5C"/>
                </a:solidFill>
                <a:latin typeface="华康俪金黑W8(P)" pitchFamily="34" charset="-122"/>
                <a:ea typeface="华康俪金黑W8(P)" pitchFamily="34" charset="-122"/>
              </a:rPr>
              <a:t>  </a:t>
            </a:r>
            <a:r>
              <a:rPr lang="zh-CN" altLang="en-US" sz="2200" dirty="0">
                <a:solidFill>
                  <a:srgbClr val="5F5E5C"/>
                </a:solidFill>
                <a:latin typeface="华康俪金黑W8(P)" pitchFamily="34" charset="-122"/>
                <a:ea typeface="华康俪金黑W8(P)" pitchFamily="34" charset="-122"/>
              </a:rPr>
              <a:t>员工活动管理</a:t>
            </a:r>
            <a:endParaRPr lang="zh-CN" altLang="en-US" sz="2200" dirty="0">
              <a:solidFill>
                <a:srgbClr val="5F5E5C"/>
              </a:solidFill>
              <a:latin typeface="华康俪金黑W8(P)" pitchFamily="34" charset="-122"/>
              <a:ea typeface="华康俪金黑W8(P)" pitchFamily="34" charset="-122"/>
            </a:endParaRPr>
          </a:p>
        </p:txBody>
      </p:sp>
      <p:sp>
        <p:nvSpPr>
          <p:cNvPr id="7" name="TextBox 6"/>
          <p:cNvSpPr txBox="1"/>
          <p:nvPr/>
        </p:nvSpPr>
        <p:spPr>
          <a:xfrm>
            <a:off x="966311" y="2348880"/>
            <a:ext cx="10985807" cy="1052596"/>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anose="020B0503020204020204" pitchFamily="34" charset="-122"/>
                <a:ea typeface="微软雅黑" panose="020B0503020204020204" pitchFamily="34" charset="-122"/>
              </a:rPr>
              <a:t>为了丰富员工的文娱生活，增进员工之间的</a:t>
            </a:r>
            <a:r>
              <a:rPr lang="zh-CN" altLang="en-US" sz="1600" b="1" dirty="0">
                <a:solidFill>
                  <a:srgbClr val="8BAB00"/>
                </a:solidFill>
                <a:latin typeface="微软雅黑" panose="020B0503020204020204" pitchFamily="34" charset="-122"/>
                <a:ea typeface="微软雅黑" panose="020B0503020204020204" pitchFamily="34" charset="-122"/>
              </a:rPr>
              <a:t>沟通交流</a:t>
            </a:r>
            <a:r>
              <a:rPr lang="zh-CN" altLang="en-US" sz="1600" dirty="0">
                <a:solidFill>
                  <a:srgbClr val="5F5E5C"/>
                </a:solidFill>
                <a:latin typeface="微软雅黑" panose="020B0503020204020204" pitchFamily="34" charset="-122"/>
                <a:ea typeface="微软雅黑" panose="020B0503020204020204" pitchFamily="34" charset="-122"/>
              </a:rPr>
              <a:t>，调动员工</a:t>
            </a:r>
            <a:r>
              <a:rPr lang="zh-CN" altLang="en-US" sz="1600" b="1" dirty="0">
                <a:solidFill>
                  <a:srgbClr val="8BAB00"/>
                </a:solidFill>
                <a:latin typeface="微软雅黑" panose="020B0503020204020204" pitchFamily="34" charset="-122"/>
                <a:ea typeface="微软雅黑" panose="020B0503020204020204" pitchFamily="34" charset="-122"/>
              </a:rPr>
              <a:t>工作积极性</a:t>
            </a:r>
            <a:r>
              <a:rPr lang="zh-CN" altLang="en-US" sz="1600" dirty="0">
                <a:solidFill>
                  <a:srgbClr val="5F5E5C"/>
                </a:solidFill>
                <a:latin typeface="微软雅黑" panose="020B0503020204020204" pitchFamily="34" charset="-122"/>
                <a:ea typeface="微软雅黑" panose="020B0503020204020204" pitchFamily="34" charset="-122"/>
              </a:rPr>
              <a:t>，</a:t>
            </a:r>
            <a:r>
              <a:rPr lang="zh-CN" altLang="en-US" sz="1600" b="1" dirty="0">
                <a:solidFill>
                  <a:srgbClr val="8BAB00"/>
                </a:solidFill>
                <a:latin typeface="微软雅黑" panose="020B0503020204020204" pitchFamily="34" charset="-122"/>
                <a:ea typeface="微软雅黑" panose="020B0503020204020204" pitchFamily="34" charset="-122"/>
              </a:rPr>
              <a:t>缓解</a:t>
            </a:r>
            <a:r>
              <a:rPr lang="zh-CN" altLang="en-US" sz="1600" dirty="0">
                <a:solidFill>
                  <a:srgbClr val="5F5E5C"/>
                </a:solidFill>
                <a:latin typeface="微软雅黑" panose="020B0503020204020204" pitchFamily="34" charset="-122"/>
                <a:ea typeface="微软雅黑" panose="020B0503020204020204" pitchFamily="34" charset="-122"/>
              </a:rPr>
              <a:t>工作</a:t>
            </a:r>
            <a:r>
              <a:rPr lang="zh-CN" altLang="en-US" sz="1600" b="1" dirty="0">
                <a:solidFill>
                  <a:srgbClr val="8BAB00"/>
                </a:solidFill>
                <a:latin typeface="微软雅黑" panose="020B0503020204020204" pitchFamily="34" charset="-122"/>
                <a:ea typeface="微软雅黑" panose="020B0503020204020204" pitchFamily="34" charset="-122"/>
              </a:rPr>
              <a:t>压</a:t>
            </a:r>
            <a:r>
              <a:rPr lang="zh-CN" altLang="en-US" sz="1600" dirty="0">
                <a:solidFill>
                  <a:srgbClr val="5F5E5C"/>
                </a:solidFill>
                <a:latin typeface="微软雅黑" panose="020B0503020204020204" pitchFamily="34" charset="-122"/>
                <a:ea typeface="微软雅黑" panose="020B0503020204020204" pitchFamily="34" charset="-122"/>
              </a:rPr>
              <a:t>力，实现</a:t>
            </a:r>
            <a:r>
              <a:rPr lang="zh-CN" altLang="en-US" sz="1600" b="1" dirty="0">
                <a:solidFill>
                  <a:srgbClr val="8BAB00"/>
                </a:solidFill>
                <a:latin typeface="微软雅黑" panose="020B0503020204020204" pitchFamily="34" charset="-122"/>
                <a:ea typeface="微软雅黑" panose="020B0503020204020204" pitchFamily="34" charset="-122"/>
              </a:rPr>
              <a:t>劳逸结</a:t>
            </a:r>
            <a:r>
              <a:rPr lang="zh-CN" altLang="en-US" sz="1600" dirty="0">
                <a:solidFill>
                  <a:srgbClr val="5F5E5C"/>
                </a:solidFill>
                <a:latin typeface="微软雅黑" panose="020B0503020204020204" pitchFamily="34" charset="-122"/>
                <a:ea typeface="微软雅黑" panose="020B0503020204020204" pitchFamily="34" charset="-122"/>
              </a:rPr>
              <a:t>合，增强团队</a:t>
            </a:r>
            <a:r>
              <a:rPr lang="zh-CN" altLang="en-US" sz="1600" b="1" dirty="0">
                <a:solidFill>
                  <a:srgbClr val="8BAB00"/>
                </a:solidFill>
                <a:latin typeface="微软雅黑" panose="020B0503020204020204" pitchFamily="34" charset="-122"/>
                <a:ea typeface="微软雅黑" panose="020B0503020204020204" pitchFamily="34" charset="-122"/>
              </a:rPr>
              <a:t>凝聚力</a:t>
            </a:r>
            <a:r>
              <a:rPr lang="zh-CN" altLang="en-US" sz="1600" dirty="0">
                <a:solidFill>
                  <a:srgbClr val="5F5E5C"/>
                </a:solidFill>
                <a:latin typeface="微软雅黑" panose="020B0503020204020204" pitchFamily="34" charset="-122"/>
                <a:ea typeface="微软雅黑" panose="020B0503020204020204" pitchFamily="34" charset="-122"/>
              </a:rPr>
              <a:t>，体现公司对广大员工</a:t>
            </a:r>
            <a:r>
              <a:rPr lang="zh-CN" altLang="en-US" sz="1600" b="1" dirty="0">
                <a:solidFill>
                  <a:srgbClr val="8BAB00"/>
                </a:solidFill>
                <a:latin typeface="微软雅黑" panose="020B0503020204020204" pitchFamily="34" charset="-122"/>
                <a:ea typeface="微软雅黑" panose="020B0503020204020204" pitchFamily="34" charset="-122"/>
              </a:rPr>
              <a:t>关爱</a:t>
            </a:r>
            <a:r>
              <a:rPr lang="zh-CN" altLang="en-US" sz="1600" dirty="0">
                <a:solidFill>
                  <a:srgbClr val="5F5E5C"/>
                </a:solidFill>
                <a:latin typeface="微软雅黑" panose="020B0503020204020204" pitchFamily="34" charset="-122"/>
                <a:ea typeface="微软雅黑" panose="020B0503020204020204" pitchFamily="34" charset="-122"/>
              </a:rPr>
              <a:t>。因此，一般公司都要定期举办企业文化活动。活动的内容包括并不仅限于以下项目：</a:t>
            </a:r>
            <a:r>
              <a:rPr lang="zh-CN" altLang="en-US" sz="1600" b="1" dirty="0">
                <a:solidFill>
                  <a:srgbClr val="8BAB00"/>
                </a:solidFill>
                <a:latin typeface="微软雅黑" panose="020B0503020204020204" pitchFamily="34" charset="-122"/>
                <a:ea typeface="微软雅黑" panose="020B0503020204020204" pitchFamily="34" charset="-122"/>
              </a:rPr>
              <a:t>体检、拓展、旅游、员工联谊、聚餐、年会以及员工参与性较强的文娱体育活动</a:t>
            </a:r>
            <a:r>
              <a:rPr lang="zh-CN" altLang="en-US" sz="1600" dirty="0">
                <a:solidFill>
                  <a:srgbClr val="5F5E5C"/>
                </a:solidFill>
                <a:latin typeface="微软雅黑" panose="020B0503020204020204" pitchFamily="34" charset="-122"/>
                <a:ea typeface="微软雅黑" panose="020B0503020204020204" pitchFamily="34" charset="-122"/>
              </a:rPr>
              <a:t>等。</a:t>
            </a:r>
            <a:endParaRPr lang="zh-CN" altLang="zh-CN" sz="1600" b="1" dirty="0">
              <a:solidFill>
                <a:srgbClr val="8BAB00"/>
              </a:solidFill>
              <a:latin typeface="微软雅黑" panose="020B0503020204020204" pitchFamily="34" charset="-122"/>
              <a:ea typeface="微软雅黑" panose="020B0503020204020204" pitchFamily="34" charset="-122"/>
            </a:endParaRPr>
          </a:p>
        </p:txBody>
      </p:sp>
      <p:sp>
        <p:nvSpPr>
          <p:cNvPr id="10" name="TextBox 6"/>
          <p:cNvSpPr txBox="1"/>
          <p:nvPr/>
        </p:nvSpPr>
        <p:spPr>
          <a:xfrm>
            <a:off x="966311" y="3758550"/>
            <a:ext cx="10893504" cy="2046714"/>
          </a:xfrm>
          <a:prstGeom prst="rect">
            <a:avLst/>
          </a:prstGeom>
          <a:noFill/>
        </p:spPr>
        <p:txBody>
          <a:bodyPr wrap="square" rtlCol="0">
            <a:spAutoFit/>
          </a:bodyPr>
          <a:lstStyle/>
          <a:p>
            <a:pPr>
              <a:lnSpc>
                <a:spcPct val="130000"/>
              </a:lnSpc>
              <a:spcAft>
                <a:spcPts val="300"/>
              </a:spcAft>
            </a:pPr>
            <a:r>
              <a:rPr lang="en-US" altLang="zh-CN" b="1" dirty="0">
                <a:solidFill>
                  <a:srgbClr val="8BAB00"/>
                </a:solidFill>
                <a:latin typeface="微软雅黑" panose="020B0503020204020204" pitchFamily="34" charset="-122"/>
                <a:ea typeface="微软雅黑" panose="020B0503020204020204" pitchFamily="34" charset="-122"/>
              </a:rPr>
              <a:t>HR</a:t>
            </a:r>
            <a:r>
              <a:rPr lang="zh-CN" altLang="en-US" b="1" dirty="0">
                <a:solidFill>
                  <a:srgbClr val="8BAB00"/>
                </a:solidFill>
                <a:latin typeface="微软雅黑" panose="020B0503020204020204" pitchFamily="34" charset="-122"/>
                <a:ea typeface="微软雅黑" panose="020B0503020204020204" pitchFamily="34" charset="-122"/>
              </a:rPr>
              <a:t>在员工活动管理中的职责主要是：</a:t>
            </a:r>
            <a:endParaRPr lang="zh-CN" altLang="en-US" b="1" dirty="0">
              <a:solidFill>
                <a:srgbClr val="8BAB00"/>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Wingdings" panose="05000000000000000000" pitchFamily="2" charset="2"/>
              <a:buChar char="Ø"/>
            </a:pPr>
            <a:r>
              <a:rPr lang="en-US" altLang="zh-CN" b="1" dirty="0">
                <a:solidFill>
                  <a:srgbClr val="5F5E5C"/>
                </a:solidFill>
                <a:latin typeface="微软雅黑" panose="020B0503020204020204" pitchFamily="34" charset="-122"/>
                <a:ea typeface="微软雅黑" panose="020B0503020204020204" pitchFamily="34" charset="-122"/>
              </a:rPr>
              <a:t>《</a:t>
            </a:r>
            <a:r>
              <a:rPr lang="zh-CN" altLang="en-US" b="1" dirty="0">
                <a:solidFill>
                  <a:srgbClr val="5F5E5C"/>
                </a:solidFill>
                <a:latin typeface="微软雅黑" panose="020B0503020204020204" pitchFamily="34" charset="-122"/>
                <a:ea typeface="微软雅黑" panose="020B0503020204020204" pitchFamily="34" charset="-122"/>
              </a:rPr>
              <a:t>员工活动管理办法</a:t>
            </a:r>
            <a:r>
              <a:rPr lang="en-US" altLang="zh-CN" b="1" dirty="0">
                <a:solidFill>
                  <a:srgbClr val="5F5E5C"/>
                </a:solidFill>
                <a:latin typeface="微软雅黑" panose="020B0503020204020204" pitchFamily="34" charset="-122"/>
                <a:ea typeface="微软雅黑" panose="020B0503020204020204" pitchFamily="34" charset="-122"/>
              </a:rPr>
              <a:t>》</a:t>
            </a:r>
            <a:r>
              <a:rPr lang="zh-CN" altLang="en-US" b="1" dirty="0">
                <a:solidFill>
                  <a:srgbClr val="5F5E5C"/>
                </a:solidFill>
                <a:latin typeface="微软雅黑" panose="020B0503020204020204" pitchFamily="34" charset="-122"/>
                <a:ea typeface="微软雅黑" panose="020B0503020204020204" pitchFamily="34" charset="-122"/>
              </a:rPr>
              <a:t>的制定及颁布；</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Wingdings" panose="05000000000000000000" pitchFamily="2" charset="2"/>
              <a:buChar char="Ø"/>
            </a:pPr>
            <a:r>
              <a:rPr lang="zh-CN" altLang="en-US" b="1" dirty="0">
                <a:solidFill>
                  <a:srgbClr val="5F5E5C"/>
                </a:solidFill>
                <a:latin typeface="微软雅黑" panose="020B0503020204020204" pitchFamily="34" charset="-122"/>
                <a:ea typeface="微软雅黑" panose="020B0503020204020204" pitchFamily="34" charset="-122"/>
              </a:rPr>
              <a:t>员工活动的费用预算及发放；</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Wingdings" panose="05000000000000000000" pitchFamily="2" charset="2"/>
              <a:buChar char="Ø"/>
            </a:pPr>
            <a:r>
              <a:rPr lang="zh-CN" altLang="en-US" b="1" dirty="0">
                <a:solidFill>
                  <a:srgbClr val="5F5E5C"/>
                </a:solidFill>
                <a:latin typeface="微软雅黑" panose="020B0503020204020204" pitchFamily="34" charset="-122"/>
                <a:ea typeface="微软雅黑" panose="020B0503020204020204" pitchFamily="34" charset="-122"/>
              </a:rPr>
              <a:t>公司活动的组织、实施、总结和改进； </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Wingdings" panose="05000000000000000000" pitchFamily="2" charset="2"/>
              <a:buChar char="Ø"/>
            </a:pPr>
            <a:r>
              <a:rPr lang="zh-CN" altLang="en-US" b="1" dirty="0">
                <a:solidFill>
                  <a:srgbClr val="5F5E5C"/>
                </a:solidFill>
                <a:latin typeface="微软雅黑" panose="020B0503020204020204" pitchFamily="34" charset="-122"/>
                <a:ea typeface="微软雅黑" panose="020B0503020204020204" pitchFamily="34" charset="-122"/>
              </a:rPr>
              <a:t>部门活动的审核及支持。</a:t>
            </a:r>
            <a:endParaRPr lang="zh-CN" altLang="en-US" b="1" dirty="0">
              <a:solidFill>
                <a:srgbClr val="5F5E5C"/>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675239" y="1967695"/>
            <a:ext cx="4968552" cy="3596673"/>
            <a:chOff x="1561083" y="1916832"/>
            <a:chExt cx="4968552" cy="3596673"/>
          </a:xfrm>
        </p:grpSpPr>
        <p:graphicFrame>
          <p:nvGraphicFramePr>
            <p:cNvPr id="19" name="图表 18"/>
            <p:cNvGraphicFramePr/>
            <p:nvPr/>
          </p:nvGraphicFramePr>
          <p:xfrm>
            <a:off x="1561083" y="1916832"/>
            <a:ext cx="4968552" cy="3596673"/>
          </p:xfrm>
          <a:graphic>
            <a:graphicData uri="http://schemas.openxmlformats.org/drawingml/2006/chart">
              <c:chart xmlns:c="http://schemas.openxmlformats.org/drawingml/2006/chart" xmlns:r="http://schemas.openxmlformats.org/officeDocument/2006/relationships" r:id="rId1"/>
            </a:graphicData>
          </a:graphic>
        </p:graphicFrame>
        <p:cxnSp>
          <p:nvCxnSpPr>
            <p:cNvPr id="25" name="直接连接符 24"/>
            <p:cNvCxnSpPr/>
            <p:nvPr/>
          </p:nvCxnSpPr>
          <p:spPr>
            <a:xfrm>
              <a:off x="2506811" y="2286496"/>
              <a:ext cx="422424" cy="350416"/>
            </a:xfrm>
            <a:prstGeom prst="line">
              <a:avLst/>
            </a:prstGeom>
            <a:ln w="28575">
              <a:solidFill>
                <a:srgbClr val="FF8500"/>
              </a:solidFill>
            </a:ln>
          </p:spPr>
          <p:style>
            <a:lnRef idx="1">
              <a:schemeClr val="accent1"/>
            </a:lnRef>
            <a:fillRef idx="0">
              <a:schemeClr val="accent1"/>
            </a:fillRef>
            <a:effectRef idx="0">
              <a:schemeClr val="accent1"/>
            </a:effectRef>
            <a:fontRef idx="minor">
              <a:schemeClr val="tx1"/>
            </a:fontRef>
          </p:style>
        </p:cxnSp>
      </p:grpSp>
      <p:sp>
        <p:nvSpPr>
          <p:cNvPr id="27" name="椭圆 26"/>
          <p:cNvSpPr/>
          <p:nvPr/>
        </p:nvSpPr>
        <p:spPr>
          <a:xfrm>
            <a:off x="7539218" y="1830647"/>
            <a:ext cx="3623072" cy="362307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flipH="1">
            <a:off x="1130623" y="2337359"/>
            <a:ext cx="6490344" cy="0"/>
          </a:xfrm>
          <a:prstGeom prst="line">
            <a:avLst/>
          </a:prstGeom>
          <a:ln w="28575">
            <a:solidFill>
              <a:srgbClr val="FF8500"/>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786938" y="2490000"/>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rPr>
              <a:t>规章制度制定、公示风险</a:t>
            </a:r>
            <a:endPar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2786938" y="2922005"/>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rPr>
              <a:t>入职管理的风险</a:t>
            </a:r>
            <a:endPar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TextBox 8"/>
          <p:cNvSpPr txBox="1"/>
          <p:nvPr/>
        </p:nvSpPr>
        <p:spPr>
          <a:xfrm>
            <a:off x="1276372" y="1593625"/>
            <a:ext cx="5758907" cy="646331"/>
          </a:xfrm>
          <a:prstGeom prst="rect">
            <a:avLst/>
          </a:prstGeom>
          <a:noFill/>
        </p:spPr>
        <p:txBody>
          <a:bodyPr wrap="square" rtlCol="0">
            <a:spAutoFit/>
          </a:bodyPr>
          <a:lstStyle/>
          <a:p>
            <a:pPr algn="ctr"/>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第四章</a:t>
            </a:r>
            <a:r>
              <a:rPr lang="zh-CN" altLang="en-US" sz="3600" b="1" baseline="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各种风险规避</a:t>
            </a:r>
            <a:endPar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2786938" y="3354010"/>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rPr>
              <a:t>试用期运用不当风险</a:t>
            </a:r>
            <a:endPar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2786938" y="3786015"/>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rPr>
              <a:t>培训协议风险</a:t>
            </a:r>
            <a:endPar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2786938" y="4218020"/>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rPr>
              <a:t>保密协议与竞业禁止风险</a:t>
            </a:r>
            <a:endPar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2786938" y="4650025"/>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rPr>
              <a:t>劳动报酬支付风险</a:t>
            </a:r>
            <a:endPar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2786938" y="5082030"/>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rPr>
              <a:t>离职解雇风险</a:t>
            </a:r>
            <a:r>
              <a:rPr lang="en-US" altLang="zh-CN"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rPr>
              <a:t>经济补偿金</a:t>
            </a:r>
            <a:endPar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2786938" y="5514034"/>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rPr>
              <a:t>事实劳动关系存续风险</a:t>
            </a:r>
            <a:endPar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63" presetClass="path" presetSubtype="0" accel="50000" fill="hold" grpId="1" nodeType="withEffect" p14:presetBounceEnd="64000">
                                      <p:stCondLst>
                                        <p:cond delay="0"/>
                                      </p:stCondLst>
                                      <p:childTnLst>
                                        <p:animMotion origin="layout" path="M -0.87919 -4.81481E-6 L -3.14501E-6 -4.81481E-6 " pathEditMode="relative" rAng="0" ptsTypes="AA" p14:bounceEnd="64000">
                                          <p:cBhvr>
                                            <p:cTn id="9" dur="500" fill="hold"/>
                                            <p:tgtEl>
                                              <p:spTgt spid="30"/>
                                            </p:tgtEl>
                                            <p:attrNameLst>
                                              <p:attrName>ppt_x</p:attrName>
                                              <p:attrName>ppt_y</p:attrName>
                                            </p:attrNameLst>
                                          </p:cBhvr>
                                          <p:rCtr x="43960" y="0"/>
                                        </p:animMotion>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Scale>
                                          <p:cBhvr>
                                            <p:cTn id="13" dur="10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28"/>
                                            </p:tgtEl>
                                            <p:attrNameLst>
                                              <p:attrName>ppt_x</p:attrName>
                                              <p:attrName>ppt_y</p:attrName>
                                            </p:attrNameLst>
                                          </p:cBhvr>
                                        </p:animMotion>
                                        <p:animEffect transition="in" filter="fade">
                                          <p:cBhvr>
                                            <p:cTn id="15" dur="1000"/>
                                            <p:tgtEl>
                                              <p:spTgt spid="28"/>
                                            </p:tgtEl>
                                          </p:cBhvr>
                                        </p:animEffect>
                                      </p:childTnLst>
                                    </p:cTn>
                                  </p:par>
                                  <p:par>
                                    <p:cTn id="16" presetID="52" presetClass="entr" presetSubtype="0" fill="hold" grpId="0" nodeType="withEffect">
                                      <p:stCondLst>
                                        <p:cond delay="200"/>
                                      </p:stCondLst>
                                      <p:iterate type="lt">
                                        <p:tmPct val="0"/>
                                      </p:iterate>
                                      <p:childTnLst>
                                        <p:set>
                                          <p:cBhvr>
                                            <p:cTn id="17" dur="1" fill="hold">
                                              <p:stCondLst>
                                                <p:cond delay="0"/>
                                              </p:stCondLst>
                                            </p:cTn>
                                            <p:tgtEl>
                                              <p:spTgt spid="29"/>
                                            </p:tgtEl>
                                            <p:attrNameLst>
                                              <p:attrName>style.visibility</p:attrName>
                                            </p:attrNameLst>
                                          </p:cBhvr>
                                          <p:to>
                                            <p:strVal val="visible"/>
                                          </p:to>
                                        </p:set>
                                        <p:animScale>
                                          <p:cBhvr>
                                            <p:cTn id="18"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29"/>
                                            </p:tgtEl>
                                            <p:attrNameLst>
                                              <p:attrName>ppt_x</p:attrName>
                                              <p:attrName>ppt_y</p:attrName>
                                            </p:attrNameLst>
                                          </p:cBhvr>
                                        </p:animMotion>
                                        <p:animEffect transition="in" filter="fade">
                                          <p:cBhvr>
                                            <p:cTn id="20" dur="1000"/>
                                            <p:tgtEl>
                                              <p:spTgt spid="29"/>
                                            </p:tgtEl>
                                          </p:cBhvr>
                                        </p:animEffect>
                                      </p:childTnLst>
                                    </p:cTn>
                                  </p:par>
                                  <p:par>
                                    <p:cTn id="21" presetID="52" presetClass="entr" presetSubtype="0" fill="hold" grpId="0" nodeType="withEffect">
                                      <p:stCondLst>
                                        <p:cond delay="400"/>
                                      </p:stCondLst>
                                      <p:childTnLst>
                                        <p:set>
                                          <p:cBhvr>
                                            <p:cTn id="22" dur="1" fill="hold">
                                              <p:stCondLst>
                                                <p:cond delay="0"/>
                                              </p:stCondLst>
                                            </p:cTn>
                                            <p:tgtEl>
                                              <p:spTgt spid="31"/>
                                            </p:tgtEl>
                                            <p:attrNameLst>
                                              <p:attrName>style.visibility</p:attrName>
                                            </p:attrNameLst>
                                          </p:cBhvr>
                                          <p:to>
                                            <p:strVal val="visible"/>
                                          </p:to>
                                        </p:set>
                                        <p:animScale>
                                          <p:cBhvr>
                                            <p:cTn id="23"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31"/>
                                            </p:tgtEl>
                                            <p:attrNameLst>
                                              <p:attrName>ppt_x</p:attrName>
                                              <p:attrName>ppt_y</p:attrName>
                                            </p:attrNameLst>
                                          </p:cBhvr>
                                        </p:animMotion>
                                        <p:animEffect transition="in" filter="fade">
                                          <p:cBhvr>
                                            <p:cTn id="25" dur="1000"/>
                                            <p:tgtEl>
                                              <p:spTgt spid="31"/>
                                            </p:tgtEl>
                                          </p:cBhvr>
                                        </p:animEffect>
                                      </p:childTnLst>
                                    </p:cTn>
                                  </p:par>
                                  <p:par>
                                    <p:cTn id="26" presetID="52" presetClass="entr" presetSubtype="0" fill="hold" grpId="0" nodeType="withEffect">
                                      <p:stCondLst>
                                        <p:cond delay="600"/>
                                      </p:stCondLst>
                                      <p:iterate type="lt">
                                        <p:tmPct val="0"/>
                                      </p:iterate>
                                      <p:childTnLst>
                                        <p:set>
                                          <p:cBhvr>
                                            <p:cTn id="27" dur="1" fill="hold">
                                              <p:stCondLst>
                                                <p:cond delay="0"/>
                                              </p:stCondLst>
                                            </p:cTn>
                                            <p:tgtEl>
                                              <p:spTgt spid="32"/>
                                            </p:tgtEl>
                                            <p:attrNameLst>
                                              <p:attrName>style.visibility</p:attrName>
                                            </p:attrNameLst>
                                          </p:cBhvr>
                                          <p:to>
                                            <p:strVal val="visible"/>
                                          </p:to>
                                        </p:set>
                                        <p:animScale>
                                          <p:cBhvr>
                                            <p:cTn id="28" dur="1000" decel="50000" fill="hold">
                                              <p:stCondLst>
                                                <p:cond delay="0"/>
                                              </p:stCondLst>
                                            </p:cTn>
                                            <p:tgtEl>
                                              <p:spTgt spid="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32"/>
                                            </p:tgtEl>
                                            <p:attrNameLst>
                                              <p:attrName>ppt_x</p:attrName>
                                              <p:attrName>ppt_y</p:attrName>
                                            </p:attrNameLst>
                                          </p:cBhvr>
                                        </p:animMotion>
                                        <p:animEffect transition="in" filter="fade">
                                          <p:cBhvr>
                                            <p:cTn id="30" dur="1000"/>
                                            <p:tgtEl>
                                              <p:spTgt spid="32"/>
                                            </p:tgtEl>
                                          </p:cBhvr>
                                        </p:animEffect>
                                      </p:childTnLst>
                                    </p:cTn>
                                  </p:par>
                                  <p:par>
                                    <p:cTn id="31" presetID="52" presetClass="entr" presetSubtype="0" fill="hold" grpId="0" nodeType="withEffect">
                                      <p:stCondLst>
                                        <p:cond delay="800"/>
                                      </p:stCondLst>
                                      <p:childTnLst>
                                        <p:set>
                                          <p:cBhvr>
                                            <p:cTn id="32" dur="1" fill="hold">
                                              <p:stCondLst>
                                                <p:cond delay="0"/>
                                              </p:stCondLst>
                                            </p:cTn>
                                            <p:tgtEl>
                                              <p:spTgt spid="33"/>
                                            </p:tgtEl>
                                            <p:attrNameLst>
                                              <p:attrName>style.visibility</p:attrName>
                                            </p:attrNameLst>
                                          </p:cBhvr>
                                          <p:to>
                                            <p:strVal val="visible"/>
                                          </p:to>
                                        </p:set>
                                        <p:animScale>
                                          <p:cBhvr>
                                            <p:cTn id="33"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33"/>
                                            </p:tgtEl>
                                            <p:attrNameLst>
                                              <p:attrName>ppt_x</p:attrName>
                                              <p:attrName>ppt_y</p:attrName>
                                            </p:attrNameLst>
                                          </p:cBhvr>
                                        </p:animMotion>
                                        <p:animEffect transition="in" filter="fade">
                                          <p:cBhvr>
                                            <p:cTn id="35" dur="1000"/>
                                            <p:tgtEl>
                                              <p:spTgt spid="33"/>
                                            </p:tgtEl>
                                          </p:cBhvr>
                                        </p:animEffect>
                                      </p:childTnLst>
                                    </p:cTn>
                                  </p:par>
                                  <p:par>
                                    <p:cTn id="36" presetID="52" presetClass="entr" presetSubtype="0" fill="hold" grpId="0" nodeType="withEffect">
                                      <p:stCondLst>
                                        <p:cond delay="1000"/>
                                      </p:stCondLst>
                                      <p:childTnLst>
                                        <p:set>
                                          <p:cBhvr>
                                            <p:cTn id="37" dur="1" fill="hold">
                                              <p:stCondLst>
                                                <p:cond delay="0"/>
                                              </p:stCondLst>
                                            </p:cTn>
                                            <p:tgtEl>
                                              <p:spTgt spid="13"/>
                                            </p:tgtEl>
                                            <p:attrNameLst>
                                              <p:attrName>style.visibility</p:attrName>
                                            </p:attrNameLst>
                                          </p:cBhvr>
                                          <p:to>
                                            <p:strVal val="visible"/>
                                          </p:to>
                                        </p:set>
                                        <p:animScale>
                                          <p:cBhvr>
                                            <p:cTn id="38"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9" dur="1000" decel="50000" fill="hold">
                                              <p:stCondLst>
                                                <p:cond delay="0"/>
                                              </p:stCondLst>
                                            </p:cTn>
                                            <p:tgtEl>
                                              <p:spTgt spid="13"/>
                                            </p:tgtEl>
                                            <p:attrNameLst>
                                              <p:attrName>ppt_x</p:attrName>
                                              <p:attrName>ppt_y</p:attrName>
                                            </p:attrNameLst>
                                          </p:cBhvr>
                                        </p:animMotion>
                                        <p:animEffect transition="in" filter="fade">
                                          <p:cBhvr>
                                            <p:cTn id="40" dur="1000"/>
                                            <p:tgtEl>
                                              <p:spTgt spid="13"/>
                                            </p:tgtEl>
                                          </p:cBhvr>
                                        </p:animEffect>
                                      </p:childTnLst>
                                    </p:cTn>
                                  </p:par>
                                  <p:par>
                                    <p:cTn id="41" presetID="52" presetClass="entr" presetSubtype="0" fill="hold" grpId="0" nodeType="withEffect">
                                      <p:stCondLst>
                                        <p:cond delay="1200"/>
                                      </p:stCondLst>
                                      <p:iterate type="lt">
                                        <p:tmPct val="0"/>
                                      </p:iterate>
                                      <p:childTnLst>
                                        <p:set>
                                          <p:cBhvr>
                                            <p:cTn id="42" dur="1" fill="hold">
                                              <p:stCondLst>
                                                <p:cond delay="0"/>
                                              </p:stCondLst>
                                            </p:cTn>
                                            <p:tgtEl>
                                              <p:spTgt spid="14"/>
                                            </p:tgtEl>
                                            <p:attrNameLst>
                                              <p:attrName>style.visibility</p:attrName>
                                            </p:attrNameLst>
                                          </p:cBhvr>
                                          <p:to>
                                            <p:strVal val="visible"/>
                                          </p:to>
                                        </p:set>
                                        <p:animScale>
                                          <p:cBhvr>
                                            <p:cTn id="43"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14"/>
                                            </p:tgtEl>
                                            <p:attrNameLst>
                                              <p:attrName>ppt_x</p:attrName>
                                              <p:attrName>ppt_y</p:attrName>
                                            </p:attrNameLst>
                                          </p:cBhvr>
                                        </p:animMotion>
                                        <p:animEffect transition="in" filter="fade">
                                          <p:cBhvr>
                                            <p:cTn id="45" dur="1000"/>
                                            <p:tgtEl>
                                              <p:spTgt spid="14"/>
                                            </p:tgtEl>
                                          </p:cBhvr>
                                        </p:animEffect>
                                      </p:childTnLst>
                                    </p:cTn>
                                  </p:par>
                                  <p:par>
                                    <p:cTn id="46" presetID="52" presetClass="entr" presetSubtype="0" fill="hold" grpId="0" nodeType="withEffect">
                                      <p:stCondLst>
                                        <p:cond delay="1400"/>
                                      </p:stCondLst>
                                      <p:childTnLst>
                                        <p:set>
                                          <p:cBhvr>
                                            <p:cTn id="47" dur="1" fill="hold">
                                              <p:stCondLst>
                                                <p:cond delay="0"/>
                                              </p:stCondLst>
                                            </p:cTn>
                                            <p:tgtEl>
                                              <p:spTgt spid="15"/>
                                            </p:tgtEl>
                                            <p:attrNameLst>
                                              <p:attrName>style.visibility</p:attrName>
                                            </p:attrNameLst>
                                          </p:cBhvr>
                                          <p:to>
                                            <p:strVal val="visible"/>
                                          </p:to>
                                        </p:set>
                                        <p:animScale>
                                          <p:cBhvr>
                                            <p:cTn id="48"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9" dur="1000" decel="50000" fill="hold">
                                              <p:stCondLst>
                                                <p:cond delay="0"/>
                                              </p:stCondLst>
                                            </p:cTn>
                                            <p:tgtEl>
                                              <p:spTgt spid="15"/>
                                            </p:tgtEl>
                                            <p:attrNameLst>
                                              <p:attrName>ppt_x</p:attrName>
                                              <p:attrName>ppt_y</p:attrName>
                                            </p:attrNameLst>
                                          </p:cBhvr>
                                        </p:animMotion>
                                        <p:animEffect transition="in" filter="fade">
                                          <p:cBhvr>
                                            <p:cTn id="5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0" grpId="1"/>
          <p:bldP spid="31" grpId="0"/>
          <p:bldP spid="32" grpId="0"/>
          <p:bldP spid="33" grpId="0"/>
          <p:bldP spid="13" grpId="0"/>
          <p:bldP spid="14" grpId="0"/>
          <p:bldP spid="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63" presetClass="path" presetSubtype="0" accel="50000" fill="hold" grpId="1" nodeType="withEffect">
                                      <p:stCondLst>
                                        <p:cond delay="0"/>
                                      </p:stCondLst>
                                      <p:childTnLst>
                                        <p:animMotion origin="layout" path="M -0.87919 -4.81481E-6 L -3.14501E-6 -4.81481E-6 " pathEditMode="relative" rAng="0" ptsTypes="AA">
                                          <p:cBhvr>
                                            <p:cTn id="9" dur="500" fill="hold"/>
                                            <p:tgtEl>
                                              <p:spTgt spid="30"/>
                                            </p:tgtEl>
                                            <p:attrNameLst>
                                              <p:attrName>ppt_x</p:attrName>
                                              <p:attrName>ppt_y</p:attrName>
                                            </p:attrNameLst>
                                          </p:cBhvr>
                                          <p:rCtr x="43960" y="0"/>
                                        </p:animMotion>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Scale>
                                          <p:cBhvr>
                                            <p:cTn id="13" dur="10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28"/>
                                            </p:tgtEl>
                                            <p:attrNameLst>
                                              <p:attrName>ppt_x</p:attrName>
                                              <p:attrName>ppt_y</p:attrName>
                                            </p:attrNameLst>
                                          </p:cBhvr>
                                        </p:animMotion>
                                        <p:animEffect transition="in" filter="fade">
                                          <p:cBhvr>
                                            <p:cTn id="15" dur="1000"/>
                                            <p:tgtEl>
                                              <p:spTgt spid="28"/>
                                            </p:tgtEl>
                                          </p:cBhvr>
                                        </p:animEffect>
                                      </p:childTnLst>
                                    </p:cTn>
                                  </p:par>
                                  <p:par>
                                    <p:cTn id="16" presetID="52" presetClass="entr" presetSubtype="0" fill="hold" grpId="0" nodeType="withEffect">
                                      <p:stCondLst>
                                        <p:cond delay="200"/>
                                      </p:stCondLst>
                                      <p:iterate type="lt">
                                        <p:tmPct val="0"/>
                                      </p:iterate>
                                      <p:childTnLst>
                                        <p:set>
                                          <p:cBhvr>
                                            <p:cTn id="17" dur="1" fill="hold">
                                              <p:stCondLst>
                                                <p:cond delay="0"/>
                                              </p:stCondLst>
                                            </p:cTn>
                                            <p:tgtEl>
                                              <p:spTgt spid="29"/>
                                            </p:tgtEl>
                                            <p:attrNameLst>
                                              <p:attrName>style.visibility</p:attrName>
                                            </p:attrNameLst>
                                          </p:cBhvr>
                                          <p:to>
                                            <p:strVal val="visible"/>
                                          </p:to>
                                        </p:set>
                                        <p:animScale>
                                          <p:cBhvr>
                                            <p:cTn id="18"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29"/>
                                            </p:tgtEl>
                                            <p:attrNameLst>
                                              <p:attrName>ppt_x</p:attrName>
                                              <p:attrName>ppt_y</p:attrName>
                                            </p:attrNameLst>
                                          </p:cBhvr>
                                        </p:animMotion>
                                        <p:animEffect transition="in" filter="fade">
                                          <p:cBhvr>
                                            <p:cTn id="20" dur="1000"/>
                                            <p:tgtEl>
                                              <p:spTgt spid="29"/>
                                            </p:tgtEl>
                                          </p:cBhvr>
                                        </p:animEffect>
                                      </p:childTnLst>
                                    </p:cTn>
                                  </p:par>
                                  <p:par>
                                    <p:cTn id="21" presetID="52" presetClass="entr" presetSubtype="0" fill="hold" grpId="0" nodeType="withEffect">
                                      <p:stCondLst>
                                        <p:cond delay="400"/>
                                      </p:stCondLst>
                                      <p:childTnLst>
                                        <p:set>
                                          <p:cBhvr>
                                            <p:cTn id="22" dur="1" fill="hold">
                                              <p:stCondLst>
                                                <p:cond delay="0"/>
                                              </p:stCondLst>
                                            </p:cTn>
                                            <p:tgtEl>
                                              <p:spTgt spid="31"/>
                                            </p:tgtEl>
                                            <p:attrNameLst>
                                              <p:attrName>style.visibility</p:attrName>
                                            </p:attrNameLst>
                                          </p:cBhvr>
                                          <p:to>
                                            <p:strVal val="visible"/>
                                          </p:to>
                                        </p:set>
                                        <p:animScale>
                                          <p:cBhvr>
                                            <p:cTn id="23"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31"/>
                                            </p:tgtEl>
                                            <p:attrNameLst>
                                              <p:attrName>ppt_x</p:attrName>
                                              <p:attrName>ppt_y</p:attrName>
                                            </p:attrNameLst>
                                          </p:cBhvr>
                                        </p:animMotion>
                                        <p:animEffect transition="in" filter="fade">
                                          <p:cBhvr>
                                            <p:cTn id="25" dur="1000"/>
                                            <p:tgtEl>
                                              <p:spTgt spid="31"/>
                                            </p:tgtEl>
                                          </p:cBhvr>
                                        </p:animEffect>
                                      </p:childTnLst>
                                    </p:cTn>
                                  </p:par>
                                  <p:par>
                                    <p:cTn id="26" presetID="52" presetClass="entr" presetSubtype="0" fill="hold" grpId="0" nodeType="withEffect">
                                      <p:stCondLst>
                                        <p:cond delay="600"/>
                                      </p:stCondLst>
                                      <p:iterate type="lt">
                                        <p:tmPct val="0"/>
                                      </p:iterate>
                                      <p:childTnLst>
                                        <p:set>
                                          <p:cBhvr>
                                            <p:cTn id="27" dur="1" fill="hold">
                                              <p:stCondLst>
                                                <p:cond delay="0"/>
                                              </p:stCondLst>
                                            </p:cTn>
                                            <p:tgtEl>
                                              <p:spTgt spid="32"/>
                                            </p:tgtEl>
                                            <p:attrNameLst>
                                              <p:attrName>style.visibility</p:attrName>
                                            </p:attrNameLst>
                                          </p:cBhvr>
                                          <p:to>
                                            <p:strVal val="visible"/>
                                          </p:to>
                                        </p:set>
                                        <p:animScale>
                                          <p:cBhvr>
                                            <p:cTn id="28" dur="1000" decel="50000" fill="hold">
                                              <p:stCondLst>
                                                <p:cond delay="0"/>
                                              </p:stCondLst>
                                            </p:cTn>
                                            <p:tgtEl>
                                              <p:spTgt spid="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32"/>
                                            </p:tgtEl>
                                            <p:attrNameLst>
                                              <p:attrName>ppt_x</p:attrName>
                                              <p:attrName>ppt_y</p:attrName>
                                            </p:attrNameLst>
                                          </p:cBhvr>
                                        </p:animMotion>
                                        <p:animEffect transition="in" filter="fade">
                                          <p:cBhvr>
                                            <p:cTn id="30" dur="1000"/>
                                            <p:tgtEl>
                                              <p:spTgt spid="32"/>
                                            </p:tgtEl>
                                          </p:cBhvr>
                                        </p:animEffect>
                                      </p:childTnLst>
                                    </p:cTn>
                                  </p:par>
                                  <p:par>
                                    <p:cTn id="31" presetID="52" presetClass="entr" presetSubtype="0" fill="hold" grpId="0" nodeType="withEffect">
                                      <p:stCondLst>
                                        <p:cond delay="800"/>
                                      </p:stCondLst>
                                      <p:childTnLst>
                                        <p:set>
                                          <p:cBhvr>
                                            <p:cTn id="32" dur="1" fill="hold">
                                              <p:stCondLst>
                                                <p:cond delay="0"/>
                                              </p:stCondLst>
                                            </p:cTn>
                                            <p:tgtEl>
                                              <p:spTgt spid="33"/>
                                            </p:tgtEl>
                                            <p:attrNameLst>
                                              <p:attrName>style.visibility</p:attrName>
                                            </p:attrNameLst>
                                          </p:cBhvr>
                                          <p:to>
                                            <p:strVal val="visible"/>
                                          </p:to>
                                        </p:set>
                                        <p:animScale>
                                          <p:cBhvr>
                                            <p:cTn id="33"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33"/>
                                            </p:tgtEl>
                                            <p:attrNameLst>
                                              <p:attrName>ppt_x</p:attrName>
                                              <p:attrName>ppt_y</p:attrName>
                                            </p:attrNameLst>
                                          </p:cBhvr>
                                        </p:animMotion>
                                        <p:animEffect transition="in" filter="fade">
                                          <p:cBhvr>
                                            <p:cTn id="35" dur="1000"/>
                                            <p:tgtEl>
                                              <p:spTgt spid="33"/>
                                            </p:tgtEl>
                                          </p:cBhvr>
                                        </p:animEffect>
                                      </p:childTnLst>
                                    </p:cTn>
                                  </p:par>
                                  <p:par>
                                    <p:cTn id="36" presetID="52" presetClass="entr" presetSubtype="0" fill="hold" grpId="0" nodeType="withEffect">
                                      <p:stCondLst>
                                        <p:cond delay="1000"/>
                                      </p:stCondLst>
                                      <p:childTnLst>
                                        <p:set>
                                          <p:cBhvr>
                                            <p:cTn id="37" dur="1" fill="hold">
                                              <p:stCondLst>
                                                <p:cond delay="0"/>
                                              </p:stCondLst>
                                            </p:cTn>
                                            <p:tgtEl>
                                              <p:spTgt spid="13"/>
                                            </p:tgtEl>
                                            <p:attrNameLst>
                                              <p:attrName>style.visibility</p:attrName>
                                            </p:attrNameLst>
                                          </p:cBhvr>
                                          <p:to>
                                            <p:strVal val="visible"/>
                                          </p:to>
                                        </p:set>
                                        <p:animScale>
                                          <p:cBhvr>
                                            <p:cTn id="38"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9" dur="1000" decel="50000" fill="hold">
                                              <p:stCondLst>
                                                <p:cond delay="0"/>
                                              </p:stCondLst>
                                            </p:cTn>
                                            <p:tgtEl>
                                              <p:spTgt spid="13"/>
                                            </p:tgtEl>
                                            <p:attrNameLst>
                                              <p:attrName>ppt_x</p:attrName>
                                              <p:attrName>ppt_y</p:attrName>
                                            </p:attrNameLst>
                                          </p:cBhvr>
                                        </p:animMotion>
                                        <p:animEffect transition="in" filter="fade">
                                          <p:cBhvr>
                                            <p:cTn id="40" dur="1000"/>
                                            <p:tgtEl>
                                              <p:spTgt spid="13"/>
                                            </p:tgtEl>
                                          </p:cBhvr>
                                        </p:animEffect>
                                      </p:childTnLst>
                                    </p:cTn>
                                  </p:par>
                                  <p:par>
                                    <p:cTn id="41" presetID="52" presetClass="entr" presetSubtype="0" fill="hold" grpId="0" nodeType="withEffect">
                                      <p:stCondLst>
                                        <p:cond delay="1200"/>
                                      </p:stCondLst>
                                      <p:iterate type="lt">
                                        <p:tmPct val="0"/>
                                      </p:iterate>
                                      <p:childTnLst>
                                        <p:set>
                                          <p:cBhvr>
                                            <p:cTn id="42" dur="1" fill="hold">
                                              <p:stCondLst>
                                                <p:cond delay="0"/>
                                              </p:stCondLst>
                                            </p:cTn>
                                            <p:tgtEl>
                                              <p:spTgt spid="14"/>
                                            </p:tgtEl>
                                            <p:attrNameLst>
                                              <p:attrName>style.visibility</p:attrName>
                                            </p:attrNameLst>
                                          </p:cBhvr>
                                          <p:to>
                                            <p:strVal val="visible"/>
                                          </p:to>
                                        </p:set>
                                        <p:animScale>
                                          <p:cBhvr>
                                            <p:cTn id="43"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14"/>
                                            </p:tgtEl>
                                            <p:attrNameLst>
                                              <p:attrName>ppt_x</p:attrName>
                                              <p:attrName>ppt_y</p:attrName>
                                            </p:attrNameLst>
                                          </p:cBhvr>
                                        </p:animMotion>
                                        <p:animEffect transition="in" filter="fade">
                                          <p:cBhvr>
                                            <p:cTn id="45" dur="1000"/>
                                            <p:tgtEl>
                                              <p:spTgt spid="14"/>
                                            </p:tgtEl>
                                          </p:cBhvr>
                                        </p:animEffect>
                                      </p:childTnLst>
                                    </p:cTn>
                                  </p:par>
                                  <p:par>
                                    <p:cTn id="46" presetID="52" presetClass="entr" presetSubtype="0" fill="hold" grpId="0" nodeType="withEffect">
                                      <p:stCondLst>
                                        <p:cond delay="1400"/>
                                      </p:stCondLst>
                                      <p:childTnLst>
                                        <p:set>
                                          <p:cBhvr>
                                            <p:cTn id="47" dur="1" fill="hold">
                                              <p:stCondLst>
                                                <p:cond delay="0"/>
                                              </p:stCondLst>
                                            </p:cTn>
                                            <p:tgtEl>
                                              <p:spTgt spid="15"/>
                                            </p:tgtEl>
                                            <p:attrNameLst>
                                              <p:attrName>style.visibility</p:attrName>
                                            </p:attrNameLst>
                                          </p:cBhvr>
                                          <p:to>
                                            <p:strVal val="visible"/>
                                          </p:to>
                                        </p:set>
                                        <p:animScale>
                                          <p:cBhvr>
                                            <p:cTn id="48"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9" dur="1000" decel="50000" fill="hold">
                                              <p:stCondLst>
                                                <p:cond delay="0"/>
                                              </p:stCondLst>
                                            </p:cTn>
                                            <p:tgtEl>
                                              <p:spTgt spid="15"/>
                                            </p:tgtEl>
                                            <p:attrNameLst>
                                              <p:attrName>ppt_x</p:attrName>
                                              <p:attrName>ppt_y</p:attrName>
                                            </p:attrNameLst>
                                          </p:cBhvr>
                                        </p:animMotion>
                                        <p:animEffect transition="in" filter="fade">
                                          <p:cBhvr>
                                            <p:cTn id="5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0" grpId="1"/>
          <p:bldP spid="31" grpId="0"/>
          <p:bldP spid="32" grpId="0"/>
          <p:bldP spid="33" grpId="0"/>
          <p:bldP spid="13" grpId="0"/>
          <p:bldP spid="14" grpId="0"/>
          <p:bldP spid="15" grpId="0"/>
        </p:bldLst>
      </p:timing>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8907487" y="5044676"/>
            <a:ext cx="648071"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 dirty="0">
                <a:solidFill>
                  <a:srgbClr val="EEECE1">
                    <a:lumMod val="25000"/>
                  </a:srgbClr>
                </a:solidFill>
              </a:rPr>
              <a:t>PPT</a:t>
            </a:r>
            <a:r>
              <a:rPr lang="zh-CN" altLang="en-US" sz="100" dirty="0">
                <a:solidFill>
                  <a:srgbClr val="EEECE1">
                    <a:lumMod val="25000"/>
                  </a:srgbClr>
                </a:solidFill>
              </a:rPr>
              <a:t>模板下载：</a:t>
            </a:r>
            <a:r>
              <a:rPr lang="en-US" altLang="zh-CN" sz="100" dirty="0">
                <a:solidFill>
                  <a:srgbClr val="EEECE1">
                    <a:lumMod val="25000"/>
                  </a:srgbClr>
                </a:solidFill>
                <a:hlinkClick r:id="rId1"/>
              </a:rPr>
              <a:t>www.1ppt.com/moban/</a:t>
            </a:r>
            <a:r>
              <a:rPr lang="en-US" altLang="zh-CN" sz="100" dirty="0">
                <a:solidFill>
                  <a:srgbClr val="EEECE1">
                    <a:lumMod val="25000"/>
                  </a:srgbClr>
                </a:solidFill>
              </a:rPr>
              <a:t>     </a:t>
            </a:r>
            <a:r>
              <a:rPr lang="zh-CN" altLang="en-US" sz="100" dirty="0">
                <a:solidFill>
                  <a:srgbClr val="EEECE1">
                    <a:lumMod val="25000"/>
                  </a:srgbClr>
                </a:solidFill>
              </a:rPr>
              <a:t>行业</a:t>
            </a:r>
            <a:r>
              <a:rPr lang="en-US" altLang="zh-CN" sz="100" dirty="0">
                <a:solidFill>
                  <a:srgbClr val="EEECE1">
                    <a:lumMod val="25000"/>
                  </a:srgbClr>
                </a:solidFill>
              </a:rPr>
              <a:t>PPT</a:t>
            </a:r>
            <a:r>
              <a:rPr lang="zh-CN" altLang="en-US" sz="100" dirty="0">
                <a:solidFill>
                  <a:srgbClr val="EEECE1">
                    <a:lumMod val="25000"/>
                  </a:srgbClr>
                </a:solidFill>
              </a:rPr>
              <a:t>模板：</a:t>
            </a:r>
            <a:r>
              <a:rPr lang="en-US" altLang="zh-CN" sz="100" dirty="0">
                <a:solidFill>
                  <a:srgbClr val="EEECE1">
                    <a:lumMod val="25000"/>
                  </a:srgbClr>
                </a:solidFill>
                <a:hlinkClick r:id="rId2"/>
              </a:rPr>
              <a:t>www.1ppt.com/hangye/</a:t>
            </a:r>
            <a:r>
              <a:rPr lang="en-US" altLang="zh-CN" sz="100" dirty="0">
                <a:solidFill>
                  <a:srgbClr val="EEECE1">
                    <a:lumMod val="25000"/>
                  </a:srgbClr>
                </a:solidFill>
              </a:rPr>
              <a:t> </a:t>
            </a:r>
            <a:endParaRPr lang="en-US" altLang="zh-CN" sz="100" dirty="0">
              <a:solidFill>
                <a:srgbClr val="EEECE1">
                  <a:lumMod val="25000"/>
                </a:srgbClr>
              </a:solidFill>
            </a:endParaRPr>
          </a:p>
          <a:p>
            <a:r>
              <a:rPr lang="zh-CN" altLang="en-US" sz="100" dirty="0">
                <a:solidFill>
                  <a:srgbClr val="EEECE1">
                    <a:lumMod val="25000"/>
                  </a:srgbClr>
                </a:solidFill>
              </a:rPr>
              <a:t>节日</a:t>
            </a:r>
            <a:r>
              <a:rPr lang="en-US" altLang="zh-CN" sz="100" dirty="0">
                <a:solidFill>
                  <a:srgbClr val="EEECE1">
                    <a:lumMod val="25000"/>
                  </a:srgbClr>
                </a:solidFill>
              </a:rPr>
              <a:t>PPT</a:t>
            </a:r>
            <a:r>
              <a:rPr lang="zh-CN" altLang="en-US" sz="100" dirty="0">
                <a:solidFill>
                  <a:srgbClr val="EEECE1">
                    <a:lumMod val="25000"/>
                  </a:srgbClr>
                </a:solidFill>
              </a:rPr>
              <a:t>模板：</a:t>
            </a:r>
            <a:r>
              <a:rPr lang="en-US" altLang="zh-CN" sz="100" dirty="0">
                <a:solidFill>
                  <a:srgbClr val="EEECE1">
                    <a:lumMod val="25000"/>
                  </a:srgbClr>
                </a:solidFill>
                <a:hlinkClick r:id="rId3"/>
              </a:rPr>
              <a:t>www.1ppt.com/jieri/</a:t>
            </a:r>
            <a:r>
              <a:rPr lang="en-US" altLang="zh-CN" sz="100" dirty="0">
                <a:solidFill>
                  <a:srgbClr val="EEECE1">
                    <a:lumMod val="25000"/>
                  </a:srgbClr>
                </a:solidFill>
              </a:rPr>
              <a:t>           PPT</a:t>
            </a:r>
            <a:r>
              <a:rPr lang="zh-CN" altLang="en-US" sz="100" dirty="0">
                <a:solidFill>
                  <a:srgbClr val="EEECE1">
                    <a:lumMod val="25000"/>
                  </a:srgbClr>
                </a:solidFill>
              </a:rPr>
              <a:t>素材下载：</a:t>
            </a:r>
            <a:r>
              <a:rPr lang="en-US" altLang="zh-CN" sz="100" dirty="0">
                <a:solidFill>
                  <a:srgbClr val="EEECE1">
                    <a:lumMod val="25000"/>
                  </a:srgbClr>
                </a:solidFill>
                <a:hlinkClick r:id="rId4"/>
              </a:rPr>
              <a:t>www.1ppt.com/sucai/</a:t>
            </a:r>
            <a:endParaRPr lang="en-US" altLang="zh-CN" sz="100" dirty="0">
              <a:solidFill>
                <a:srgbClr val="EEECE1">
                  <a:lumMod val="25000"/>
                </a:srgbClr>
              </a:solidFill>
            </a:endParaRPr>
          </a:p>
          <a:p>
            <a:r>
              <a:rPr lang="en-US" altLang="zh-CN" sz="100" dirty="0">
                <a:solidFill>
                  <a:srgbClr val="EEECE1">
                    <a:lumMod val="25000"/>
                  </a:srgbClr>
                </a:solidFill>
              </a:rPr>
              <a:t>PPT</a:t>
            </a:r>
            <a:r>
              <a:rPr lang="zh-CN" altLang="en-US" sz="100" dirty="0">
                <a:solidFill>
                  <a:srgbClr val="EEECE1">
                    <a:lumMod val="25000"/>
                  </a:srgbClr>
                </a:solidFill>
              </a:rPr>
              <a:t>背景图片：</a:t>
            </a:r>
            <a:r>
              <a:rPr lang="en-US" altLang="zh-CN" sz="100" dirty="0">
                <a:solidFill>
                  <a:srgbClr val="EEECE1">
                    <a:lumMod val="25000"/>
                  </a:srgbClr>
                </a:solidFill>
                <a:hlinkClick r:id="rId5"/>
              </a:rPr>
              <a:t>www.1ppt.com/beijing/</a:t>
            </a:r>
            <a:r>
              <a:rPr lang="en-US" altLang="zh-CN" sz="100" dirty="0">
                <a:solidFill>
                  <a:srgbClr val="EEECE1">
                    <a:lumMod val="25000"/>
                  </a:srgbClr>
                </a:solidFill>
              </a:rPr>
              <a:t>      PPT</a:t>
            </a:r>
            <a:r>
              <a:rPr lang="zh-CN" altLang="en-US" sz="100" dirty="0">
                <a:solidFill>
                  <a:srgbClr val="EEECE1">
                    <a:lumMod val="25000"/>
                  </a:srgbClr>
                </a:solidFill>
              </a:rPr>
              <a:t>图表下载：</a:t>
            </a:r>
            <a:r>
              <a:rPr lang="en-US" altLang="zh-CN" sz="100" dirty="0">
                <a:solidFill>
                  <a:srgbClr val="EEECE1">
                    <a:lumMod val="25000"/>
                  </a:srgbClr>
                </a:solidFill>
                <a:hlinkClick r:id="rId6"/>
              </a:rPr>
              <a:t>www.1ppt.com/tubiao/</a:t>
            </a:r>
            <a:r>
              <a:rPr lang="en-US" altLang="zh-CN" sz="100" dirty="0">
                <a:solidFill>
                  <a:srgbClr val="EEECE1">
                    <a:lumMod val="25000"/>
                  </a:srgbClr>
                </a:solidFill>
              </a:rPr>
              <a:t>      </a:t>
            </a:r>
            <a:endParaRPr lang="en-US" altLang="zh-CN" sz="100" dirty="0">
              <a:solidFill>
                <a:srgbClr val="EEECE1">
                  <a:lumMod val="25000"/>
                </a:srgbClr>
              </a:solidFill>
            </a:endParaRPr>
          </a:p>
          <a:p>
            <a:r>
              <a:rPr lang="zh-CN" altLang="en-US" sz="100" dirty="0">
                <a:solidFill>
                  <a:srgbClr val="EEECE1">
                    <a:lumMod val="25000"/>
                  </a:srgbClr>
                </a:solidFill>
              </a:rPr>
              <a:t>优秀</a:t>
            </a:r>
            <a:r>
              <a:rPr lang="en-US" altLang="zh-CN" sz="100" dirty="0">
                <a:solidFill>
                  <a:srgbClr val="EEECE1">
                    <a:lumMod val="25000"/>
                  </a:srgbClr>
                </a:solidFill>
              </a:rPr>
              <a:t>PPT</a:t>
            </a:r>
            <a:r>
              <a:rPr lang="zh-CN" altLang="en-US" sz="100" dirty="0">
                <a:solidFill>
                  <a:srgbClr val="EEECE1">
                    <a:lumMod val="25000"/>
                  </a:srgbClr>
                </a:solidFill>
              </a:rPr>
              <a:t>下载：</a:t>
            </a:r>
            <a:r>
              <a:rPr lang="en-US" altLang="zh-CN" sz="100" dirty="0">
                <a:solidFill>
                  <a:srgbClr val="EEECE1">
                    <a:lumMod val="25000"/>
                  </a:srgbClr>
                </a:solidFill>
                <a:hlinkClick r:id="rId7"/>
              </a:rPr>
              <a:t>www.1ppt.com/xiazai/</a:t>
            </a:r>
            <a:r>
              <a:rPr lang="en-US" altLang="zh-CN" sz="100" dirty="0">
                <a:solidFill>
                  <a:srgbClr val="EEECE1">
                    <a:lumMod val="25000"/>
                  </a:srgbClr>
                </a:solidFill>
              </a:rPr>
              <a:t>        PPT</a:t>
            </a:r>
            <a:r>
              <a:rPr lang="zh-CN" altLang="en-US" sz="100" dirty="0">
                <a:solidFill>
                  <a:srgbClr val="EEECE1">
                    <a:lumMod val="25000"/>
                  </a:srgbClr>
                </a:solidFill>
              </a:rPr>
              <a:t>教程： </a:t>
            </a:r>
            <a:r>
              <a:rPr lang="en-US" altLang="zh-CN" sz="100" dirty="0">
                <a:solidFill>
                  <a:srgbClr val="EEECE1">
                    <a:lumMod val="25000"/>
                  </a:srgbClr>
                </a:solidFill>
                <a:hlinkClick r:id="rId8"/>
              </a:rPr>
              <a:t>www.1ppt.com/powerpoint/</a:t>
            </a:r>
            <a:r>
              <a:rPr lang="en-US" altLang="zh-CN" sz="100" dirty="0">
                <a:solidFill>
                  <a:srgbClr val="EEECE1">
                    <a:lumMod val="25000"/>
                  </a:srgbClr>
                </a:solidFill>
              </a:rPr>
              <a:t>      </a:t>
            </a:r>
            <a:endParaRPr lang="en-US" altLang="zh-CN" sz="100" dirty="0">
              <a:solidFill>
                <a:srgbClr val="EEECE1">
                  <a:lumMod val="25000"/>
                </a:srgbClr>
              </a:solidFill>
            </a:endParaRPr>
          </a:p>
          <a:p>
            <a:r>
              <a:rPr lang="en-US" altLang="zh-CN" sz="100" dirty="0">
                <a:solidFill>
                  <a:srgbClr val="EEECE1">
                    <a:lumMod val="25000"/>
                  </a:srgbClr>
                </a:solidFill>
              </a:rPr>
              <a:t>Word</a:t>
            </a:r>
            <a:r>
              <a:rPr lang="zh-CN" altLang="en-US" sz="100" dirty="0">
                <a:solidFill>
                  <a:srgbClr val="EEECE1">
                    <a:lumMod val="25000"/>
                  </a:srgbClr>
                </a:solidFill>
              </a:rPr>
              <a:t>教程： </a:t>
            </a:r>
            <a:r>
              <a:rPr lang="en-US" altLang="zh-CN" sz="100" dirty="0">
                <a:solidFill>
                  <a:srgbClr val="EEECE1">
                    <a:lumMod val="25000"/>
                  </a:srgbClr>
                </a:solidFill>
                <a:hlinkClick r:id="rId9"/>
              </a:rPr>
              <a:t>www.1ppt.com/word/</a:t>
            </a:r>
            <a:r>
              <a:rPr lang="en-US" altLang="zh-CN" sz="100" dirty="0">
                <a:solidFill>
                  <a:srgbClr val="EEECE1">
                    <a:lumMod val="25000"/>
                  </a:srgbClr>
                </a:solidFill>
              </a:rPr>
              <a:t>              Excel</a:t>
            </a:r>
            <a:r>
              <a:rPr lang="zh-CN" altLang="en-US" sz="100" dirty="0">
                <a:solidFill>
                  <a:srgbClr val="EEECE1">
                    <a:lumMod val="25000"/>
                  </a:srgbClr>
                </a:solidFill>
              </a:rPr>
              <a:t>教程：</a:t>
            </a:r>
            <a:r>
              <a:rPr lang="en-US" altLang="zh-CN" sz="100" dirty="0">
                <a:solidFill>
                  <a:srgbClr val="EEECE1">
                    <a:lumMod val="25000"/>
                  </a:srgbClr>
                </a:solidFill>
                <a:hlinkClick r:id="rId10"/>
              </a:rPr>
              <a:t>www.1ppt.com/excel/</a:t>
            </a:r>
            <a:r>
              <a:rPr lang="en-US" altLang="zh-CN" sz="100" dirty="0">
                <a:solidFill>
                  <a:srgbClr val="EEECE1">
                    <a:lumMod val="25000"/>
                  </a:srgbClr>
                </a:solidFill>
              </a:rPr>
              <a:t>  </a:t>
            </a:r>
            <a:endParaRPr lang="en-US" altLang="zh-CN" sz="100" dirty="0">
              <a:solidFill>
                <a:srgbClr val="EEECE1">
                  <a:lumMod val="25000"/>
                </a:srgbClr>
              </a:solidFill>
            </a:endParaRPr>
          </a:p>
          <a:p>
            <a:r>
              <a:rPr lang="zh-CN" altLang="en-US" sz="100" dirty="0">
                <a:solidFill>
                  <a:srgbClr val="EEECE1">
                    <a:lumMod val="25000"/>
                  </a:srgbClr>
                </a:solidFill>
              </a:rPr>
              <a:t>资料下载：</a:t>
            </a:r>
            <a:r>
              <a:rPr lang="en-US" altLang="zh-CN" sz="100" dirty="0">
                <a:solidFill>
                  <a:srgbClr val="EEECE1">
                    <a:lumMod val="25000"/>
                  </a:srgbClr>
                </a:solidFill>
                <a:hlinkClick r:id="rId11"/>
              </a:rPr>
              <a:t>www.1ppt.com/ziliao/</a:t>
            </a:r>
            <a:r>
              <a:rPr lang="en-US" altLang="zh-CN" sz="100" dirty="0">
                <a:solidFill>
                  <a:srgbClr val="EEECE1">
                    <a:lumMod val="25000"/>
                  </a:srgbClr>
                </a:solidFill>
              </a:rPr>
              <a:t>                PPT</a:t>
            </a:r>
            <a:r>
              <a:rPr lang="zh-CN" altLang="en-US" sz="100" dirty="0">
                <a:solidFill>
                  <a:srgbClr val="EEECE1">
                    <a:lumMod val="25000"/>
                  </a:srgbClr>
                </a:solidFill>
              </a:rPr>
              <a:t>课件下载：</a:t>
            </a:r>
            <a:r>
              <a:rPr lang="en-US" altLang="zh-CN" sz="100" dirty="0">
                <a:solidFill>
                  <a:srgbClr val="EEECE1">
                    <a:lumMod val="25000"/>
                  </a:srgbClr>
                </a:solidFill>
                <a:hlinkClick r:id="rId12"/>
              </a:rPr>
              <a:t>www.1ppt.com/kejian/</a:t>
            </a:r>
            <a:r>
              <a:rPr lang="en-US" altLang="zh-CN" sz="100" dirty="0">
                <a:solidFill>
                  <a:srgbClr val="EEECE1">
                    <a:lumMod val="25000"/>
                  </a:srgbClr>
                </a:solidFill>
              </a:rPr>
              <a:t> </a:t>
            </a:r>
            <a:endParaRPr lang="en-US" altLang="zh-CN" sz="100" dirty="0">
              <a:solidFill>
                <a:srgbClr val="EEECE1">
                  <a:lumMod val="25000"/>
                </a:srgbClr>
              </a:solidFill>
            </a:endParaRPr>
          </a:p>
          <a:p>
            <a:r>
              <a:rPr lang="zh-CN" altLang="en-US" sz="100" dirty="0">
                <a:solidFill>
                  <a:srgbClr val="EEECE1">
                    <a:lumMod val="25000"/>
                  </a:srgbClr>
                </a:solidFill>
              </a:rPr>
              <a:t>范文下载：</a:t>
            </a:r>
            <a:r>
              <a:rPr lang="en-US" altLang="zh-CN" sz="100" dirty="0">
                <a:solidFill>
                  <a:srgbClr val="EEECE1">
                    <a:lumMod val="25000"/>
                  </a:srgbClr>
                </a:solidFill>
                <a:hlinkClick r:id="rId13"/>
              </a:rPr>
              <a:t>www.1ppt.com/fanwen/</a:t>
            </a:r>
            <a:r>
              <a:rPr lang="en-US" altLang="zh-CN" sz="100" dirty="0">
                <a:solidFill>
                  <a:srgbClr val="EEECE1">
                    <a:lumMod val="25000"/>
                  </a:srgbClr>
                </a:solidFill>
              </a:rPr>
              <a:t>             </a:t>
            </a:r>
            <a:r>
              <a:rPr lang="zh-CN" altLang="en-US" sz="100" dirty="0">
                <a:solidFill>
                  <a:srgbClr val="EEECE1">
                    <a:lumMod val="25000"/>
                  </a:srgbClr>
                </a:solidFill>
              </a:rPr>
              <a:t>试卷下载：</a:t>
            </a:r>
            <a:r>
              <a:rPr lang="en-US" altLang="zh-CN" sz="100" dirty="0">
                <a:solidFill>
                  <a:srgbClr val="EEECE1">
                    <a:lumMod val="25000"/>
                  </a:srgbClr>
                </a:solidFill>
                <a:hlinkClick r:id="rId14"/>
              </a:rPr>
              <a:t>www.1ppt.com/shiti/</a:t>
            </a:r>
            <a:r>
              <a:rPr lang="en-US" altLang="zh-CN" sz="100" dirty="0">
                <a:solidFill>
                  <a:srgbClr val="EEECE1">
                    <a:lumMod val="25000"/>
                  </a:srgbClr>
                </a:solidFill>
              </a:rPr>
              <a:t>  </a:t>
            </a:r>
            <a:endParaRPr lang="en-US" altLang="zh-CN" sz="100" dirty="0">
              <a:solidFill>
                <a:srgbClr val="EEECE1">
                  <a:lumMod val="25000"/>
                </a:srgbClr>
              </a:solidFill>
            </a:endParaRPr>
          </a:p>
          <a:p>
            <a:r>
              <a:rPr lang="zh-CN" altLang="en-US" sz="100" dirty="0">
                <a:solidFill>
                  <a:srgbClr val="EEECE1">
                    <a:lumMod val="25000"/>
                  </a:srgbClr>
                </a:solidFill>
              </a:rPr>
              <a:t>教案下载：</a:t>
            </a:r>
            <a:r>
              <a:rPr lang="en-US" altLang="zh-CN" sz="100" dirty="0">
                <a:solidFill>
                  <a:srgbClr val="EEECE1">
                    <a:lumMod val="25000"/>
                  </a:srgbClr>
                </a:solidFill>
                <a:hlinkClick r:id="rId15"/>
              </a:rPr>
              <a:t>www.1ppt.com/jiaoan/</a:t>
            </a:r>
            <a:r>
              <a:rPr lang="en-US" altLang="zh-CN" sz="100" dirty="0">
                <a:solidFill>
                  <a:srgbClr val="EEECE1">
                    <a:lumMod val="25000"/>
                  </a:srgbClr>
                </a:solidFill>
              </a:rPr>
              <a:t>  </a:t>
            </a:r>
            <a:endParaRPr lang="en-US" altLang="zh-CN" sz="100" dirty="0">
              <a:solidFill>
                <a:srgbClr val="EEECE1">
                  <a:lumMod val="25000"/>
                </a:srgbClr>
              </a:solidFill>
            </a:endParaRPr>
          </a:p>
          <a:p>
            <a:r>
              <a:rPr lang="en-US" altLang="zh-CN" sz="100" dirty="0">
                <a:solidFill>
                  <a:srgbClr val="EEECE1">
                    <a:lumMod val="25000"/>
                  </a:srgbClr>
                </a:solidFill>
              </a:rPr>
              <a:t>  </a:t>
            </a:r>
            <a:endParaRPr lang="zh-CN" altLang="en-US" sz="100" dirty="0">
              <a:solidFill>
                <a:srgbClr val="EEECE1">
                  <a:lumMod val="25000"/>
                </a:srgbClr>
              </a:solidFill>
            </a:endParaRPr>
          </a:p>
        </p:txBody>
      </p:sp>
      <p:sp>
        <p:nvSpPr>
          <p:cNvPr id="6" name="TextBox 8"/>
          <p:cNvSpPr txBox="1"/>
          <p:nvPr/>
        </p:nvSpPr>
        <p:spPr>
          <a:xfrm>
            <a:off x="966311" y="1455167"/>
            <a:ext cx="4969846" cy="430887"/>
          </a:xfrm>
          <a:prstGeom prst="rect">
            <a:avLst/>
          </a:prstGeom>
          <a:noFill/>
        </p:spPr>
        <p:txBody>
          <a:bodyPr wrap="square" rtlCol="0">
            <a:spAutoFit/>
          </a:bodyPr>
          <a:lstStyle/>
          <a:p>
            <a:r>
              <a:rPr lang="zh-CN" altLang="en-US" sz="2200" dirty="0">
                <a:solidFill>
                  <a:srgbClr val="5F5E5C"/>
                </a:solidFill>
                <a:latin typeface="华康俪金黑W8(P)" pitchFamily="34" charset="-122"/>
                <a:ea typeface="华康俪金黑W8(P)" pitchFamily="34" charset="-122"/>
              </a:rPr>
              <a:t>（一）规章制度制定、公示风险</a:t>
            </a:r>
            <a:endParaRPr lang="zh-CN" altLang="en-US" sz="2200" dirty="0">
              <a:solidFill>
                <a:srgbClr val="5F5E5C"/>
              </a:solidFill>
              <a:latin typeface="华康俪金黑W8(P)" pitchFamily="34" charset="-122"/>
              <a:ea typeface="华康俪金黑W8(P)" pitchFamily="34" charset="-122"/>
            </a:endParaRPr>
          </a:p>
        </p:txBody>
      </p:sp>
      <p:sp>
        <p:nvSpPr>
          <p:cNvPr id="10" name="TextBox 6"/>
          <p:cNvSpPr txBox="1"/>
          <p:nvPr/>
        </p:nvSpPr>
        <p:spPr>
          <a:xfrm>
            <a:off x="966311" y="4517161"/>
            <a:ext cx="5996960" cy="1648143"/>
          </a:xfrm>
          <a:prstGeom prst="rect">
            <a:avLst/>
          </a:prstGeom>
          <a:noFill/>
        </p:spPr>
        <p:txBody>
          <a:bodyPr wrap="square" rtlCol="0">
            <a:spAutoFit/>
          </a:bodyPr>
          <a:lstStyle/>
          <a:p>
            <a:pPr>
              <a:lnSpc>
                <a:spcPct val="130000"/>
              </a:lnSpc>
              <a:spcAft>
                <a:spcPts val="300"/>
              </a:spcAft>
            </a:pPr>
            <a:r>
              <a:rPr lang="zh-CN" altLang="en-US" b="1" dirty="0">
                <a:solidFill>
                  <a:srgbClr val="FF8500"/>
                </a:solidFill>
                <a:latin typeface="微软雅黑" panose="020B0503020204020204" pitchFamily="34" charset="-122"/>
                <a:ea typeface="微软雅黑" panose="020B0503020204020204" pitchFamily="34" charset="-122"/>
              </a:rPr>
              <a:t>归纳起来，一个合法有效的规章制度必须符合以下三点：</a:t>
            </a:r>
            <a:endParaRPr lang="zh-CN" altLang="en-US" b="1" dirty="0">
              <a:solidFill>
                <a:srgbClr val="FF8500"/>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规章制度必须通过</a:t>
            </a:r>
            <a:r>
              <a:rPr lang="zh-CN" altLang="en-US" b="1" dirty="0">
                <a:solidFill>
                  <a:srgbClr val="FF0000"/>
                </a:solidFill>
                <a:latin typeface="微软雅黑" panose="020B0503020204020204" pitchFamily="34" charset="-122"/>
                <a:ea typeface="微软雅黑" panose="020B0503020204020204" pitchFamily="34" charset="-122"/>
              </a:rPr>
              <a:t>民主程序制定</a:t>
            </a:r>
            <a:r>
              <a:rPr lang="zh-CN" altLang="en-US" b="1" dirty="0">
                <a:solidFill>
                  <a:srgbClr val="5F5E5C"/>
                </a:solidFill>
                <a:latin typeface="微软雅黑" panose="020B0503020204020204" pitchFamily="34" charset="-122"/>
                <a:ea typeface="微软雅黑" panose="020B0503020204020204" pitchFamily="34" charset="-122"/>
              </a:rPr>
              <a:t>； </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规章制度</a:t>
            </a:r>
            <a:r>
              <a:rPr lang="zh-CN" altLang="en-US" b="1" dirty="0">
                <a:solidFill>
                  <a:srgbClr val="FF0000"/>
                </a:solidFill>
                <a:latin typeface="微软雅黑" panose="020B0503020204020204" pitchFamily="34" charset="-122"/>
                <a:ea typeface="微软雅黑" panose="020B0503020204020204" pitchFamily="34" charset="-122"/>
              </a:rPr>
              <a:t>不能违反国家法律、行政法规及政策规定</a:t>
            </a:r>
            <a:r>
              <a:rPr lang="zh-CN" altLang="en-US" b="1" dirty="0">
                <a:solidFill>
                  <a:srgbClr val="5F5E5C"/>
                </a:solidFill>
                <a:latin typeface="微软雅黑" panose="020B0503020204020204" pitchFamily="34" charset="-122"/>
                <a:ea typeface="微软雅黑" panose="020B0503020204020204" pitchFamily="34" charset="-122"/>
              </a:rPr>
              <a:t>； </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规章制度</a:t>
            </a:r>
            <a:r>
              <a:rPr lang="zh-CN" altLang="en-US" b="1" dirty="0">
                <a:solidFill>
                  <a:srgbClr val="FF0000"/>
                </a:solidFill>
                <a:latin typeface="微软雅黑" panose="020B0503020204020204" pitchFamily="34" charset="-122"/>
                <a:ea typeface="微软雅黑" panose="020B0503020204020204" pitchFamily="34" charset="-122"/>
              </a:rPr>
              <a:t>必须向劳动者公示</a:t>
            </a:r>
            <a:r>
              <a:rPr lang="zh-CN" altLang="en-US" b="1" dirty="0">
                <a:solidFill>
                  <a:srgbClr val="5F5E5C"/>
                </a:solidFill>
                <a:latin typeface="微软雅黑" panose="020B0503020204020204" pitchFamily="34" charset="-122"/>
                <a:ea typeface="微软雅黑" panose="020B0503020204020204" pitchFamily="34" charset="-122"/>
              </a:rPr>
              <a:t>。 </a:t>
            </a:r>
            <a:endParaRPr lang="zh-CN" altLang="en-US" b="1" dirty="0">
              <a:solidFill>
                <a:srgbClr val="5F5E5C"/>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966311" y="2456309"/>
            <a:ext cx="5852944" cy="1692771"/>
          </a:xfrm>
          <a:prstGeom prst="rect">
            <a:avLst/>
          </a:prstGeom>
          <a:noFill/>
        </p:spPr>
        <p:txBody>
          <a:bodyPr wrap="square" rtlCol="0">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用人单位在制定、修改或者决定有关劳动报酬、工作时间、休息休假、劳动安全卫生、保险福利、职工培训、劳动纪律以及劳动定额管理等直接涉及劳动者切身利益的规章制度或者重大事项时，应当</a:t>
            </a:r>
            <a:r>
              <a:rPr lang="zh-CN" altLang="en-US" sz="1600" b="1" dirty="0">
                <a:solidFill>
                  <a:srgbClr val="FF8500"/>
                </a:solidFill>
                <a:latin typeface="微软雅黑" panose="020B0503020204020204" pitchFamily="34" charset="-122"/>
                <a:ea typeface="微软雅黑" panose="020B0503020204020204" pitchFamily="34" charset="-122"/>
              </a:rPr>
              <a:t>经职工代表大会或者全体职工讨论，提出方案和意见，与工会或者职工代表平等协商确定</a:t>
            </a:r>
            <a:r>
              <a:rPr lang="zh-CN" altLang="en-US" sz="1600" dirty="0">
                <a:solidFill>
                  <a:srgbClr val="5F5E5C"/>
                </a:solidFill>
                <a:latin typeface="微软雅黑" panose="020B0503020204020204" pitchFamily="34" charset="-122"/>
                <a:ea typeface="微软雅黑" panose="020B0503020204020204" pitchFamily="34" charset="-122"/>
              </a:rPr>
              <a:t>。 </a:t>
            </a:r>
            <a:endParaRPr lang="zh-CN" altLang="zh-CN" sz="1600" b="1" dirty="0">
              <a:solidFill>
                <a:srgbClr val="E67819"/>
              </a:solidFill>
              <a:latin typeface="微软雅黑" panose="020B0503020204020204" pitchFamily="34" charset="-122"/>
              <a:ea typeface="微软雅黑" panose="020B0503020204020204" pitchFamily="34" charset="-122"/>
            </a:endParaRPr>
          </a:p>
        </p:txBody>
      </p:sp>
      <p:sp>
        <p:nvSpPr>
          <p:cNvPr id="9" name="TextBox 6"/>
          <p:cNvSpPr txBox="1"/>
          <p:nvPr/>
        </p:nvSpPr>
        <p:spPr>
          <a:xfrm>
            <a:off x="6819255" y="2456309"/>
            <a:ext cx="5132864" cy="1372683"/>
          </a:xfrm>
          <a:prstGeom prst="rect">
            <a:avLst/>
          </a:prstGeom>
          <a:noFill/>
        </p:spPr>
        <p:txBody>
          <a:bodyPr wrap="square" rtlCol="0">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在规章制度和重大事项决定实施过程中，工会或者职工认为不适当的，</a:t>
            </a:r>
            <a:r>
              <a:rPr lang="zh-CN" altLang="en-US" sz="1600" b="1" dirty="0">
                <a:solidFill>
                  <a:srgbClr val="FF8500"/>
                </a:solidFill>
                <a:latin typeface="微软雅黑" panose="020B0503020204020204" pitchFamily="34" charset="-122"/>
                <a:ea typeface="微软雅黑" panose="020B0503020204020204" pitchFamily="34" charset="-122"/>
              </a:rPr>
              <a:t>有权向用人单位提出，通过协商予以修改完善</a:t>
            </a:r>
            <a:r>
              <a:rPr lang="zh-CN" altLang="en-US" sz="1600" dirty="0">
                <a:solidFill>
                  <a:srgbClr val="5F5E5C"/>
                </a:solidFill>
                <a:latin typeface="微软雅黑" panose="020B0503020204020204" pitchFamily="34" charset="-122"/>
                <a:ea typeface="微软雅黑" panose="020B0503020204020204" pitchFamily="34" charset="-122"/>
              </a:rPr>
              <a:t>。用人单位应当将直接涉及劳动者切身利益的规章制度和重大事项决定</a:t>
            </a:r>
            <a:r>
              <a:rPr lang="zh-CN" altLang="en-US" sz="1600" b="1" dirty="0">
                <a:solidFill>
                  <a:srgbClr val="FF8500"/>
                </a:solidFill>
                <a:latin typeface="微软雅黑" panose="020B0503020204020204" pitchFamily="34" charset="-122"/>
                <a:ea typeface="微软雅黑" panose="020B0503020204020204" pitchFamily="34" charset="-122"/>
              </a:rPr>
              <a:t>公示</a:t>
            </a:r>
            <a:r>
              <a:rPr lang="zh-CN" altLang="en-US" sz="1600" dirty="0">
                <a:solidFill>
                  <a:srgbClr val="5F5E5C"/>
                </a:solidFill>
                <a:latin typeface="微软雅黑" panose="020B0503020204020204" pitchFamily="34" charset="-122"/>
                <a:ea typeface="微软雅黑" panose="020B0503020204020204" pitchFamily="34" charset="-122"/>
              </a:rPr>
              <a:t>，或者告知劳动者。</a:t>
            </a:r>
            <a:endParaRPr lang="zh-CN" altLang="zh-CN" sz="1600" b="1" dirty="0">
              <a:solidFill>
                <a:srgbClr val="E67819"/>
              </a:solidFill>
              <a:latin typeface="微软雅黑" panose="020B0503020204020204" pitchFamily="34" charset="-122"/>
              <a:ea typeface="微软雅黑" panose="020B0503020204020204" pitchFamily="34" charset="-122"/>
            </a:endParaRPr>
          </a:p>
        </p:txBody>
      </p:sp>
      <p:pic>
        <p:nvPicPr>
          <p:cNvPr id="12" name="Picture 2" descr="F:\360云盘\02-个人资料\！PPT图片及版面资源\06-PPT精选插图\03-人物\6756-111223152J720.jpg"/>
          <p:cNvPicPr>
            <a:picLocks noChangeAspect="1" noChangeArrowheads="1"/>
          </p:cNvPicPr>
          <p:nvPr/>
        </p:nvPicPr>
        <p:blipFill rotWithShape="1">
          <a:blip r:embed="rId16" cstate="screen"/>
          <a:srcRect/>
          <a:stretch>
            <a:fillRect/>
          </a:stretch>
        </p:blipFill>
        <p:spPr bwMode="auto">
          <a:xfrm>
            <a:off x="7156087" y="4149080"/>
            <a:ext cx="4559712" cy="2038778"/>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 name="矩形 14"/>
          <p:cNvSpPr/>
          <p:nvPr/>
        </p:nvSpPr>
        <p:spPr>
          <a:xfrm>
            <a:off x="966311" y="6282317"/>
            <a:ext cx="10985808" cy="99011"/>
          </a:xfrm>
          <a:prstGeom prst="rect">
            <a:avLst/>
          </a:prstGeom>
          <a:solidFill>
            <a:srgbClr val="FF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decel="10000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
          <p:cNvSpPr txBox="1"/>
          <p:nvPr/>
        </p:nvSpPr>
        <p:spPr>
          <a:xfrm>
            <a:off x="966311" y="1455167"/>
            <a:ext cx="4969846" cy="430887"/>
          </a:xfrm>
          <a:prstGeom prst="rect">
            <a:avLst/>
          </a:prstGeom>
          <a:noFill/>
        </p:spPr>
        <p:txBody>
          <a:bodyPr wrap="square" rtlCol="0">
            <a:spAutoFit/>
          </a:bodyPr>
          <a:lstStyle/>
          <a:p>
            <a:r>
              <a:rPr lang="zh-CN" altLang="en-US" sz="2200" dirty="0">
                <a:solidFill>
                  <a:srgbClr val="5F5E5C"/>
                </a:solidFill>
                <a:latin typeface="华康俪金黑W8(P)" pitchFamily="34" charset="-122"/>
                <a:ea typeface="华康俪金黑W8(P)" pitchFamily="34" charset="-122"/>
              </a:rPr>
              <a:t>（二）入职管理的风险</a:t>
            </a:r>
            <a:endParaRPr lang="zh-CN" altLang="en-US" sz="2200" dirty="0">
              <a:solidFill>
                <a:srgbClr val="5F5E5C"/>
              </a:solidFill>
              <a:latin typeface="华康俪金黑W8(P)" pitchFamily="34" charset="-122"/>
              <a:ea typeface="华康俪金黑W8(P)" pitchFamily="34" charset="-122"/>
            </a:endParaRPr>
          </a:p>
        </p:txBody>
      </p:sp>
      <p:sp>
        <p:nvSpPr>
          <p:cNvPr id="7" name="TextBox 6"/>
          <p:cNvSpPr txBox="1"/>
          <p:nvPr/>
        </p:nvSpPr>
        <p:spPr>
          <a:xfrm>
            <a:off x="966311" y="2348880"/>
            <a:ext cx="10985807" cy="732508"/>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anose="020B0503020204020204" pitchFamily="34" charset="-122"/>
                <a:ea typeface="微软雅黑" panose="020B0503020204020204" pitchFamily="34" charset="-122"/>
              </a:rPr>
              <a:t>入职管理的风险主要是：</a:t>
            </a:r>
            <a:r>
              <a:rPr lang="zh-CN" altLang="en-US" sz="1600" b="1" dirty="0">
                <a:solidFill>
                  <a:srgbClr val="FF8500"/>
                </a:solidFill>
                <a:latin typeface="微软雅黑" panose="020B0503020204020204" pitchFamily="34" charset="-122"/>
                <a:ea typeface="微软雅黑" panose="020B0503020204020204" pitchFamily="34" charset="-122"/>
              </a:rPr>
              <a:t>员工职业履历造假</a:t>
            </a:r>
            <a:r>
              <a:rPr lang="zh-CN" altLang="en-US" sz="1600" dirty="0">
                <a:solidFill>
                  <a:srgbClr val="5F5E5C"/>
                </a:solidFill>
                <a:latin typeface="微软雅黑" panose="020B0503020204020204" pitchFamily="34" charset="-122"/>
                <a:ea typeface="微软雅黑" panose="020B0503020204020204" pitchFamily="34" charset="-122"/>
              </a:rPr>
              <a:t>、</a:t>
            </a:r>
            <a:r>
              <a:rPr lang="zh-CN" altLang="en-US" sz="1600" b="1" dirty="0">
                <a:solidFill>
                  <a:srgbClr val="FF8500"/>
                </a:solidFill>
                <a:latin typeface="微软雅黑" panose="020B0503020204020204" pitchFamily="34" charset="-122"/>
                <a:ea typeface="微软雅黑" panose="020B0503020204020204" pitchFamily="34" charset="-122"/>
              </a:rPr>
              <a:t>隐瞒个人信息如重大疾病</a:t>
            </a:r>
            <a:r>
              <a:rPr lang="zh-CN" altLang="en-US" sz="1600" dirty="0">
                <a:solidFill>
                  <a:srgbClr val="5F5E5C"/>
                </a:solidFill>
                <a:latin typeface="微软雅黑" panose="020B0503020204020204" pitchFamily="34" charset="-122"/>
                <a:ea typeface="微软雅黑" panose="020B0503020204020204" pitchFamily="34" charset="-122"/>
              </a:rPr>
              <a:t>等，或</a:t>
            </a:r>
            <a:r>
              <a:rPr lang="zh-CN" altLang="en-US" sz="1600" b="1" dirty="0">
                <a:solidFill>
                  <a:srgbClr val="FF8500"/>
                </a:solidFill>
                <a:latin typeface="微软雅黑" panose="020B0503020204020204" pitchFamily="34" charset="-122"/>
                <a:ea typeface="微软雅黑" panose="020B0503020204020204" pitchFamily="34" charset="-122"/>
              </a:rPr>
              <a:t>没有解除以前劳动关系</a:t>
            </a:r>
            <a:r>
              <a:rPr lang="zh-CN" altLang="en-US" sz="1600" dirty="0">
                <a:solidFill>
                  <a:srgbClr val="5F5E5C"/>
                </a:solidFill>
                <a:latin typeface="微软雅黑" panose="020B0503020204020204" pitchFamily="34" charset="-122"/>
                <a:ea typeface="微软雅黑" panose="020B0503020204020204" pitchFamily="34" charset="-122"/>
              </a:rPr>
              <a:t>或</a:t>
            </a:r>
            <a:r>
              <a:rPr lang="zh-CN" altLang="en-US" sz="1600" b="1" dirty="0">
                <a:solidFill>
                  <a:srgbClr val="FF8500"/>
                </a:solidFill>
                <a:latin typeface="微软雅黑" panose="020B0503020204020204" pitchFamily="34" charset="-122"/>
                <a:ea typeface="微软雅黑" panose="020B0503020204020204" pitchFamily="34" charset="-122"/>
              </a:rPr>
              <a:t>有保密条款</a:t>
            </a:r>
            <a:r>
              <a:rPr lang="zh-CN" altLang="en-US" sz="1600" dirty="0">
                <a:solidFill>
                  <a:srgbClr val="5F5E5C"/>
                </a:solidFill>
                <a:latin typeface="微软雅黑" panose="020B0503020204020204" pitchFamily="34" charset="-122"/>
                <a:ea typeface="微软雅黑" panose="020B0503020204020204" pitchFamily="34" charset="-122"/>
              </a:rPr>
              <a:t>等约定回避从事同行业期限内的，这样，劳动关系无效，甚至雇佣方也要承担连带责任。应对措施是：</a:t>
            </a:r>
            <a:endParaRPr lang="zh-CN" altLang="zh-CN" sz="1600" b="1" dirty="0">
              <a:solidFill>
                <a:srgbClr val="8BAB00"/>
              </a:solidFill>
              <a:latin typeface="微软雅黑" panose="020B0503020204020204" pitchFamily="34" charset="-122"/>
              <a:ea typeface="微软雅黑" panose="020B0503020204020204" pitchFamily="34" charset="-122"/>
            </a:endParaRPr>
          </a:p>
        </p:txBody>
      </p:sp>
      <p:sp>
        <p:nvSpPr>
          <p:cNvPr id="10" name="TextBox 6"/>
          <p:cNvSpPr txBox="1"/>
          <p:nvPr/>
        </p:nvSpPr>
        <p:spPr>
          <a:xfrm>
            <a:off x="966311" y="3758550"/>
            <a:ext cx="3692704" cy="1648143"/>
          </a:xfrm>
          <a:prstGeom prst="rect">
            <a:avLst/>
          </a:prstGeom>
          <a:noFill/>
        </p:spPr>
        <p:txBody>
          <a:bodyPr wrap="square" rtlCol="0">
            <a:spAutoFit/>
          </a:bodyPr>
          <a:lstStyle/>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入职登记表规范；</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候选人提交离职证明；</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背景调查；</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严格的用人及体检标准。</a:t>
            </a:r>
            <a:endParaRPr lang="zh-CN" altLang="en-US" b="1" dirty="0">
              <a:solidFill>
                <a:srgbClr val="5F5E5C"/>
              </a:solidFill>
              <a:latin typeface="微软雅黑" panose="020B0503020204020204" pitchFamily="34" charset="-122"/>
              <a:ea typeface="微软雅黑" panose="020B0503020204020204" pitchFamily="34" charset="-122"/>
            </a:endParaRPr>
          </a:p>
        </p:txBody>
      </p:sp>
      <p:sp>
        <p:nvSpPr>
          <p:cNvPr id="8" name="矩形 7"/>
          <p:cNvSpPr/>
          <p:nvPr/>
        </p:nvSpPr>
        <p:spPr>
          <a:xfrm>
            <a:off x="966311" y="5661248"/>
            <a:ext cx="10985808" cy="99011"/>
          </a:xfrm>
          <a:prstGeom prst="rect">
            <a:avLst/>
          </a:prstGeom>
          <a:solidFill>
            <a:srgbClr val="FF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6"/>
          <p:cNvSpPr txBox="1"/>
          <p:nvPr/>
        </p:nvSpPr>
        <p:spPr>
          <a:xfrm>
            <a:off x="4947047" y="3758550"/>
            <a:ext cx="7005072" cy="1692771"/>
          </a:xfrm>
          <a:prstGeom prst="rect">
            <a:avLst/>
          </a:prstGeom>
          <a:noFill/>
        </p:spPr>
        <p:txBody>
          <a:bodyPr wrap="square" rtlCol="0">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其中，入职登记表要有个人声明：</a:t>
            </a:r>
            <a:r>
              <a:rPr lang="zh-CN" altLang="en-US" sz="1600" b="1" dirty="0">
                <a:solidFill>
                  <a:srgbClr val="FF0000"/>
                </a:solidFill>
                <a:latin typeface="微软雅黑" panose="020B0503020204020204" pitchFamily="34" charset="-122"/>
                <a:ea typeface="微软雅黑" panose="020B0503020204020204" pitchFamily="34" charset="-122"/>
              </a:rPr>
              <a:t>以上所填各项均为真实情况，并充分了解上述资料的真实性是双方订立劳动合同的前提条件，如有弄虚作假或隐瞒的情况，属于严重违反公司规章制度，同意公司有权解除劳动合同或对劳动合同做无效认定处理，公司因此遭受的损失，员工有对此赔偿的义务</a:t>
            </a:r>
            <a:r>
              <a:rPr lang="zh-CN" altLang="en-US" sz="1600" dirty="0">
                <a:solidFill>
                  <a:srgbClr val="5F5E5C"/>
                </a:solidFill>
                <a:latin typeface="微软雅黑" panose="020B0503020204020204" pitchFamily="34" charset="-122"/>
                <a:ea typeface="微软雅黑" panose="020B0503020204020204" pitchFamily="34" charset="-122"/>
              </a:rPr>
              <a:t>。并要求员工签字确认。 </a:t>
            </a:r>
            <a:endParaRPr lang="zh-CN" altLang="zh-CN" sz="1600" b="1" dirty="0">
              <a:solidFill>
                <a:srgbClr val="E6781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decel="10000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1+#ppt_w/2"/>
                                          </p:val>
                                        </p:tav>
                                        <p:tav tm="100000">
                                          <p:val>
                                            <p:strVal val="#ppt_x"/>
                                          </p:val>
                                        </p:tav>
                                      </p:tavLst>
                                    </p:anim>
                                    <p:anim calcmode="lin" valueType="num">
                                      <p:cBhvr additive="base">
                                        <p:cTn id="17"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
          <p:cNvSpPr txBox="1"/>
          <p:nvPr/>
        </p:nvSpPr>
        <p:spPr>
          <a:xfrm>
            <a:off x="966311" y="1455167"/>
            <a:ext cx="4969846" cy="430887"/>
          </a:xfrm>
          <a:prstGeom prst="rect">
            <a:avLst/>
          </a:prstGeom>
          <a:noFill/>
        </p:spPr>
        <p:txBody>
          <a:bodyPr wrap="square" rtlCol="0">
            <a:spAutoFit/>
          </a:bodyPr>
          <a:lstStyle/>
          <a:p>
            <a:r>
              <a:rPr lang="zh-CN" altLang="en-US" sz="2200" dirty="0">
                <a:solidFill>
                  <a:srgbClr val="5F5E5C"/>
                </a:solidFill>
                <a:latin typeface="华康俪金黑W8(P)" pitchFamily="34" charset="-122"/>
                <a:ea typeface="华康俪金黑W8(P)" pitchFamily="34" charset="-122"/>
              </a:rPr>
              <a:t>（三）试用期运用不当风险</a:t>
            </a:r>
            <a:endParaRPr lang="zh-CN" altLang="en-US" sz="2200" dirty="0">
              <a:solidFill>
                <a:srgbClr val="5F5E5C"/>
              </a:solidFill>
              <a:latin typeface="华康俪金黑W8(P)" pitchFamily="34" charset="-122"/>
              <a:ea typeface="华康俪金黑W8(P)" pitchFamily="34" charset="-122"/>
            </a:endParaRPr>
          </a:p>
        </p:txBody>
      </p:sp>
      <p:sp>
        <p:nvSpPr>
          <p:cNvPr id="8" name="矩形 7"/>
          <p:cNvSpPr/>
          <p:nvPr/>
        </p:nvSpPr>
        <p:spPr>
          <a:xfrm>
            <a:off x="966311" y="5661248"/>
            <a:ext cx="10985808" cy="99011"/>
          </a:xfrm>
          <a:prstGeom prst="rect">
            <a:avLst/>
          </a:prstGeom>
          <a:solidFill>
            <a:srgbClr val="FF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6"/>
          <p:cNvSpPr txBox="1"/>
          <p:nvPr/>
        </p:nvSpPr>
        <p:spPr>
          <a:xfrm>
            <a:off x="966311" y="3429000"/>
            <a:ext cx="5996960" cy="2046714"/>
          </a:xfrm>
          <a:prstGeom prst="rect">
            <a:avLst/>
          </a:prstGeom>
          <a:noFill/>
        </p:spPr>
        <p:txBody>
          <a:bodyPr wrap="square" rtlCol="0">
            <a:spAutoFit/>
          </a:bodyPr>
          <a:lstStyle/>
          <a:p>
            <a:pPr>
              <a:lnSpc>
                <a:spcPct val="130000"/>
              </a:lnSpc>
              <a:spcAft>
                <a:spcPts val="300"/>
              </a:spcAft>
            </a:pPr>
            <a:r>
              <a:rPr lang="zh-CN" altLang="en-US" b="1" dirty="0">
                <a:solidFill>
                  <a:srgbClr val="FF8500"/>
                </a:solidFill>
                <a:latin typeface="微软雅黑" panose="020B0503020204020204" pitchFamily="34" charset="-122"/>
                <a:ea typeface="微软雅黑" panose="020B0503020204020204" pitchFamily="34" charset="-122"/>
              </a:rPr>
              <a:t>规避方法是：</a:t>
            </a:r>
            <a:endParaRPr lang="zh-CN" altLang="en-US" b="1" dirty="0">
              <a:solidFill>
                <a:srgbClr val="FF8500"/>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试用期期限要合法；</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试用期不能脱离劳动合同而存在；</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试用期工资标准有限制；</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试用期解除理由应充分。 </a:t>
            </a:r>
            <a:endParaRPr lang="zh-CN" altLang="en-US" b="1" dirty="0">
              <a:solidFill>
                <a:srgbClr val="5F5E5C"/>
              </a:solidFill>
              <a:latin typeface="微软雅黑" panose="020B0503020204020204" pitchFamily="34" charset="-122"/>
              <a:ea typeface="微软雅黑" panose="020B0503020204020204" pitchFamily="34" charset="-122"/>
            </a:endParaRPr>
          </a:p>
        </p:txBody>
      </p:sp>
      <p:pic>
        <p:nvPicPr>
          <p:cNvPr id="12" name="Picture 2" descr="C:\Users\user\Desktop\未标题-1 拷贝.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68285" y="1455167"/>
            <a:ext cx="4771450" cy="54028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
          <p:cNvSpPr txBox="1"/>
          <p:nvPr/>
        </p:nvSpPr>
        <p:spPr>
          <a:xfrm>
            <a:off x="966311" y="1455167"/>
            <a:ext cx="4969846" cy="430887"/>
          </a:xfrm>
          <a:prstGeom prst="rect">
            <a:avLst/>
          </a:prstGeom>
          <a:noFill/>
        </p:spPr>
        <p:txBody>
          <a:bodyPr wrap="square" rtlCol="0">
            <a:spAutoFit/>
          </a:bodyPr>
          <a:lstStyle/>
          <a:p>
            <a:r>
              <a:rPr lang="zh-CN" altLang="en-US" sz="2200" dirty="0">
                <a:solidFill>
                  <a:srgbClr val="5F5E5C"/>
                </a:solidFill>
                <a:latin typeface="华康俪金黑W8(P)" pitchFamily="34" charset="-122"/>
                <a:ea typeface="华康俪金黑W8(P)" pitchFamily="34" charset="-122"/>
              </a:rPr>
              <a:t>（四）培训协议风险</a:t>
            </a:r>
            <a:endParaRPr lang="zh-CN" altLang="en-US" sz="2200" dirty="0">
              <a:solidFill>
                <a:srgbClr val="5F5E5C"/>
              </a:solidFill>
              <a:latin typeface="华康俪金黑W8(P)" pitchFamily="34" charset="-122"/>
              <a:ea typeface="华康俪金黑W8(P)" pitchFamily="34" charset="-122"/>
            </a:endParaRPr>
          </a:p>
        </p:txBody>
      </p:sp>
      <p:sp>
        <p:nvSpPr>
          <p:cNvPr id="11" name="TextBox 6"/>
          <p:cNvSpPr txBox="1"/>
          <p:nvPr/>
        </p:nvSpPr>
        <p:spPr>
          <a:xfrm>
            <a:off x="966310" y="4555633"/>
            <a:ext cx="10985807" cy="1609671"/>
          </a:xfrm>
          <a:prstGeom prst="rect">
            <a:avLst/>
          </a:prstGeom>
          <a:noFill/>
        </p:spPr>
        <p:txBody>
          <a:bodyPr wrap="square" rtlCol="0">
            <a:spAutoFit/>
          </a:bodyPr>
          <a:lstStyle/>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违约金</a:t>
            </a:r>
            <a:r>
              <a:rPr lang="zh-CN" altLang="en-US" b="1" dirty="0">
                <a:solidFill>
                  <a:srgbClr val="FF8500"/>
                </a:solidFill>
                <a:latin typeface="微软雅黑" panose="020B0503020204020204" pitchFamily="34" charset="-122"/>
                <a:ea typeface="微软雅黑" panose="020B0503020204020204" pitchFamily="34" charset="-122"/>
              </a:rPr>
              <a:t>不应超过服务期尚未履行部分所应分摊的培训费用</a:t>
            </a:r>
            <a:r>
              <a:rPr lang="zh-CN" altLang="en-US" b="1" dirty="0">
                <a:solidFill>
                  <a:srgbClr val="5F5E5C"/>
                </a:solidFill>
                <a:latin typeface="微软雅黑" panose="020B0503020204020204" pitchFamily="34" charset="-122"/>
                <a:ea typeface="微软雅黑" panose="020B0503020204020204" pitchFamily="34" charset="-122"/>
              </a:rPr>
              <a:t>。</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支付违约金的情况不仅包括员工离职，还应包含</a:t>
            </a:r>
            <a:r>
              <a:rPr lang="zh-CN" altLang="en-US" b="1" dirty="0">
                <a:solidFill>
                  <a:srgbClr val="FF8500"/>
                </a:solidFill>
                <a:latin typeface="微软雅黑" panose="020B0503020204020204" pitchFamily="34" charset="-122"/>
                <a:ea typeface="微软雅黑" panose="020B0503020204020204" pitchFamily="34" charset="-122"/>
              </a:rPr>
              <a:t>因严重违反公司纪律被解雇情形下的违约金支付</a:t>
            </a:r>
            <a:r>
              <a:rPr lang="zh-CN" altLang="en-US" b="1" dirty="0">
                <a:solidFill>
                  <a:srgbClr val="5F5E5C"/>
                </a:solidFill>
                <a:latin typeface="微软雅黑" panose="020B0503020204020204" pitchFamily="34" charset="-122"/>
                <a:ea typeface="微软雅黑" panose="020B0503020204020204" pitchFamily="34" charset="-122"/>
              </a:rPr>
              <a:t>情况。</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FF8500"/>
                </a:solidFill>
                <a:latin typeface="微软雅黑" panose="020B0503020204020204" pitchFamily="34" charset="-122"/>
                <a:ea typeface="微软雅黑" panose="020B0503020204020204" pitchFamily="34" charset="-122"/>
              </a:rPr>
              <a:t>单位必须出具第三方开的培训费用发票</a:t>
            </a:r>
            <a:r>
              <a:rPr lang="zh-CN" altLang="en-US" b="1" dirty="0">
                <a:solidFill>
                  <a:srgbClr val="5F5E5C"/>
                </a:solidFill>
                <a:latin typeface="微软雅黑" panose="020B0503020204020204" pitchFamily="34" charset="-122"/>
                <a:ea typeface="微软雅黑" panose="020B0503020204020204" pitchFamily="34" charset="-122"/>
              </a:rPr>
              <a:t>才能证明对劳动者进行过培训，企业内部培训或没有第三方发票的都不算。</a:t>
            </a:r>
            <a:endParaRPr lang="zh-CN" altLang="en-US" b="1" dirty="0">
              <a:solidFill>
                <a:srgbClr val="5F5E5C"/>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966311" y="2132856"/>
            <a:ext cx="10985807" cy="1372683"/>
          </a:xfrm>
          <a:prstGeom prst="rect">
            <a:avLst/>
          </a:prstGeom>
          <a:noFill/>
        </p:spPr>
        <p:txBody>
          <a:bodyPr wrap="square" rtlCol="0">
            <a:spAutoFit/>
          </a:bodyPr>
          <a:lstStyle/>
          <a:p>
            <a:pPr>
              <a:lnSpc>
                <a:spcPct val="130000"/>
              </a:lnSpc>
              <a:spcAft>
                <a:spcPts val="600"/>
              </a:spcAft>
            </a:pPr>
            <a:r>
              <a:rPr lang="zh-CN" altLang="en-US" sz="1600" b="1" dirty="0">
                <a:solidFill>
                  <a:srgbClr val="FF0000"/>
                </a:solidFill>
                <a:latin typeface="微软雅黑" panose="020B0503020204020204" pitchFamily="34" charset="-122"/>
                <a:ea typeface="微软雅黑" panose="020B0503020204020204" pitchFamily="34" charset="-122"/>
              </a:rPr>
              <a:t>劳动法中明确指出：</a:t>
            </a:r>
            <a:r>
              <a:rPr lang="zh-CN" altLang="en-US" sz="1600" b="1" dirty="0">
                <a:solidFill>
                  <a:srgbClr val="5F5E5C"/>
                </a:solidFill>
                <a:latin typeface="微软雅黑" panose="020B0503020204020204" pitchFamily="34" charset="-122"/>
                <a:ea typeface="微软雅黑" panose="020B0503020204020204" pitchFamily="34" charset="-122"/>
              </a:rPr>
              <a:t>用人单位为劳动者提供专项培训费用，对其进行专业技术培训的，可以与该劳动者订立协议，约定服务期。劳动者违反服务期约定的，应当按照约定向用人单位支付违约金。</a:t>
            </a:r>
            <a:r>
              <a:rPr lang="zh-CN" altLang="en-US" sz="1600" b="1" dirty="0">
                <a:solidFill>
                  <a:srgbClr val="FF8500"/>
                </a:solidFill>
                <a:latin typeface="微软雅黑" panose="020B0503020204020204" pitchFamily="34" charset="-122"/>
                <a:ea typeface="微软雅黑" panose="020B0503020204020204" pitchFamily="34" charset="-122"/>
              </a:rPr>
              <a:t>违约金的数额不得超过用人单位提供的培训费用。</a:t>
            </a:r>
            <a:r>
              <a:rPr lang="zh-CN" altLang="en-US" sz="1600" b="1" dirty="0">
                <a:solidFill>
                  <a:srgbClr val="5F5E5C"/>
                </a:solidFill>
                <a:latin typeface="微软雅黑" panose="020B0503020204020204" pitchFamily="34" charset="-122"/>
                <a:ea typeface="微软雅黑" panose="020B0503020204020204" pitchFamily="34" charset="-122"/>
              </a:rPr>
              <a:t>用人单位要求劳动者支付的违约金</a:t>
            </a:r>
            <a:r>
              <a:rPr lang="zh-CN" altLang="en-US" sz="1600" b="1" dirty="0">
                <a:solidFill>
                  <a:srgbClr val="FF8500"/>
                </a:solidFill>
                <a:latin typeface="微软雅黑" panose="020B0503020204020204" pitchFamily="34" charset="-122"/>
                <a:ea typeface="微软雅黑" panose="020B0503020204020204" pitchFamily="34" charset="-122"/>
              </a:rPr>
              <a:t>不得超过服务期尚未履行部分所应分摊的培训费用。</a:t>
            </a:r>
            <a:r>
              <a:rPr lang="zh-CN" altLang="en-US" sz="1600" b="1" dirty="0">
                <a:solidFill>
                  <a:srgbClr val="5F5E5C"/>
                </a:solidFill>
                <a:latin typeface="微软雅黑" panose="020B0503020204020204" pitchFamily="34" charset="-122"/>
                <a:ea typeface="微软雅黑" panose="020B0503020204020204" pitchFamily="34" charset="-122"/>
              </a:rPr>
              <a:t>用人单位与劳动者约定服务期的，不影响按照正常的工资调整机制提高劳动者在服务期期间的劳动报酬。</a:t>
            </a:r>
            <a:endParaRPr lang="zh-CN" altLang="zh-CN" sz="1600" b="1" dirty="0">
              <a:solidFill>
                <a:srgbClr val="8BAB00"/>
              </a:solidFill>
              <a:latin typeface="微软雅黑" panose="020B0503020204020204" pitchFamily="34" charset="-122"/>
              <a:ea typeface="微软雅黑" panose="020B0503020204020204" pitchFamily="34" charset="-122"/>
            </a:endParaRPr>
          </a:p>
        </p:txBody>
      </p:sp>
      <p:sp>
        <p:nvSpPr>
          <p:cNvPr id="9" name="矩形 8"/>
          <p:cNvSpPr/>
          <p:nvPr/>
        </p:nvSpPr>
        <p:spPr>
          <a:xfrm>
            <a:off x="1110327" y="3861048"/>
            <a:ext cx="1532464" cy="5040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0" name="TextBox 9"/>
          <p:cNvSpPr txBox="1"/>
          <p:nvPr/>
        </p:nvSpPr>
        <p:spPr>
          <a:xfrm>
            <a:off x="1110327" y="3886860"/>
            <a:ext cx="1532464" cy="452432"/>
          </a:xfrm>
          <a:prstGeom prst="rect">
            <a:avLst/>
          </a:prstGeom>
          <a:noFill/>
        </p:spPr>
        <p:txBody>
          <a:bodyPr wrap="square" rtlCol="0" anchor="ctr">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pPr algn="ctr"/>
            <a:r>
              <a:rPr lang="zh-CN" altLang="en-US" sz="1800" dirty="0">
                <a:solidFill>
                  <a:schemeClr val="bg1"/>
                </a:solidFill>
              </a:rPr>
              <a:t>风险提醒</a:t>
            </a:r>
            <a:endParaRPr lang="zh-CN" altLang="zh-CN" sz="18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decel="10000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
          <p:cNvSpPr txBox="1"/>
          <p:nvPr/>
        </p:nvSpPr>
        <p:spPr>
          <a:xfrm>
            <a:off x="966311" y="1455167"/>
            <a:ext cx="4969846" cy="430887"/>
          </a:xfrm>
          <a:prstGeom prst="rect">
            <a:avLst/>
          </a:prstGeom>
          <a:noFill/>
        </p:spPr>
        <p:txBody>
          <a:bodyPr wrap="square" rtlCol="0">
            <a:spAutoFit/>
          </a:bodyPr>
          <a:lstStyle/>
          <a:p>
            <a:r>
              <a:rPr lang="zh-CN" altLang="en-US" sz="2200" dirty="0">
                <a:solidFill>
                  <a:srgbClr val="5F5E5C"/>
                </a:solidFill>
                <a:latin typeface="华康俪金黑W8(P)" pitchFamily="34" charset="-122"/>
                <a:ea typeface="华康俪金黑W8(P)" pitchFamily="34" charset="-122"/>
              </a:rPr>
              <a:t>（五）保密协议与竞业禁止风险</a:t>
            </a:r>
            <a:endParaRPr lang="zh-CN" altLang="en-US" sz="2200" dirty="0">
              <a:solidFill>
                <a:srgbClr val="5F5E5C"/>
              </a:solidFill>
              <a:latin typeface="华康俪金黑W8(P)" pitchFamily="34" charset="-122"/>
              <a:ea typeface="华康俪金黑W8(P)" pitchFamily="34" charset="-122"/>
            </a:endParaRPr>
          </a:p>
        </p:txBody>
      </p:sp>
      <p:sp>
        <p:nvSpPr>
          <p:cNvPr id="7" name="TextBox 6"/>
          <p:cNvSpPr txBox="1"/>
          <p:nvPr/>
        </p:nvSpPr>
        <p:spPr>
          <a:xfrm>
            <a:off x="966311" y="2132856"/>
            <a:ext cx="10985807" cy="1052596"/>
          </a:xfrm>
          <a:prstGeom prst="rect">
            <a:avLst/>
          </a:prstGeom>
          <a:noFill/>
        </p:spPr>
        <p:txBody>
          <a:bodyPr wrap="square" rtlCol="0">
            <a:spAutoFit/>
          </a:bodyPr>
          <a:lstStyle/>
          <a:p>
            <a:pPr>
              <a:lnSpc>
                <a:spcPct val="130000"/>
              </a:lnSpc>
              <a:spcAft>
                <a:spcPts val="600"/>
              </a:spcAft>
            </a:pPr>
            <a:r>
              <a:rPr lang="en-US" altLang="zh-CN" sz="1600" b="1" dirty="0">
                <a:solidFill>
                  <a:srgbClr val="FF8500"/>
                </a:solidFill>
                <a:latin typeface="微软雅黑" panose="020B0503020204020204" pitchFamily="34" charset="-122"/>
                <a:ea typeface="微软雅黑" panose="020B0503020204020204" pitchFamily="34" charset="-122"/>
              </a:rPr>
              <a:t>《</a:t>
            </a:r>
            <a:r>
              <a:rPr lang="zh-CN" altLang="en-US" sz="1600" b="1" dirty="0">
                <a:solidFill>
                  <a:srgbClr val="FF8500"/>
                </a:solidFill>
                <a:latin typeface="微软雅黑" panose="020B0503020204020204" pitchFamily="34" charset="-122"/>
                <a:ea typeface="微软雅黑" panose="020B0503020204020204" pitchFamily="34" charset="-122"/>
              </a:rPr>
              <a:t>劳动合同法</a:t>
            </a:r>
            <a:r>
              <a:rPr lang="en-US" altLang="zh-CN" sz="1600" b="1" dirty="0">
                <a:solidFill>
                  <a:srgbClr val="FF8500"/>
                </a:solidFill>
                <a:latin typeface="微软雅黑" panose="020B0503020204020204" pitchFamily="34" charset="-122"/>
                <a:ea typeface="微软雅黑" panose="020B0503020204020204" pitchFamily="34" charset="-122"/>
              </a:rPr>
              <a:t>》</a:t>
            </a:r>
            <a:r>
              <a:rPr lang="zh-CN" altLang="en-US" sz="1600" b="1" dirty="0">
                <a:solidFill>
                  <a:srgbClr val="FF8500"/>
                </a:solidFill>
                <a:latin typeface="微软雅黑" panose="020B0503020204020204" pitchFamily="34" charset="-122"/>
                <a:ea typeface="微软雅黑" panose="020B0503020204020204" pitchFamily="34" charset="-122"/>
              </a:rPr>
              <a:t>规定：</a:t>
            </a:r>
            <a:r>
              <a:rPr lang="zh-CN" altLang="en-US" sz="1600" b="1" dirty="0">
                <a:solidFill>
                  <a:srgbClr val="5F5E5C"/>
                </a:solidFill>
                <a:latin typeface="微软雅黑" panose="020B0503020204020204" pitchFamily="34" charset="-122"/>
                <a:ea typeface="微软雅黑" panose="020B0503020204020204" pitchFamily="34" charset="-122"/>
              </a:rPr>
              <a:t>对负有保密义务的劳动者，用人单位可以在劳动合同或者保密协议中与劳动者约定竞业限制条款，并约定在解除或者终止劳动合同后，在竞业限制期限内按月给予劳动者经济补偿。劳动者违反竞业限制约定的，应当按月向用人单位支付违约金。</a:t>
            </a:r>
            <a:r>
              <a:rPr lang="zh-CN" altLang="en-US" sz="1600" b="1" dirty="0">
                <a:solidFill>
                  <a:srgbClr val="FF8500"/>
                </a:solidFill>
                <a:latin typeface="微软雅黑" panose="020B0503020204020204" pitchFamily="34" charset="-122"/>
                <a:ea typeface="微软雅黑" panose="020B0503020204020204" pitchFamily="34" charset="-122"/>
              </a:rPr>
              <a:t>竞业限制期限不得超过</a:t>
            </a:r>
            <a:r>
              <a:rPr lang="en-US" altLang="zh-CN" sz="1600" b="1" dirty="0">
                <a:solidFill>
                  <a:srgbClr val="FF8500"/>
                </a:solidFill>
                <a:latin typeface="微软雅黑" panose="020B0503020204020204" pitchFamily="34" charset="-122"/>
                <a:ea typeface="微软雅黑" panose="020B0503020204020204" pitchFamily="34" charset="-122"/>
              </a:rPr>
              <a:t>2</a:t>
            </a:r>
            <a:r>
              <a:rPr lang="zh-CN" altLang="en-US" sz="1600" b="1" dirty="0">
                <a:solidFill>
                  <a:srgbClr val="FF8500"/>
                </a:solidFill>
                <a:latin typeface="微软雅黑" panose="020B0503020204020204" pitchFamily="34" charset="-122"/>
                <a:ea typeface="微软雅黑" panose="020B0503020204020204" pitchFamily="34" charset="-122"/>
              </a:rPr>
              <a:t>年。</a:t>
            </a:r>
            <a:endParaRPr lang="zh-CN" altLang="zh-CN" sz="1600" b="1" dirty="0">
              <a:solidFill>
                <a:srgbClr val="FF8500"/>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10203631" y="3315832"/>
            <a:ext cx="1748488" cy="452432"/>
          </a:xfrm>
          <a:prstGeom prst="rect">
            <a:avLst/>
          </a:prstGeom>
          <a:noFill/>
        </p:spPr>
        <p:txBody>
          <a:bodyPr wrap="square" rtlCol="0">
            <a:spAutoFit/>
          </a:bodyPr>
          <a:lstStyle/>
          <a:p>
            <a:pPr algn="r">
              <a:lnSpc>
                <a:spcPct val="130000"/>
              </a:lnSpc>
            </a:pPr>
            <a:r>
              <a:rPr lang="zh-CN" altLang="en-US" dirty="0">
                <a:solidFill>
                  <a:srgbClr val="5F5E5C"/>
                </a:solidFill>
                <a:latin typeface="华康俪金黑W8(P)" pitchFamily="34" charset="-122"/>
                <a:ea typeface="华康俪金黑W8(P)" pitchFamily="34" charset="-122"/>
              </a:rPr>
              <a:t>（</a:t>
            </a:r>
            <a:r>
              <a:rPr lang="en-US" altLang="zh-CN" dirty="0">
                <a:solidFill>
                  <a:srgbClr val="5F5E5C"/>
                </a:solidFill>
                <a:latin typeface="华康俪金黑W8(P)" pitchFamily="34" charset="-122"/>
                <a:ea typeface="华康俪金黑W8(P)" pitchFamily="34" charset="-122"/>
              </a:rPr>
              <a:t>1</a:t>
            </a:r>
            <a:r>
              <a:rPr lang="zh-CN" altLang="en-US" dirty="0">
                <a:solidFill>
                  <a:srgbClr val="5F5E5C"/>
                </a:solidFill>
                <a:latin typeface="华康俪金黑W8(P)" pitchFamily="34" charset="-122"/>
                <a:ea typeface="华康俪金黑W8(P)" pitchFamily="34" charset="-122"/>
              </a:rPr>
              <a:t>）保密协议</a:t>
            </a:r>
            <a:endParaRPr lang="zh-CN" altLang="en-US" dirty="0">
              <a:solidFill>
                <a:srgbClr val="5F5E5C"/>
              </a:solidFill>
              <a:latin typeface="华康俪金黑W8(P)" pitchFamily="34" charset="-122"/>
              <a:ea typeface="华康俪金黑W8(P)" pitchFamily="34" charset="-122"/>
            </a:endParaRPr>
          </a:p>
        </p:txBody>
      </p:sp>
      <p:sp>
        <p:nvSpPr>
          <p:cNvPr id="12" name="矩形 11"/>
          <p:cNvSpPr/>
          <p:nvPr/>
        </p:nvSpPr>
        <p:spPr>
          <a:xfrm>
            <a:off x="966311" y="3762037"/>
            <a:ext cx="10985808" cy="99011"/>
          </a:xfrm>
          <a:prstGeom prst="rect">
            <a:avLst/>
          </a:prstGeom>
          <a:solidFill>
            <a:srgbClr val="FF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66311" y="5270310"/>
            <a:ext cx="10985808" cy="1039010"/>
          </a:xfrm>
          <a:prstGeom prst="rect">
            <a:avLst/>
          </a:prstGeom>
          <a:solidFill>
            <a:srgbClr val="FF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6"/>
          <p:cNvSpPr txBox="1"/>
          <p:nvPr/>
        </p:nvSpPr>
        <p:spPr>
          <a:xfrm>
            <a:off x="1058612" y="5363032"/>
            <a:ext cx="10816061" cy="853567"/>
          </a:xfrm>
          <a:prstGeom prst="rect">
            <a:avLst/>
          </a:prstGeom>
          <a:noFill/>
        </p:spPr>
        <p:txBody>
          <a:bodyPr wrap="square" rtlCol="0">
            <a:spAutoFit/>
          </a:bodyPr>
          <a:lstStyle/>
          <a:p>
            <a:pPr>
              <a:lnSpc>
                <a:spcPct val="130000"/>
              </a:lnSpc>
              <a:spcAft>
                <a:spcPts val="600"/>
              </a:spcAft>
            </a:pPr>
            <a:r>
              <a:rPr lang="zh-CN" altLang="en-US" sz="2000" b="1" dirty="0">
                <a:solidFill>
                  <a:schemeClr val="bg1"/>
                </a:solidFill>
                <a:latin typeface="微软雅黑" panose="020B0503020204020204" pitchFamily="34" charset="-122"/>
                <a:ea typeface="微软雅黑" panose="020B0503020204020204" pitchFamily="34" charset="-122"/>
              </a:rPr>
              <a:t>因此，劳动者与用人单位之间的保密约定，既可以以保密条款的形式写入劳动合同，也可以单独订立一份保密协议。两种形式的效力是相同的。</a:t>
            </a:r>
            <a:endParaRPr lang="zh-CN" altLang="zh-CN" sz="2000" b="1" dirty="0">
              <a:solidFill>
                <a:schemeClr val="bg1"/>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966311" y="4032588"/>
            <a:ext cx="4969846" cy="1052596"/>
          </a:xfrm>
          <a:prstGeom prst="rect">
            <a:avLst/>
          </a:prstGeom>
          <a:noFill/>
        </p:spPr>
        <p:txBody>
          <a:bodyPr wrap="square" rtlCol="0">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根据</a:t>
            </a:r>
            <a:r>
              <a:rPr lang="en-US" altLang="zh-CN" sz="1600" dirty="0">
                <a:solidFill>
                  <a:srgbClr val="5F5E5C"/>
                </a:solidFill>
                <a:latin typeface="微软雅黑" panose="020B0503020204020204" pitchFamily="34" charset="-122"/>
                <a:ea typeface="微软雅黑" panose="020B0503020204020204" pitchFamily="34" charset="-122"/>
              </a:rPr>
              <a:t>《</a:t>
            </a:r>
            <a:r>
              <a:rPr lang="zh-CN" altLang="en-US" sz="1600" dirty="0">
                <a:solidFill>
                  <a:srgbClr val="5F5E5C"/>
                </a:solidFill>
                <a:latin typeface="微软雅黑" panose="020B0503020204020204" pitchFamily="34" charset="-122"/>
                <a:ea typeface="微软雅黑" panose="020B0503020204020204" pitchFamily="34" charset="-122"/>
              </a:rPr>
              <a:t>反不正当竞争法</a:t>
            </a:r>
            <a:r>
              <a:rPr lang="en-US" altLang="zh-CN" sz="1600" dirty="0">
                <a:solidFill>
                  <a:srgbClr val="5F5E5C"/>
                </a:solidFill>
                <a:latin typeface="微软雅黑" panose="020B0503020204020204" pitchFamily="34" charset="-122"/>
                <a:ea typeface="微软雅黑" panose="020B0503020204020204" pitchFamily="34" charset="-122"/>
              </a:rPr>
              <a:t>》</a:t>
            </a:r>
            <a:r>
              <a:rPr lang="zh-CN" altLang="en-US" sz="1600" dirty="0">
                <a:solidFill>
                  <a:srgbClr val="5F5E5C"/>
                </a:solidFill>
                <a:latin typeface="微软雅黑" panose="020B0503020204020204" pitchFamily="34" charset="-122"/>
                <a:ea typeface="微软雅黑" panose="020B0503020204020204" pitchFamily="34" charset="-122"/>
              </a:rPr>
              <a:t>规定，“商业秘密”是指不为公众所知悉、能为权利人带来经济利益、具有实用性并经权利人采取保密措施的技术信息和经营信息。</a:t>
            </a:r>
            <a:endParaRPr lang="zh-CN" altLang="zh-CN" sz="1600" b="1" dirty="0">
              <a:solidFill>
                <a:srgbClr val="E67819"/>
              </a:solidFill>
              <a:latin typeface="微软雅黑" panose="020B0503020204020204" pitchFamily="34" charset="-122"/>
              <a:ea typeface="微软雅黑" panose="020B0503020204020204" pitchFamily="34" charset="-122"/>
            </a:endParaRPr>
          </a:p>
        </p:txBody>
      </p:sp>
      <p:sp>
        <p:nvSpPr>
          <p:cNvPr id="17" name="TextBox 6"/>
          <p:cNvSpPr txBox="1"/>
          <p:nvPr/>
        </p:nvSpPr>
        <p:spPr>
          <a:xfrm>
            <a:off x="5936157" y="4032588"/>
            <a:ext cx="6015962" cy="1052596"/>
          </a:xfrm>
          <a:prstGeom prst="rect">
            <a:avLst/>
          </a:prstGeom>
          <a:noFill/>
        </p:spPr>
        <p:txBody>
          <a:bodyPr wrap="square" rtlCol="0">
            <a:spAutoFit/>
          </a:bodyPr>
          <a:lstStyle/>
          <a:p>
            <a:pPr>
              <a:lnSpc>
                <a:spcPct val="130000"/>
              </a:lnSpc>
            </a:pPr>
            <a:r>
              <a:rPr lang="en-US" altLang="zh-CN" sz="1600" dirty="0">
                <a:solidFill>
                  <a:srgbClr val="5F5E5C"/>
                </a:solidFill>
                <a:latin typeface="微软雅黑" panose="020B0503020204020204" pitchFamily="34" charset="-122"/>
                <a:ea typeface="微软雅黑" panose="020B0503020204020204" pitchFamily="34" charset="-122"/>
              </a:rPr>
              <a:t>《</a:t>
            </a:r>
            <a:r>
              <a:rPr lang="zh-CN" altLang="en-US" sz="1600" dirty="0">
                <a:solidFill>
                  <a:srgbClr val="5F5E5C"/>
                </a:solidFill>
                <a:latin typeface="微软雅黑" panose="020B0503020204020204" pitchFamily="34" charset="-122"/>
                <a:ea typeface="微软雅黑" panose="020B0503020204020204" pitchFamily="34" charset="-122"/>
              </a:rPr>
              <a:t>劳动合同法</a:t>
            </a:r>
            <a:r>
              <a:rPr lang="en-US" altLang="zh-CN" sz="1600" dirty="0">
                <a:solidFill>
                  <a:srgbClr val="5F5E5C"/>
                </a:solidFill>
                <a:latin typeface="微软雅黑" panose="020B0503020204020204" pitchFamily="34" charset="-122"/>
                <a:ea typeface="微软雅黑" panose="020B0503020204020204" pitchFamily="34" charset="-122"/>
              </a:rPr>
              <a:t>》</a:t>
            </a:r>
            <a:r>
              <a:rPr lang="zh-CN" altLang="en-US" sz="1600" dirty="0">
                <a:solidFill>
                  <a:srgbClr val="5F5E5C"/>
                </a:solidFill>
                <a:latin typeface="微软雅黑" panose="020B0503020204020204" pitchFamily="34" charset="-122"/>
                <a:ea typeface="微软雅黑" panose="020B0503020204020204" pitchFamily="34" charset="-122"/>
              </a:rPr>
              <a:t>第</a:t>
            </a:r>
            <a:r>
              <a:rPr lang="en-US" altLang="zh-CN" sz="1600" dirty="0">
                <a:solidFill>
                  <a:srgbClr val="5F5E5C"/>
                </a:solidFill>
                <a:latin typeface="微软雅黑" panose="020B0503020204020204" pitchFamily="34" charset="-122"/>
                <a:ea typeface="微软雅黑" panose="020B0503020204020204" pitchFamily="34" charset="-122"/>
              </a:rPr>
              <a:t>23</a:t>
            </a:r>
            <a:r>
              <a:rPr lang="zh-CN" altLang="en-US" sz="1600" dirty="0">
                <a:solidFill>
                  <a:srgbClr val="5F5E5C"/>
                </a:solidFill>
                <a:latin typeface="微软雅黑" panose="020B0503020204020204" pitchFamily="34" charset="-122"/>
                <a:ea typeface="微软雅黑" panose="020B0503020204020204" pitchFamily="34" charset="-122"/>
              </a:rPr>
              <a:t>条第二款规定：“对负有保密义务的劳动者，用人单位可以在劳动合同或者保密协议中与劳动者约定竞业限制条款。”</a:t>
            </a:r>
            <a:r>
              <a:rPr lang="zh-CN" altLang="en-US" sz="1600" b="1" dirty="0">
                <a:solidFill>
                  <a:srgbClr val="FF8500"/>
                </a:solidFill>
                <a:latin typeface="微软雅黑" panose="020B0503020204020204" pitchFamily="34" charset="-122"/>
                <a:ea typeface="微软雅黑" panose="020B0503020204020204" pitchFamily="34" charset="-122"/>
              </a:rPr>
              <a:t>该条款将劳动者的保密义务延续到了劳动合同终结后。</a:t>
            </a:r>
            <a:endParaRPr lang="zh-CN" altLang="en-US" sz="1600" b="1" dirty="0">
              <a:solidFill>
                <a:srgbClr val="FF85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1000"/>
                            </p:stCondLst>
                            <p:childTnLst>
                              <p:par>
                                <p:cTn id="14" presetID="2" presetClass="entr" presetSubtype="8"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0-#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1+#ppt_w/2"/>
                                          </p:val>
                                        </p:tav>
                                        <p:tav tm="100000">
                                          <p:val>
                                            <p:strVal val="#ppt_x"/>
                                          </p:val>
                                        </p:tav>
                                      </p:tavLst>
                                    </p:anim>
                                    <p:anim calcmode="lin" valueType="num">
                                      <p:cBhvr additive="base">
                                        <p:cTn id="21" dur="500" fill="hold"/>
                                        <p:tgtEl>
                                          <p:spTgt spid="17"/>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4" decel="10000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5" grpId="0"/>
      <p:bldP spid="16" grpId="0"/>
      <p:bldP spid="1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
          <p:cNvSpPr txBox="1"/>
          <p:nvPr/>
        </p:nvSpPr>
        <p:spPr>
          <a:xfrm>
            <a:off x="966311" y="1455167"/>
            <a:ext cx="4969846" cy="430887"/>
          </a:xfrm>
          <a:prstGeom prst="rect">
            <a:avLst/>
          </a:prstGeom>
          <a:noFill/>
        </p:spPr>
        <p:txBody>
          <a:bodyPr wrap="square" rtlCol="0">
            <a:spAutoFit/>
          </a:bodyPr>
          <a:lstStyle/>
          <a:p>
            <a:r>
              <a:rPr lang="zh-CN" altLang="en-US" sz="2200" dirty="0">
                <a:solidFill>
                  <a:srgbClr val="5F5E5C"/>
                </a:solidFill>
                <a:latin typeface="华康俪金黑W8(P)" pitchFamily="34" charset="-122"/>
                <a:ea typeface="华康俪金黑W8(P)" pitchFamily="34" charset="-122"/>
              </a:rPr>
              <a:t>（五）保密协议与竞业禁止风险</a:t>
            </a:r>
            <a:endParaRPr lang="zh-CN" altLang="en-US" sz="2200" dirty="0">
              <a:solidFill>
                <a:srgbClr val="5F5E5C"/>
              </a:solidFill>
              <a:latin typeface="华康俪金黑W8(P)" pitchFamily="34" charset="-122"/>
              <a:ea typeface="华康俪金黑W8(P)" pitchFamily="34" charset="-122"/>
            </a:endParaRPr>
          </a:p>
        </p:txBody>
      </p:sp>
      <p:sp>
        <p:nvSpPr>
          <p:cNvPr id="8" name="TextBox 7"/>
          <p:cNvSpPr txBox="1"/>
          <p:nvPr/>
        </p:nvSpPr>
        <p:spPr>
          <a:xfrm>
            <a:off x="10203631" y="2295617"/>
            <a:ext cx="1748488" cy="452432"/>
          </a:xfrm>
          <a:prstGeom prst="rect">
            <a:avLst/>
          </a:prstGeom>
          <a:noFill/>
        </p:spPr>
        <p:txBody>
          <a:bodyPr wrap="square" rtlCol="0">
            <a:spAutoFit/>
          </a:bodyPr>
          <a:lstStyle/>
          <a:p>
            <a:pPr algn="r">
              <a:lnSpc>
                <a:spcPct val="130000"/>
              </a:lnSpc>
            </a:pPr>
            <a:r>
              <a:rPr lang="zh-CN" altLang="en-US" dirty="0">
                <a:solidFill>
                  <a:srgbClr val="5F5E5C"/>
                </a:solidFill>
                <a:latin typeface="华康俪金黑W8(P)" pitchFamily="34" charset="-122"/>
                <a:ea typeface="华康俪金黑W8(P)" pitchFamily="34" charset="-122"/>
              </a:rPr>
              <a:t>（</a:t>
            </a:r>
            <a:r>
              <a:rPr lang="en-US" altLang="zh-CN" dirty="0">
                <a:solidFill>
                  <a:srgbClr val="5F5E5C"/>
                </a:solidFill>
                <a:latin typeface="华康俪金黑W8(P)" pitchFamily="34" charset="-122"/>
                <a:ea typeface="华康俪金黑W8(P)" pitchFamily="34" charset="-122"/>
              </a:rPr>
              <a:t>2</a:t>
            </a:r>
            <a:r>
              <a:rPr lang="zh-CN" altLang="en-US" dirty="0">
                <a:solidFill>
                  <a:srgbClr val="5F5E5C"/>
                </a:solidFill>
                <a:latin typeface="华康俪金黑W8(P)" pitchFamily="34" charset="-122"/>
                <a:ea typeface="华康俪金黑W8(P)" pitchFamily="34" charset="-122"/>
              </a:rPr>
              <a:t>）竞业禁止</a:t>
            </a:r>
            <a:endParaRPr lang="zh-CN" altLang="en-US" dirty="0">
              <a:solidFill>
                <a:srgbClr val="5F5E5C"/>
              </a:solidFill>
              <a:latin typeface="华康俪金黑W8(P)" pitchFamily="34" charset="-122"/>
              <a:ea typeface="华康俪金黑W8(P)" pitchFamily="34" charset="-122"/>
            </a:endParaRPr>
          </a:p>
        </p:txBody>
      </p:sp>
      <p:sp>
        <p:nvSpPr>
          <p:cNvPr id="12" name="矩形 11"/>
          <p:cNvSpPr/>
          <p:nvPr/>
        </p:nvSpPr>
        <p:spPr>
          <a:xfrm>
            <a:off x="966311" y="2741822"/>
            <a:ext cx="10985808" cy="99011"/>
          </a:xfrm>
          <a:prstGeom prst="rect">
            <a:avLst/>
          </a:prstGeom>
          <a:solidFill>
            <a:srgbClr val="FF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966311" y="3157283"/>
            <a:ext cx="5132864" cy="2332946"/>
          </a:xfrm>
          <a:prstGeom prst="rect">
            <a:avLst/>
          </a:prstGeom>
          <a:noFill/>
        </p:spPr>
        <p:txBody>
          <a:bodyPr wrap="square" rtlCol="0">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所谓竞业禁止，亦称竞业避止、竞业限制，是</a:t>
            </a:r>
            <a:r>
              <a:rPr lang="zh-CN" altLang="en-US" sz="1600" b="1" dirty="0">
                <a:solidFill>
                  <a:srgbClr val="FF8500"/>
                </a:solidFill>
                <a:latin typeface="微软雅黑" panose="020B0503020204020204" pitchFamily="34" charset="-122"/>
                <a:ea typeface="微软雅黑" panose="020B0503020204020204" pitchFamily="34" charset="-122"/>
              </a:rPr>
              <a:t>指负有特定义务的员工在离开岗位后一定期间内不得自营或为他人经营与其所任职的企业同类的经营项目</a:t>
            </a:r>
            <a:r>
              <a:rPr lang="zh-CN" altLang="en-US" sz="1600" dirty="0">
                <a:solidFill>
                  <a:srgbClr val="5F5E5C"/>
                </a:solidFill>
                <a:latin typeface="微软雅黑" panose="020B0503020204020204" pitchFamily="34" charset="-122"/>
                <a:ea typeface="微软雅黑" panose="020B0503020204020204" pitchFamily="34" charset="-122"/>
              </a:rPr>
              <a:t>。企业应选择</a:t>
            </a:r>
            <a:r>
              <a:rPr lang="zh-CN" altLang="en-US" sz="1600" b="1" dirty="0">
                <a:solidFill>
                  <a:srgbClr val="FF8500"/>
                </a:solidFill>
                <a:latin typeface="微软雅黑" panose="020B0503020204020204" pitchFamily="34" charset="-122"/>
                <a:ea typeface="微软雅黑" panose="020B0503020204020204" pitchFamily="34" charset="-122"/>
              </a:rPr>
              <a:t>接触、了解或掌握企业商业秘密人员及其高级管理人员签订竞业禁止协议</a:t>
            </a:r>
            <a:r>
              <a:rPr lang="zh-CN" altLang="en-US" sz="1600" dirty="0">
                <a:solidFill>
                  <a:srgbClr val="5F5E5C"/>
                </a:solidFill>
                <a:latin typeface="微软雅黑" panose="020B0503020204020204" pitchFamily="34" charset="-122"/>
                <a:ea typeface="微软雅黑" panose="020B0503020204020204" pitchFamily="34" charset="-122"/>
              </a:rPr>
              <a:t>，达到保护企业核心秘密和经营利益的目的。对于只具有普通技能且未接触到用人单位商业秘密的劳动者签订的竞业禁止协议原则上无效。</a:t>
            </a:r>
            <a:endParaRPr lang="zh-CN" altLang="zh-CN" sz="1600" b="1" dirty="0">
              <a:solidFill>
                <a:srgbClr val="E67819"/>
              </a:solidFill>
              <a:latin typeface="微软雅黑" panose="020B0503020204020204" pitchFamily="34" charset="-122"/>
              <a:ea typeface="微软雅黑" panose="020B0503020204020204" pitchFamily="34" charset="-122"/>
            </a:endParaRPr>
          </a:p>
        </p:txBody>
      </p:sp>
      <p:sp>
        <p:nvSpPr>
          <p:cNvPr id="17" name="TextBox 6"/>
          <p:cNvSpPr txBox="1"/>
          <p:nvPr/>
        </p:nvSpPr>
        <p:spPr>
          <a:xfrm>
            <a:off x="6243191" y="3157283"/>
            <a:ext cx="5708928" cy="2332946"/>
          </a:xfrm>
          <a:prstGeom prst="rect">
            <a:avLst/>
          </a:prstGeom>
          <a:noFill/>
        </p:spPr>
        <p:txBody>
          <a:bodyPr wrap="square" rtlCol="0">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对于劳动者应得的合理对价的数额，根据每个劳动者和用人单位情况不同而不同，不可能有划一的数额标准。</a:t>
            </a:r>
            <a:r>
              <a:rPr lang="zh-CN" altLang="en-US" sz="1600" b="1" dirty="0">
                <a:solidFill>
                  <a:srgbClr val="FF8500"/>
                </a:solidFill>
                <a:latin typeface="微软雅黑" panose="020B0503020204020204" pitchFamily="34" charset="-122"/>
                <a:ea typeface="微软雅黑" panose="020B0503020204020204" pitchFamily="34" charset="-122"/>
              </a:rPr>
              <a:t>应当将竞业禁止的补偿费与劳动者的工资收入联系起来，以其作为基本的计算参照标准</a:t>
            </a:r>
            <a:r>
              <a:rPr lang="zh-CN" altLang="en-US" sz="1600" dirty="0">
                <a:solidFill>
                  <a:srgbClr val="5F5E5C"/>
                </a:solidFill>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具体额度目前国家还没有统一的规定</a:t>
            </a:r>
            <a:r>
              <a:rPr lang="zh-CN" altLang="en-US" sz="1600" dirty="0">
                <a:solidFill>
                  <a:srgbClr val="5F5E5C"/>
                </a:solidFill>
                <a:latin typeface="微软雅黑" panose="020B0503020204020204" pitchFamily="34" charset="-122"/>
                <a:ea typeface="微软雅黑" panose="020B0503020204020204" pitchFamily="34" charset="-122"/>
              </a:rPr>
              <a:t>，各个省市的规定不一样，比如江苏就规定竞业禁止协议约定的补偿费按年计算不得少于该员工离开企业前最后一个年度从该企业获得的报酬总额的</a:t>
            </a:r>
            <a:r>
              <a:rPr lang="en-US" altLang="zh-CN" sz="1600" dirty="0">
                <a:solidFill>
                  <a:srgbClr val="5F5E5C"/>
                </a:solidFill>
                <a:latin typeface="微软雅黑" panose="020B0503020204020204" pitchFamily="34" charset="-122"/>
                <a:ea typeface="微软雅黑" panose="020B0503020204020204" pitchFamily="34" charset="-122"/>
              </a:rPr>
              <a:t>1/3</a:t>
            </a:r>
            <a:r>
              <a:rPr lang="zh-CN" altLang="en-US" sz="1600" dirty="0">
                <a:solidFill>
                  <a:srgbClr val="5F5E5C"/>
                </a:solidFill>
                <a:latin typeface="微软雅黑" panose="020B0503020204020204" pitchFamily="34" charset="-122"/>
                <a:ea typeface="微软雅黑" panose="020B0503020204020204" pitchFamily="34" charset="-122"/>
              </a:rPr>
              <a:t>，而深圳就规定的为不少于</a:t>
            </a:r>
            <a:r>
              <a:rPr lang="en-US" altLang="zh-CN" sz="1600" dirty="0">
                <a:solidFill>
                  <a:srgbClr val="5F5E5C"/>
                </a:solidFill>
                <a:latin typeface="微软雅黑" panose="020B0503020204020204" pitchFamily="34" charset="-122"/>
                <a:ea typeface="微软雅黑" panose="020B0503020204020204" pitchFamily="34" charset="-122"/>
              </a:rPr>
              <a:t>2/3</a:t>
            </a:r>
            <a:r>
              <a:rPr lang="zh-CN" altLang="en-US" sz="1600" dirty="0">
                <a:solidFill>
                  <a:srgbClr val="5F5E5C"/>
                </a:solidFill>
                <a:latin typeface="微软雅黑" panose="020B0503020204020204" pitchFamily="34" charset="-122"/>
                <a:ea typeface="微软雅黑" panose="020B0503020204020204" pitchFamily="34" charset="-122"/>
              </a:rPr>
              <a:t>。</a:t>
            </a:r>
            <a:endParaRPr lang="zh-CN" altLang="en-US" sz="1600" b="1" dirty="0">
              <a:solidFill>
                <a:srgbClr val="FF8500"/>
              </a:solidFill>
              <a:latin typeface="微软雅黑" panose="020B0503020204020204" pitchFamily="34" charset="-122"/>
              <a:ea typeface="微软雅黑" panose="020B0503020204020204" pitchFamily="34" charset="-122"/>
            </a:endParaRPr>
          </a:p>
        </p:txBody>
      </p:sp>
      <p:sp>
        <p:nvSpPr>
          <p:cNvPr id="10" name="矩形 9"/>
          <p:cNvSpPr/>
          <p:nvPr/>
        </p:nvSpPr>
        <p:spPr>
          <a:xfrm>
            <a:off x="966311" y="5706253"/>
            <a:ext cx="10985808" cy="99011"/>
          </a:xfrm>
          <a:prstGeom prst="rect">
            <a:avLst/>
          </a:prstGeom>
          <a:solidFill>
            <a:srgbClr val="FF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1+#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966311" y="3288349"/>
            <a:ext cx="5492904" cy="2012859"/>
          </a:xfrm>
          <a:prstGeom prst="rect">
            <a:avLst/>
          </a:prstGeom>
          <a:noFill/>
        </p:spPr>
        <p:txBody>
          <a:bodyPr wrap="square" rtlCol="0">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因此，员工关系管理的目的就是，</a:t>
            </a:r>
            <a:r>
              <a:rPr lang="zh-CN" altLang="en-US" sz="1600" b="1" dirty="0">
                <a:solidFill>
                  <a:srgbClr val="FFC000"/>
                </a:solidFill>
                <a:latin typeface="微软雅黑" panose="020B0503020204020204" pitchFamily="34" charset="-122"/>
                <a:ea typeface="微软雅黑" panose="020B0503020204020204" pitchFamily="34" charset="-122"/>
              </a:rPr>
              <a:t>提高员工满意度、忠诚度和敬业度，进而提高企业生产率，维持企业的竞争优势，使企业在竞争中获胜</a:t>
            </a:r>
            <a:r>
              <a:rPr lang="zh-CN" altLang="en-US" sz="1600" dirty="0">
                <a:solidFill>
                  <a:srgbClr val="5F5E5C"/>
                </a:solidFill>
                <a:latin typeface="微软雅黑" panose="020B0503020204020204" pitchFamily="34" charset="-122"/>
                <a:ea typeface="微软雅黑" panose="020B0503020204020204" pitchFamily="34" charset="-122"/>
              </a:rPr>
              <a:t>。许多企业在公司发展状况良好、员工队伍比较稳定时，根本就不会想到还要做什么员工关系管理工作，</a:t>
            </a:r>
            <a:r>
              <a:rPr lang="zh-CN" altLang="en-US" sz="1600" b="1" dirty="0">
                <a:solidFill>
                  <a:srgbClr val="FF0000"/>
                </a:solidFill>
                <a:latin typeface="微软雅黑" panose="020B0503020204020204" pitchFamily="34" charset="-122"/>
                <a:ea typeface="微软雅黑" panose="020B0503020204020204" pitchFamily="34" charset="-122"/>
              </a:rPr>
              <a:t>等到发现下属员工积怨较多，甚至纷纷离职的时候，才想起平时怎么没有重视员工关系管理工作</a:t>
            </a:r>
            <a:r>
              <a:rPr lang="zh-CN" altLang="en-US" sz="1600" dirty="0">
                <a:solidFill>
                  <a:srgbClr val="5F5E5C"/>
                </a:solidFill>
                <a:latin typeface="微软雅黑" panose="020B0503020204020204" pitchFamily="34" charset="-122"/>
                <a:ea typeface="微软雅黑" panose="020B0503020204020204" pitchFamily="34" charset="-122"/>
              </a:rPr>
              <a:t>。</a:t>
            </a:r>
            <a:endParaRPr lang="zh-CN" altLang="zh-CN" sz="1600" b="1" dirty="0">
              <a:solidFill>
                <a:srgbClr val="E67819"/>
              </a:solidFill>
              <a:latin typeface="微软雅黑" panose="020B0503020204020204" pitchFamily="34" charset="-122"/>
              <a:ea typeface="微软雅黑" panose="020B0503020204020204" pitchFamily="34" charset="-122"/>
            </a:endParaRPr>
          </a:p>
        </p:txBody>
      </p:sp>
      <p:sp>
        <p:nvSpPr>
          <p:cNvPr id="5" name="TextBox 6"/>
          <p:cNvSpPr txBox="1"/>
          <p:nvPr/>
        </p:nvSpPr>
        <p:spPr>
          <a:xfrm>
            <a:off x="966311" y="2579594"/>
            <a:ext cx="10985807" cy="417358"/>
          </a:xfrm>
          <a:prstGeom prst="rect">
            <a:avLst/>
          </a:prstGeom>
          <a:noFill/>
        </p:spPr>
        <p:txBody>
          <a:bodyPr wrap="square" rtlCol="0">
            <a:spAutoFit/>
          </a:bodyPr>
          <a:lstStyle/>
          <a:p>
            <a:pPr>
              <a:lnSpc>
                <a:spcPct val="130000"/>
              </a:lnSpc>
              <a:spcAft>
                <a:spcPts val="600"/>
              </a:spcAft>
            </a:pPr>
            <a:r>
              <a:rPr lang="zh-CN" altLang="en-US" b="1" dirty="0">
                <a:solidFill>
                  <a:srgbClr val="5F5E5C"/>
                </a:solidFill>
                <a:latin typeface="微软雅黑" panose="020B0503020204020204" pitchFamily="34" charset="-122"/>
                <a:ea typeface="微软雅黑" panose="020B0503020204020204" pitchFamily="34" charset="-122"/>
              </a:rPr>
              <a:t>员工关系在不同时期、不同的企业有其不同的特点，但</a:t>
            </a:r>
            <a:r>
              <a:rPr lang="zh-CN" altLang="en-US" b="1" dirty="0">
                <a:solidFill>
                  <a:srgbClr val="FFC000"/>
                </a:solidFill>
                <a:latin typeface="微软雅黑" panose="020B0503020204020204" pitchFamily="34" charset="-122"/>
                <a:ea typeface="微软雅黑" panose="020B0503020204020204" pitchFamily="34" charset="-122"/>
              </a:rPr>
              <a:t>劳资双方在利益上的对立与统一关系是永恒存在的。</a:t>
            </a:r>
            <a:endParaRPr lang="zh-CN" altLang="zh-CN" b="1" dirty="0">
              <a:solidFill>
                <a:srgbClr val="FFC000"/>
              </a:solidFill>
              <a:latin typeface="微软雅黑" panose="020B0503020204020204" pitchFamily="34" charset="-122"/>
              <a:ea typeface="微软雅黑" panose="020B0503020204020204" pitchFamily="34" charset="-122"/>
            </a:endParaRPr>
          </a:p>
        </p:txBody>
      </p:sp>
      <p:sp>
        <p:nvSpPr>
          <p:cNvPr id="6" name="TextBox 8"/>
          <p:cNvSpPr txBox="1"/>
          <p:nvPr/>
        </p:nvSpPr>
        <p:spPr>
          <a:xfrm>
            <a:off x="966311" y="1455167"/>
            <a:ext cx="5276880" cy="430887"/>
          </a:xfrm>
          <a:prstGeom prst="rect">
            <a:avLst/>
          </a:prstGeom>
          <a:noFill/>
        </p:spPr>
        <p:txBody>
          <a:bodyPr wrap="square" rtlCol="0">
            <a:spAutoFit/>
          </a:bodyPr>
          <a:lstStyle/>
          <a:p>
            <a:r>
              <a:rPr lang="zh-CN" altLang="en-US" sz="2200" dirty="0">
                <a:solidFill>
                  <a:srgbClr val="5F5E5C"/>
                </a:solidFill>
                <a:latin typeface="华康俪金黑W8(P)" pitchFamily="34" charset="-122"/>
                <a:ea typeface="华康俪金黑W8(P)" pitchFamily="34" charset="-122"/>
              </a:rPr>
              <a:t>第二节</a:t>
            </a:r>
            <a:r>
              <a:rPr lang="en-US" altLang="zh-CN" sz="2200" dirty="0">
                <a:solidFill>
                  <a:srgbClr val="5F5E5C"/>
                </a:solidFill>
                <a:latin typeface="华康俪金黑W8(P)" pitchFamily="34" charset="-122"/>
                <a:ea typeface="华康俪金黑W8(P)" pitchFamily="34" charset="-122"/>
              </a:rPr>
              <a:t>  </a:t>
            </a:r>
            <a:r>
              <a:rPr lang="zh-CN" altLang="en-US" sz="2200" dirty="0">
                <a:solidFill>
                  <a:srgbClr val="5F5E5C"/>
                </a:solidFill>
                <a:latin typeface="华康俪金黑W8(P)" pitchFamily="34" charset="-122"/>
                <a:ea typeface="华康俪金黑W8(P)" pitchFamily="34" charset="-122"/>
              </a:rPr>
              <a:t>员工关系管理的目的、重要性</a:t>
            </a:r>
            <a:endParaRPr lang="zh-CN" altLang="en-US" sz="2200" dirty="0">
              <a:solidFill>
                <a:srgbClr val="5F5E5C"/>
              </a:solidFill>
              <a:latin typeface="华康俪金黑W8(P)" pitchFamily="34" charset="-122"/>
              <a:ea typeface="华康俪金黑W8(P)" pitchFamily="34" charset="-122"/>
            </a:endParaRPr>
          </a:p>
        </p:txBody>
      </p:sp>
      <p:sp>
        <p:nvSpPr>
          <p:cNvPr id="9" name="TextBox 6"/>
          <p:cNvSpPr txBox="1"/>
          <p:nvPr/>
        </p:nvSpPr>
        <p:spPr>
          <a:xfrm>
            <a:off x="6603231" y="3288349"/>
            <a:ext cx="5348888" cy="2012859"/>
          </a:xfrm>
          <a:prstGeom prst="rect">
            <a:avLst/>
          </a:prstGeom>
          <a:noFill/>
        </p:spPr>
        <p:txBody>
          <a:bodyPr wrap="square" rtlCol="0">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建立和谐的员工关系，</a:t>
            </a:r>
            <a:r>
              <a:rPr lang="zh-CN" altLang="en-US" sz="1600" b="1" dirty="0">
                <a:solidFill>
                  <a:srgbClr val="FFC000"/>
                </a:solidFill>
                <a:latin typeface="微软雅黑" panose="020B0503020204020204" pitchFamily="34" charset="-122"/>
                <a:ea typeface="微软雅黑" panose="020B0503020204020204" pitchFamily="34" charset="-122"/>
              </a:rPr>
              <a:t>是企业文化建设的重要方面，也是良好企业形象的重要方面</a:t>
            </a:r>
            <a:r>
              <a:rPr lang="zh-CN" altLang="en-US" sz="1600" dirty="0">
                <a:solidFill>
                  <a:srgbClr val="5F5E5C"/>
                </a:solidFill>
                <a:latin typeface="微软雅黑" panose="020B0503020204020204" pitchFamily="34" charset="-122"/>
                <a:ea typeface="微软雅黑" panose="020B0503020204020204" pitchFamily="34" charset="-122"/>
              </a:rPr>
              <a:t>。良好的员工关系管理能够极大地</a:t>
            </a:r>
            <a:r>
              <a:rPr lang="zh-CN" altLang="en-US" sz="1600" b="1" dirty="0">
                <a:solidFill>
                  <a:srgbClr val="FFC000"/>
                </a:solidFill>
                <a:latin typeface="微软雅黑" panose="020B0503020204020204" pitchFamily="34" charset="-122"/>
                <a:ea typeface="微软雅黑" panose="020B0503020204020204" pitchFamily="34" charset="-122"/>
              </a:rPr>
              <a:t>增强企业的竞争优势</a:t>
            </a:r>
            <a:r>
              <a:rPr lang="zh-CN" altLang="en-US" sz="1600" dirty="0">
                <a:solidFill>
                  <a:srgbClr val="5F5E5C"/>
                </a:solidFill>
                <a:latin typeface="微软雅黑" panose="020B0503020204020204" pitchFamily="34" charset="-122"/>
                <a:ea typeface="微软雅黑" panose="020B0503020204020204" pitchFamily="34" charset="-122"/>
              </a:rPr>
              <a:t>。员工关系管理在企业中起到很重要的作用，</a:t>
            </a:r>
            <a:r>
              <a:rPr lang="zh-CN" altLang="en-US" sz="1600" b="1" dirty="0">
                <a:solidFill>
                  <a:srgbClr val="FFC000"/>
                </a:solidFill>
                <a:latin typeface="微软雅黑" panose="020B0503020204020204" pitchFamily="34" charset="-122"/>
                <a:ea typeface="微软雅黑" panose="020B0503020204020204" pitchFamily="34" charset="-122"/>
              </a:rPr>
              <a:t>很多大企业都要设立员工关系经理或员工关系专员</a:t>
            </a:r>
            <a:r>
              <a:rPr lang="zh-CN" altLang="en-US" sz="1600" dirty="0">
                <a:solidFill>
                  <a:srgbClr val="5F5E5C"/>
                </a:solidFill>
                <a:latin typeface="微软雅黑" panose="020B0503020204020204" pitchFamily="34" charset="-122"/>
                <a:ea typeface="微软雅黑" panose="020B0503020204020204" pitchFamily="34" charset="-122"/>
              </a:rPr>
              <a:t>，比如</a:t>
            </a:r>
            <a:r>
              <a:rPr lang="en-US" altLang="zh-CN" sz="1600" dirty="0">
                <a:solidFill>
                  <a:srgbClr val="5F5E5C"/>
                </a:solidFill>
                <a:latin typeface="微软雅黑" panose="020B0503020204020204" pitchFamily="34" charset="-122"/>
                <a:ea typeface="微软雅黑" panose="020B0503020204020204" pitchFamily="34" charset="-122"/>
              </a:rPr>
              <a:t>IBM</a:t>
            </a:r>
            <a:r>
              <a:rPr lang="zh-CN" altLang="en-US" sz="1600" dirty="0">
                <a:solidFill>
                  <a:srgbClr val="5F5E5C"/>
                </a:solidFill>
                <a:latin typeface="微软雅黑" panose="020B0503020204020204" pitchFamily="34" charset="-122"/>
                <a:ea typeface="微软雅黑" panose="020B0503020204020204" pitchFamily="34" charset="-122"/>
              </a:rPr>
              <a:t>、雅芳、宝洁等名企分别都设有自己的员工关系经理，专门负责做好员工关系的管理工作。</a:t>
            </a:r>
            <a:endParaRPr lang="zh-CN" altLang="zh-CN" sz="1600" b="1" dirty="0">
              <a:solidFill>
                <a:srgbClr val="E67819"/>
              </a:solidFill>
              <a:latin typeface="微软雅黑" panose="020B0503020204020204" pitchFamily="34" charset="-122"/>
              <a:ea typeface="微软雅黑" panose="020B0503020204020204" pitchFamily="34" charset="-122"/>
            </a:endParaRPr>
          </a:p>
        </p:txBody>
      </p:sp>
      <p:sp>
        <p:nvSpPr>
          <p:cNvPr id="10" name="矩形 9"/>
          <p:cNvSpPr/>
          <p:nvPr/>
        </p:nvSpPr>
        <p:spPr>
          <a:xfrm>
            <a:off x="966311" y="5445224"/>
            <a:ext cx="10985808" cy="990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66311" y="3068960"/>
            <a:ext cx="10985808" cy="990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decel="10000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1+#ppt_w/2"/>
                                          </p:val>
                                        </p:tav>
                                        <p:tav tm="100000">
                                          <p:val>
                                            <p:strVal val="#ppt_x"/>
                                          </p:val>
                                        </p:tav>
                                      </p:tavLst>
                                    </p:anim>
                                    <p:anim calcmode="lin" valueType="num">
                                      <p:cBhvr additive="base">
                                        <p:cTn id="17"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
          <p:cNvSpPr txBox="1"/>
          <p:nvPr/>
        </p:nvSpPr>
        <p:spPr>
          <a:xfrm>
            <a:off x="966311" y="1455167"/>
            <a:ext cx="4969846" cy="430887"/>
          </a:xfrm>
          <a:prstGeom prst="rect">
            <a:avLst/>
          </a:prstGeom>
          <a:noFill/>
        </p:spPr>
        <p:txBody>
          <a:bodyPr wrap="square" rtlCol="0">
            <a:spAutoFit/>
          </a:bodyPr>
          <a:lstStyle/>
          <a:p>
            <a:r>
              <a:rPr lang="zh-CN" altLang="en-US" sz="2200" dirty="0">
                <a:solidFill>
                  <a:srgbClr val="5F5E5C"/>
                </a:solidFill>
                <a:latin typeface="华康俪金黑W8(P)" pitchFamily="34" charset="-122"/>
                <a:ea typeface="华康俪金黑W8(P)" pitchFamily="34" charset="-122"/>
              </a:rPr>
              <a:t>（六）劳动报酬支付风险</a:t>
            </a:r>
            <a:endParaRPr lang="zh-CN" altLang="en-US" sz="2200" dirty="0">
              <a:solidFill>
                <a:srgbClr val="5F5E5C"/>
              </a:solidFill>
              <a:latin typeface="华康俪金黑W8(P)" pitchFamily="34" charset="-122"/>
              <a:ea typeface="华康俪金黑W8(P)" pitchFamily="34" charset="-122"/>
            </a:endParaRPr>
          </a:p>
        </p:txBody>
      </p:sp>
      <p:sp>
        <p:nvSpPr>
          <p:cNvPr id="16" name="TextBox 15"/>
          <p:cNvSpPr txBox="1"/>
          <p:nvPr/>
        </p:nvSpPr>
        <p:spPr>
          <a:xfrm>
            <a:off x="966311" y="2204864"/>
            <a:ext cx="5348888" cy="1372683"/>
          </a:xfrm>
          <a:prstGeom prst="rect">
            <a:avLst/>
          </a:prstGeom>
          <a:noFill/>
        </p:spPr>
        <p:txBody>
          <a:bodyPr wrap="square" rtlCol="0">
            <a:spAutoFit/>
          </a:bodyPr>
          <a:lstStyle/>
          <a:p>
            <a:pPr>
              <a:lnSpc>
                <a:spcPct val="130000"/>
              </a:lnSpc>
            </a:pPr>
            <a:r>
              <a:rPr lang="en-US" altLang="zh-CN" sz="1600" b="1" dirty="0">
                <a:solidFill>
                  <a:srgbClr val="FF8500"/>
                </a:solidFill>
                <a:latin typeface="微软雅黑" panose="020B0503020204020204" pitchFamily="34" charset="-122"/>
                <a:ea typeface="微软雅黑" panose="020B0503020204020204" pitchFamily="34" charset="-122"/>
              </a:rPr>
              <a:t>《</a:t>
            </a:r>
            <a:r>
              <a:rPr lang="zh-CN" altLang="en-US" sz="1600" b="1" dirty="0">
                <a:solidFill>
                  <a:srgbClr val="FF8500"/>
                </a:solidFill>
                <a:latin typeface="微软雅黑" panose="020B0503020204020204" pitchFamily="34" charset="-122"/>
                <a:ea typeface="微软雅黑" panose="020B0503020204020204" pitchFamily="34" charset="-122"/>
              </a:rPr>
              <a:t>劳动合同法</a:t>
            </a:r>
            <a:r>
              <a:rPr lang="en-US" altLang="zh-CN" sz="1600" b="1" dirty="0">
                <a:solidFill>
                  <a:srgbClr val="FF8500"/>
                </a:solidFill>
                <a:latin typeface="微软雅黑" panose="020B0503020204020204" pitchFamily="34" charset="-122"/>
                <a:ea typeface="微软雅黑" panose="020B0503020204020204" pitchFamily="34" charset="-122"/>
              </a:rPr>
              <a:t>》</a:t>
            </a:r>
            <a:r>
              <a:rPr lang="zh-CN" altLang="en-US" sz="1600" b="1" dirty="0">
                <a:solidFill>
                  <a:srgbClr val="FF8500"/>
                </a:solidFill>
                <a:latin typeface="微软雅黑" panose="020B0503020204020204" pitchFamily="34" charset="-122"/>
                <a:ea typeface="微软雅黑" panose="020B0503020204020204" pitchFamily="34" charset="-122"/>
              </a:rPr>
              <a:t>规定：</a:t>
            </a:r>
            <a:r>
              <a:rPr lang="zh-CN" altLang="en-US" sz="1600" b="1" dirty="0">
                <a:solidFill>
                  <a:srgbClr val="5F5E5C"/>
                </a:solidFill>
                <a:latin typeface="微软雅黑" panose="020B0503020204020204" pitchFamily="34" charset="-122"/>
                <a:ea typeface="微软雅黑" panose="020B0503020204020204" pitchFamily="34" charset="-122"/>
              </a:rPr>
              <a:t>用人单位应当按照劳动合同约定和国家规定，向劳动者及时足额支付劳动报酬。用人单位拖欠或未足额支付劳动报酬的</a:t>
            </a:r>
            <a:r>
              <a:rPr lang="zh-CN" altLang="en-US" sz="1600" dirty="0">
                <a:solidFill>
                  <a:srgbClr val="5F5E5C"/>
                </a:solidFill>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劳动者可以依法向当地人民法院申请支付令。</a:t>
            </a:r>
            <a:endParaRPr lang="zh-CN" altLang="zh-CN" sz="1600" b="1" dirty="0">
              <a:solidFill>
                <a:srgbClr val="FF0000"/>
              </a:solidFill>
              <a:latin typeface="微软雅黑" panose="020B0503020204020204" pitchFamily="34" charset="-122"/>
              <a:ea typeface="微软雅黑" panose="020B0503020204020204" pitchFamily="34" charset="-122"/>
            </a:endParaRPr>
          </a:p>
        </p:txBody>
      </p:sp>
      <p:sp>
        <p:nvSpPr>
          <p:cNvPr id="17" name="TextBox 6"/>
          <p:cNvSpPr txBox="1"/>
          <p:nvPr/>
        </p:nvSpPr>
        <p:spPr>
          <a:xfrm>
            <a:off x="6459215" y="2204864"/>
            <a:ext cx="5492904" cy="1372683"/>
          </a:xfrm>
          <a:prstGeom prst="rect">
            <a:avLst/>
          </a:prstGeom>
          <a:noFill/>
        </p:spPr>
        <p:txBody>
          <a:bodyPr wrap="square" rtlCol="0">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同时，</a:t>
            </a:r>
            <a:r>
              <a:rPr lang="en-US" altLang="zh-CN" sz="1600" dirty="0">
                <a:solidFill>
                  <a:srgbClr val="5F5E5C"/>
                </a:solidFill>
                <a:latin typeface="微软雅黑" panose="020B0503020204020204" pitchFamily="34" charset="-122"/>
                <a:ea typeface="微软雅黑" panose="020B0503020204020204" pitchFamily="34" charset="-122"/>
              </a:rPr>
              <a:t>《</a:t>
            </a:r>
            <a:r>
              <a:rPr lang="zh-CN" altLang="en-US" sz="1600" dirty="0">
                <a:solidFill>
                  <a:srgbClr val="5F5E5C"/>
                </a:solidFill>
                <a:latin typeface="微软雅黑" panose="020B0503020204020204" pitchFamily="34" charset="-122"/>
                <a:ea typeface="微软雅黑" panose="020B0503020204020204" pitchFamily="34" charset="-122"/>
              </a:rPr>
              <a:t>劳动合同法</a:t>
            </a:r>
            <a:r>
              <a:rPr lang="en-US" altLang="zh-CN" sz="1600" dirty="0">
                <a:solidFill>
                  <a:srgbClr val="5F5E5C"/>
                </a:solidFill>
                <a:latin typeface="微软雅黑" panose="020B0503020204020204" pitchFamily="34" charset="-122"/>
                <a:ea typeface="微软雅黑" panose="020B0503020204020204" pitchFamily="34" charset="-122"/>
              </a:rPr>
              <a:t>》</a:t>
            </a:r>
            <a:r>
              <a:rPr lang="zh-CN" altLang="en-US" sz="1600" dirty="0">
                <a:solidFill>
                  <a:srgbClr val="5F5E5C"/>
                </a:solidFill>
                <a:latin typeface="微软雅黑" panose="020B0503020204020204" pitchFamily="34" charset="-122"/>
                <a:ea typeface="微软雅黑" panose="020B0503020204020204" pitchFamily="34" charset="-122"/>
              </a:rPr>
              <a:t>首次对</a:t>
            </a:r>
            <a:r>
              <a:rPr lang="zh-CN" altLang="en-US" sz="1600" b="1" dirty="0">
                <a:solidFill>
                  <a:srgbClr val="FF8500"/>
                </a:solidFill>
                <a:latin typeface="微软雅黑" panose="020B0503020204020204" pitchFamily="34" charset="-122"/>
                <a:ea typeface="微软雅黑" panose="020B0503020204020204" pitchFamily="34" charset="-122"/>
              </a:rPr>
              <a:t>试用期</a:t>
            </a:r>
            <a:r>
              <a:rPr lang="zh-CN" altLang="en-US" sz="1600" dirty="0">
                <a:solidFill>
                  <a:srgbClr val="5F5E5C"/>
                </a:solidFill>
                <a:latin typeface="微软雅黑" panose="020B0503020204020204" pitchFamily="34" charset="-122"/>
                <a:ea typeface="微软雅黑" panose="020B0503020204020204" pitchFamily="34" charset="-122"/>
              </a:rPr>
              <a:t>的工资进行了规范：</a:t>
            </a:r>
            <a:r>
              <a:rPr lang="zh-CN" altLang="en-US" sz="1600" b="1" dirty="0">
                <a:solidFill>
                  <a:srgbClr val="5F5E5C"/>
                </a:solidFill>
                <a:latin typeface="微软雅黑" panose="020B0503020204020204" pitchFamily="34" charset="-122"/>
                <a:ea typeface="微软雅黑" panose="020B0503020204020204" pitchFamily="34" charset="-122"/>
              </a:rPr>
              <a:t>劳动者在试用期的工资不得低于本单位相同岗位最低档工资或者劳动合同约定工资的</a:t>
            </a:r>
            <a:r>
              <a:rPr lang="en-US" altLang="zh-CN" sz="1600" b="1" dirty="0">
                <a:solidFill>
                  <a:srgbClr val="FF0000"/>
                </a:solidFill>
                <a:latin typeface="微软雅黑" panose="020B0503020204020204" pitchFamily="34" charset="-122"/>
                <a:ea typeface="微软雅黑" panose="020B0503020204020204" pitchFamily="34" charset="-122"/>
              </a:rPr>
              <a:t>80%</a:t>
            </a:r>
            <a:r>
              <a:rPr lang="zh-CN" altLang="en-US" sz="1600" b="1" dirty="0">
                <a:solidFill>
                  <a:srgbClr val="5F5E5C"/>
                </a:solidFill>
                <a:latin typeface="微软雅黑" panose="020B0503020204020204" pitchFamily="34" charset="-122"/>
                <a:ea typeface="微软雅黑" panose="020B0503020204020204" pitchFamily="34" charset="-122"/>
              </a:rPr>
              <a:t>，并不得低于用人单位所在地的</a:t>
            </a:r>
            <a:r>
              <a:rPr lang="zh-CN" altLang="en-US" sz="1600" b="1" dirty="0">
                <a:solidFill>
                  <a:srgbClr val="FF0000"/>
                </a:solidFill>
                <a:latin typeface="微软雅黑" panose="020B0503020204020204" pitchFamily="34" charset="-122"/>
                <a:ea typeface="微软雅黑" panose="020B0503020204020204" pitchFamily="34" charset="-122"/>
              </a:rPr>
              <a:t>最低工资标准</a:t>
            </a:r>
            <a:r>
              <a:rPr lang="zh-CN" altLang="en-US" sz="1600" b="1" dirty="0">
                <a:solidFill>
                  <a:srgbClr val="5F5E5C"/>
                </a:solidFill>
                <a:latin typeface="微软雅黑" panose="020B0503020204020204" pitchFamily="34" charset="-122"/>
                <a:ea typeface="微软雅黑" panose="020B0503020204020204" pitchFamily="34" charset="-122"/>
              </a:rPr>
              <a:t>。</a:t>
            </a:r>
            <a:endParaRPr lang="zh-CN" altLang="en-US" sz="1600" b="1" dirty="0">
              <a:solidFill>
                <a:srgbClr val="FF8500"/>
              </a:solidFill>
              <a:latin typeface="微软雅黑" panose="020B0503020204020204" pitchFamily="34" charset="-122"/>
              <a:ea typeface="微软雅黑" panose="020B0503020204020204" pitchFamily="34" charset="-122"/>
            </a:endParaRPr>
          </a:p>
        </p:txBody>
      </p:sp>
      <p:sp>
        <p:nvSpPr>
          <p:cNvPr id="10" name="TextBox 6"/>
          <p:cNvSpPr txBox="1"/>
          <p:nvPr/>
        </p:nvSpPr>
        <p:spPr>
          <a:xfrm>
            <a:off x="966310" y="4771657"/>
            <a:ext cx="10985807" cy="1609671"/>
          </a:xfrm>
          <a:prstGeom prst="rect">
            <a:avLst/>
          </a:prstGeom>
          <a:noFill/>
        </p:spPr>
        <p:txBody>
          <a:bodyPr wrap="square" rtlCol="0">
            <a:spAutoFit/>
          </a:bodyPr>
          <a:lstStyle/>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完善薪酬福利以及考核制度；</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按时、足额发放员工工资和加班费；</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针对实行不同工时制的人员，按国家法规的要求，制定不同的加班费政策；</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实行不同的工时制度，并办理备案手续。</a:t>
            </a:r>
            <a:endParaRPr lang="zh-CN" altLang="en-US" b="1" dirty="0">
              <a:solidFill>
                <a:srgbClr val="5F5E5C"/>
              </a:solidFill>
              <a:latin typeface="微软雅黑" panose="020B0503020204020204" pitchFamily="34" charset="-122"/>
              <a:ea typeface="微软雅黑" panose="020B0503020204020204" pitchFamily="34" charset="-122"/>
            </a:endParaRPr>
          </a:p>
        </p:txBody>
      </p:sp>
      <p:sp>
        <p:nvSpPr>
          <p:cNvPr id="11" name="矩形 10"/>
          <p:cNvSpPr/>
          <p:nvPr/>
        </p:nvSpPr>
        <p:spPr>
          <a:xfrm>
            <a:off x="1110326" y="4077072"/>
            <a:ext cx="2340907" cy="5040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3" name="TextBox 12"/>
          <p:cNvSpPr txBox="1"/>
          <p:nvPr/>
        </p:nvSpPr>
        <p:spPr>
          <a:xfrm>
            <a:off x="1110327" y="4102885"/>
            <a:ext cx="2340906" cy="452432"/>
          </a:xfrm>
          <a:prstGeom prst="rect">
            <a:avLst/>
          </a:prstGeom>
          <a:noFill/>
        </p:spPr>
        <p:txBody>
          <a:bodyPr wrap="square" rtlCol="0" anchor="ctr">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pPr algn="ctr"/>
            <a:r>
              <a:rPr lang="zh-CN" altLang="en-US" sz="1800" dirty="0">
                <a:solidFill>
                  <a:schemeClr val="bg1"/>
                </a:solidFill>
              </a:rPr>
              <a:t>风险应对措施</a:t>
            </a:r>
            <a:endParaRPr lang="zh-CN" altLang="zh-CN" sz="18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decel="10000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
          <p:cNvSpPr txBox="1"/>
          <p:nvPr/>
        </p:nvSpPr>
        <p:spPr>
          <a:xfrm>
            <a:off x="966311" y="1455167"/>
            <a:ext cx="4969846" cy="430887"/>
          </a:xfrm>
          <a:prstGeom prst="rect">
            <a:avLst/>
          </a:prstGeom>
          <a:noFill/>
        </p:spPr>
        <p:txBody>
          <a:bodyPr wrap="square" rtlCol="0">
            <a:spAutoFit/>
          </a:bodyPr>
          <a:lstStyle/>
          <a:p>
            <a:r>
              <a:rPr lang="zh-CN" altLang="en-US" sz="2200" dirty="0">
                <a:solidFill>
                  <a:srgbClr val="5F5E5C"/>
                </a:solidFill>
                <a:latin typeface="华康俪金黑W8(P)" pitchFamily="34" charset="-122"/>
                <a:ea typeface="华康俪金黑W8(P)" pitchFamily="34" charset="-122"/>
              </a:rPr>
              <a:t>（七）离职解雇风险</a:t>
            </a:r>
            <a:r>
              <a:rPr lang="en-US" altLang="zh-CN" sz="2200" dirty="0">
                <a:solidFill>
                  <a:srgbClr val="5F5E5C"/>
                </a:solidFill>
                <a:latin typeface="华康俪金黑W8(P)" pitchFamily="34" charset="-122"/>
                <a:ea typeface="华康俪金黑W8(P)" pitchFamily="34" charset="-122"/>
              </a:rPr>
              <a:t>-</a:t>
            </a:r>
            <a:r>
              <a:rPr lang="zh-CN" altLang="en-US" sz="2200" dirty="0">
                <a:solidFill>
                  <a:srgbClr val="5F5E5C"/>
                </a:solidFill>
                <a:latin typeface="华康俪金黑W8(P)" pitchFamily="34" charset="-122"/>
                <a:ea typeface="华康俪金黑W8(P)" pitchFamily="34" charset="-122"/>
              </a:rPr>
              <a:t>经济补偿金</a:t>
            </a:r>
            <a:endParaRPr lang="zh-CN" altLang="en-US" sz="2200" dirty="0">
              <a:solidFill>
                <a:srgbClr val="5F5E5C"/>
              </a:solidFill>
              <a:latin typeface="华康俪金黑W8(P)" pitchFamily="34" charset="-122"/>
              <a:ea typeface="华康俪金黑W8(P)" pitchFamily="34" charset="-122"/>
            </a:endParaRPr>
          </a:p>
        </p:txBody>
      </p:sp>
      <p:sp>
        <p:nvSpPr>
          <p:cNvPr id="10" name="TextBox 6"/>
          <p:cNvSpPr txBox="1"/>
          <p:nvPr/>
        </p:nvSpPr>
        <p:spPr>
          <a:xfrm>
            <a:off x="966310" y="4771657"/>
            <a:ext cx="10985807" cy="1609671"/>
          </a:xfrm>
          <a:prstGeom prst="rect">
            <a:avLst/>
          </a:prstGeom>
          <a:noFill/>
        </p:spPr>
        <p:txBody>
          <a:bodyPr wrap="square" rtlCol="0">
            <a:spAutoFit/>
          </a:bodyPr>
          <a:lstStyle/>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规章制度要公示并签字；</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违纪处理严格按照制度处理；</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文件送达签收；</a:t>
            </a:r>
            <a:endParaRPr lang="zh-CN" altLang="en-US"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ea"/>
              <a:buAutoNum type="circleNumDbPlain"/>
            </a:pPr>
            <a:r>
              <a:rPr lang="zh-CN" altLang="en-US" b="1" dirty="0">
                <a:solidFill>
                  <a:srgbClr val="5F5E5C"/>
                </a:solidFill>
                <a:latin typeface="微软雅黑" panose="020B0503020204020204" pitchFamily="34" charset="-122"/>
                <a:ea typeface="微软雅黑" panose="020B0503020204020204" pitchFamily="34" charset="-122"/>
              </a:rPr>
              <a:t>离职解雇手续办理严谨。</a:t>
            </a:r>
            <a:endParaRPr lang="zh-CN" altLang="en-US" b="1" dirty="0">
              <a:solidFill>
                <a:srgbClr val="5F5E5C"/>
              </a:solidFill>
              <a:latin typeface="微软雅黑" panose="020B0503020204020204" pitchFamily="34" charset="-122"/>
              <a:ea typeface="微软雅黑" panose="020B0503020204020204" pitchFamily="34" charset="-122"/>
            </a:endParaRPr>
          </a:p>
        </p:txBody>
      </p:sp>
      <p:sp>
        <p:nvSpPr>
          <p:cNvPr id="11" name="矩形 10"/>
          <p:cNvSpPr/>
          <p:nvPr/>
        </p:nvSpPr>
        <p:spPr>
          <a:xfrm>
            <a:off x="1110326" y="4077072"/>
            <a:ext cx="2340907" cy="5040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3" name="TextBox 12"/>
          <p:cNvSpPr txBox="1"/>
          <p:nvPr/>
        </p:nvSpPr>
        <p:spPr>
          <a:xfrm>
            <a:off x="1110327" y="4102885"/>
            <a:ext cx="2340906" cy="452432"/>
          </a:xfrm>
          <a:prstGeom prst="rect">
            <a:avLst/>
          </a:prstGeom>
          <a:noFill/>
        </p:spPr>
        <p:txBody>
          <a:bodyPr wrap="square" rtlCol="0" anchor="ctr">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pPr algn="ctr"/>
            <a:r>
              <a:rPr lang="zh-CN" altLang="en-US" sz="1800" dirty="0">
                <a:solidFill>
                  <a:schemeClr val="bg1"/>
                </a:solidFill>
              </a:rPr>
              <a:t>风险应对措施</a:t>
            </a:r>
            <a:endParaRPr lang="zh-CN" altLang="zh-CN" sz="1800" dirty="0">
              <a:solidFill>
                <a:schemeClr val="bg1"/>
              </a:solidFill>
            </a:endParaRPr>
          </a:p>
        </p:txBody>
      </p:sp>
      <p:sp>
        <p:nvSpPr>
          <p:cNvPr id="8" name="TextBox 7"/>
          <p:cNvSpPr txBox="1"/>
          <p:nvPr/>
        </p:nvSpPr>
        <p:spPr>
          <a:xfrm>
            <a:off x="966311" y="2132856"/>
            <a:ext cx="10985807" cy="1052596"/>
          </a:xfrm>
          <a:prstGeom prst="rect">
            <a:avLst/>
          </a:prstGeom>
          <a:noFill/>
        </p:spPr>
        <p:txBody>
          <a:bodyPr wrap="square" rtlCol="0">
            <a:spAutoFit/>
          </a:bodyPr>
          <a:lstStyle/>
          <a:p>
            <a:pPr>
              <a:lnSpc>
                <a:spcPct val="130000"/>
              </a:lnSpc>
              <a:spcAft>
                <a:spcPts val="600"/>
              </a:spcAft>
            </a:pPr>
            <a:r>
              <a:rPr lang="zh-CN" altLang="en-US" sz="1600" b="1" dirty="0">
                <a:solidFill>
                  <a:srgbClr val="FF0000"/>
                </a:solidFill>
                <a:latin typeface="微软雅黑" panose="020B0503020204020204" pitchFamily="34" charset="-122"/>
                <a:ea typeface="微软雅黑" panose="020B0503020204020204" pitchFamily="34" charset="-122"/>
              </a:rPr>
              <a:t>新劳动法中规定，</a:t>
            </a:r>
            <a:r>
              <a:rPr lang="zh-CN" altLang="en-US" sz="1600" b="1" dirty="0">
                <a:solidFill>
                  <a:srgbClr val="5F5E5C"/>
                </a:solidFill>
                <a:latin typeface="微软雅黑" panose="020B0503020204020204" pitchFamily="34" charset="-122"/>
                <a:ea typeface="微软雅黑" panose="020B0503020204020204" pitchFamily="34" charset="-122"/>
              </a:rPr>
              <a:t>除用人单位维持或提高劳动合同约定条件续订劳动合同，劳动者不同意续订的情形外，如果劳动合同期满终止，</a:t>
            </a:r>
            <a:r>
              <a:rPr lang="zh-CN" altLang="en-US" sz="1600" b="1" dirty="0">
                <a:solidFill>
                  <a:srgbClr val="FF8500"/>
                </a:solidFill>
                <a:latin typeface="微软雅黑" panose="020B0503020204020204" pitchFamily="34" charset="-122"/>
                <a:ea typeface="微软雅黑" panose="020B0503020204020204" pitchFamily="34" charset="-122"/>
              </a:rPr>
              <a:t>用人单位应支付经济补偿金</a:t>
            </a:r>
            <a:r>
              <a:rPr lang="zh-CN" altLang="en-US" sz="1600" b="1" dirty="0">
                <a:solidFill>
                  <a:srgbClr val="5F5E5C"/>
                </a:solidFill>
                <a:latin typeface="微软雅黑" panose="020B0503020204020204" pitchFamily="34" charset="-122"/>
                <a:ea typeface="微软雅黑" panose="020B0503020204020204" pitchFamily="34" charset="-122"/>
              </a:rPr>
              <a:t>。用人单位违规不签无固定期限劳动合同的，在解除或终止合同时，</a:t>
            </a:r>
            <a:r>
              <a:rPr lang="zh-CN" altLang="en-US" sz="1600" b="1" dirty="0">
                <a:solidFill>
                  <a:srgbClr val="FF8500"/>
                </a:solidFill>
                <a:latin typeface="微软雅黑" panose="020B0503020204020204" pitchFamily="34" charset="-122"/>
                <a:ea typeface="微软雅黑" panose="020B0503020204020204" pitchFamily="34" charset="-122"/>
              </a:rPr>
              <a:t>应按规定的经济补偿标准的双倍支付赔偿金</a:t>
            </a:r>
            <a:r>
              <a:rPr lang="zh-CN" altLang="en-US" sz="1600" dirty="0">
                <a:solidFill>
                  <a:srgbClr val="5F5E5C"/>
                </a:solidFill>
                <a:latin typeface="微软雅黑" panose="020B0503020204020204" pitchFamily="34" charset="-122"/>
                <a:ea typeface="微软雅黑" panose="020B0503020204020204" pitchFamily="34" charset="-122"/>
              </a:rPr>
              <a:t>。</a:t>
            </a:r>
            <a:endParaRPr lang="zh-CN" altLang="zh-CN" sz="1600" b="1" dirty="0">
              <a:solidFill>
                <a:srgbClr val="FF8500"/>
              </a:solidFill>
              <a:latin typeface="微软雅黑" panose="020B0503020204020204" pitchFamily="34" charset="-122"/>
              <a:ea typeface="微软雅黑" panose="020B0503020204020204" pitchFamily="34" charset="-122"/>
            </a:endParaRPr>
          </a:p>
        </p:txBody>
      </p:sp>
      <p:pic>
        <p:nvPicPr>
          <p:cNvPr id="2051" name="Picture 3" descr="F:\360云盘\02-个人资料\！PPT图片及版面资源\06-PPT精选插图\09-手势\手握钢笔.pn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b="13092"/>
          <a:stretch>
            <a:fillRect/>
          </a:stretch>
        </p:blipFill>
        <p:spPr bwMode="auto">
          <a:xfrm>
            <a:off x="6459215" y="3365682"/>
            <a:ext cx="5739136" cy="34923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decel="10000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
          <p:cNvSpPr txBox="1"/>
          <p:nvPr/>
        </p:nvSpPr>
        <p:spPr>
          <a:xfrm>
            <a:off x="966311" y="1455167"/>
            <a:ext cx="4969846" cy="430887"/>
          </a:xfrm>
          <a:prstGeom prst="rect">
            <a:avLst/>
          </a:prstGeom>
          <a:noFill/>
        </p:spPr>
        <p:txBody>
          <a:bodyPr wrap="square" rtlCol="0">
            <a:spAutoFit/>
          </a:bodyPr>
          <a:lstStyle/>
          <a:p>
            <a:r>
              <a:rPr lang="zh-CN" altLang="en-US" sz="2200" dirty="0">
                <a:solidFill>
                  <a:srgbClr val="5F5E5C"/>
                </a:solidFill>
                <a:latin typeface="华康俪金黑W8(P)" pitchFamily="34" charset="-122"/>
                <a:ea typeface="华康俪金黑W8(P)" pitchFamily="34" charset="-122"/>
              </a:rPr>
              <a:t>（八）事实劳动关系存续风险</a:t>
            </a:r>
            <a:endParaRPr lang="zh-CN" altLang="en-US" sz="2200" dirty="0">
              <a:solidFill>
                <a:srgbClr val="5F5E5C"/>
              </a:solidFill>
              <a:latin typeface="华康俪金黑W8(P)" pitchFamily="34" charset="-122"/>
              <a:ea typeface="华康俪金黑W8(P)" pitchFamily="34" charset="-122"/>
            </a:endParaRPr>
          </a:p>
        </p:txBody>
      </p:sp>
      <p:sp>
        <p:nvSpPr>
          <p:cNvPr id="16" name="TextBox 15"/>
          <p:cNvSpPr txBox="1"/>
          <p:nvPr/>
        </p:nvSpPr>
        <p:spPr>
          <a:xfrm>
            <a:off x="966311" y="2204864"/>
            <a:ext cx="5780936" cy="1052596"/>
          </a:xfrm>
          <a:prstGeom prst="rect">
            <a:avLst/>
          </a:prstGeom>
          <a:noFill/>
        </p:spPr>
        <p:txBody>
          <a:bodyPr wrap="square" rtlCol="0">
            <a:spAutoFit/>
          </a:bodyPr>
          <a:lstStyle/>
          <a:p>
            <a:pPr>
              <a:lnSpc>
                <a:spcPct val="130000"/>
              </a:lnSpc>
            </a:pPr>
            <a:r>
              <a:rPr lang="en-US" altLang="zh-CN" sz="1600" dirty="0">
                <a:solidFill>
                  <a:srgbClr val="5F5E5C"/>
                </a:solidFill>
                <a:latin typeface="微软雅黑" panose="020B0503020204020204" pitchFamily="34" charset="-122"/>
                <a:ea typeface="微软雅黑" panose="020B0503020204020204" pitchFamily="34" charset="-122"/>
              </a:rPr>
              <a:t>《</a:t>
            </a:r>
            <a:r>
              <a:rPr lang="zh-CN" altLang="en-US" sz="1600" dirty="0">
                <a:solidFill>
                  <a:srgbClr val="5F5E5C"/>
                </a:solidFill>
                <a:latin typeface="微软雅黑" panose="020B0503020204020204" pitchFamily="34" charset="-122"/>
                <a:ea typeface="微软雅黑" panose="020B0503020204020204" pitchFamily="34" charset="-122"/>
              </a:rPr>
              <a:t>劳动合同法</a:t>
            </a:r>
            <a:r>
              <a:rPr lang="en-US" altLang="zh-CN" sz="1600" dirty="0">
                <a:solidFill>
                  <a:srgbClr val="5F5E5C"/>
                </a:solidFill>
                <a:latin typeface="微软雅黑" panose="020B0503020204020204" pitchFamily="34" charset="-122"/>
                <a:ea typeface="微软雅黑" panose="020B0503020204020204" pitchFamily="34" charset="-122"/>
              </a:rPr>
              <a:t>》 </a:t>
            </a:r>
            <a:r>
              <a:rPr lang="zh-CN" altLang="en-US" sz="1600" dirty="0">
                <a:solidFill>
                  <a:srgbClr val="5F5E5C"/>
                </a:solidFill>
                <a:latin typeface="微软雅黑" panose="020B0503020204020204" pitchFamily="34" charset="-122"/>
                <a:ea typeface="微软雅黑" panose="020B0503020204020204" pitchFamily="34" charset="-122"/>
              </a:rPr>
              <a:t>第十四条规定： </a:t>
            </a:r>
            <a:r>
              <a:rPr lang="zh-CN" altLang="en-US" sz="1600" b="1" dirty="0">
                <a:solidFill>
                  <a:srgbClr val="5F5E5C"/>
                </a:solidFill>
                <a:latin typeface="微软雅黑" panose="020B0503020204020204" pitchFamily="34" charset="-122"/>
                <a:ea typeface="微软雅黑" panose="020B0503020204020204" pitchFamily="34" charset="-122"/>
              </a:rPr>
              <a:t>用人单位自用工之日起满一年不与劳动者订立书面劳动合同的，</a:t>
            </a:r>
            <a:r>
              <a:rPr lang="zh-CN" altLang="en-US" sz="1600" b="1" dirty="0">
                <a:solidFill>
                  <a:srgbClr val="FF8500"/>
                </a:solidFill>
                <a:latin typeface="微软雅黑" panose="020B0503020204020204" pitchFamily="34" charset="-122"/>
                <a:ea typeface="微软雅黑" panose="020B0503020204020204" pitchFamily="34" charset="-122"/>
              </a:rPr>
              <a:t>视为用人单位与劳动者已订立无固定期限劳动合同</a:t>
            </a:r>
            <a:r>
              <a:rPr lang="zh-CN" altLang="en-US" sz="1600" dirty="0">
                <a:solidFill>
                  <a:srgbClr val="5F5E5C"/>
                </a:solidFill>
                <a:latin typeface="微软雅黑" panose="020B0503020204020204" pitchFamily="34" charset="-122"/>
                <a:ea typeface="微软雅黑" panose="020B0503020204020204" pitchFamily="34" charset="-122"/>
              </a:rPr>
              <a:t>。</a:t>
            </a:r>
            <a:endParaRPr lang="zh-CN" altLang="zh-CN" sz="1600" b="1" dirty="0">
              <a:solidFill>
                <a:srgbClr val="FF0000"/>
              </a:solidFill>
              <a:latin typeface="微软雅黑" panose="020B0503020204020204" pitchFamily="34" charset="-122"/>
              <a:ea typeface="微软雅黑" panose="020B0503020204020204" pitchFamily="34" charset="-122"/>
            </a:endParaRPr>
          </a:p>
        </p:txBody>
      </p:sp>
      <p:sp>
        <p:nvSpPr>
          <p:cNvPr id="17" name="TextBox 6"/>
          <p:cNvSpPr txBox="1"/>
          <p:nvPr/>
        </p:nvSpPr>
        <p:spPr>
          <a:xfrm>
            <a:off x="966311" y="3429000"/>
            <a:ext cx="5780936" cy="1052596"/>
          </a:xfrm>
          <a:prstGeom prst="rect">
            <a:avLst/>
          </a:prstGeom>
          <a:noFill/>
        </p:spPr>
        <p:txBody>
          <a:bodyPr wrap="square" rtlCol="0">
            <a:spAutoFit/>
          </a:bodyPr>
          <a:lstStyle/>
          <a:p>
            <a:pPr>
              <a:lnSpc>
                <a:spcPct val="130000"/>
              </a:lnSpc>
            </a:pPr>
            <a:r>
              <a:rPr lang="en-US" altLang="zh-CN" sz="1600" dirty="0">
                <a:solidFill>
                  <a:srgbClr val="5F5E5C"/>
                </a:solidFill>
                <a:latin typeface="微软雅黑" panose="020B0503020204020204" pitchFamily="34" charset="-122"/>
                <a:ea typeface="微软雅黑" panose="020B0503020204020204" pitchFamily="34" charset="-122"/>
              </a:rPr>
              <a:t>《</a:t>
            </a:r>
            <a:r>
              <a:rPr lang="zh-CN" altLang="en-US" sz="1600" dirty="0">
                <a:solidFill>
                  <a:srgbClr val="5F5E5C"/>
                </a:solidFill>
                <a:latin typeface="微软雅黑" panose="020B0503020204020204" pitchFamily="34" charset="-122"/>
                <a:ea typeface="微软雅黑" panose="020B0503020204020204" pitchFamily="34" charset="-122"/>
              </a:rPr>
              <a:t>劳动合同法</a:t>
            </a:r>
            <a:r>
              <a:rPr lang="en-US" altLang="zh-CN" sz="1600" dirty="0">
                <a:solidFill>
                  <a:srgbClr val="5F5E5C"/>
                </a:solidFill>
                <a:latin typeface="微软雅黑" panose="020B0503020204020204" pitchFamily="34" charset="-122"/>
                <a:ea typeface="微软雅黑" panose="020B0503020204020204" pitchFamily="34" charset="-122"/>
              </a:rPr>
              <a:t>》</a:t>
            </a:r>
            <a:r>
              <a:rPr lang="zh-CN" altLang="en-US" sz="1600" dirty="0">
                <a:solidFill>
                  <a:srgbClr val="5F5E5C"/>
                </a:solidFill>
                <a:latin typeface="微软雅黑" panose="020B0503020204020204" pitchFamily="34" charset="-122"/>
                <a:ea typeface="微软雅黑" panose="020B0503020204020204" pitchFamily="34" charset="-122"/>
              </a:rPr>
              <a:t>第八十二条规定：</a:t>
            </a:r>
            <a:r>
              <a:rPr lang="zh-CN" altLang="en-US" sz="1600" b="1" dirty="0">
                <a:solidFill>
                  <a:srgbClr val="5F5E5C"/>
                </a:solidFill>
                <a:latin typeface="微软雅黑" panose="020B0503020204020204" pitchFamily="34" charset="-122"/>
                <a:ea typeface="微软雅黑" panose="020B0503020204020204" pitchFamily="34" charset="-122"/>
              </a:rPr>
              <a:t>用人单位自用工之日起超过一个月不满一年未与劳动者订立书面劳动合同的，应当向劳动者</a:t>
            </a:r>
            <a:r>
              <a:rPr lang="zh-CN" altLang="en-US" sz="1600" b="1" dirty="0">
                <a:solidFill>
                  <a:srgbClr val="FF8500"/>
                </a:solidFill>
                <a:latin typeface="微软雅黑" panose="020B0503020204020204" pitchFamily="34" charset="-122"/>
                <a:ea typeface="微软雅黑" panose="020B0503020204020204" pitchFamily="34" charset="-122"/>
              </a:rPr>
              <a:t>每月支付二倍的工资</a:t>
            </a:r>
            <a:r>
              <a:rPr lang="zh-CN" altLang="en-US" sz="1600" dirty="0">
                <a:solidFill>
                  <a:srgbClr val="5F5E5C"/>
                </a:solidFill>
                <a:latin typeface="微软雅黑" panose="020B0503020204020204" pitchFamily="34" charset="-122"/>
                <a:ea typeface="微软雅黑" panose="020B0503020204020204" pitchFamily="34" charset="-122"/>
              </a:rPr>
              <a:t>。</a:t>
            </a:r>
            <a:endParaRPr lang="zh-CN" altLang="en-US" sz="1600" b="1" dirty="0">
              <a:solidFill>
                <a:srgbClr val="FF8500"/>
              </a:solidFill>
              <a:latin typeface="微软雅黑" panose="020B0503020204020204" pitchFamily="34" charset="-122"/>
              <a:ea typeface="微软雅黑" panose="020B0503020204020204" pitchFamily="34" charset="-122"/>
            </a:endParaRPr>
          </a:p>
        </p:txBody>
      </p:sp>
      <p:sp>
        <p:nvSpPr>
          <p:cNvPr id="10" name="TextBox 6"/>
          <p:cNvSpPr txBox="1"/>
          <p:nvPr/>
        </p:nvSpPr>
        <p:spPr>
          <a:xfrm>
            <a:off x="966310" y="5459855"/>
            <a:ext cx="10985807" cy="777457"/>
          </a:xfrm>
          <a:prstGeom prst="rect">
            <a:avLst/>
          </a:prstGeom>
          <a:noFill/>
        </p:spPr>
        <p:txBody>
          <a:bodyPr wrap="square" rtlCol="0">
            <a:spAutoFit/>
          </a:bodyPr>
          <a:lstStyle/>
          <a:p>
            <a:pPr>
              <a:lnSpc>
                <a:spcPct val="130000"/>
              </a:lnSpc>
              <a:spcAft>
                <a:spcPts val="300"/>
              </a:spcAft>
            </a:pPr>
            <a:r>
              <a:rPr lang="zh-CN" altLang="en-US" b="1" dirty="0">
                <a:solidFill>
                  <a:srgbClr val="5F5E5C"/>
                </a:solidFill>
                <a:latin typeface="微软雅黑" panose="020B0503020204020204" pitchFamily="34" charset="-122"/>
                <a:ea typeface="微软雅黑" panose="020B0503020204020204" pitchFamily="34" charset="-122"/>
              </a:rPr>
              <a:t>员工关系专员认真学习制定</a:t>
            </a:r>
            <a:r>
              <a:rPr lang="en-US" altLang="zh-CN" b="1" dirty="0">
                <a:solidFill>
                  <a:srgbClr val="5F5E5C"/>
                </a:solidFill>
                <a:latin typeface="微软雅黑" panose="020B0503020204020204" pitchFamily="34" charset="-122"/>
                <a:ea typeface="微软雅黑" panose="020B0503020204020204" pitchFamily="34" charset="-122"/>
              </a:rPr>
              <a:t>《</a:t>
            </a:r>
            <a:r>
              <a:rPr lang="zh-CN" altLang="en-US" b="1" dirty="0">
                <a:solidFill>
                  <a:srgbClr val="5F5E5C"/>
                </a:solidFill>
                <a:latin typeface="微软雅黑" panose="020B0503020204020204" pitchFamily="34" charset="-122"/>
                <a:ea typeface="微软雅黑" panose="020B0503020204020204" pitchFamily="34" charset="-122"/>
              </a:rPr>
              <a:t>劳动合同法</a:t>
            </a:r>
            <a:r>
              <a:rPr lang="en-US" altLang="zh-CN" b="1" dirty="0">
                <a:solidFill>
                  <a:srgbClr val="5F5E5C"/>
                </a:solidFill>
                <a:latin typeface="微软雅黑" panose="020B0503020204020204" pitchFamily="34" charset="-122"/>
                <a:ea typeface="微软雅黑" panose="020B0503020204020204" pitchFamily="34" charset="-122"/>
              </a:rPr>
              <a:t>》</a:t>
            </a:r>
            <a:r>
              <a:rPr lang="zh-CN" altLang="en-US" b="1" dirty="0">
                <a:solidFill>
                  <a:srgbClr val="5F5E5C"/>
                </a:solidFill>
                <a:latin typeface="微软雅黑" panose="020B0503020204020204" pitchFamily="34" charset="-122"/>
                <a:ea typeface="微软雅黑" panose="020B0503020204020204" pitchFamily="34" charset="-122"/>
              </a:rPr>
              <a:t>，并制定</a:t>
            </a:r>
            <a:r>
              <a:rPr lang="en-US" altLang="zh-CN" b="1" dirty="0">
                <a:solidFill>
                  <a:srgbClr val="5F5E5C"/>
                </a:solidFill>
                <a:latin typeface="微软雅黑" panose="020B0503020204020204" pitchFamily="34" charset="-122"/>
                <a:ea typeface="微软雅黑" panose="020B0503020204020204" pitchFamily="34" charset="-122"/>
              </a:rPr>
              <a:t>《</a:t>
            </a:r>
            <a:r>
              <a:rPr lang="zh-CN" altLang="en-US" b="1" dirty="0">
                <a:solidFill>
                  <a:srgbClr val="5F5E5C"/>
                </a:solidFill>
                <a:latin typeface="微软雅黑" panose="020B0503020204020204" pitchFamily="34" charset="-122"/>
                <a:ea typeface="微软雅黑" panose="020B0503020204020204" pitchFamily="34" charset="-122"/>
              </a:rPr>
              <a:t>劳动合同管理办法</a:t>
            </a:r>
            <a:r>
              <a:rPr lang="en-US" altLang="zh-CN" b="1" dirty="0">
                <a:solidFill>
                  <a:srgbClr val="5F5E5C"/>
                </a:solidFill>
                <a:latin typeface="微软雅黑" panose="020B0503020204020204" pitchFamily="34" charset="-122"/>
                <a:ea typeface="微软雅黑" panose="020B0503020204020204" pitchFamily="34" charset="-122"/>
              </a:rPr>
              <a:t>》</a:t>
            </a:r>
            <a:r>
              <a:rPr lang="zh-CN" altLang="en-US" b="1" dirty="0">
                <a:solidFill>
                  <a:srgbClr val="5F5E5C"/>
                </a:solidFill>
                <a:latin typeface="微软雅黑" panose="020B0503020204020204" pitchFamily="34" charset="-122"/>
                <a:ea typeface="微软雅黑" panose="020B0503020204020204" pitchFamily="34" charset="-122"/>
              </a:rPr>
              <a:t>以指导劳动合同的各项管理工作，特别是要严格在</a:t>
            </a:r>
            <a:r>
              <a:rPr lang="en-US" altLang="zh-CN" b="1" dirty="0">
                <a:solidFill>
                  <a:srgbClr val="5F5E5C"/>
                </a:solidFill>
                <a:latin typeface="微软雅黑" panose="020B0503020204020204" pitchFamily="34" charset="-122"/>
                <a:ea typeface="微软雅黑" panose="020B0503020204020204" pitchFamily="34" charset="-122"/>
              </a:rPr>
              <a:t>《</a:t>
            </a:r>
            <a:r>
              <a:rPr lang="zh-CN" altLang="en-US" b="1" dirty="0">
                <a:solidFill>
                  <a:srgbClr val="5F5E5C"/>
                </a:solidFill>
                <a:latin typeface="微软雅黑" panose="020B0503020204020204" pitchFamily="34" charset="-122"/>
                <a:ea typeface="微软雅黑" panose="020B0503020204020204" pitchFamily="34" charset="-122"/>
              </a:rPr>
              <a:t>劳动合同法</a:t>
            </a:r>
            <a:r>
              <a:rPr lang="en-US" altLang="zh-CN" b="1" dirty="0">
                <a:solidFill>
                  <a:srgbClr val="5F5E5C"/>
                </a:solidFill>
                <a:latin typeface="微软雅黑" panose="020B0503020204020204" pitchFamily="34" charset="-122"/>
                <a:ea typeface="微软雅黑" panose="020B0503020204020204" pitchFamily="34" charset="-122"/>
              </a:rPr>
              <a:t>》</a:t>
            </a:r>
            <a:r>
              <a:rPr lang="zh-CN" altLang="en-US" b="1" dirty="0">
                <a:solidFill>
                  <a:srgbClr val="5F5E5C"/>
                </a:solidFill>
                <a:latin typeface="微软雅黑" panose="020B0503020204020204" pitchFamily="34" charset="-122"/>
                <a:ea typeface="微软雅黑" panose="020B0503020204020204" pitchFamily="34" charset="-122"/>
              </a:rPr>
              <a:t>规定的时间范围内办理劳动合同订立及续订工作。</a:t>
            </a:r>
            <a:endParaRPr lang="zh-CN" altLang="en-US" b="1" dirty="0">
              <a:solidFill>
                <a:srgbClr val="5F5E5C"/>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110326" y="4797152"/>
            <a:ext cx="2340907" cy="504056"/>
            <a:chOff x="1110326" y="4261214"/>
            <a:chExt cx="2340907" cy="504056"/>
          </a:xfrm>
        </p:grpSpPr>
        <p:sp>
          <p:nvSpPr>
            <p:cNvPr id="11" name="矩形 10"/>
            <p:cNvSpPr/>
            <p:nvPr/>
          </p:nvSpPr>
          <p:spPr>
            <a:xfrm>
              <a:off x="1110326" y="4261214"/>
              <a:ext cx="2340907" cy="5040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3" name="TextBox 12"/>
            <p:cNvSpPr txBox="1"/>
            <p:nvPr/>
          </p:nvSpPr>
          <p:spPr>
            <a:xfrm>
              <a:off x="1110327" y="4287027"/>
              <a:ext cx="2340906" cy="452432"/>
            </a:xfrm>
            <a:prstGeom prst="rect">
              <a:avLst/>
            </a:prstGeom>
            <a:noFill/>
          </p:spPr>
          <p:txBody>
            <a:bodyPr wrap="square" rtlCol="0" anchor="ctr">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pPr algn="ctr"/>
              <a:r>
                <a:rPr lang="zh-CN" altLang="en-US" sz="1800" dirty="0">
                  <a:solidFill>
                    <a:schemeClr val="bg1"/>
                  </a:solidFill>
                </a:rPr>
                <a:t>风险应对措施</a:t>
              </a:r>
              <a:endParaRPr lang="zh-CN" altLang="zh-CN" sz="1800" dirty="0">
                <a:solidFill>
                  <a:schemeClr val="bg1"/>
                </a:solidFill>
              </a:endParaRPr>
            </a:p>
          </p:txBody>
        </p:sp>
      </p:grpSp>
      <p:pic>
        <p:nvPicPr>
          <p:cNvPr id="12" name="Picture 2" descr="F:\360云盘\02-个人资料\！PPT图片及版面资源\06-PPT精选插图\03-人物\2028-12042609561139.jpg"/>
          <p:cNvPicPr>
            <a:picLocks noChangeAspect="1" noChangeArrowheads="1"/>
          </p:cNvPicPr>
          <p:nvPr/>
        </p:nvPicPr>
        <p:blipFill rotWithShape="1">
          <a:blip r:embed="rId1" cstate="screen"/>
          <a:srcRect/>
          <a:stretch>
            <a:fillRect/>
          </a:stretch>
        </p:blipFill>
        <p:spPr bwMode="auto">
          <a:xfrm>
            <a:off x="6959269" y="2132856"/>
            <a:ext cx="4756530" cy="2439144"/>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decel="10000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966311" y="1967622"/>
            <a:ext cx="10985807" cy="412421"/>
          </a:xfrm>
          <a:prstGeom prst="rect">
            <a:avLst/>
          </a:prstGeom>
          <a:noFill/>
        </p:spPr>
        <p:txBody>
          <a:bodyPr wrap="square" rtlCol="0">
            <a:spAutoFit/>
          </a:bodyPr>
          <a:lstStyle/>
          <a:p>
            <a:pPr>
              <a:lnSpc>
                <a:spcPct val="130000"/>
              </a:lnSpc>
              <a:spcAft>
                <a:spcPts val="600"/>
              </a:spcAft>
            </a:pPr>
            <a:r>
              <a:rPr lang="zh-CN" altLang="en-US" sz="1600" dirty="0">
                <a:solidFill>
                  <a:srgbClr val="5F5E5C"/>
                </a:solidFill>
                <a:latin typeface="微软雅黑" panose="020B0503020204020204" pitchFamily="34" charset="-122"/>
                <a:ea typeface="微软雅黑" panose="020B0503020204020204" pitchFamily="34" charset="-122"/>
              </a:rPr>
              <a:t>目前大多数企业对员工关系的理解还停留在</a:t>
            </a:r>
            <a:r>
              <a:rPr lang="zh-CN" altLang="en-US" sz="1600" b="1" dirty="0">
                <a:solidFill>
                  <a:srgbClr val="FF0000"/>
                </a:solidFill>
                <a:latin typeface="微软雅黑" panose="020B0503020204020204" pitchFamily="34" charset="-122"/>
                <a:ea typeface="微软雅黑" panose="020B0503020204020204" pitchFamily="34" charset="-122"/>
              </a:rPr>
              <a:t>劳动关系管理的初级阶段</a:t>
            </a:r>
            <a:r>
              <a:rPr lang="zh-CN" altLang="en-US" sz="1600" dirty="0">
                <a:solidFill>
                  <a:srgbClr val="5F5E5C"/>
                </a:solidFill>
                <a:latin typeface="微软雅黑" panose="020B0503020204020204" pitchFamily="34" charset="-122"/>
                <a:ea typeface="微软雅黑" panose="020B0503020204020204" pitchFamily="34" charset="-122"/>
              </a:rPr>
              <a:t>，职能范围有限，相关从业人员专业技能有限等等。</a:t>
            </a:r>
            <a:endParaRPr lang="zh-CN" altLang="zh-CN" sz="1600" dirty="0">
              <a:solidFill>
                <a:srgbClr val="FFC000"/>
              </a:solidFill>
              <a:latin typeface="微软雅黑" panose="020B0503020204020204" pitchFamily="34" charset="-122"/>
              <a:ea typeface="微软雅黑" panose="020B0503020204020204" pitchFamily="34" charset="-122"/>
            </a:endParaRPr>
          </a:p>
        </p:txBody>
      </p:sp>
      <p:sp>
        <p:nvSpPr>
          <p:cNvPr id="6" name="TextBox 8"/>
          <p:cNvSpPr txBox="1"/>
          <p:nvPr/>
        </p:nvSpPr>
        <p:spPr>
          <a:xfrm>
            <a:off x="966311" y="1455167"/>
            <a:ext cx="5276880" cy="430887"/>
          </a:xfrm>
          <a:prstGeom prst="rect">
            <a:avLst/>
          </a:prstGeom>
          <a:noFill/>
        </p:spPr>
        <p:txBody>
          <a:bodyPr wrap="square" rtlCol="0">
            <a:spAutoFit/>
          </a:bodyPr>
          <a:lstStyle/>
          <a:p>
            <a:r>
              <a:rPr lang="zh-CN" altLang="en-US" sz="2200" dirty="0">
                <a:solidFill>
                  <a:srgbClr val="5F5E5C"/>
                </a:solidFill>
                <a:latin typeface="华康俪金黑W8(P)" pitchFamily="34" charset="-122"/>
                <a:ea typeface="华康俪金黑W8(P)" pitchFamily="34" charset="-122"/>
              </a:rPr>
              <a:t>第三节</a:t>
            </a:r>
            <a:r>
              <a:rPr lang="en-US" altLang="zh-CN" sz="2200" dirty="0">
                <a:solidFill>
                  <a:srgbClr val="5F5E5C"/>
                </a:solidFill>
                <a:latin typeface="华康俪金黑W8(P)" pitchFamily="34" charset="-122"/>
                <a:ea typeface="华康俪金黑W8(P)" pitchFamily="34" charset="-122"/>
              </a:rPr>
              <a:t>  </a:t>
            </a:r>
            <a:r>
              <a:rPr lang="zh-CN" altLang="en-US" sz="2200" dirty="0">
                <a:solidFill>
                  <a:srgbClr val="5F5E5C"/>
                </a:solidFill>
                <a:latin typeface="华康俪金黑W8(P)" pitchFamily="34" charset="-122"/>
                <a:ea typeface="华康俪金黑W8(P)" pitchFamily="34" charset="-122"/>
              </a:rPr>
              <a:t>员工关系管理的现状</a:t>
            </a:r>
            <a:endParaRPr lang="zh-CN" altLang="en-US" sz="2200" dirty="0">
              <a:solidFill>
                <a:srgbClr val="5F5E5C"/>
              </a:solidFill>
              <a:latin typeface="华康俪金黑W8(P)" pitchFamily="34" charset="-122"/>
              <a:ea typeface="华康俪金黑W8(P)" pitchFamily="34" charset="-122"/>
            </a:endParaRPr>
          </a:p>
        </p:txBody>
      </p:sp>
      <p:sp>
        <p:nvSpPr>
          <p:cNvPr id="8" name="TextBox 6"/>
          <p:cNvSpPr txBox="1"/>
          <p:nvPr/>
        </p:nvSpPr>
        <p:spPr>
          <a:xfrm>
            <a:off x="966311" y="2924944"/>
            <a:ext cx="10893504" cy="3127010"/>
          </a:xfrm>
          <a:prstGeom prst="rect">
            <a:avLst/>
          </a:prstGeom>
          <a:noFill/>
        </p:spPr>
        <p:txBody>
          <a:bodyPr wrap="square" rtlCol="0">
            <a:spAutoFit/>
          </a:bodyPr>
          <a:lstStyle/>
          <a:p>
            <a:pPr marL="342900" indent="-342900">
              <a:lnSpc>
                <a:spcPct val="130000"/>
              </a:lnSpc>
              <a:spcAft>
                <a:spcPts val="300"/>
              </a:spcAft>
              <a:buFont typeface="+mj-lt"/>
              <a:buAutoNum type="arabicPeriod"/>
            </a:pPr>
            <a:r>
              <a:rPr lang="zh-CN" altLang="en-US" sz="1600" dirty="0">
                <a:solidFill>
                  <a:srgbClr val="5F5E5C"/>
                </a:solidFill>
                <a:latin typeface="微软雅黑" panose="020B0503020204020204" pitchFamily="34" charset="-122"/>
                <a:ea typeface="微软雅黑" panose="020B0503020204020204" pitchFamily="34" charset="-122"/>
              </a:rPr>
              <a:t>目前中国企业对员工关系管理认知不足，大部分企业没有设置独立的岗位，或即使有，也没有能够充分履行员工关系管理的职能。大部分企业的员工关系管理仅</a:t>
            </a:r>
            <a:r>
              <a:rPr lang="zh-CN" altLang="en-US" sz="1600" b="1" dirty="0">
                <a:solidFill>
                  <a:srgbClr val="FF0000"/>
                </a:solidFill>
                <a:latin typeface="微软雅黑" panose="020B0503020204020204" pitchFamily="34" charset="-122"/>
                <a:ea typeface="微软雅黑" panose="020B0503020204020204" pitchFamily="34" charset="-122"/>
              </a:rPr>
              <a:t>局限在劳动关系（劳动合同）管理和简单的企业文化活动方面</a:t>
            </a:r>
            <a:r>
              <a:rPr lang="zh-CN" altLang="en-US" sz="1600" b="1" dirty="0">
                <a:solidFill>
                  <a:srgbClr val="5F5E5C"/>
                </a:solidFill>
                <a:latin typeface="微软雅黑" panose="020B0503020204020204" pitchFamily="34" charset="-122"/>
                <a:ea typeface="微软雅黑" panose="020B0503020204020204" pitchFamily="34" charset="-122"/>
              </a:rPr>
              <a:t>。</a:t>
            </a:r>
            <a:endParaRPr lang="zh-CN" altLang="en-US" sz="1600" b="1"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lt"/>
              <a:buAutoNum type="arabicPeriod"/>
            </a:pPr>
            <a:r>
              <a:rPr lang="zh-CN" altLang="en-US" sz="1600" b="1" dirty="0">
                <a:solidFill>
                  <a:srgbClr val="FF0000"/>
                </a:solidFill>
                <a:latin typeface="微软雅黑" panose="020B0503020204020204" pitchFamily="34" charset="-122"/>
                <a:ea typeface="微软雅黑" panose="020B0503020204020204" pitchFamily="34" charset="-122"/>
              </a:rPr>
              <a:t>员工关系管理人员专业技能有限</a:t>
            </a:r>
            <a:r>
              <a:rPr lang="zh-CN" altLang="en-US" sz="1600" b="1" dirty="0">
                <a:solidFill>
                  <a:srgbClr val="5F5E5C"/>
                </a:solidFill>
                <a:latin typeface="微软雅黑" panose="020B0503020204020204" pitchFamily="34" charset="-122"/>
                <a:ea typeface="微软雅黑" panose="020B0503020204020204" pitchFamily="34" charset="-122"/>
              </a:rPr>
              <a:t>。</a:t>
            </a:r>
            <a:r>
              <a:rPr lang="zh-CN" altLang="en-US" sz="1600" dirty="0">
                <a:solidFill>
                  <a:srgbClr val="5F5E5C"/>
                </a:solidFill>
                <a:latin typeface="微软雅黑" panose="020B0503020204020204" pitchFamily="34" charset="-122"/>
                <a:ea typeface="微软雅黑" panose="020B0503020204020204" pitchFamily="34" charset="-122"/>
              </a:rPr>
              <a:t>绝大多数从业者的知识和经验均不全面或相对较弱，而有关</a:t>
            </a:r>
            <a:r>
              <a:rPr lang="zh-CN" altLang="en-US" sz="1600" b="1" dirty="0">
                <a:solidFill>
                  <a:srgbClr val="FFC000"/>
                </a:solidFill>
                <a:latin typeface="微软雅黑" panose="020B0503020204020204" pitchFamily="34" charset="-122"/>
                <a:ea typeface="微软雅黑" panose="020B0503020204020204" pitchFamily="34" charset="-122"/>
              </a:rPr>
              <a:t>劳动法规</a:t>
            </a:r>
            <a:r>
              <a:rPr lang="zh-CN" altLang="en-US" sz="1600" b="1" dirty="0">
                <a:solidFill>
                  <a:srgbClr val="5F5E5C"/>
                </a:solidFill>
                <a:latin typeface="微软雅黑" panose="020B0503020204020204" pitchFamily="34" charset="-122"/>
                <a:ea typeface="微软雅黑" panose="020B0503020204020204" pitchFamily="34" charset="-122"/>
              </a:rPr>
              <a:t>、</a:t>
            </a:r>
            <a:r>
              <a:rPr lang="zh-CN" altLang="en-US" sz="1600" b="1" dirty="0">
                <a:solidFill>
                  <a:srgbClr val="FFC000"/>
                </a:solidFill>
                <a:latin typeface="微软雅黑" panose="020B0503020204020204" pitchFamily="34" charset="-122"/>
                <a:ea typeface="微软雅黑" panose="020B0503020204020204" pitchFamily="34" charset="-122"/>
              </a:rPr>
              <a:t>沟通</a:t>
            </a:r>
            <a:r>
              <a:rPr lang="zh-CN" altLang="en-US" sz="1600" b="1" dirty="0">
                <a:solidFill>
                  <a:srgbClr val="5F5E5C"/>
                </a:solidFill>
                <a:latin typeface="微软雅黑" panose="020B0503020204020204" pitchFamily="34" charset="-122"/>
                <a:ea typeface="微软雅黑" panose="020B0503020204020204" pitchFamily="34" charset="-122"/>
              </a:rPr>
              <a:t>、</a:t>
            </a:r>
            <a:r>
              <a:rPr lang="zh-CN" altLang="en-US" sz="1600" b="1" dirty="0">
                <a:solidFill>
                  <a:srgbClr val="FFC000"/>
                </a:solidFill>
                <a:latin typeface="微软雅黑" panose="020B0503020204020204" pitchFamily="34" charset="-122"/>
                <a:ea typeface="微软雅黑" panose="020B0503020204020204" pitchFamily="34" charset="-122"/>
              </a:rPr>
              <a:t>员工活动</a:t>
            </a:r>
            <a:r>
              <a:rPr lang="zh-CN" altLang="en-US" sz="1600" dirty="0">
                <a:solidFill>
                  <a:srgbClr val="5F5E5C"/>
                </a:solidFill>
                <a:latin typeface="微软雅黑" panose="020B0503020204020204" pitchFamily="34" charset="-122"/>
                <a:ea typeface="微软雅黑" panose="020B0503020204020204" pitchFamily="34" charset="-122"/>
              </a:rPr>
              <a:t>等领域的知识和技能成为从业者亟待提升的核心能力。</a:t>
            </a:r>
            <a:endParaRPr lang="zh-CN" altLang="en-US" sz="1600"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lt"/>
              <a:buAutoNum type="arabicPeriod"/>
            </a:pPr>
            <a:r>
              <a:rPr lang="zh-CN" altLang="en-US" sz="1600" dirty="0">
                <a:solidFill>
                  <a:srgbClr val="5F5E5C"/>
                </a:solidFill>
                <a:latin typeface="微软雅黑" panose="020B0503020204020204" pitchFamily="34" charset="-122"/>
                <a:ea typeface="微软雅黑" panose="020B0503020204020204" pitchFamily="34" charset="-122"/>
              </a:rPr>
              <a:t>多数企业在营造</a:t>
            </a:r>
            <a:r>
              <a:rPr lang="zh-CN" altLang="en-US" sz="1600" b="1" dirty="0">
                <a:solidFill>
                  <a:srgbClr val="FFC000"/>
                </a:solidFill>
                <a:latin typeface="微软雅黑" panose="020B0503020204020204" pitchFamily="34" charset="-122"/>
                <a:ea typeface="微软雅黑" panose="020B0503020204020204" pitchFamily="34" charset="-122"/>
              </a:rPr>
              <a:t>“赞赏</a:t>
            </a:r>
            <a:r>
              <a:rPr lang="en-US" altLang="zh-CN" sz="1600" b="1" dirty="0">
                <a:solidFill>
                  <a:srgbClr val="FFC000"/>
                </a:solidFill>
                <a:latin typeface="微软雅黑" panose="020B0503020204020204" pitchFamily="34" charset="-122"/>
                <a:ea typeface="微软雅黑" panose="020B0503020204020204" pitchFamily="34" charset="-122"/>
              </a:rPr>
              <a:t>/</a:t>
            </a:r>
            <a:r>
              <a:rPr lang="zh-CN" altLang="en-US" sz="1600" b="1" dirty="0">
                <a:solidFill>
                  <a:srgbClr val="FFC000"/>
                </a:solidFill>
                <a:latin typeface="微软雅黑" panose="020B0503020204020204" pitchFamily="34" charset="-122"/>
                <a:ea typeface="微软雅黑" panose="020B0503020204020204" pitchFamily="34" charset="-122"/>
              </a:rPr>
              <a:t>激励”</a:t>
            </a:r>
            <a:r>
              <a:rPr lang="zh-CN" altLang="en-US" sz="1600" dirty="0">
                <a:solidFill>
                  <a:srgbClr val="5F5E5C"/>
                </a:solidFill>
                <a:latin typeface="微软雅黑" panose="020B0503020204020204" pitchFamily="34" charset="-122"/>
                <a:ea typeface="微软雅黑" panose="020B0503020204020204" pitchFamily="34" charset="-122"/>
              </a:rPr>
              <a:t>的企业文化氛围方面较弱，</a:t>
            </a:r>
            <a:r>
              <a:rPr lang="zh-CN" altLang="en-US" sz="1600" b="1" dirty="0">
                <a:solidFill>
                  <a:srgbClr val="FFC000"/>
                </a:solidFill>
                <a:latin typeface="微软雅黑" panose="020B0503020204020204" pitchFamily="34" charset="-122"/>
                <a:ea typeface="微软雅黑" panose="020B0503020204020204" pitchFamily="34" charset="-122"/>
              </a:rPr>
              <a:t>旅游</a:t>
            </a:r>
            <a:r>
              <a:rPr lang="zh-CN" altLang="en-US" sz="1600" dirty="0">
                <a:solidFill>
                  <a:srgbClr val="5F5E5C"/>
                </a:solidFill>
                <a:latin typeface="微软雅黑" panose="020B0503020204020204" pitchFamily="34" charset="-122"/>
                <a:ea typeface="微软雅黑" panose="020B0503020204020204" pitchFamily="34" charset="-122"/>
              </a:rPr>
              <a:t>成为企业非货币激励的主要手段。</a:t>
            </a:r>
            <a:endParaRPr lang="en-US" altLang="zh-CN" sz="1600"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lt"/>
              <a:buAutoNum type="arabicPeriod"/>
            </a:pPr>
            <a:r>
              <a:rPr lang="zh-CN" altLang="en-US" sz="1600" dirty="0">
                <a:solidFill>
                  <a:srgbClr val="5F5E5C"/>
                </a:solidFill>
                <a:latin typeface="微软雅黑" panose="020B0503020204020204" pitchFamily="34" charset="-122"/>
                <a:ea typeface="微软雅黑" panose="020B0503020204020204" pitchFamily="34" charset="-122"/>
              </a:rPr>
              <a:t>员工关怀更偏重物质关怀，如年度体检等，且项目分散（或只偏重高层人员），而精神的关怀层面，比如</a:t>
            </a:r>
            <a:r>
              <a:rPr lang="zh-CN" altLang="en-US" sz="1600" b="1" dirty="0">
                <a:solidFill>
                  <a:srgbClr val="FFC000"/>
                </a:solidFill>
                <a:latin typeface="微软雅黑" panose="020B0503020204020204" pitchFamily="34" charset="-122"/>
                <a:ea typeface="微软雅黑" panose="020B0503020204020204" pitchFamily="34" charset="-122"/>
              </a:rPr>
              <a:t>压力冲突化解</a:t>
            </a:r>
            <a:r>
              <a:rPr lang="zh-CN" altLang="en-US" sz="1600" dirty="0">
                <a:solidFill>
                  <a:srgbClr val="5F5E5C"/>
                </a:solidFill>
                <a:latin typeface="微软雅黑" panose="020B0503020204020204" pitchFamily="34" charset="-122"/>
                <a:ea typeface="微软雅黑" panose="020B0503020204020204" pitchFamily="34" charset="-122"/>
              </a:rPr>
              <a:t>、</a:t>
            </a:r>
            <a:r>
              <a:rPr lang="zh-CN" altLang="en-US" sz="1600" b="1" dirty="0">
                <a:solidFill>
                  <a:srgbClr val="FFC000"/>
                </a:solidFill>
                <a:latin typeface="微软雅黑" panose="020B0503020204020204" pitchFamily="34" charset="-122"/>
                <a:ea typeface="微软雅黑" panose="020B0503020204020204" pitchFamily="34" charset="-122"/>
              </a:rPr>
              <a:t>员工帮助热线</a:t>
            </a:r>
            <a:r>
              <a:rPr lang="zh-CN" altLang="en-US" sz="1600" dirty="0">
                <a:solidFill>
                  <a:srgbClr val="5F5E5C"/>
                </a:solidFill>
                <a:latin typeface="微软雅黑" panose="020B0503020204020204" pitchFamily="34" charset="-122"/>
                <a:ea typeface="微软雅黑" panose="020B0503020204020204" pitchFamily="34" charset="-122"/>
              </a:rPr>
              <a:t>以及</a:t>
            </a:r>
            <a:r>
              <a:rPr lang="zh-CN" altLang="en-US" sz="1600" b="1" dirty="0">
                <a:solidFill>
                  <a:srgbClr val="FFC000"/>
                </a:solidFill>
                <a:latin typeface="微软雅黑" panose="020B0503020204020204" pitchFamily="34" charset="-122"/>
                <a:ea typeface="微软雅黑" panose="020B0503020204020204" pitchFamily="34" charset="-122"/>
              </a:rPr>
              <a:t>婚姻家庭关系</a:t>
            </a:r>
            <a:r>
              <a:rPr lang="zh-CN" altLang="en-US" sz="1600" dirty="0">
                <a:solidFill>
                  <a:srgbClr val="5F5E5C"/>
                </a:solidFill>
                <a:latin typeface="微软雅黑" panose="020B0503020204020204" pitchFamily="34" charset="-122"/>
                <a:ea typeface="微软雅黑" panose="020B0503020204020204" pitchFamily="34" charset="-122"/>
              </a:rPr>
              <a:t>等采用率较低。</a:t>
            </a:r>
            <a:endParaRPr lang="en-US" altLang="zh-CN" sz="1600" dirty="0">
              <a:solidFill>
                <a:srgbClr val="5F5E5C"/>
              </a:solidFill>
              <a:latin typeface="微软雅黑" panose="020B0503020204020204" pitchFamily="34" charset="-122"/>
              <a:ea typeface="微软雅黑" panose="020B0503020204020204" pitchFamily="34" charset="-122"/>
            </a:endParaRPr>
          </a:p>
          <a:p>
            <a:pPr marL="342900" indent="-342900">
              <a:lnSpc>
                <a:spcPct val="130000"/>
              </a:lnSpc>
              <a:spcAft>
                <a:spcPts val="300"/>
              </a:spcAft>
              <a:buFont typeface="+mj-lt"/>
              <a:buAutoNum type="arabicPeriod"/>
            </a:pPr>
            <a:r>
              <a:rPr lang="zh-CN" altLang="en-US" sz="1600" dirty="0">
                <a:solidFill>
                  <a:srgbClr val="5F5E5C"/>
                </a:solidFill>
                <a:latin typeface="微软雅黑" panose="020B0503020204020204" pitchFamily="34" charset="-122"/>
                <a:ea typeface="微软雅黑" panose="020B0503020204020204" pitchFamily="34" charset="-122"/>
              </a:rPr>
              <a:t>在长期激励方面，企业手段有限，</a:t>
            </a:r>
            <a:r>
              <a:rPr lang="zh-CN" altLang="en-US" sz="1600" b="1" dirty="0">
                <a:solidFill>
                  <a:srgbClr val="FF0000"/>
                </a:solidFill>
                <a:latin typeface="微软雅黑" panose="020B0503020204020204" pitchFamily="34" charset="-122"/>
                <a:ea typeface="微软雅黑" panose="020B0503020204020204" pitchFamily="34" charset="-122"/>
              </a:rPr>
              <a:t>股票等长期激励利用不够</a:t>
            </a:r>
            <a:r>
              <a:rPr lang="zh-CN" altLang="en-US" sz="1600" dirty="0">
                <a:solidFill>
                  <a:srgbClr val="5F5E5C"/>
                </a:solidFill>
                <a:latin typeface="微软雅黑" panose="020B0503020204020204" pitchFamily="34" charset="-122"/>
                <a:ea typeface="微软雅黑" panose="020B0503020204020204" pitchFamily="34" charset="-122"/>
              </a:rPr>
              <a:t>。总的来说，企业福利主要体现在企业班车和工作餐等两方面。</a:t>
            </a:r>
            <a:r>
              <a:rPr lang="zh-CN" altLang="en-US" sz="1600" b="1" dirty="0">
                <a:solidFill>
                  <a:srgbClr val="FF0000"/>
                </a:solidFill>
                <a:latin typeface="微软雅黑" panose="020B0503020204020204" pitchFamily="34" charset="-122"/>
                <a:ea typeface="微软雅黑" panose="020B0503020204020204" pitchFamily="34" charset="-122"/>
              </a:rPr>
              <a:t>甚至许多企业只提供国家规定的五险一金，少数企业保险都不能给缴。</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decel="10000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66527" y="1967695"/>
            <a:ext cx="4968552" cy="3596673"/>
            <a:chOff x="1561083" y="1916832"/>
            <a:chExt cx="4968552" cy="3596673"/>
          </a:xfrm>
        </p:grpSpPr>
        <p:graphicFrame>
          <p:nvGraphicFramePr>
            <p:cNvPr id="3" name="图表 2"/>
            <p:cNvGraphicFramePr/>
            <p:nvPr/>
          </p:nvGraphicFramePr>
          <p:xfrm>
            <a:off x="1561083" y="1916832"/>
            <a:ext cx="4968552" cy="3596673"/>
          </p:xfrm>
          <a:graphic>
            <a:graphicData uri="http://schemas.openxmlformats.org/drawingml/2006/chart">
              <c:chart xmlns:c="http://schemas.openxmlformats.org/drawingml/2006/chart" xmlns:r="http://schemas.openxmlformats.org/officeDocument/2006/relationships" r:id="rId1"/>
            </a:graphicData>
          </a:graphic>
        </p:graphicFrame>
        <p:cxnSp>
          <p:nvCxnSpPr>
            <p:cNvPr id="7" name="直接连接符 6"/>
            <p:cNvCxnSpPr/>
            <p:nvPr/>
          </p:nvCxnSpPr>
          <p:spPr>
            <a:xfrm flipH="1" flipV="1">
              <a:off x="5449515" y="4581128"/>
              <a:ext cx="440416" cy="314392"/>
            </a:xfrm>
            <a:prstGeom prst="line">
              <a:avLst/>
            </a:prstGeom>
            <a:ln w="28575">
              <a:solidFill>
                <a:srgbClr val="3B79CE"/>
              </a:solidFill>
            </a:ln>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4595375" y="4946383"/>
            <a:ext cx="6256328" cy="0"/>
          </a:xfrm>
          <a:prstGeom prst="line">
            <a:avLst/>
          </a:prstGeom>
          <a:ln w="28575">
            <a:solidFill>
              <a:srgbClr val="3B79CE"/>
            </a:solidFill>
          </a:ln>
        </p:spPr>
        <p:style>
          <a:lnRef idx="1">
            <a:schemeClr val="accent1"/>
          </a:lnRef>
          <a:fillRef idx="0">
            <a:schemeClr val="accent1"/>
          </a:fillRef>
          <a:effectRef idx="0">
            <a:schemeClr val="accent1"/>
          </a:effectRef>
          <a:fontRef idx="minor">
            <a:schemeClr val="tx1"/>
          </a:fontRef>
        </p:style>
      </p:cxnSp>
      <p:sp>
        <p:nvSpPr>
          <p:cNvPr id="11" name="TextBox 8"/>
          <p:cNvSpPr txBox="1"/>
          <p:nvPr/>
        </p:nvSpPr>
        <p:spPr>
          <a:xfrm>
            <a:off x="5092796" y="5086925"/>
            <a:ext cx="5758907" cy="646331"/>
          </a:xfrm>
          <a:prstGeom prst="rect">
            <a:avLst/>
          </a:prstGeom>
          <a:noFill/>
        </p:spPr>
        <p:txBody>
          <a:bodyPr wrap="square" rtlCol="0">
            <a:spAutoFit/>
          </a:bodyPr>
          <a:lstStyle/>
          <a:p>
            <a:pPr algn="ctr"/>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第二章</a:t>
            </a:r>
            <a:r>
              <a:rPr lang="zh-CN" altLang="en-US" sz="3600" b="1" baseline="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3600" b="1" baseline="0" dirty="0">
                <a:solidFill>
                  <a:schemeClr val="tx1">
                    <a:lumMod val="65000"/>
                    <a:lumOff val="35000"/>
                  </a:schemeClr>
                </a:solidFill>
                <a:latin typeface="微软雅黑" panose="020B0503020204020204" pitchFamily="34" charset="-122"/>
                <a:ea typeface="微软雅黑" panose="020B0503020204020204" pitchFamily="34" charset="-122"/>
              </a:rPr>
              <a:t>ERM</a:t>
            </a:r>
            <a:r>
              <a:rPr lang="zh-CN" altLang="en-US" sz="3600" b="1" baseline="0" dirty="0">
                <a:solidFill>
                  <a:schemeClr val="tx1">
                    <a:lumMod val="65000"/>
                    <a:lumOff val="35000"/>
                  </a:schemeClr>
                </a:solidFill>
                <a:latin typeface="微软雅黑" panose="020B0503020204020204" pitchFamily="34" charset="-122"/>
                <a:ea typeface="微软雅黑" panose="020B0503020204020204" pitchFamily="34" charset="-122"/>
              </a:rPr>
              <a:t>的误区及原则</a:t>
            </a:r>
            <a:endPar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6605358" y="4005064"/>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rPr>
              <a:t>员工关系管理的误区</a:t>
            </a:r>
            <a:endPar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6605358" y="4437012"/>
            <a:ext cx="3599341" cy="369332"/>
          </a:xfrm>
          <a:prstGeom prst="rect">
            <a:avLst/>
          </a:prstGeom>
        </p:spPr>
        <p:txBody>
          <a:bodyPr wrap="square">
            <a:spAutoFit/>
          </a:bodyPr>
          <a:lstStyle/>
          <a:p>
            <a:pPr marL="285750" lvl="0" indent="-285750">
              <a:buFont typeface="Arial" panose="020B0604020202020204" pitchFamily="34" charset="0"/>
              <a:buChar char="•"/>
              <a:defRPr/>
            </a:pPr>
            <a:r>
              <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rPr>
              <a:t>员工关系管理的原则</a:t>
            </a:r>
            <a:endPar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椭圆 13"/>
          <p:cNvSpPr/>
          <p:nvPr/>
        </p:nvSpPr>
        <p:spPr>
          <a:xfrm>
            <a:off x="1130506" y="1830647"/>
            <a:ext cx="3623072" cy="362307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63" presetClass="path" presetSubtype="0" accel="50000" fill="hold" grpId="1" nodeType="withEffect" p14:presetBounceEnd="64000">
                                      <p:stCondLst>
                                        <p:cond delay="0"/>
                                      </p:stCondLst>
                                      <p:childTnLst>
                                        <p:animMotion origin="layout" path="M -0.87919 -4.81481E-6 L -3.14501E-6 -4.81481E-6 " pathEditMode="relative" rAng="0" ptsTypes="AA" p14:bounceEnd="64000">
                                          <p:cBhvr>
                                            <p:cTn id="9" dur="500" fill="hold"/>
                                            <p:tgtEl>
                                              <p:spTgt spid="11"/>
                                            </p:tgtEl>
                                            <p:attrNameLst>
                                              <p:attrName>ppt_x</p:attrName>
                                              <p:attrName>ppt_y</p:attrName>
                                            </p:attrNameLst>
                                          </p:cBhvr>
                                          <p:rCtr x="43960" y="0"/>
                                        </p:animMotion>
                                      </p:childTnLst>
                                    </p:cTn>
                                  </p:par>
                                  <p:par>
                                    <p:cTn id="10" presetID="52" presetClass="entr" presetSubtype="0" fill="hold" grpId="0" nodeType="withEffect">
                                      <p:stCondLst>
                                        <p:cond delay="400"/>
                                      </p:stCondLst>
                                      <p:childTnLst>
                                        <p:set>
                                          <p:cBhvr>
                                            <p:cTn id="11" dur="1" fill="hold">
                                              <p:stCondLst>
                                                <p:cond delay="0"/>
                                              </p:stCondLst>
                                            </p:cTn>
                                            <p:tgtEl>
                                              <p:spTgt spid="12"/>
                                            </p:tgtEl>
                                            <p:attrNameLst>
                                              <p:attrName>style.visibility</p:attrName>
                                            </p:attrNameLst>
                                          </p:cBhvr>
                                          <p:to>
                                            <p:strVal val="visible"/>
                                          </p:to>
                                        </p:set>
                                        <p:animScale>
                                          <p:cBhvr>
                                            <p:cTn id="12"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2"/>
                                            </p:tgtEl>
                                            <p:attrNameLst>
                                              <p:attrName>ppt_x</p:attrName>
                                              <p:attrName>ppt_y</p:attrName>
                                            </p:attrNameLst>
                                          </p:cBhvr>
                                        </p:animMotion>
                                        <p:animEffect transition="in" filter="fade">
                                          <p:cBhvr>
                                            <p:cTn id="14" dur="1000"/>
                                            <p:tgtEl>
                                              <p:spTgt spid="12"/>
                                            </p:tgtEl>
                                          </p:cBhvr>
                                        </p:animEffect>
                                      </p:childTnLst>
                                    </p:cTn>
                                  </p:par>
                                  <p:par>
                                    <p:cTn id="15" presetID="52" presetClass="entr" presetSubtype="0" fill="hold" grpId="0" nodeType="withEffect">
                                      <p:stCondLst>
                                        <p:cond delay="600"/>
                                      </p:stCondLst>
                                      <p:iterate type="lt">
                                        <p:tmPct val="0"/>
                                      </p:iterate>
                                      <p:childTnLst>
                                        <p:set>
                                          <p:cBhvr>
                                            <p:cTn id="16" dur="1" fill="hold">
                                              <p:stCondLst>
                                                <p:cond delay="0"/>
                                              </p:stCondLst>
                                            </p:cTn>
                                            <p:tgtEl>
                                              <p:spTgt spid="13"/>
                                            </p:tgtEl>
                                            <p:attrNameLst>
                                              <p:attrName>style.visibility</p:attrName>
                                            </p:attrNameLst>
                                          </p:cBhvr>
                                          <p:to>
                                            <p:strVal val="visible"/>
                                          </p:to>
                                        </p:set>
                                        <p:animScale>
                                          <p:cBhvr>
                                            <p:cTn id="17"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3"/>
                                            </p:tgtEl>
                                            <p:attrNameLst>
                                              <p:attrName>ppt_x</p:attrName>
                                              <p:attrName>ppt_y</p:attrName>
                                            </p:attrNameLst>
                                          </p:cBhvr>
                                        </p:animMotion>
                                        <p:animEffect transition="in" filter="fade">
                                          <p:cBhvr>
                                            <p:cTn id="1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63" presetClass="path" presetSubtype="0" accel="50000" fill="hold" grpId="1" nodeType="withEffect">
                                      <p:stCondLst>
                                        <p:cond delay="0"/>
                                      </p:stCondLst>
                                      <p:childTnLst>
                                        <p:animMotion origin="layout" path="M -0.87919 -4.81481E-6 L -3.14501E-6 -4.81481E-6 " pathEditMode="relative" rAng="0" ptsTypes="AA">
                                          <p:cBhvr>
                                            <p:cTn id="9" dur="500" fill="hold"/>
                                            <p:tgtEl>
                                              <p:spTgt spid="11"/>
                                            </p:tgtEl>
                                            <p:attrNameLst>
                                              <p:attrName>ppt_x</p:attrName>
                                              <p:attrName>ppt_y</p:attrName>
                                            </p:attrNameLst>
                                          </p:cBhvr>
                                          <p:rCtr x="43960" y="0"/>
                                        </p:animMotion>
                                      </p:childTnLst>
                                    </p:cTn>
                                  </p:par>
                                  <p:par>
                                    <p:cTn id="10" presetID="52" presetClass="entr" presetSubtype="0" fill="hold" grpId="0" nodeType="withEffect">
                                      <p:stCondLst>
                                        <p:cond delay="400"/>
                                      </p:stCondLst>
                                      <p:childTnLst>
                                        <p:set>
                                          <p:cBhvr>
                                            <p:cTn id="11" dur="1" fill="hold">
                                              <p:stCondLst>
                                                <p:cond delay="0"/>
                                              </p:stCondLst>
                                            </p:cTn>
                                            <p:tgtEl>
                                              <p:spTgt spid="12"/>
                                            </p:tgtEl>
                                            <p:attrNameLst>
                                              <p:attrName>style.visibility</p:attrName>
                                            </p:attrNameLst>
                                          </p:cBhvr>
                                          <p:to>
                                            <p:strVal val="visible"/>
                                          </p:to>
                                        </p:set>
                                        <p:animScale>
                                          <p:cBhvr>
                                            <p:cTn id="12"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2"/>
                                            </p:tgtEl>
                                            <p:attrNameLst>
                                              <p:attrName>ppt_x</p:attrName>
                                              <p:attrName>ppt_y</p:attrName>
                                            </p:attrNameLst>
                                          </p:cBhvr>
                                        </p:animMotion>
                                        <p:animEffect transition="in" filter="fade">
                                          <p:cBhvr>
                                            <p:cTn id="14" dur="1000"/>
                                            <p:tgtEl>
                                              <p:spTgt spid="12"/>
                                            </p:tgtEl>
                                          </p:cBhvr>
                                        </p:animEffect>
                                      </p:childTnLst>
                                    </p:cTn>
                                  </p:par>
                                  <p:par>
                                    <p:cTn id="15" presetID="52" presetClass="entr" presetSubtype="0" fill="hold" grpId="0" nodeType="withEffect">
                                      <p:stCondLst>
                                        <p:cond delay="600"/>
                                      </p:stCondLst>
                                      <p:iterate type="lt">
                                        <p:tmPct val="0"/>
                                      </p:iterate>
                                      <p:childTnLst>
                                        <p:set>
                                          <p:cBhvr>
                                            <p:cTn id="16" dur="1" fill="hold">
                                              <p:stCondLst>
                                                <p:cond delay="0"/>
                                              </p:stCondLst>
                                            </p:cTn>
                                            <p:tgtEl>
                                              <p:spTgt spid="13"/>
                                            </p:tgtEl>
                                            <p:attrNameLst>
                                              <p:attrName>style.visibility</p:attrName>
                                            </p:attrNameLst>
                                          </p:cBhvr>
                                          <p:to>
                                            <p:strVal val="visible"/>
                                          </p:to>
                                        </p:set>
                                        <p:animScale>
                                          <p:cBhvr>
                                            <p:cTn id="17"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3"/>
                                            </p:tgtEl>
                                            <p:attrNameLst>
                                              <p:attrName>ppt_x</p:attrName>
                                              <p:attrName>ppt_y</p:attrName>
                                            </p:attrNameLst>
                                          </p:cBhvr>
                                        </p:animMotion>
                                        <p:animEffect transition="in" filter="fade">
                                          <p:cBhvr>
                                            <p:cTn id="1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3"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66311" y="5562237"/>
            <a:ext cx="10985808" cy="990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66311" y="2348880"/>
            <a:ext cx="10985808" cy="5040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966311" y="2392229"/>
            <a:ext cx="10893504" cy="417358"/>
          </a:xfrm>
          <a:prstGeom prst="rect">
            <a:avLst/>
          </a:prstGeom>
          <a:noFill/>
        </p:spPr>
        <p:txBody>
          <a:bodyPr wrap="square" rtlCol="0">
            <a:spAutoFit/>
          </a:bodyPr>
          <a:lstStyle>
            <a:defPPr>
              <a:defRPr lang="zh-CN"/>
            </a:defPPr>
            <a:lvl1pPr>
              <a:lnSpc>
                <a:spcPct val="130000"/>
              </a:lnSpc>
              <a:defRPr sz="2000" b="1">
                <a:solidFill>
                  <a:srgbClr val="5F5E5C"/>
                </a:solidFill>
                <a:latin typeface="微软雅黑" panose="020B0503020204020204" pitchFamily="34" charset="-122"/>
                <a:ea typeface="微软雅黑" panose="020B0503020204020204" pitchFamily="34" charset="-122"/>
              </a:defRPr>
            </a:lvl1pPr>
          </a:lstStyle>
          <a:p>
            <a:r>
              <a:rPr lang="en-US" altLang="zh-CN" sz="1800" dirty="0">
                <a:solidFill>
                  <a:schemeClr val="bg1"/>
                </a:solidFill>
              </a:rPr>
              <a:t>1</a:t>
            </a:r>
            <a:r>
              <a:rPr lang="zh-CN" altLang="en-US" sz="1800" dirty="0">
                <a:solidFill>
                  <a:schemeClr val="bg1"/>
                </a:solidFill>
              </a:rPr>
              <a:t>、缺乏共同的愿景，导致员工关系管理的起点不清晰。 </a:t>
            </a:r>
            <a:endParaRPr lang="zh-CN" altLang="zh-CN" sz="1800" dirty="0">
              <a:solidFill>
                <a:schemeClr val="bg1"/>
              </a:solidFill>
            </a:endParaRPr>
          </a:p>
        </p:txBody>
      </p:sp>
      <p:sp>
        <p:nvSpPr>
          <p:cNvPr id="8" name="TextBox 6"/>
          <p:cNvSpPr txBox="1"/>
          <p:nvPr/>
        </p:nvSpPr>
        <p:spPr>
          <a:xfrm>
            <a:off x="966311" y="3112278"/>
            <a:ext cx="5492904" cy="2332946"/>
          </a:xfrm>
          <a:prstGeom prst="rect">
            <a:avLst/>
          </a:prstGeom>
          <a:noFill/>
        </p:spPr>
        <p:txBody>
          <a:bodyPr wrap="square" rtlCol="0">
            <a:spAutoFit/>
          </a:body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企业共同愿景首先必须是企业利益相关者的共同追求，由此，员工关系管理的起点是让员工认同企业的愿景。</a:t>
            </a:r>
            <a:r>
              <a:rPr lang="zh-CN" altLang="en-US" sz="1600" b="1" dirty="0">
                <a:solidFill>
                  <a:srgbClr val="FF0000"/>
                </a:solidFill>
                <a:latin typeface="微软雅黑" panose="020B0503020204020204" pitchFamily="34" charset="-122"/>
                <a:ea typeface="微软雅黑" panose="020B0503020204020204" pitchFamily="34" charset="-122"/>
              </a:rPr>
              <a:t>没有共同的愿景，缺乏共同的信念，就没有利益相关的前提</a:t>
            </a:r>
            <a:r>
              <a:rPr lang="zh-CN" altLang="en-US" sz="1600" dirty="0">
                <a:solidFill>
                  <a:srgbClr val="5F5E5C"/>
                </a:solidFill>
                <a:latin typeface="微软雅黑" panose="020B0503020204020204" pitchFamily="34" charset="-122"/>
                <a:ea typeface="微软雅黑" panose="020B0503020204020204" pitchFamily="34" charset="-122"/>
              </a:rPr>
              <a:t>。据估计，中国年度营业收入规模在</a:t>
            </a:r>
            <a:r>
              <a:rPr lang="en-US" altLang="zh-CN" sz="1600" dirty="0">
                <a:solidFill>
                  <a:srgbClr val="5F5E5C"/>
                </a:solidFill>
                <a:latin typeface="微软雅黑" panose="020B0503020204020204" pitchFamily="34" charset="-122"/>
                <a:ea typeface="微软雅黑" panose="020B0503020204020204" pitchFamily="34" charset="-122"/>
              </a:rPr>
              <a:t>2</a:t>
            </a:r>
            <a:r>
              <a:rPr lang="zh-CN" altLang="en-US" sz="1600" dirty="0">
                <a:solidFill>
                  <a:srgbClr val="5F5E5C"/>
                </a:solidFill>
                <a:latin typeface="微软雅黑" panose="020B0503020204020204" pitchFamily="34" charset="-122"/>
                <a:ea typeface="微软雅黑" panose="020B0503020204020204" pitchFamily="34" charset="-122"/>
              </a:rPr>
              <a:t>亿以上的企业存在清晰战略愿景的不到</a:t>
            </a:r>
            <a:r>
              <a:rPr lang="en-US" altLang="zh-CN" sz="1600" dirty="0">
                <a:solidFill>
                  <a:srgbClr val="5F5E5C"/>
                </a:solidFill>
                <a:latin typeface="微软雅黑" panose="020B0503020204020204" pitchFamily="34" charset="-122"/>
                <a:ea typeface="微软雅黑" panose="020B0503020204020204" pitchFamily="34" charset="-122"/>
              </a:rPr>
              <a:t>20%</a:t>
            </a:r>
            <a:r>
              <a:rPr lang="zh-CN" altLang="en-US" sz="1600" dirty="0">
                <a:solidFill>
                  <a:srgbClr val="5F5E5C"/>
                </a:solidFill>
                <a:latin typeface="微软雅黑" panose="020B0503020204020204" pitchFamily="34" charset="-122"/>
                <a:ea typeface="微软雅黑" panose="020B0503020204020204" pitchFamily="34" charset="-122"/>
              </a:rPr>
              <a:t>。很多企业也提出了远大的目标，但是目标的制定缺乏员工的参与，目标的宣贯远远不够，对于愿景的不认同也就在所难免。</a:t>
            </a:r>
            <a:endParaRPr lang="zh-CN" altLang="zh-CN" sz="1600" b="1" dirty="0">
              <a:solidFill>
                <a:srgbClr val="E67819"/>
              </a:solidFill>
              <a:latin typeface="微软雅黑" panose="020B0503020204020204" pitchFamily="34" charset="-122"/>
              <a:ea typeface="微软雅黑" panose="020B0503020204020204" pitchFamily="34" charset="-122"/>
            </a:endParaRPr>
          </a:p>
        </p:txBody>
      </p:sp>
      <p:pic>
        <p:nvPicPr>
          <p:cNvPr id="10" name="Picture 2" descr="C:\Documents and Settings\tdz\桌面\互联网.jpg"/>
          <p:cNvPicPr>
            <a:picLocks noChangeAspect="1" noChangeArrowheads="1"/>
          </p:cNvPicPr>
          <p:nvPr/>
        </p:nvPicPr>
        <p:blipFill rotWithShape="1">
          <a:blip r:embed="rId1">
            <a:extLst>
              <a:ext uri="{28A0092B-C50C-407E-A947-70E740481C1C}">
                <a14:useLocalDpi xmlns:a14="http://schemas.microsoft.com/office/drawing/2010/main" val="0"/>
              </a:ext>
            </a:extLst>
          </a:blip>
          <a:srcRect b="209"/>
          <a:stretch>
            <a:fillRect/>
          </a:stretch>
        </p:blipFill>
        <p:spPr bwMode="auto">
          <a:xfrm>
            <a:off x="6690680" y="2204201"/>
            <a:ext cx="5137734" cy="3845274"/>
          </a:xfrm>
          <a:prstGeom prst="rect">
            <a:avLst/>
          </a:prstGeom>
          <a:noFill/>
          <a:ln w="28575">
            <a:solidFill>
              <a:schemeClr val="bg1"/>
            </a:solidFill>
          </a:ln>
          <a:effectLst>
            <a:outerShdw blurRad="635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空白设计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14368</Words>
  <Application>WPS 演示</Application>
  <PresentationFormat>自定义</PresentationFormat>
  <Paragraphs>662</Paragraphs>
  <Slides>62</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62</vt:i4>
      </vt:variant>
    </vt:vector>
  </HeadingPairs>
  <TitlesOfParts>
    <vt:vector size="81" baseType="lpstr">
      <vt:lpstr>Arial</vt:lpstr>
      <vt:lpstr>宋体</vt:lpstr>
      <vt:lpstr>Wingdings</vt:lpstr>
      <vt:lpstr>Broadway</vt:lpstr>
      <vt:lpstr>楷体</vt:lpstr>
      <vt:lpstr>经典繁仿黑</vt:lpstr>
      <vt:lpstr>微软雅黑</vt:lpstr>
      <vt:lpstr>Impact</vt:lpstr>
      <vt:lpstr>Arial Unicode MS</vt:lpstr>
      <vt:lpstr>专业字体设计服务/WWW.ZTSGC.COM/</vt:lpstr>
      <vt:lpstr>华康俪金黑W8(P)</vt:lpstr>
      <vt:lpstr>Calibri</vt:lpstr>
      <vt:lpstr>Segoe Print</vt:lpstr>
      <vt:lpstr>Arial Unicode MS</vt:lpstr>
      <vt:lpstr>Tahoma</vt:lpstr>
      <vt:lpstr>Segoe UI</vt:lpstr>
      <vt:lpstr>黑体</vt:lpstr>
      <vt:lpstr>Office 主题</vt:lpstr>
      <vt:lpstr>1_空白设计模板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jikr04</cp:lastModifiedBy>
  <cp:revision>1396</cp:revision>
  <dcterms:created xsi:type="dcterms:W3CDTF">2021-01-05T03:08:35Z</dcterms:created>
  <dcterms:modified xsi:type="dcterms:W3CDTF">2021-01-05T03:13:20Z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