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47"/>
  </p:handoutMasterIdLst>
  <p:sldIdLst>
    <p:sldId id="484" r:id="rId3"/>
    <p:sldId id="442" r:id="rId4"/>
    <p:sldId id="385" r:id="rId6"/>
    <p:sldId id="422" r:id="rId7"/>
    <p:sldId id="424" r:id="rId8"/>
    <p:sldId id="427" r:id="rId9"/>
    <p:sldId id="428" r:id="rId10"/>
    <p:sldId id="443" r:id="rId11"/>
    <p:sldId id="441" r:id="rId12"/>
    <p:sldId id="444" r:id="rId13"/>
    <p:sldId id="450" r:id="rId14"/>
    <p:sldId id="426" r:id="rId15"/>
    <p:sldId id="425" r:id="rId16"/>
    <p:sldId id="449" r:id="rId17"/>
    <p:sldId id="455" r:id="rId18"/>
    <p:sldId id="445" r:id="rId19"/>
    <p:sldId id="456" r:id="rId20"/>
    <p:sldId id="446" r:id="rId21"/>
    <p:sldId id="447" r:id="rId22"/>
    <p:sldId id="448" r:id="rId23"/>
    <p:sldId id="451" r:id="rId24"/>
    <p:sldId id="452" r:id="rId25"/>
    <p:sldId id="453" r:id="rId26"/>
    <p:sldId id="454" r:id="rId27"/>
    <p:sldId id="457" r:id="rId28"/>
    <p:sldId id="459" r:id="rId29"/>
    <p:sldId id="458" r:id="rId30"/>
    <p:sldId id="362" r:id="rId31"/>
    <p:sldId id="416" r:id="rId32"/>
    <p:sldId id="460" r:id="rId33"/>
    <p:sldId id="469" r:id="rId34"/>
    <p:sldId id="470" r:id="rId35"/>
    <p:sldId id="465" r:id="rId36"/>
    <p:sldId id="461" r:id="rId37"/>
    <p:sldId id="467" r:id="rId38"/>
    <p:sldId id="466" r:id="rId39"/>
    <p:sldId id="367" r:id="rId40"/>
    <p:sldId id="464" r:id="rId41"/>
    <p:sldId id="377" r:id="rId42"/>
    <p:sldId id="359" r:id="rId43"/>
    <p:sldId id="463" r:id="rId44"/>
    <p:sldId id="468" r:id="rId45"/>
    <p:sldId id="462" r:id="rId46"/>
  </p:sldIdLst>
  <p:sldSz cx="12192000" cy="6858000"/>
  <p:notesSz cx="6805295" cy="993902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006600"/>
    <a:srgbClr val="66FF99"/>
    <a:srgbClr val="00CC66"/>
    <a:srgbClr val="00CC99"/>
    <a:srgbClr val="A50021"/>
    <a:srgbClr val="808000"/>
    <a:srgbClr val="006699"/>
    <a:srgbClr val="CC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90" autoAdjust="0"/>
    <p:restoredTop sz="86667" autoAdjust="0"/>
  </p:normalViewPr>
  <p:slideViewPr>
    <p:cSldViewPr>
      <p:cViewPr varScale="1">
        <p:scale>
          <a:sx n="73" d="100"/>
          <a:sy n="73" d="100"/>
        </p:scale>
        <p:origin x="-120" y="-81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38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c:explosion val="0"/>
          <c:dPt>
            <c:idx val="0"/>
            <c:bubble3D val="0"/>
            <c:explosion val="7"/>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Pt>
            <c:idx val="4"/>
            <c:bubble3D val="0"/>
            <c:spPr>
              <a:solidFill>
                <a:schemeClr val="accent4">
                  <a:lumMod val="60000"/>
                </a:schemeClr>
              </a:solidFill>
              <a:ln w="19050">
                <a:solidFill>
                  <a:schemeClr val="lt1"/>
                </a:solidFill>
              </a:ln>
              <a:effectLst/>
            </c:spPr>
          </c:dPt>
          <c:dLbls>
            <c:dLbl>
              <c:idx val="0"/>
              <c:delete val="1"/>
            </c:dLbl>
            <c:dLbl>
              <c:idx val="4"/>
              <c:delete val="1"/>
            </c:dLbl>
            <c:spPr>
              <a:noFill/>
              <a:ln>
                <a:noFill/>
              </a:ln>
              <a:effectLst/>
            </c:spPr>
            <c:txPr>
              <a:bodyPr rot="0" spcFirstLastPara="1" vertOverflow="ellipsis" vert="horz" wrap="square" lIns="38100" tIns="19050" rIns="38100" bIns="19050" anchor="ctr" anchorCtr="1"/>
              <a:lstStyle/>
              <a:p>
                <a:pPr>
                  <a:defRPr lang="zh-CN" sz="1100" b="0" i="0" u="none" strike="noStrike" kern="1200" baseline="0">
                    <a:solidFill>
                      <a:schemeClr val="bg1"/>
                    </a:solidFill>
                    <a:latin typeface="微软雅黑" panose="020B0503020204020204" pitchFamily="34" charset="-122"/>
                    <a:ea typeface="微软雅黑" panose="020B0503020204020204" pitchFamily="34"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直线经理</c:v>
                </c:pt>
                <c:pt idx="1">
                  <c:v>HR</c:v>
                </c:pt>
                <c:pt idx="2">
                  <c:v>外发/咨询</c:v>
                </c:pt>
                <c:pt idx="3">
                  <c:v>IT</c:v>
                </c:pt>
                <c:pt idx="4">
                  <c:v>员工</c:v>
                </c:pt>
              </c:strCache>
            </c:strRef>
          </c:cat>
          <c:val>
            <c:numRef>
              <c:f>Sheet1!$B$2:$B$6</c:f>
              <c:numCache>
                <c:formatCode>General</c:formatCode>
                <c:ptCount val="5"/>
                <c:pt idx="0">
                  <c:v>0</c:v>
                </c:pt>
                <c:pt idx="1">
                  <c:v>5</c:v>
                </c:pt>
                <c:pt idx="2">
                  <c:v>3</c:v>
                </c:pt>
                <c:pt idx="3">
                  <c:v>2</c:v>
                </c:pt>
                <c:pt idx="4">
                  <c:v>0</c:v>
                </c:pt>
              </c:numCache>
            </c:numRef>
          </c:val>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sz="1100">
          <a:latin typeface="微软雅黑" panose="020B0503020204020204" pitchFamily="34" charset="-122"/>
          <a:ea typeface="微软雅黑" panose="020B0503020204020204" pitchFamily="3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c:explosion val="0"/>
          <c:dPt>
            <c:idx val="0"/>
            <c:bubble3D val="0"/>
            <c:explosion val="7"/>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100" b="0" i="0" u="none" strike="noStrike" kern="1200" baseline="0">
                    <a:solidFill>
                      <a:schemeClr val="bg1"/>
                    </a:solidFill>
                    <a:latin typeface="微软雅黑" panose="020B0503020204020204" pitchFamily="34" charset="-122"/>
                    <a:ea typeface="微软雅黑" panose="020B0503020204020204" pitchFamily="34"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直线经理</c:v>
                </c:pt>
                <c:pt idx="1">
                  <c:v>HR</c:v>
                </c:pt>
              </c:strCache>
            </c:strRef>
          </c:cat>
          <c:val>
            <c:numRef>
              <c:f>Sheet1!$B$2:$B$3</c:f>
              <c:numCache>
                <c:formatCode>General</c:formatCode>
                <c:ptCount val="2"/>
                <c:pt idx="0">
                  <c:v>5</c:v>
                </c:pt>
                <c:pt idx="1">
                  <c:v>5</c:v>
                </c:pt>
              </c:numCache>
            </c:numRef>
          </c:val>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sz="1100">
          <a:latin typeface="微软雅黑" panose="020B0503020204020204" pitchFamily="34" charset="-122"/>
          <a:ea typeface="微软雅黑" panose="020B0503020204020204" pitchFamily="34"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c:explosion val="0"/>
          <c:dPt>
            <c:idx val="0"/>
            <c:bubble3D val="0"/>
            <c:explosion val="1"/>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lstStyle/>
              <a:p>
                <a:pPr>
                  <a:defRPr lang="zh-CN" sz="1100" b="0" i="0" u="none" strike="noStrike" kern="1200" baseline="0">
                    <a:solidFill>
                      <a:schemeClr val="bg1"/>
                    </a:solidFill>
                    <a:latin typeface="微软雅黑" panose="020B0503020204020204" pitchFamily="34" charset="-122"/>
                    <a:ea typeface="微软雅黑" panose="020B0503020204020204" pitchFamily="34"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直线经理</c:v>
                </c:pt>
                <c:pt idx="1">
                  <c:v>HR</c:v>
                </c:pt>
                <c:pt idx="2">
                  <c:v>外发/咨询</c:v>
                </c:pt>
              </c:strCache>
            </c:strRef>
          </c:cat>
          <c:val>
            <c:numRef>
              <c:f>Sheet1!$B$2:$B$4</c:f>
              <c:numCache>
                <c:formatCode>General</c:formatCode>
                <c:ptCount val="3"/>
                <c:pt idx="0">
                  <c:v>4</c:v>
                </c:pt>
                <c:pt idx="1">
                  <c:v>3</c:v>
                </c:pt>
                <c:pt idx="2">
                  <c:v>3</c:v>
                </c:pt>
              </c:numCache>
            </c:numRef>
          </c:val>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sz="1100">
          <a:latin typeface="微软雅黑" panose="020B0503020204020204" pitchFamily="34" charset="-122"/>
          <a:ea typeface="微软雅黑" panose="020B0503020204020204" pitchFamily="34" charset="-122"/>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c:explosion val="0"/>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Pt>
            <c:idx val="4"/>
            <c:bubble3D val="0"/>
            <c:spPr>
              <a:solidFill>
                <a:schemeClr val="accent4">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lstStyle/>
              <a:p>
                <a:pPr>
                  <a:defRPr lang="zh-CN" sz="1100" b="0" i="0" u="none" strike="noStrike" kern="1200" baseline="0">
                    <a:solidFill>
                      <a:schemeClr val="bg1"/>
                    </a:solidFill>
                    <a:latin typeface="微软雅黑" panose="020B0503020204020204" pitchFamily="34" charset="-122"/>
                    <a:ea typeface="微软雅黑" panose="020B0503020204020204" pitchFamily="34"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直线经理</c:v>
                </c:pt>
                <c:pt idx="1">
                  <c:v>HR</c:v>
                </c:pt>
                <c:pt idx="2">
                  <c:v>外发/咨询</c:v>
                </c:pt>
                <c:pt idx="3">
                  <c:v>IT</c:v>
                </c:pt>
                <c:pt idx="4">
                  <c:v>员工</c:v>
                </c:pt>
              </c:strCache>
            </c:strRef>
          </c:cat>
          <c:val>
            <c:numRef>
              <c:f>Sheet1!$B$2:$B$6</c:f>
              <c:numCache>
                <c:formatCode>General</c:formatCode>
                <c:ptCount val="5"/>
                <c:pt idx="0">
                  <c:v>6</c:v>
                </c:pt>
                <c:pt idx="1">
                  <c:v>2</c:v>
                </c:pt>
                <c:pt idx="3">
                  <c:v>0</c:v>
                </c:pt>
                <c:pt idx="4">
                  <c:v>2</c:v>
                </c:pt>
              </c:numCache>
            </c:numRef>
          </c:val>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sz="1100">
          <a:latin typeface="微软雅黑" panose="020B0503020204020204" pitchFamily="34" charset="-122"/>
          <a:ea typeface="微软雅黑" panose="020B0503020204020204"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0F4E02-FC82-4EBE-A25F-8EA66BFA7281}" type="doc">
      <dgm:prSet loTypeId="urn:microsoft.com/office/officeart/2005/8/layout/vList2#1" loCatId="list" qsTypeId="urn:microsoft.com/office/officeart/2005/8/quickstyle/simple1#1" qsCatId="simple" csTypeId="urn:microsoft.com/office/officeart/2005/8/colors/colorful4#1" csCatId="colorful" phldr="1"/>
      <dgm:spPr/>
      <dgm:t>
        <a:bodyPr/>
        <a:lstStyle/>
        <a:p>
          <a:endParaRPr lang="en-US"/>
        </a:p>
      </dgm:t>
    </dgm:pt>
    <dgm:pt modelId="{022A994C-2222-4840-A4A9-389304EFC780}">
      <dgm:prSet phldrT="[文本]" custT="1"/>
      <dgm:spPr/>
      <dgm:t>
        <a:bodyPr/>
        <a:lstStyle/>
        <a:p>
          <a:r>
            <a:rPr lang="en-US" altLang="zh-CN" sz="2000" dirty="0" smtClean="0">
              <a:latin typeface="微软雅黑" panose="020B0503020204020204" pitchFamily="34" charset="-122"/>
              <a:ea typeface="微软雅黑" panose="020B0503020204020204" pitchFamily="34" charset="-122"/>
            </a:rPr>
            <a:t>01 </a:t>
          </a:r>
          <a:r>
            <a:rPr lang="zh-CN" altLang="en-US" sz="2000" dirty="0" smtClean="0">
              <a:latin typeface="微软雅黑" panose="020B0503020204020204" pitchFamily="34" charset="-122"/>
              <a:ea typeface="微软雅黑" panose="020B0503020204020204" pitchFamily="34" charset="-122"/>
            </a:rPr>
            <a:t>员工关系管理介绍</a:t>
          </a:r>
          <a:endParaRPr lang="en-US" sz="2000" dirty="0">
            <a:latin typeface="微软雅黑" panose="020B0503020204020204" pitchFamily="34" charset="-122"/>
            <a:ea typeface="微软雅黑" panose="020B0503020204020204" pitchFamily="34" charset="-122"/>
          </a:endParaRPr>
        </a:p>
      </dgm:t>
    </dgm:pt>
    <dgm:pt modelId="{50AD38B6-4C94-4E77-B5DC-6E240F2DC8FD}" cxnId="{46253FED-86FF-4D3C-8A01-1E5F132FB5B0}"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23F7D537-23C2-4CCF-AB0D-687F72252550}" cxnId="{46253FED-86FF-4D3C-8A01-1E5F132FB5B0}"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D4FDBADF-BC25-4EAF-B9C3-0E54743844C3}">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员工关系管理定义</a:t>
          </a:r>
          <a:endParaRPr lang="en-US" sz="1600" dirty="0">
            <a:latin typeface="微软雅黑" panose="020B0503020204020204" pitchFamily="34" charset="-122"/>
            <a:ea typeface="微软雅黑" panose="020B0503020204020204" pitchFamily="34" charset="-122"/>
          </a:endParaRPr>
        </a:p>
      </dgm:t>
    </dgm:pt>
    <dgm:pt modelId="{492F0A3D-ACF3-419B-A8C7-35B512F3AEE4}" cxnId="{E9D7A923-9956-4A6D-8A72-0A37DC057967}"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95EEC54A-5AC5-4823-9A5F-8F3473CBA8DB}" cxnId="{E9D7A923-9956-4A6D-8A72-0A37DC057967}"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7BCA5CB2-6C68-4B27-AC90-CF63C5DE7232}">
      <dgm:prSet phldrT="[文本]" custT="1"/>
      <dgm:spPr/>
      <dgm:t>
        <a:bodyPr/>
        <a:lstStyle/>
        <a:p>
          <a:r>
            <a:rPr lang="en-US" altLang="zh-CN" sz="2000" dirty="0" smtClean="0">
              <a:latin typeface="微软雅黑" panose="020B0503020204020204" pitchFamily="34" charset="-122"/>
              <a:ea typeface="微软雅黑" panose="020B0503020204020204" pitchFamily="34" charset="-122"/>
            </a:rPr>
            <a:t>02 </a:t>
          </a:r>
          <a:r>
            <a:rPr lang="zh-CN" altLang="en-US" sz="2000" dirty="0" smtClean="0">
              <a:latin typeface="微软雅黑" panose="020B0503020204020204" pitchFamily="34" charset="-122"/>
              <a:ea typeface="微软雅黑" panose="020B0503020204020204" pitchFamily="34" charset="-122"/>
            </a:rPr>
            <a:t>员工关系管理内容</a:t>
          </a:r>
          <a:endParaRPr lang="en-US" sz="2000" dirty="0">
            <a:latin typeface="微软雅黑" panose="020B0503020204020204" pitchFamily="34" charset="-122"/>
            <a:ea typeface="微软雅黑" panose="020B0503020204020204" pitchFamily="34" charset="-122"/>
          </a:endParaRPr>
        </a:p>
      </dgm:t>
    </dgm:pt>
    <dgm:pt modelId="{228351E9-F6DC-4223-8D77-E1C122FDB68A}" cxnId="{E01F8FA7-AFCD-4A20-8152-BB948754697A}"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1592D82A-DB28-4DC4-B8CE-CFA1034BB5A6}" cxnId="{E01F8FA7-AFCD-4A20-8152-BB948754697A}"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6D5AEA7E-0B8F-49B2-9C1D-79AF9942F214}">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沟通机制</a:t>
          </a:r>
          <a:endParaRPr lang="en-US" sz="1600" dirty="0">
            <a:latin typeface="微软雅黑" panose="020B0503020204020204" pitchFamily="34" charset="-122"/>
            <a:ea typeface="微软雅黑" panose="020B0503020204020204" pitchFamily="34" charset="-122"/>
          </a:endParaRPr>
        </a:p>
      </dgm:t>
    </dgm:pt>
    <dgm:pt modelId="{F49781D2-11D9-442D-AEA4-40CD68BF209C}" cxnId="{9D79D2B5-A604-462C-8DC9-6B51F63EDD08}"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3802A6DC-8049-42F9-B804-2E6AA2B8E62B}" cxnId="{9D79D2B5-A604-462C-8DC9-6B51F63EDD08}"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214CB10E-812D-47F2-856F-1D0D1962DC78}">
      <dgm:prSet custT="1"/>
      <dgm:spPr/>
      <dgm:t>
        <a:bodyPr/>
        <a:lstStyle/>
        <a:p>
          <a:r>
            <a:rPr lang="en-US" altLang="zh-CN" sz="2000" dirty="0" smtClean="0">
              <a:latin typeface="微软雅黑" panose="020B0503020204020204" pitchFamily="34" charset="-122"/>
              <a:ea typeface="微软雅黑" panose="020B0503020204020204" pitchFamily="34" charset="-122"/>
            </a:rPr>
            <a:t>03 </a:t>
          </a:r>
          <a:r>
            <a:rPr lang="zh-CN" altLang="en-US" sz="2000" dirty="0" smtClean="0">
              <a:latin typeface="微软雅黑" panose="020B0503020204020204" pitchFamily="34" charset="-122"/>
              <a:ea typeface="微软雅黑" panose="020B0503020204020204" pitchFamily="34" charset="-122"/>
            </a:rPr>
            <a:t>案例讨论</a:t>
          </a:r>
          <a:endParaRPr lang="en-US" sz="2000" dirty="0">
            <a:latin typeface="微软雅黑" panose="020B0503020204020204" pitchFamily="34" charset="-122"/>
            <a:ea typeface="微软雅黑" panose="020B0503020204020204" pitchFamily="34" charset="-122"/>
          </a:endParaRPr>
        </a:p>
      </dgm:t>
    </dgm:pt>
    <dgm:pt modelId="{CB9D056F-93A5-449C-9D92-2970AF94199D}" cxnId="{4A917851-408C-4721-B7ED-0690BBFA3F3C}"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C6BC4AFF-4BC6-4C97-854B-12DB22195156}" cxnId="{4A917851-408C-4721-B7ED-0690BBFA3F3C}"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CF1D793F-ECA8-442E-BD03-301FAA61B6F5}">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员工关系管理范畴</a:t>
          </a:r>
          <a:endParaRPr lang="en-US" sz="1600" dirty="0">
            <a:latin typeface="微软雅黑" panose="020B0503020204020204" pitchFamily="34" charset="-122"/>
            <a:ea typeface="微软雅黑" panose="020B0503020204020204" pitchFamily="34" charset="-122"/>
          </a:endParaRPr>
        </a:p>
      </dgm:t>
    </dgm:pt>
    <dgm:pt modelId="{1D4FFF09-9995-4A48-A947-0E2F353DC8EB}" cxnId="{CC71D421-F85F-4BD5-8934-F9D27D81048D}" type="parTrans">
      <dgm:prSet/>
      <dgm:spPr/>
      <dgm:t>
        <a:bodyPr/>
        <a:lstStyle/>
        <a:p>
          <a:endParaRPr lang="en-US"/>
        </a:p>
      </dgm:t>
    </dgm:pt>
    <dgm:pt modelId="{A90636AB-6DF6-41ED-8FF8-A56B2A9329DD}" cxnId="{CC71D421-F85F-4BD5-8934-F9D27D81048D}" type="sibTrans">
      <dgm:prSet/>
      <dgm:spPr/>
      <dgm:t>
        <a:bodyPr/>
        <a:lstStyle/>
        <a:p>
          <a:endParaRPr lang="en-US"/>
        </a:p>
      </dgm:t>
    </dgm:pt>
    <dgm:pt modelId="{39413624-0ABC-4E7D-BEDD-EC34171E865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员工关系管理原则</a:t>
          </a:r>
          <a:endParaRPr lang="en-US" sz="1800" dirty="0">
            <a:latin typeface="微软雅黑" panose="020B0503020204020204" pitchFamily="34" charset="-122"/>
            <a:ea typeface="微软雅黑" panose="020B0503020204020204" pitchFamily="34" charset="-122"/>
          </a:endParaRPr>
        </a:p>
      </dgm:t>
    </dgm:pt>
    <dgm:pt modelId="{CFE9F253-432C-4081-A83C-8C81D54557B8}" cxnId="{E37FDFF9-918C-4F4E-BAA3-BEFC901FFA87}" type="parTrans">
      <dgm:prSet/>
      <dgm:spPr/>
      <dgm:t>
        <a:bodyPr/>
        <a:lstStyle/>
        <a:p>
          <a:endParaRPr lang="en-US"/>
        </a:p>
      </dgm:t>
    </dgm:pt>
    <dgm:pt modelId="{7E1B841F-9169-4FD4-A18E-DF3D7CCBE0F9}" cxnId="{E37FDFF9-918C-4F4E-BAA3-BEFC901FFA87}" type="sibTrans">
      <dgm:prSet/>
      <dgm:spPr/>
      <dgm:t>
        <a:bodyPr/>
        <a:lstStyle/>
        <a:p>
          <a:endParaRPr lang="en-US"/>
        </a:p>
      </dgm:t>
    </dgm:pt>
    <dgm:pt modelId="{88C84D1C-8FEE-45CE-8472-7F1CC75210E0}">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员工激励</a:t>
          </a:r>
          <a:endParaRPr lang="en-US" sz="1600" dirty="0">
            <a:latin typeface="微软雅黑" panose="020B0503020204020204" pitchFamily="34" charset="-122"/>
            <a:ea typeface="微软雅黑" panose="020B0503020204020204" pitchFamily="34" charset="-122"/>
          </a:endParaRPr>
        </a:p>
      </dgm:t>
    </dgm:pt>
    <dgm:pt modelId="{D416ABF0-43C4-49C9-AA7F-2B87D954BEAA}" cxnId="{AA7F5388-57AF-4F2F-94C8-63BF10AA8A76}" type="parTrans">
      <dgm:prSet/>
      <dgm:spPr/>
      <dgm:t>
        <a:bodyPr/>
        <a:lstStyle/>
        <a:p>
          <a:endParaRPr lang="en-US"/>
        </a:p>
      </dgm:t>
    </dgm:pt>
    <dgm:pt modelId="{DECA2B6A-B27F-43D5-91B2-3C3AA87DBEA9}" cxnId="{AA7F5388-57AF-4F2F-94C8-63BF10AA8A76}" type="sibTrans">
      <dgm:prSet/>
      <dgm:spPr/>
      <dgm:t>
        <a:bodyPr/>
        <a:lstStyle/>
        <a:p>
          <a:endParaRPr lang="en-US"/>
        </a:p>
      </dgm:t>
    </dgm:pt>
    <dgm:pt modelId="{0A730FD7-45C4-44CC-84FB-7D551E6C7BE8}">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员工申诉、争议、冲突管理</a:t>
          </a:r>
          <a:endParaRPr lang="en-US" sz="1600" dirty="0">
            <a:latin typeface="微软雅黑" panose="020B0503020204020204" pitchFamily="34" charset="-122"/>
            <a:ea typeface="微软雅黑" panose="020B0503020204020204" pitchFamily="34" charset="-122"/>
          </a:endParaRPr>
        </a:p>
      </dgm:t>
    </dgm:pt>
    <dgm:pt modelId="{0AC8A2E3-E21A-4772-9C07-DFB41249C5FB}" cxnId="{A293B9EE-CF9B-4DF8-A4F6-E3B91E3D35E6}" type="parTrans">
      <dgm:prSet/>
      <dgm:spPr/>
      <dgm:t>
        <a:bodyPr/>
        <a:lstStyle/>
        <a:p>
          <a:endParaRPr lang="en-US"/>
        </a:p>
      </dgm:t>
    </dgm:pt>
    <dgm:pt modelId="{5DFC560C-0E61-4686-8555-790CC07B0DD6}" cxnId="{A293B9EE-CF9B-4DF8-A4F6-E3B91E3D35E6}" type="sibTrans">
      <dgm:prSet/>
      <dgm:spPr/>
      <dgm:t>
        <a:bodyPr/>
        <a:lstStyle/>
        <a:p>
          <a:endParaRPr lang="en-US"/>
        </a:p>
      </dgm:t>
    </dgm:pt>
    <dgm:pt modelId="{563FF47D-0B73-477C-99ED-243A44CF7226}">
      <dgm:prSet phldrT="[文本]" custT="1"/>
      <dgm:spPr/>
      <dgm:t>
        <a:bodyPr/>
        <a:lstStyle/>
        <a:p>
          <a:endParaRPr lang="en-US" sz="1800" dirty="0">
            <a:latin typeface="微软雅黑" panose="020B0503020204020204" pitchFamily="34" charset="-122"/>
            <a:ea typeface="微软雅黑" panose="020B0503020204020204" pitchFamily="34" charset="-122"/>
          </a:endParaRPr>
        </a:p>
      </dgm:t>
    </dgm:pt>
    <dgm:pt modelId="{0BFAC191-C427-4260-827B-4FABF2EA1FC6}" cxnId="{5B59FC4E-A2C6-46E0-A8F5-AAFD04FE3908}" type="parTrans">
      <dgm:prSet/>
      <dgm:spPr/>
      <dgm:t>
        <a:bodyPr/>
        <a:lstStyle/>
        <a:p>
          <a:endParaRPr lang="en-US"/>
        </a:p>
      </dgm:t>
    </dgm:pt>
    <dgm:pt modelId="{DDA8AAB6-C404-4EF6-9DFA-739A4DBC8935}" cxnId="{5B59FC4E-A2C6-46E0-A8F5-AAFD04FE3908}" type="sibTrans">
      <dgm:prSet/>
      <dgm:spPr/>
      <dgm:t>
        <a:bodyPr/>
        <a:lstStyle/>
        <a:p>
          <a:endParaRPr lang="en-US"/>
        </a:p>
      </dgm:t>
    </dgm:pt>
    <dgm:pt modelId="{6755D277-DE58-4694-A263-26F6CB6DE0DF}">
      <dgm:prSet phldrT="[文本]" custT="1"/>
      <dgm:spPr/>
      <dgm:t>
        <a:bodyPr/>
        <a:lstStyle/>
        <a:p>
          <a:endParaRPr lang="en-US" sz="1600" dirty="0">
            <a:latin typeface="微软雅黑" panose="020B0503020204020204" pitchFamily="34" charset="-122"/>
            <a:ea typeface="微软雅黑" panose="020B0503020204020204" pitchFamily="34" charset="-122"/>
          </a:endParaRPr>
        </a:p>
      </dgm:t>
    </dgm:pt>
    <dgm:pt modelId="{13468FC7-5832-4D90-AA95-4C0844DD90CC}" cxnId="{C4F1C48C-DE57-45F7-BF8A-51C31591C0DD}" type="parTrans">
      <dgm:prSet/>
      <dgm:spPr/>
      <dgm:t>
        <a:bodyPr/>
        <a:lstStyle/>
        <a:p>
          <a:endParaRPr lang="en-US"/>
        </a:p>
      </dgm:t>
    </dgm:pt>
    <dgm:pt modelId="{FD8F7F0A-3002-4795-8EE8-12F6074ADC2D}" cxnId="{C4F1C48C-DE57-45F7-BF8A-51C31591C0DD}" type="sibTrans">
      <dgm:prSet/>
      <dgm:spPr/>
      <dgm:t>
        <a:bodyPr/>
        <a:lstStyle/>
        <a:p>
          <a:endParaRPr lang="en-US"/>
        </a:p>
      </dgm:t>
    </dgm:pt>
    <dgm:pt modelId="{6F5A5653-F7E7-4ABD-A6C2-6D9070182B83}" type="pres">
      <dgm:prSet presAssocID="{A40F4E02-FC82-4EBE-A25F-8EA66BFA7281}" presName="linear" presStyleCnt="0">
        <dgm:presLayoutVars>
          <dgm:animLvl val="lvl"/>
          <dgm:resizeHandles val="exact"/>
        </dgm:presLayoutVars>
      </dgm:prSet>
      <dgm:spPr/>
      <dgm:t>
        <a:bodyPr/>
        <a:lstStyle/>
        <a:p>
          <a:endParaRPr lang="en-US"/>
        </a:p>
      </dgm:t>
    </dgm:pt>
    <dgm:pt modelId="{400F54BA-488A-4260-B5E3-B96E2D9B58A3}" type="pres">
      <dgm:prSet presAssocID="{022A994C-2222-4840-A4A9-389304EFC780}" presName="parentText" presStyleLbl="node1" presStyleIdx="0" presStyleCnt="3">
        <dgm:presLayoutVars>
          <dgm:chMax val="0"/>
          <dgm:bulletEnabled val="1"/>
        </dgm:presLayoutVars>
      </dgm:prSet>
      <dgm:spPr/>
      <dgm:t>
        <a:bodyPr/>
        <a:lstStyle/>
        <a:p>
          <a:endParaRPr lang="en-US"/>
        </a:p>
      </dgm:t>
    </dgm:pt>
    <dgm:pt modelId="{BDA74CFF-D101-40CD-9950-F90F6E0E476E}" type="pres">
      <dgm:prSet presAssocID="{022A994C-2222-4840-A4A9-389304EFC780}" presName="childText" presStyleLbl="revTx" presStyleIdx="0" presStyleCnt="2">
        <dgm:presLayoutVars>
          <dgm:bulletEnabled val="1"/>
        </dgm:presLayoutVars>
      </dgm:prSet>
      <dgm:spPr/>
      <dgm:t>
        <a:bodyPr/>
        <a:lstStyle/>
        <a:p>
          <a:endParaRPr lang="en-US"/>
        </a:p>
      </dgm:t>
    </dgm:pt>
    <dgm:pt modelId="{7187232D-88C3-4250-8193-8E48D985A447}" type="pres">
      <dgm:prSet presAssocID="{7BCA5CB2-6C68-4B27-AC90-CF63C5DE7232}" presName="parentText" presStyleLbl="node1" presStyleIdx="1" presStyleCnt="3">
        <dgm:presLayoutVars>
          <dgm:chMax val="0"/>
          <dgm:bulletEnabled val="1"/>
        </dgm:presLayoutVars>
      </dgm:prSet>
      <dgm:spPr/>
      <dgm:t>
        <a:bodyPr/>
        <a:lstStyle/>
        <a:p>
          <a:endParaRPr lang="en-US"/>
        </a:p>
      </dgm:t>
    </dgm:pt>
    <dgm:pt modelId="{3F68445D-1A0D-4713-B828-D5C443D1504D}" type="pres">
      <dgm:prSet presAssocID="{7BCA5CB2-6C68-4B27-AC90-CF63C5DE7232}" presName="childText" presStyleLbl="revTx" presStyleIdx="1" presStyleCnt="2">
        <dgm:presLayoutVars>
          <dgm:bulletEnabled val="1"/>
        </dgm:presLayoutVars>
      </dgm:prSet>
      <dgm:spPr/>
      <dgm:t>
        <a:bodyPr/>
        <a:lstStyle/>
        <a:p>
          <a:endParaRPr lang="en-US"/>
        </a:p>
      </dgm:t>
    </dgm:pt>
    <dgm:pt modelId="{C40336C1-F226-4981-B02D-5186D7D66A0D}" type="pres">
      <dgm:prSet presAssocID="{214CB10E-812D-47F2-856F-1D0D1962DC78}" presName="parentText" presStyleLbl="node1" presStyleIdx="2" presStyleCnt="3">
        <dgm:presLayoutVars>
          <dgm:chMax val="0"/>
          <dgm:bulletEnabled val="1"/>
        </dgm:presLayoutVars>
      </dgm:prSet>
      <dgm:spPr/>
      <dgm:t>
        <a:bodyPr/>
        <a:lstStyle/>
        <a:p>
          <a:endParaRPr lang="en-US"/>
        </a:p>
      </dgm:t>
    </dgm:pt>
  </dgm:ptLst>
  <dgm:cxnLst>
    <dgm:cxn modelId="{9D79D2B5-A604-462C-8DC9-6B51F63EDD08}" srcId="{7BCA5CB2-6C68-4B27-AC90-CF63C5DE7232}" destId="{6D5AEA7E-0B8F-49B2-9C1D-79AF9942F214}" srcOrd="0" destOrd="0" parTransId="{F49781D2-11D9-442D-AEA4-40CD68BF209C}" sibTransId="{3802A6DC-8049-42F9-B804-2E6AA2B8E62B}"/>
    <dgm:cxn modelId="{BFA9C43E-04BF-4138-B901-E0C5A9E1938B}" type="presOf" srcId="{88C84D1C-8FEE-45CE-8472-7F1CC75210E0}" destId="{3F68445D-1A0D-4713-B828-D5C443D1504D}" srcOrd="0" destOrd="1" presId="urn:microsoft.com/office/officeart/2005/8/layout/vList2#1"/>
    <dgm:cxn modelId="{61F0DFEB-F146-48EC-B29D-BD8794237D36}" type="presOf" srcId="{A40F4E02-FC82-4EBE-A25F-8EA66BFA7281}" destId="{6F5A5653-F7E7-4ABD-A6C2-6D9070182B83}" srcOrd="0" destOrd="0" presId="urn:microsoft.com/office/officeart/2005/8/layout/vList2#1"/>
    <dgm:cxn modelId="{E9D7A923-9956-4A6D-8A72-0A37DC057967}" srcId="{022A994C-2222-4840-A4A9-389304EFC780}" destId="{D4FDBADF-BC25-4EAF-B9C3-0E54743844C3}" srcOrd="0" destOrd="0" parTransId="{492F0A3D-ACF3-419B-A8C7-35B512F3AEE4}" sibTransId="{95EEC54A-5AC5-4823-9A5F-8F3473CBA8DB}"/>
    <dgm:cxn modelId="{30F6D0F4-23C6-4D9F-9EDE-CDC386802C99}" type="presOf" srcId="{022A994C-2222-4840-A4A9-389304EFC780}" destId="{400F54BA-488A-4260-B5E3-B96E2D9B58A3}" srcOrd="0" destOrd="0" presId="urn:microsoft.com/office/officeart/2005/8/layout/vList2#1"/>
    <dgm:cxn modelId="{C4F1C48C-DE57-45F7-BF8A-51C31591C0DD}" srcId="{7BCA5CB2-6C68-4B27-AC90-CF63C5DE7232}" destId="{6755D277-DE58-4694-A263-26F6CB6DE0DF}" srcOrd="3" destOrd="0" parTransId="{13468FC7-5832-4D90-AA95-4C0844DD90CC}" sibTransId="{FD8F7F0A-3002-4795-8EE8-12F6074ADC2D}"/>
    <dgm:cxn modelId="{D180E1CB-09AB-4ECC-ABC9-070E481069E3}" type="presOf" srcId="{39413624-0ABC-4E7D-BEDD-EC34171E865E}" destId="{BDA74CFF-D101-40CD-9950-F90F6E0E476E}" srcOrd="0" destOrd="2" presId="urn:microsoft.com/office/officeart/2005/8/layout/vList2#1"/>
    <dgm:cxn modelId="{F36880C9-D72C-40AB-AB63-9717978837D1}" type="presOf" srcId="{0A730FD7-45C4-44CC-84FB-7D551E6C7BE8}" destId="{3F68445D-1A0D-4713-B828-D5C443D1504D}" srcOrd="0" destOrd="2" presId="urn:microsoft.com/office/officeart/2005/8/layout/vList2#1"/>
    <dgm:cxn modelId="{4D39BF79-82E8-4FF0-8BCD-32351AD1C627}" type="presOf" srcId="{7BCA5CB2-6C68-4B27-AC90-CF63C5DE7232}" destId="{7187232D-88C3-4250-8193-8E48D985A447}" srcOrd="0" destOrd="0" presId="urn:microsoft.com/office/officeart/2005/8/layout/vList2#1"/>
    <dgm:cxn modelId="{17078862-0CD8-4BCD-9A3E-F60CEEAF8A75}" type="presOf" srcId="{6D5AEA7E-0B8F-49B2-9C1D-79AF9942F214}" destId="{3F68445D-1A0D-4713-B828-D5C443D1504D}" srcOrd="0" destOrd="0" presId="urn:microsoft.com/office/officeart/2005/8/layout/vList2#1"/>
    <dgm:cxn modelId="{AA7F5388-57AF-4F2F-94C8-63BF10AA8A76}" srcId="{7BCA5CB2-6C68-4B27-AC90-CF63C5DE7232}" destId="{88C84D1C-8FEE-45CE-8472-7F1CC75210E0}" srcOrd="1" destOrd="0" parTransId="{D416ABF0-43C4-49C9-AA7F-2B87D954BEAA}" sibTransId="{DECA2B6A-B27F-43D5-91B2-3C3AA87DBEA9}"/>
    <dgm:cxn modelId="{1B59200B-5612-4C33-BB21-8C65C0F2ABD0}" type="presOf" srcId="{CF1D793F-ECA8-442E-BD03-301FAA61B6F5}" destId="{BDA74CFF-D101-40CD-9950-F90F6E0E476E}" srcOrd="0" destOrd="1" presId="urn:microsoft.com/office/officeart/2005/8/layout/vList2#1"/>
    <dgm:cxn modelId="{A293B9EE-CF9B-4DF8-A4F6-E3B91E3D35E6}" srcId="{7BCA5CB2-6C68-4B27-AC90-CF63C5DE7232}" destId="{0A730FD7-45C4-44CC-84FB-7D551E6C7BE8}" srcOrd="2" destOrd="0" parTransId="{0AC8A2E3-E21A-4772-9C07-DFB41249C5FB}" sibTransId="{5DFC560C-0E61-4686-8555-790CC07B0DD6}"/>
    <dgm:cxn modelId="{46253FED-86FF-4D3C-8A01-1E5F132FB5B0}" srcId="{A40F4E02-FC82-4EBE-A25F-8EA66BFA7281}" destId="{022A994C-2222-4840-A4A9-389304EFC780}" srcOrd="0" destOrd="0" parTransId="{50AD38B6-4C94-4E77-B5DC-6E240F2DC8FD}" sibTransId="{23F7D537-23C2-4CCF-AB0D-687F72252550}"/>
    <dgm:cxn modelId="{365EC322-7474-4CE9-8782-3DDEE0B2F217}" type="presOf" srcId="{6755D277-DE58-4694-A263-26F6CB6DE0DF}" destId="{3F68445D-1A0D-4713-B828-D5C443D1504D}" srcOrd="0" destOrd="3" presId="urn:microsoft.com/office/officeart/2005/8/layout/vList2#1"/>
    <dgm:cxn modelId="{CC71D421-F85F-4BD5-8934-F9D27D81048D}" srcId="{022A994C-2222-4840-A4A9-389304EFC780}" destId="{CF1D793F-ECA8-442E-BD03-301FAA61B6F5}" srcOrd="1" destOrd="0" parTransId="{1D4FFF09-9995-4A48-A947-0E2F353DC8EB}" sibTransId="{A90636AB-6DF6-41ED-8FF8-A56B2A9329DD}"/>
    <dgm:cxn modelId="{042E0401-E7BE-42D7-ABCC-46EA2BE836A0}" type="presOf" srcId="{214CB10E-812D-47F2-856F-1D0D1962DC78}" destId="{C40336C1-F226-4981-B02D-5186D7D66A0D}" srcOrd="0" destOrd="0" presId="urn:microsoft.com/office/officeart/2005/8/layout/vList2#1"/>
    <dgm:cxn modelId="{4A917851-408C-4721-B7ED-0690BBFA3F3C}" srcId="{A40F4E02-FC82-4EBE-A25F-8EA66BFA7281}" destId="{214CB10E-812D-47F2-856F-1D0D1962DC78}" srcOrd="2" destOrd="0" parTransId="{CB9D056F-93A5-449C-9D92-2970AF94199D}" sibTransId="{C6BC4AFF-4BC6-4C97-854B-12DB22195156}"/>
    <dgm:cxn modelId="{E37FDFF9-918C-4F4E-BAA3-BEFC901FFA87}" srcId="{022A994C-2222-4840-A4A9-389304EFC780}" destId="{39413624-0ABC-4E7D-BEDD-EC34171E865E}" srcOrd="2" destOrd="0" parTransId="{CFE9F253-432C-4081-A83C-8C81D54557B8}" sibTransId="{7E1B841F-9169-4FD4-A18E-DF3D7CCBE0F9}"/>
    <dgm:cxn modelId="{93A2C2A8-4011-4EA6-AB5B-949348D5C4B9}" type="presOf" srcId="{D4FDBADF-BC25-4EAF-B9C3-0E54743844C3}" destId="{BDA74CFF-D101-40CD-9950-F90F6E0E476E}" srcOrd="0" destOrd="0" presId="urn:microsoft.com/office/officeart/2005/8/layout/vList2#1"/>
    <dgm:cxn modelId="{5B59FC4E-A2C6-46E0-A8F5-AAFD04FE3908}" srcId="{022A994C-2222-4840-A4A9-389304EFC780}" destId="{563FF47D-0B73-477C-99ED-243A44CF7226}" srcOrd="3" destOrd="0" parTransId="{0BFAC191-C427-4260-827B-4FABF2EA1FC6}" sibTransId="{DDA8AAB6-C404-4EF6-9DFA-739A4DBC8935}"/>
    <dgm:cxn modelId="{20ABEBF9-4A98-4B5F-8712-35EC1823023C}" type="presOf" srcId="{563FF47D-0B73-477C-99ED-243A44CF7226}" destId="{BDA74CFF-D101-40CD-9950-F90F6E0E476E}" srcOrd="0" destOrd="3" presId="urn:microsoft.com/office/officeart/2005/8/layout/vList2#1"/>
    <dgm:cxn modelId="{E01F8FA7-AFCD-4A20-8152-BB948754697A}" srcId="{A40F4E02-FC82-4EBE-A25F-8EA66BFA7281}" destId="{7BCA5CB2-6C68-4B27-AC90-CF63C5DE7232}" srcOrd="1" destOrd="0" parTransId="{228351E9-F6DC-4223-8D77-E1C122FDB68A}" sibTransId="{1592D82A-DB28-4DC4-B8CE-CFA1034BB5A6}"/>
    <dgm:cxn modelId="{F650A1BA-7C7B-4327-BEC5-CFB31B5DA748}" type="presParOf" srcId="{6F5A5653-F7E7-4ABD-A6C2-6D9070182B83}" destId="{400F54BA-488A-4260-B5E3-B96E2D9B58A3}" srcOrd="0" destOrd="0" presId="urn:microsoft.com/office/officeart/2005/8/layout/vList2#1"/>
    <dgm:cxn modelId="{88F173CF-37DA-4D74-B5BD-FE2E07C5E3FA}" type="presParOf" srcId="{6F5A5653-F7E7-4ABD-A6C2-6D9070182B83}" destId="{BDA74CFF-D101-40CD-9950-F90F6E0E476E}" srcOrd="1" destOrd="0" presId="urn:microsoft.com/office/officeart/2005/8/layout/vList2#1"/>
    <dgm:cxn modelId="{7FCCE988-6619-40F1-8EEA-89AE6D7538E7}" type="presParOf" srcId="{6F5A5653-F7E7-4ABD-A6C2-6D9070182B83}" destId="{7187232D-88C3-4250-8193-8E48D985A447}" srcOrd="2" destOrd="0" presId="urn:microsoft.com/office/officeart/2005/8/layout/vList2#1"/>
    <dgm:cxn modelId="{FC40527F-1A42-4FBB-AB3F-D277DF51ABA3}" type="presParOf" srcId="{6F5A5653-F7E7-4ABD-A6C2-6D9070182B83}" destId="{3F68445D-1A0D-4713-B828-D5C443D1504D}" srcOrd="3" destOrd="0" presId="urn:microsoft.com/office/officeart/2005/8/layout/vList2#1"/>
    <dgm:cxn modelId="{3820D34E-F845-4BF9-AD3C-51246D59900B}" type="presParOf" srcId="{6F5A5653-F7E7-4ABD-A6C2-6D9070182B83}" destId="{C40336C1-F226-4981-B02D-5186D7D66A0D}" srcOrd="4"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B50633-A515-4DE1-AF0B-E602101C4C04}" type="doc">
      <dgm:prSet loTypeId="urn:microsoft.com/office/officeart/2005/8/layout/matrix2" loCatId="matrix" qsTypeId="urn:microsoft.com/office/officeart/2005/8/quickstyle/simple1#2" qsCatId="simple" csTypeId="urn:microsoft.com/office/officeart/2005/8/colors/accent1_1#1" csCatId="accent1" phldr="1"/>
      <dgm:spPr/>
      <dgm:t>
        <a:bodyPr/>
        <a:lstStyle/>
        <a:p>
          <a:endParaRPr lang="en-US"/>
        </a:p>
      </dgm:t>
    </dgm:pt>
    <dgm:pt modelId="{FB9F34D4-95E6-4725-B1FE-728C570D8192}">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人力资源战略管理</a:t>
          </a:r>
          <a:endParaRPr lang="en-US" altLang="zh-CN" sz="1600" b="1" dirty="0" smtClean="0">
            <a:latin typeface="微软雅黑 Light" panose="020B0502040204020203" pitchFamily="34" charset="-122"/>
            <a:ea typeface="微软雅黑 Light" panose="020B0502040204020203" pitchFamily="34" charset="-122"/>
          </a:endParaRP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产出</a:t>
          </a:r>
          <a:r>
            <a:rPr lang="en-US" altLang="zh-CN" sz="1200" b="1"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 </a:t>
          </a:r>
          <a:r>
            <a:rPr lang="zh-CN" altLang="en-US" sz="1200" dirty="0" smtClean="0">
              <a:latin typeface="微软雅黑 Light" panose="020B0502040204020203" pitchFamily="34" charset="-122"/>
              <a:ea typeface="微软雅黑 Light" panose="020B0502040204020203" pitchFamily="34" charset="-122"/>
            </a:rPr>
            <a:t>执行集团战略</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象征角色</a:t>
          </a:r>
          <a:r>
            <a:rPr lang="en-US" altLang="zh-CN" sz="1200" b="1"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 </a:t>
          </a:r>
          <a:r>
            <a:rPr lang="zh-CN" altLang="en-US" sz="1200" dirty="0" smtClean="0">
              <a:latin typeface="微软雅黑 Light" panose="020B0502040204020203" pitchFamily="34" charset="-122"/>
              <a:ea typeface="微软雅黑 Light" panose="020B0502040204020203" pitchFamily="34" charset="-122"/>
            </a:rPr>
            <a:t>业务伙伴</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具体活动举例</a:t>
          </a:r>
          <a:r>
            <a:rPr lang="en-US" altLang="zh-CN" sz="1200" b="1"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 </a:t>
          </a:r>
          <a:r>
            <a:rPr lang="zh-CN" altLang="en-US" sz="1200" dirty="0" smtClean="0">
              <a:latin typeface="微软雅黑 Light" panose="020B0502040204020203" pitchFamily="34" charset="-122"/>
              <a:ea typeface="微软雅黑 Light" panose="020B0502040204020203" pitchFamily="34" charset="-122"/>
            </a:rPr>
            <a:t>根据集团战略制定人力资源战略并执行</a:t>
          </a:r>
          <a:endParaRPr lang="en-US" sz="1200" dirty="0">
            <a:latin typeface="微软雅黑 Light" panose="020B0502040204020203" pitchFamily="34" charset="-122"/>
            <a:ea typeface="微软雅黑 Light" panose="020B0502040204020203" pitchFamily="34" charset="-122"/>
          </a:endParaRPr>
        </a:p>
      </dgm:t>
    </dgm:pt>
    <dgm:pt modelId="{B1E49E0F-011A-45F2-A123-FDAA754D6B06}" cxnId="{C7E9C74C-61A8-46BB-A460-6B729A2BE7E4}"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DDABE914-85D8-42A8-AC8B-083795182C58}" cxnId="{C7E9C74C-61A8-46BB-A460-6B729A2BE7E4}"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4CF8A035-D887-4CDB-B10C-686D1640CE36}">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变革管理</a:t>
          </a:r>
          <a:endParaRPr lang="en-US" altLang="zh-CN" sz="1600" b="1" dirty="0" smtClean="0">
            <a:latin typeface="微软雅黑 Light" panose="020B0502040204020203" pitchFamily="34" charset="-122"/>
            <a:ea typeface="微软雅黑 Light" panose="020B0502040204020203" pitchFamily="34" charset="-122"/>
          </a:endParaRP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产出</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创建焕然一新的组织</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象征角色</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变革推动者</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具体活动举例</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管理变革，确保变革的能力（</a:t>
          </a:r>
          <a:r>
            <a:rPr lang="en-US" altLang="zh-CN" sz="1200" b="0" dirty="0" smtClean="0">
              <a:latin typeface="微软雅黑 Light" panose="020B0502040204020203" pitchFamily="34" charset="-122"/>
              <a:ea typeface="微软雅黑 Light" panose="020B0502040204020203" pitchFamily="34" charset="-122"/>
            </a:rPr>
            <a:t>TCT/HRM</a:t>
          </a:r>
          <a:r>
            <a:rPr lang="zh-CN" altLang="en-US" sz="1200" b="0" dirty="0" smtClean="0">
              <a:latin typeface="微软雅黑 Light" panose="020B0502040204020203" pitchFamily="34" charset="-122"/>
              <a:ea typeface="微软雅黑 Light" panose="020B0502040204020203" pitchFamily="34" charset="-122"/>
            </a:rPr>
            <a:t>）</a:t>
          </a:r>
          <a:endParaRPr lang="en-US" sz="1200" b="0" dirty="0">
            <a:latin typeface="微软雅黑 Light" panose="020B0502040204020203" pitchFamily="34" charset="-122"/>
            <a:ea typeface="微软雅黑 Light" panose="020B0502040204020203" pitchFamily="34" charset="-122"/>
          </a:endParaRPr>
        </a:p>
      </dgm:t>
    </dgm:pt>
    <dgm:pt modelId="{33B2659C-EFD1-41F8-A069-754F42F8A390}" cxnId="{227EE431-8EB2-47BF-AAA7-220C8F577782}"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A3DF5E3E-A485-4A13-9FF9-96929CBC7EB2}" cxnId="{227EE431-8EB2-47BF-AAA7-220C8F577782}"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CFCC20A6-AD06-477B-B2D4-723DCE3FC80F}">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基础建设管理</a:t>
          </a:r>
          <a:endParaRPr lang="en-US" altLang="zh-CN" sz="1600" b="1" dirty="0" smtClean="0">
            <a:latin typeface="微软雅黑 Light" panose="020B0502040204020203" pitchFamily="34" charset="-122"/>
            <a:ea typeface="微软雅黑 Light" panose="020B0502040204020203" pitchFamily="34" charset="-122"/>
          </a:endParaRP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产出</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建立有效的基础设施</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象征角色</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行政专家</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具体活动举例</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流程重组，建立服务中心</a:t>
          </a:r>
          <a:endParaRPr lang="en-US" sz="1200" b="0" dirty="0">
            <a:latin typeface="微软雅黑 Light" panose="020B0502040204020203" pitchFamily="34" charset="-122"/>
            <a:ea typeface="微软雅黑 Light" panose="020B0502040204020203" pitchFamily="34" charset="-122"/>
          </a:endParaRPr>
        </a:p>
      </dgm:t>
    </dgm:pt>
    <dgm:pt modelId="{396BE2F5-E5E6-4FF5-A2E1-AF0728C5A0D5}" cxnId="{C0E868B2-7419-4B69-B676-5348E808818E}"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32805F63-C681-4072-BDB5-9A89DF6603D6}" cxnId="{C0E868B2-7419-4B69-B676-5348E808818E}"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029EF4A3-736B-4DC9-A8F8-8FE31896DC8C}">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员工贡献管理</a:t>
          </a:r>
          <a:endParaRPr lang="en-US" altLang="zh-CN" sz="1600" b="1" dirty="0" smtClean="0">
            <a:latin typeface="微软雅黑 Light" panose="020B0502040204020203" pitchFamily="34" charset="-122"/>
            <a:ea typeface="微软雅黑 Light" panose="020B0502040204020203" pitchFamily="34" charset="-122"/>
          </a:endParaRP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产出</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提升员工承诺和能力</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象征角色</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员工大师</a:t>
          </a:r>
        </a:p>
        <a:p>
          <a:pPr algn="l">
            <a:spcAft>
              <a:spcPct val="35000"/>
            </a:spcAft>
          </a:pPr>
          <a:r>
            <a:rPr lang="zh-CN" altLang="en-US" sz="1200" b="1" dirty="0" smtClean="0">
              <a:latin typeface="微软雅黑 Light" panose="020B0502040204020203" pitchFamily="34" charset="-122"/>
              <a:ea typeface="微软雅黑 Light" panose="020B0502040204020203" pitchFamily="34" charset="-122"/>
            </a:rPr>
            <a:t>具体活动举例</a:t>
          </a:r>
          <a:r>
            <a:rPr lang="en-US" altLang="zh-CN" sz="1200" b="1" dirty="0" smtClean="0">
              <a:latin typeface="微软雅黑 Light" panose="020B0502040204020203" pitchFamily="34" charset="-122"/>
              <a:ea typeface="微软雅黑 Light" panose="020B0502040204020203" pitchFamily="34" charset="-122"/>
            </a:rPr>
            <a:t>: </a:t>
          </a:r>
          <a:r>
            <a:rPr lang="zh-CN" altLang="en-US" sz="1200" b="0" dirty="0" smtClean="0">
              <a:latin typeface="微软雅黑 Light" panose="020B0502040204020203" pitchFamily="34" charset="-122"/>
              <a:ea typeface="微软雅黑 Light" panose="020B0502040204020203" pitchFamily="34" charset="-122"/>
            </a:rPr>
            <a:t>聆听员工和给予反馈，提供给员工资源</a:t>
          </a:r>
          <a:endParaRPr lang="en-US" sz="1200" b="0" dirty="0">
            <a:latin typeface="微软雅黑 Light" panose="020B0502040204020203" pitchFamily="34" charset="-122"/>
            <a:ea typeface="微软雅黑 Light" panose="020B0502040204020203" pitchFamily="34" charset="-122"/>
          </a:endParaRPr>
        </a:p>
      </dgm:t>
    </dgm:pt>
    <dgm:pt modelId="{94EC78B0-5268-4EE7-8A24-105EFE874850}" cxnId="{81F6737B-E6BD-43E2-8A74-C7B1A8A5575C}"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000BA4B3-5A81-4DA0-AA02-8547750A02D1}" cxnId="{81F6737B-E6BD-43E2-8A74-C7B1A8A5575C}"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BDF023DD-6A34-4C90-BBB7-1DC4BB954F52}" type="pres">
      <dgm:prSet presAssocID="{99B50633-A515-4DE1-AF0B-E602101C4C04}" presName="matrix" presStyleCnt="0">
        <dgm:presLayoutVars>
          <dgm:chMax val="1"/>
          <dgm:dir/>
          <dgm:resizeHandles val="exact"/>
        </dgm:presLayoutVars>
      </dgm:prSet>
      <dgm:spPr/>
      <dgm:t>
        <a:bodyPr/>
        <a:lstStyle/>
        <a:p>
          <a:endParaRPr lang="en-US"/>
        </a:p>
      </dgm:t>
    </dgm:pt>
    <dgm:pt modelId="{46255EFA-593E-4A48-B6D3-FC08F260919B}" type="pres">
      <dgm:prSet presAssocID="{99B50633-A515-4DE1-AF0B-E602101C4C04}" presName="axisShape" presStyleLbl="bgShp" presStyleIdx="0" presStyleCnt="1" custScaleX="166216"/>
      <dgm:spPr/>
      <dgm:t>
        <a:bodyPr/>
        <a:lstStyle/>
        <a:p>
          <a:endParaRPr lang="en-US"/>
        </a:p>
      </dgm:t>
    </dgm:pt>
    <dgm:pt modelId="{A29C34F5-2A75-4AA8-A072-088BA3E81F2D}" type="pres">
      <dgm:prSet presAssocID="{99B50633-A515-4DE1-AF0B-E602101C4C04}" presName="rect1" presStyleLbl="node1" presStyleIdx="0" presStyleCnt="4" custScaleX="172223" custScaleY="91959" custLinFactNeighborX="-35882">
        <dgm:presLayoutVars>
          <dgm:chMax val="0"/>
          <dgm:chPref val="0"/>
          <dgm:bulletEnabled val="1"/>
        </dgm:presLayoutVars>
      </dgm:prSet>
      <dgm:spPr/>
      <dgm:t>
        <a:bodyPr/>
        <a:lstStyle/>
        <a:p>
          <a:endParaRPr lang="en-US"/>
        </a:p>
      </dgm:t>
    </dgm:pt>
    <dgm:pt modelId="{74C43325-631E-4DD0-834D-1A380950A59F}" type="pres">
      <dgm:prSet presAssocID="{99B50633-A515-4DE1-AF0B-E602101C4C04}" presName="rect2" presStyleLbl="node1" presStyleIdx="1" presStyleCnt="4" custScaleX="172223" custScaleY="91959" custLinFactNeighborX="35882">
        <dgm:presLayoutVars>
          <dgm:chMax val="0"/>
          <dgm:chPref val="0"/>
          <dgm:bulletEnabled val="1"/>
        </dgm:presLayoutVars>
      </dgm:prSet>
      <dgm:spPr/>
      <dgm:t>
        <a:bodyPr/>
        <a:lstStyle/>
        <a:p>
          <a:endParaRPr lang="en-US"/>
        </a:p>
      </dgm:t>
    </dgm:pt>
    <dgm:pt modelId="{B11F1579-AA37-48EE-9B00-14B33F343ACA}" type="pres">
      <dgm:prSet presAssocID="{99B50633-A515-4DE1-AF0B-E602101C4C04}" presName="rect3" presStyleLbl="node1" presStyleIdx="2" presStyleCnt="4" custScaleX="172223" custScaleY="91959" custLinFactNeighborX="-35882">
        <dgm:presLayoutVars>
          <dgm:chMax val="0"/>
          <dgm:chPref val="0"/>
          <dgm:bulletEnabled val="1"/>
        </dgm:presLayoutVars>
      </dgm:prSet>
      <dgm:spPr/>
      <dgm:t>
        <a:bodyPr/>
        <a:lstStyle/>
        <a:p>
          <a:endParaRPr lang="en-US"/>
        </a:p>
      </dgm:t>
    </dgm:pt>
    <dgm:pt modelId="{5B4998DF-E442-4DD2-847A-0BDAD4ED68B8}" type="pres">
      <dgm:prSet presAssocID="{99B50633-A515-4DE1-AF0B-E602101C4C04}" presName="rect4" presStyleLbl="node1" presStyleIdx="3" presStyleCnt="4" custScaleX="172223" custScaleY="91959" custLinFactNeighborX="35882">
        <dgm:presLayoutVars>
          <dgm:chMax val="0"/>
          <dgm:chPref val="0"/>
          <dgm:bulletEnabled val="1"/>
        </dgm:presLayoutVars>
      </dgm:prSet>
      <dgm:spPr/>
      <dgm:t>
        <a:bodyPr/>
        <a:lstStyle/>
        <a:p>
          <a:endParaRPr lang="en-US"/>
        </a:p>
      </dgm:t>
    </dgm:pt>
  </dgm:ptLst>
  <dgm:cxnLst>
    <dgm:cxn modelId="{81F6737B-E6BD-43E2-8A74-C7B1A8A5575C}" srcId="{99B50633-A515-4DE1-AF0B-E602101C4C04}" destId="{029EF4A3-736B-4DC9-A8F8-8FE31896DC8C}" srcOrd="3" destOrd="0" parTransId="{94EC78B0-5268-4EE7-8A24-105EFE874850}" sibTransId="{000BA4B3-5A81-4DA0-AA02-8547750A02D1}"/>
    <dgm:cxn modelId="{C7E9C74C-61A8-46BB-A460-6B729A2BE7E4}" srcId="{99B50633-A515-4DE1-AF0B-E602101C4C04}" destId="{FB9F34D4-95E6-4725-B1FE-728C570D8192}" srcOrd="0" destOrd="0" parTransId="{B1E49E0F-011A-45F2-A123-FDAA754D6B06}" sibTransId="{DDABE914-85D8-42A8-AC8B-083795182C58}"/>
    <dgm:cxn modelId="{227EE431-8EB2-47BF-AAA7-220C8F577782}" srcId="{99B50633-A515-4DE1-AF0B-E602101C4C04}" destId="{4CF8A035-D887-4CDB-B10C-686D1640CE36}" srcOrd="1" destOrd="0" parTransId="{33B2659C-EFD1-41F8-A069-754F42F8A390}" sibTransId="{A3DF5E3E-A485-4A13-9FF9-96929CBC7EB2}"/>
    <dgm:cxn modelId="{8E475ABD-F0F3-47BA-82A3-8796012D9628}" type="presOf" srcId="{CFCC20A6-AD06-477B-B2D4-723DCE3FC80F}" destId="{B11F1579-AA37-48EE-9B00-14B33F343ACA}" srcOrd="0" destOrd="0" presId="urn:microsoft.com/office/officeart/2005/8/layout/matrix2"/>
    <dgm:cxn modelId="{C0E868B2-7419-4B69-B676-5348E808818E}" srcId="{99B50633-A515-4DE1-AF0B-E602101C4C04}" destId="{CFCC20A6-AD06-477B-B2D4-723DCE3FC80F}" srcOrd="2" destOrd="0" parTransId="{396BE2F5-E5E6-4FF5-A2E1-AF0728C5A0D5}" sibTransId="{32805F63-C681-4072-BDB5-9A89DF6603D6}"/>
    <dgm:cxn modelId="{7B3AF791-E4DA-430E-BBDC-7BFDB483E7ED}" type="presOf" srcId="{99B50633-A515-4DE1-AF0B-E602101C4C04}" destId="{BDF023DD-6A34-4C90-BBB7-1DC4BB954F52}" srcOrd="0" destOrd="0" presId="urn:microsoft.com/office/officeart/2005/8/layout/matrix2"/>
    <dgm:cxn modelId="{C5667916-0A17-41D6-8873-295DA535BE18}" type="presOf" srcId="{4CF8A035-D887-4CDB-B10C-686D1640CE36}" destId="{74C43325-631E-4DD0-834D-1A380950A59F}" srcOrd="0" destOrd="0" presId="urn:microsoft.com/office/officeart/2005/8/layout/matrix2"/>
    <dgm:cxn modelId="{A5C409AA-29B8-43AD-9BA4-6C9EBC8BDA9E}" type="presOf" srcId="{FB9F34D4-95E6-4725-B1FE-728C570D8192}" destId="{A29C34F5-2A75-4AA8-A072-088BA3E81F2D}" srcOrd="0" destOrd="0" presId="urn:microsoft.com/office/officeart/2005/8/layout/matrix2"/>
    <dgm:cxn modelId="{B8B74661-F079-4E72-8A14-BCE7ECD3F6DC}" type="presOf" srcId="{029EF4A3-736B-4DC9-A8F8-8FE31896DC8C}" destId="{5B4998DF-E442-4DD2-847A-0BDAD4ED68B8}" srcOrd="0" destOrd="0" presId="urn:microsoft.com/office/officeart/2005/8/layout/matrix2"/>
    <dgm:cxn modelId="{4A1FE7D3-BC24-48E4-8B06-0EFFD877B910}" type="presParOf" srcId="{BDF023DD-6A34-4C90-BBB7-1DC4BB954F52}" destId="{46255EFA-593E-4A48-B6D3-FC08F260919B}" srcOrd="0" destOrd="0" presId="urn:microsoft.com/office/officeart/2005/8/layout/matrix2"/>
    <dgm:cxn modelId="{B68AB242-8A10-4B44-B384-2ADA86AC780F}" type="presParOf" srcId="{BDF023DD-6A34-4C90-BBB7-1DC4BB954F52}" destId="{A29C34F5-2A75-4AA8-A072-088BA3E81F2D}" srcOrd="1" destOrd="0" presId="urn:microsoft.com/office/officeart/2005/8/layout/matrix2"/>
    <dgm:cxn modelId="{FA6BC564-B418-4A90-AA86-4A4558AE6AEA}" type="presParOf" srcId="{BDF023DD-6A34-4C90-BBB7-1DC4BB954F52}" destId="{74C43325-631E-4DD0-834D-1A380950A59F}" srcOrd="2" destOrd="0" presId="urn:microsoft.com/office/officeart/2005/8/layout/matrix2"/>
    <dgm:cxn modelId="{9CB091CB-6D91-47BC-B017-D8963AA705CF}" type="presParOf" srcId="{BDF023DD-6A34-4C90-BBB7-1DC4BB954F52}" destId="{B11F1579-AA37-48EE-9B00-14B33F343ACA}" srcOrd="3" destOrd="0" presId="urn:microsoft.com/office/officeart/2005/8/layout/matrix2"/>
    <dgm:cxn modelId="{19327C1D-B349-4100-8DFF-07A31E95AD40}" type="presParOf" srcId="{BDF023DD-6A34-4C90-BBB7-1DC4BB954F52}" destId="{5B4998DF-E442-4DD2-847A-0BDAD4ED68B8}" srcOrd="4" destOrd="0" presId="urn:microsoft.com/office/officeart/2005/8/layout/matrix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B50633-A515-4DE1-AF0B-E602101C4C04}" type="doc">
      <dgm:prSet loTypeId="urn:microsoft.com/office/officeart/2005/8/layout/matrix2" loCatId="matrix" qsTypeId="urn:microsoft.com/office/officeart/2005/8/quickstyle/simple1#3" qsCatId="simple" csTypeId="urn:microsoft.com/office/officeart/2005/8/colors/accent1_1#2" csCatId="accent1" phldr="1"/>
      <dgm:spPr/>
      <dgm:t>
        <a:bodyPr/>
        <a:lstStyle/>
        <a:p>
          <a:endParaRPr lang="en-US"/>
        </a:p>
      </dgm:t>
    </dgm:pt>
    <dgm:pt modelId="{FB9F34D4-95E6-4725-B1FE-728C570D8192}">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人力资源战略管理</a:t>
          </a:r>
          <a:endParaRPr lang="en-US" altLang="zh-CN" sz="1600" b="1" dirty="0" smtClean="0">
            <a:latin typeface="微软雅黑 Light" panose="020B0502040204020203" pitchFamily="34" charset="-122"/>
            <a:ea typeface="微软雅黑 Light" panose="020B0502040204020203" pitchFamily="34" charset="-122"/>
          </a:endParaRPr>
        </a:p>
      </dgm:t>
    </dgm:pt>
    <dgm:pt modelId="{B1E49E0F-011A-45F2-A123-FDAA754D6B06}" cxnId="{C7E9C74C-61A8-46BB-A460-6B729A2BE7E4}"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DDABE914-85D8-42A8-AC8B-083795182C58}" cxnId="{C7E9C74C-61A8-46BB-A460-6B729A2BE7E4}"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4CF8A035-D887-4CDB-B10C-686D1640CE36}">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变革管理</a:t>
          </a:r>
          <a:endParaRPr lang="en-US" altLang="zh-CN" sz="1600" b="1" dirty="0" smtClean="0">
            <a:latin typeface="微软雅黑 Light" panose="020B0502040204020203" pitchFamily="34" charset="-122"/>
            <a:ea typeface="微软雅黑 Light" panose="020B0502040204020203" pitchFamily="34" charset="-122"/>
          </a:endParaRPr>
        </a:p>
      </dgm:t>
    </dgm:pt>
    <dgm:pt modelId="{33B2659C-EFD1-41F8-A069-754F42F8A390}" cxnId="{227EE431-8EB2-47BF-AAA7-220C8F577782}"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A3DF5E3E-A485-4A13-9FF9-96929CBC7EB2}" cxnId="{227EE431-8EB2-47BF-AAA7-220C8F577782}"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CFCC20A6-AD06-477B-B2D4-723DCE3FC80F}">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基础建设管理</a:t>
          </a:r>
          <a:endParaRPr lang="en-US" altLang="zh-CN" sz="1600" b="1" dirty="0" smtClean="0">
            <a:latin typeface="微软雅黑 Light" panose="020B0502040204020203" pitchFamily="34" charset="-122"/>
            <a:ea typeface="微软雅黑 Light" panose="020B0502040204020203" pitchFamily="34" charset="-122"/>
          </a:endParaRPr>
        </a:p>
      </dgm:t>
    </dgm:pt>
    <dgm:pt modelId="{396BE2F5-E5E6-4FF5-A2E1-AF0728C5A0D5}" cxnId="{C0E868B2-7419-4B69-B676-5348E808818E}"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32805F63-C681-4072-BDB5-9A89DF6603D6}" cxnId="{C0E868B2-7419-4B69-B676-5348E808818E}"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029EF4A3-736B-4DC9-A8F8-8FE31896DC8C}">
      <dgm:prSet phldrT="[文本]" custT="1"/>
      <dgm:spPr/>
      <dgm:t>
        <a:bodyPr anchor="t"/>
        <a:lstStyle/>
        <a:p>
          <a:pPr algn="ctr">
            <a:spcAft>
              <a:spcPts val="1800"/>
            </a:spcAft>
          </a:pPr>
          <a:r>
            <a:rPr lang="zh-CN" altLang="en-US" sz="1600" b="1" dirty="0" smtClean="0">
              <a:latin typeface="微软雅黑 Light" panose="020B0502040204020203" pitchFamily="34" charset="-122"/>
              <a:ea typeface="微软雅黑 Light" panose="020B0502040204020203" pitchFamily="34" charset="-122"/>
            </a:rPr>
            <a:t>员工贡献管理</a:t>
          </a:r>
          <a:endParaRPr lang="en-US" altLang="zh-CN" sz="1600" b="1" dirty="0" smtClean="0">
            <a:latin typeface="微软雅黑 Light" panose="020B0502040204020203" pitchFamily="34" charset="-122"/>
            <a:ea typeface="微软雅黑 Light" panose="020B0502040204020203" pitchFamily="34" charset="-122"/>
          </a:endParaRPr>
        </a:p>
      </dgm:t>
    </dgm:pt>
    <dgm:pt modelId="{94EC78B0-5268-4EE7-8A24-105EFE874850}" cxnId="{81F6737B-E6BD-43E2-8A74-C7B1A8A5575C}"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000BA4B3-5A81-4DA0-AA02-8547750A02D1}" cxnId="{81F6737B-E6BD-43E2-8A74-C7B1A8A5575C}"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BDF023DD-6A34-4C90-BBB7-1DC4BB954F52}" type="pres">
      <dgm:prSet presAssocID="{99B50633-A515-4DE1-AF0B-E602101C4C04}" presName="matrix" presStyleCnt="0">
        <dgm:presLayoutVars>
          <dgm:chMax val="1"/>
          <dgm:dir/>
          <dgm:resizeHandles val="exact"/>
        </dgm:presLayoutVars>
      </dgm:prSet>
      <dgm:spPr/>
      <dgm:t>
        <a:bodyPr/>
        <a:lstStyle/>
        <a:p>
          <a:endParaRPr lang="en-US"/>
        </a:p>
      </dgm:t>
    </dgm:pt>
    <dgm:pt modelId="{46255EFA-593E-4A48-B6D3-FC08F260919B}" type="pres">
      <dgm:prSet presAssocID="{99B50633-A515-4DE1-AF0B-E602101C4C04}" presName="axisShape" presStyleLbl="bgShp" presStyleIdx="0" presStyleCnt="1" custScaleX="166216"/>
      <dgm:spPr/>
      <dgm:t>
        <a:bodyPr/>
        <a:lstStyle/>
        <a:p>
          <a:endParaRPr lang="en-US"/>
        </a:p>
      </dgm:t>
    </dgm:pt>
    <dgm:pt modelId="{A29C34F5-2A75-4AA8-A072-088BA3E81F2D}" type="pres">
      <dgm:prSet presAssocID="{99B50633-A515-4DE1-AF0B-E602101C4C04}" presName="rect1" presStyleLbl="node1" presStyleIdx="0" presStyleCnt="4" custScaleX="143843" custScaleY="20296" custLinFactNeighborX="-35882" custLinFactNeighborY="-47301">
        <dgm:presLayoutVars>
          <dgm:chMax val="0"/>
          <dgm:chPref val="0"/>
          <dgm:bulletEnabled val="1"/>
        </dgm:presLayoutVars>
      </dgm:prSet>
      <dgm:spPr/>
      <dgm:t>
        <a:bodyPr/>
        <a:lstStyle/>
        <a:p>
          <a:endParaRPr lang="en-US"/>
        </a:p>
      </dgm:t>
    </dgm:pt>
    <dgm:pt modelId="{74C43325-631E-4DD0-834D-1A380950A59F}" type="pres">
      <dgm:prSet presAssocID="{99B50633-A515-4DE1-AF0B-E602101C4C04}" presName="rect2" presStyleLbl="node1" presStyleIdx="1" presStyleCnt="4" custScaleX="143843" custScaleY="20296" custLinFactNeighborX="35882" custLinFactNeighborY="-47301">
        <dgm:presLayoutVars>
          <dgm:chMax val="0"/>
          <dgm:chPref val="0"/>
          <dgm:bulletEnabled val="1"/>
        </dgm:presLayoutVars>
      </dgm:prSet>
      <dgm:spPr/>
      <dgm:t>
        <a:bodyPr/>
        <a:lstStyle/>
        <a:p>
          <a:endParaRPr lang="en-US"/>
        </a:p>
      </dgm:t>
    </dgm:pt>
    <dgm:pt modelId="{B11F1579-AA37-48EE-9B00-14B33F343ACA}" type="pres">
      <dgm:prSet presAssocID="{99B50633-A515-4DE1-AF0B-E602101C4C04}" presName="rect3" presStyleLbl="node1" presStyleIdx="2" presStyleCnt="4" custScaleX="143843" custScaleY="20296" custLinFactNeighborX="-35882" custLinFactNeighborY="45583">
        <dgm:presLayoutVars>
          <dgm:chMax val="0"/>
          <dgm:chPref val="0"/>
          <dgm:bulletEnabled val="1"/>
        </dgm:presLayoutVars>
      </dgm:prSet>
      <dgm:spPr/>
      <dgm:t>
        <a:bodyPr/>
        <a:lstStyle/>
        <a:p>
          <a:endParaRPr lang="en-US"/>
        </a:p>
      </dgm:t>
    </dgm:pt>
    <dgm:pt modelId="{5B4998DF-E442-4DD2-847A-0BDAD4ED68B8}" type="pres">
      <dgm:prSet presAssocID="{99B50633-A515-4DE1-AF0B-E602101C4C04}" presName="rect4" presStyleLbl="node1" presStyleIdx="3" presStyleCnt="4" custScaleX="143843" custScaleY="20296" custLinFactNeighborX="35882" custLinFactNeighborY="45583">
        <dgm:presLayoutVars>
          <dgm:chMax val="0"/>
          <dgm:chPref val="0"/>
          <dgm:bulletEnabled val="1"/>
        </dgm:presLayoutVars>
      </dgm:prSet>
      <dgm:spPr/>
      <dgm:t>
        <a:bodyPr/>
        <a:lstStyle/>
        <a:p>
          <a:endParaRPr lang="en-US"/>
        </a:p>
      </dgm:t>
    </dgm:pt>
  </dgm:ptLst>
  <dgm:cxnLst>
    <dgm:cxn modelId="{81F6737B-E6BD-43E2-8A74-C7B1A8A5575C}" srcId="{99B50633-A515-4DE1-AF0B-E602101C4C04}" destId="{029EF4A3-736B-4DC9-A8F8-8FE31896DC8C}" srcOrd="3" destOrd="0" parTransId="{94EC78B0-5268-4EE7-8A24-105EFE874850}" sibTransId="{000BA4B3-5A81-4DA0-AA02-8547750A02D1}"/>
    <dgm:cxn modelId="{C7E9C74C-61A8-46BB-A460-6B729A2BE7E4}" srcId="{99B50633-A515-4DE1-AF0B-E602101C4C04}" destId="{FB9F34D4-95E6-4725-B1FE-728C570D8192}" srcOrd="0" destOrd="0" parTransId="{B1E49E0F-011A-45F2-A123-FDAA754D6B06}" sibTransId="{DDABE914-85D8-42A8-AC8B-083795182C58}"/>
    <dgm:cxn modelId="{AD58E862-6F01-4522-B0BF-7024D79C0330}" type="presOf" srcId="{99B50633-A515-4DE1-AF0B-E602101C4C04}" destId="{BDF023DD-6A34-4C90-BBB7-1DC4BB954F52}" srcOrd="0" destOrd="0" presId="urn:microsoft.com/office/officeart/2005/8/layout/matrix2"/>
    <dgm:cxn modelId="{227EE431-8EB2-47BF-AAA7-220C8F577782}" srcId="{99B50633-A515-4DE1-AF0B-E602101C4C04}" destId="{4CF8A035-D887-4CDB-B10C-686D1640CE36}" srcOrd="1" destOrd="0" parTransId="{33B2659C-EFD1-41F8-A069-754F42F8A390}" sibTransId="{A3DF5E3E-A485-4A13-9FF9-96929CBC7EB2}"/>
    <dgm:cxn modelId="{22607005-AC55-4272-A83B-A2A6A0C2D23C}" type="presOf" srcId="{029EF4A3-736B-4DC9-A8F8-8FE31896DC8C}" destId="{5B4998DF-E442-4DD2-847A-0BDAD4ED68B8}" srcOrd="0" destOrd="0" presId="urn:microsoft.com/office/officeart/2005/8/layout/matrix2"/>
    <dgm:cxn modelId="{A6D43D3C-E61D-4AA9-9351-FF579C74CE1A}" type="presOf" srcId="{CFCC20A6-AD06-477B-B2D4-723DCE3FC80F}" destId="{B11F1579-AA37-48EE-9B00-14B33F343ACA}" srcOrd="0" destOrd="0" presId="urn:microsoft.com/office/officeart/2005/8/layout/matrix2"/>
    <dgm:cxn modelId="{C0E868B2-7419-4B69-B676-5348E808818E}" srcId="{99B50633-A515-4DE1-AF0B-E602101C4C04}" destId="{CFCC20A6-AD06-477B-B2D4-723DCE3FC80F}" srcOrd="2" destOrd="0" parTransId="{396BE2F5-E5E6-4FF5-A2E1-AF0728C5A0D5}" sibTransId="{32805F63-C681-4072-BDB5-9A89DF6603D6}"/>
    <dgm:cxn modelId="{51C53E1F-45D5-4BCF-8ED1-5BE4B0C0E901}" type="presOf" srcId="{4CF8A035-D887-4CDB-B10C-686D1640CE36}" destId="{74C43325-631E-4DD0-834D-1A380950A59F}" srcOrd="0" destOrd="0" presId="urn:microsoft.com/office/officeart/2005/8/layout/matrix2"/>
    <dgm:cxn modelId="{12B84AE9-2B2D-4599-B58D-DF04B08D5FA1}" type="presOf" srcId="{FB9F34D4-95E6-4725-B1FE-728C570D8192}" destId="{A29C34F5-2A75-4AA8-A072-088BA3E81F2D}" srcOrd="0" destOrd="0" presId="urn:microsoft.com/office/officeart/2005/8/layout/matrix2"/>
    <dgm:cxn modelId="{F84A3573-F880-49AF-B606-A06FDC6631DF}" type="presParOf" srcId="{BDF023DD-6A34-4C90-BBB7-1DC4BB954F52}" destId="{46255EFA-593E-4A48-B6D3-FC08F260919B}" srcOrd="0" destOrd="0" presId="urn:microsoft.com/office/officeart/2005/8/layout/matrix2"/>
    <dgm:cxn modelId="{060E2093-19D4-43A5-8598-F6A57593153E}" type="presParOf" srcId="{BDF023DD-6A34-4C90-BBB7-1DC4BB954F52}" destId="{A29C34F5-2A75-4AA8-A072-088BA3E81F2D}" srcOrd="1" destOrd="0" presId="urn:microsoft.com/office/officeart/2005/8/layout/matrix2"/>
    <dgm:cxn modelId="{1A198713-A119-415F-BB6B-10CA89DAA9BC}" type="presParOf" srcId="{BDF023DD-6A34-4C90-BBB7-1DC4BB954F52}" destId="{74C43325-631E-4DD0-834D-1A380950A59F}" srcOrd="2" destOrd="0" presId="urn:microsoft.com/office/officeart/2005/8/layout/matrix2"/>
    <dgm:cxn modelId="{6BE19F5A-2A4D-4A82-8398-B19D962071EE}" type="presParOf" srcId="{BDF023DD-6A34-4C90-BBB7-1DC4BB954F52}" destId="{B11F1579-AA37-48EE-9B00-14B33F343ACA}" srcOrd="3" destOrd="0" presId="urn:microsoft.com/office/officeart/2005/8/layout/matrix2"/>
    <dgm:cxn modelId="{1DB9FD4B-AE7D-4789-BA35-0FC81AD88289}" type="presParOf" srcId="{BDF023DD-6A34-4C90-BBB7-1DC4BB954F52}" destId="{5B4998DF-E442-4DD2-847A-0BDAD4ED68B8}" srcOrd="4" destOrd="0" presId="urn:microsoft.com/office/officeart/2005/8/layout/matrix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91CF2E-F3A7-4BF9-8DA8-8791F2C0BBD3}" type="doc">
      <dgm:prSet loTypeId="urn:microsoft.com/office/officeart/2005/8/layout/pyramid2#1" loCatId="pyramid" qsTypeId="urn:microsoft.com/office/officeart/2005/8/quickstyle/simple1#4" qsCatId="simple" csTypeId="urn:microsoft.com/office/officeart/2005/8/colors/colorful2#1" csCatId="colorful" phldr="1"/>
      <dgm:spPr/>
    </dgm:pt>
    <dgm:pt modelId="{5611A265-B22D-41E3-8D7D-84EDE753F489}">
      <dgm:prSet phldrT="[文本]" custT="1"/>
      <dgm:spPr/>
      <dgm:t>
        <a:bodyPr/>
        <a:lstStyle/>
        <a:p>
          <a:r>
            <a:rPr lang="zh-CN" altLang="en-US" sz="1100" dirty="0" smtClean="0">
              <a:latin typeface="微软雅黑" panose="020B0503020204020204" pitchFamily="34" charset="-122"/>
              <a:ea typeface="微软雅黑" panose="020B0503020204020204" pitchFamily="34" charset="-122"/>
            </a:rPr>
            <a:t>自我实现的需要</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（发挥所有潜力）</a:t>
          </a:r>
          <a:endParaRPr lang="en-US" sz="1100" dirty="0">
            <a:latin typeface="微软雅黑" panose="020B0503020204020204" pitchFamily="34" charset="-122"/>
            <a:ea typeface="微软雅黑" panose="020B0503020204020204" pitchFamily="34" charset="-122"/>
          </a:endParaRPr>
        </a:p>
      </dgm:t>
    </dgm:pt>
    <dgm:pt modelId="{2AA5E380-60D1-4BF5-95A8-888F8295497E}" cxnId="{8A822874-7404-4A04-8FBC-F77975D689D5}" type="parTrans">
      <dgm:prSet/>
      <dgm:spPr/>
      <dgm:t>
        <a:bodyPr/>
        <a:lstStyle/>
        <a:p>
          <a:endParaRPr lang="en-US" sz="1100">
            <a:latin typeface="微软雅黑" panose="020B0503020204020204" pitchFamily="34" charset="-122"/>
            <a:ea typeface="微软雅黑" panose="020B0503020204020204" pitchFamily="34" charset="-122"/>
          </a:endParaRPr>
        </a:p>
      </dgm:t>
    </dgm:pt>
    <dgm:pt modelId="{12535DED-4C22-484B-8183-9D1B2111C3B4}" cxnId="{8A822874-7404-4A04-8FBC-F77975D689D5}" type="sibTrans">
      <dgm:prSet/>
      <dgm:spPr/>
      <dgm:t>
        <a:bodyPr/>
        <a:lstStyle/>
        <a:p>
          <a:endParaRPr lang="en-US" sz="1100">
            <a:latin typeface="微软雅黑" panose="020B0503020204020204" pitchFamily="34" charset="-122"/>
            <a:ea typeface="微软雅黑" panose="020B0503020204020204" pitchFamily="34" charset="-122"/>
          </a:endParaRPr>
        </a:p>
      </dgm:t>
    </dgm:pt>
    <dgm:pt modelId="{311563FC-60FA-4227-9D53-A5F33A4528DD}">
      <dgm:prSet phldrT="[文本]" custT="1"/>
      <dgm:spPr/>
      <dgm:t>
        <a:bodyPr/>
        <a:lstStyle/>
        <a:p>
          <a:r>
            <a:rPr lang="zh-CN" altLang="en-US" sz="1100" dirty="0" smtClean="0">
              <a:latin typeface="微软雅黑" panose="020B0503020204020204" pitchFamily="34" charset="-122"/>
              <a:ea typeface="微软雅黑" panose="020B0503020204020204" pitchFamily="34" charset="-122"/>
            </a:rPr>
            <a:t>尊重需要</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（积极的自我形象）</a:t>
          </a:r>
          <a:endParaRPr lang="en-US" sz="1100" dirty="0">
            <a:latin typeface="微软雅黑" panose="020B0503020204020204" pitchFamily="34" charset="-122"/>
            <a:ea typeface="微软雅黑" panose="020B0503020204020204" pitchFamily="34" charset="-122"/>
          </a:endParaRPr>
        </a:p>
      </dgm:t>
    </dgm:pt>
    <dgm:pt modelId="{A3087E5B-08B9-4B84-9EB6-3A0E62E1637D}" cxnId="{D0DE71CE-4B2C-45DA-97ED-8CB93D4B7400}" type="parTrans">
      <dgm:prSet/>
      <dgm:spPr/>
      <dgm:t>
        <a:bodyPr/>
        <a:lstStyle/>
        <a:p>
          <a:endParaRPr lang="en-US" sz="1100">
            <a:latin typeface="微软雅黑" panose="020B0503020204020204" pitchFamily="34" charset="-122"/>
            <a:ea typeface="微软雅黑" panose="020B0503020204020204" pitchFamily="34" charset="-122"/>
          </a:endParaRPr>
        </a:p>
      </dgm:t>
    </dgm:pt>
    <dgm:pt modelId="{7D7263EF-5130-4B96-86A3-48501B45A6BD}" cxnId="{D0DE71CE-4B2C-45DA-97ED-8CB93D4B7400}" type="sibTrans">
      <dgm:prSet/>
      <dgm:spPr/>
      <dgm:t>
        <a:bodyPr/>
        <a:lstStyle/>
        <a:p>
          <a:endParaRPr lang="en-US" sz="1100">
            <a:latin typeface="微软雅黑" panose="020B0503020204020204" pitchFamily="34" charset="-122"/>
            <a:ea typeface="微软雅黑" panose="020B0503020204020204" pitchFamily="34" charset="-122"/>
          </a:endParaRPr>
        </a:p>
      </dgm:t>
    </dgm:pt>
    <dgm:pt modelId="{81A4FF68-CB81-4BB2-AFC4-DE333836B469}">
      <dgm:prSet phldrT="[文本]" custT="1"/>
      <dgm:spPr/>
      <dgm:t>
        <a:bodyPr/>
        <a:lstStyle/>
        <a:p>
          <a:r>
            <a:rPr lang="zh-CN" altLang="en-US" sz="1100" dirty="0" smtClean="0">
              <a:latin typeface="微软雅黑" panose="020B0503020204020204" pitchFamily="34" charset="-122"/>
              <a:ea typeface="微软雅黑" panose="020B0503020204020204" pitchFamily="34" charset="-122"/>
            </a:rPr>
            <a:t>生理需要</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（短期生存）</a:t>
          </a:r>
          <a:endParaRPr lang="en-US" sz="1100" dirty="0">
            <a:latin typeface="微软雅黑" panose="020B0503020204020204" pitchFamily="34" charset="-122"/>
            <a:ea typeface="微软雅黑" panose="020B0503020204020204" pitchFamily="34" charset="-122"/>
          </a:endParaRPr>
        </a:p>
      </dgm:t>
    </dgm:pt>
    <dgm:pt modelId="{C9FD7BE6-FDF6-4509-90DF-A6D7E6E1667B}" cxnId="{30B305AC-9889-47A0-B988-5FBDD76AB6D6}" type="parTrans">
      <dgm:prSet/>
      <dgm:spPr/>
      <dgm:t>
        <a:bodyPr/>
        <a:lstStyle/>
        <a:p>
          <a:endParaRPr lang="en-US" sz="1100">
            <a:latin typeface="微软雅黑" panose="020B0503020204020204" pitchFamily="34" charset="-122"/>
            <a:ea typeface="微软雅黑" panose="020B0503020204020204" pitchFamily="34" charset="-122"/>
          </a:endParaRPr>
        </a:p>
      </dgm:t>
    </dgm:pt>
    <dgm:pt modelId="{A1ECEFE1-E329-4FB3-9E47-5FEE4D960252}" cxnId="{30B305AC-9889-47A0-B988-5FBDD76AB6D6}" type="sibTrans">
      <dgm:prSet/>
      <dgm:spPr/>
      <dgm:t>
        <a:bodyPr/>
        <a:lstStyle/>
        <a:p>
          <a:endParaRPr lang="en-US" sz="1100">
            <a:latin typeface="微软雅黑" panose="020B0503020204020204" pitchFamily="34" charset="-122"/>
            <a:ea typeface="微软雅黑" panose="020B0503020204020204" pitchFamily="34" charset="-122"/>
          </a:endParaRPr>
        </a:p>
      </dgm:t>
    </dgm:pt>
    <dgm:pt modelId="{96E0A334-1692-4319-9FA1-40BEDA9B5387}">
      <dgm:prSet custT="1"/>
      <dgm:spPr/>
      <dgm:t>
        <a:bodyPr/>
        <a:lstStyle/>
        <a:p>
          <a:r>
            <a:rPr lang="zh-CN" altLang="en-US" sz="1100" dirty="0" smtClean="0">
              <a:latin typeface="微软雅黑" panose="020B0503020204020204" pitchFamily="34" charset="-122"/>
              <a:ea typeface="微软雅黑" panose="020B0503020204020204" pitchFamily="34" charset="-122"/>
            </a:rPr>
            <a:t>安全需要</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（长期生存）</a:t>
          </a:r>
          <a:endParaRPr lang="en-US" sz="1100" dirty="0">
            <a:latin typeface="微软雅黑" panose="020B0503020204020204" pitchFamily="34" charset="-122"/>
            <a:ea typeface="微软雅黑" panose="020B0503020204020204" pitchFamily="34" charset="-122"/>
          </a:endParaRPr>
        </a:p>
      </dgm:t>
    </dgm:pt>
    <dgm:pt modelId="{D4F83503-ED71-4CAF-9D01-B0638CC009CB}" cxnId="{29DE331A-2BFC-4FB6-9463-E4BF387DC529}" type="parTrans">
      <dgm:prSet/>
      <dgm:spPr/>
      <dgm:t>
        <a:bodyPr/>
        <a:lstStyle/>
        <a:p>
          <a:endParaRPr lang="en-US" sz="1100">
            <a:latin typeface="微软雅黑" panose="020B0503020204020204" pitchFamily="34" charset="-122"/>
            <a:ea typeface="微软雅黑" panose="020B0503020204020204" pitchFamily="34" charset="-122"/>
          </a:endParaRPr>
        </a:p>
      </dgm:t>
    </dgm:pt>
    <dgm:pt modelId="{89C503A2-318C-4D91-A730-7E002DFA5A0D}" cxnId="{29DE331A-2BFC-4FB6-9463-E4BF387DC529}" type="sibTrans">
      <dgm:prSet/>
      <dgm:spPr/>
      <dgm:t>
        <a:bodyPr/>
        <a:lstStyle/>
        <a:p>
          <a:endParaRPr lang="en-US" sz="1100">
            <a:latin typeface="微软雅黑" panose="020B0503020204020204" pitchFamily="34" charset="-122"/>
            <a:ea typeface="微软雅黑" panose="020B0503020204020204" pitchFamily="34" charset="-122"/>
          </a:endParaRPr>
        </a:p>
      </dgm:t>
    </dgm:pt>
    <dgm:pt modelId="{8F5DCE01-BB96-46B2-AFCB-02880C881443}">
      <dgm:prSet custT="1"/>
      <dgm:spPr/>
      <dgm:t>
        <a:bodyPr/>
        <a:lstStyle/>
        <a:p>
          <a:r>
            <a:rPr lang="zh-CN" altLang="en-US" sz="1100" dirty="0" smtClean="0">
              <a:latin typeface="微软雅黑" panose="020B0503020204020204" pitchFamily="34" charset="-122"/>
              <a:ea typeface="微软雅黑" panose="020B0503020204020204" pitchFamily="34" charset="-122"/>
            </a:rPr>
            <a:t>社交需要</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（群体的关爱和认可）</a:t>
          </a:r>
          <a:endParaRPr lang="en-US" sz="1100" dirty="0">
            <a:latin typeface="微软雅黑" panose="020B0503020204020204" pitchFamily="34" charset="-122"/>
            <a:ea typeface="微软雅黑" panose="020B0503020204020204" pitchFamily="34" charset="-122"/>
          </a:endParaRPr>
        </a:p>
      </dgm:t>
    </dgm:pt>
    <dgm:pt modelId="{10E5ADDE-F21A-4B88-94ED-7EECB9165520}" cxnId="{66EEF90D-969D-450B-902C-91FE81D01968}" type="parTrans">
      <dgm:prSet/>
      <dgm:spPr/>
      <dgm:t>
        <a:bodyPr/>
        <a:lstStyle/>
        <a:p>
          <a:endParaRPr lang="en-US" sz="1100">
            <a:latin typeface="微软雅黑" panose="020B0503020204020204" pitchFamily="34" charset="-122"/>
            <a:ea typeface="微软雅黑" panose="020B0503020204020204" pitchFamily="34" charset="-122"/>
          </a:endParaRPr>
        </a:p>
      </dgm:t>
    </dgm:pt>
    <dgm:pt modelId="{CBCD5162-8983-41AA-A103-503CEC3C21D7}" cxnId="{66EEF90D-969D-450B-902C-91FE81D01968}" type="sibTrans">
      <dgm:prSet/>
      <dgm:spPr/>
      <dgm:t>
        <a:bodyPr/>
        <a:lstStyle/>
        <a:p>
          <a:endParaRPr lang="en-US" sz="1100">
            <a:latin typeface="微软雅黑" panose="020B0503020204020204" pitchFamily="34" charset="-122"/>
            <a:ea typeface="微软雅黑" panose="020B0503020204020204" pitchFamily="34" charset="-122"/>
          </a:endParaRPr>
        </a:p>
      </dgm:t>
    </dgm:pt>
    <dgm:pt modelId="{10FDB98C-0CF5-40DA-AD5F-58FE31DF80B2}" type="pres">
      <dgm:prSet presAssocID="{C591CF2E-F3A7-4BF9-8DA8-8791F2C0BBD3}" presName="compositeShape" presStyleCnt="0">
        <dgm:presLayoutVars>
          <dgm:dir/>
          <dgm:resizeHandles/>
        </dgm:presLayoutVars>
      </dgm:prSet>
      <dgm:spPr/>
    </dgm:pt>
    <dgm:pt modelId="{4ADA31D1-AA83-4B3A-8DCD-90EEF7D1EA77}" type="pres">
      <dgm:prSet presAssocID="{C591CF2E-F3A7-4BF9-8DA8-8791F2C0BBD3}" presName="pyramid" presStyleLbl="node1" presStyleIdx="0" presStyleCnt="1"/>
      <dgm:spPr/>
    </dgm:pt>
    <dgm:pt modelId="{0C2D1DF0-1CEB-4684-80EB-2BF67E503F72}" type="pres">
      <dgm:prSet presAssocID="{C591CF2E-F3A7-4BF9-8DA8-8791F2C0BBD3}" presName="theList" presStyleCnt="0"/>
      <dgm:spPr/>
    </dgm:pt>
    <dgm:pt modelId="{5CE23BC6-0A6A-47E3-9958-919C156A5D11}" type="pres">
      <dgm:prSet presAssocID="{5611A265-B22D-41E3-8D7D-84EDE753F489}" presName="aNode" presStyleLbl="fgAcc1" presStyleIdx="0" presStyleCnt="5">
        <dgm:presLayoutVars>
          <dgm:bulletEnabled val="1"/>
        </dgm:presLayoutVars>
      </dgm:prSet>
      <dgm:spPr/>
      <dgm:t>
        <a:bodyPr/>
        <a:lstStyle/>
        <a:p>
          <a:endParaRPr lang="en-US"/>
        </a:p>
      </dgm:t>
    </dgm:pt>
    <dgm:pt modelId="{61817AF3-E1C3-4D17-A3AF-26B661461A2A}" type="pres">
      <dgm:prSet presAssocID="{5611A265-B22D-41E3-8D7D-84EDE753F489}" presName="aSpace" presStyleCnt="0"/>
      <dgm:spPr/>
    </dgm:pt>
    <dgm:pt modelId="{FAD3E83B-9EC3-4AF9-A7CB-FCEC5831B221}" type="pres">
      <dgm:prSet presAssocID="{311563FC-60FA-4227-9D53-A5F33A4528DD}" presName="aNode" presStyleLbl="fgAcc1" presStyleIdx="1" presStyleCnt="5">
        <dgm:presLayoutVars>
          <dgm:bulletEnabled val="1"/>
        </dgm:presLayoutVars>
      </dgm:prSet>
      <dgm:spPr/>
      <dgm:t>
        <a:bodyPr/>
        <a:lstStyle/>
        <a:p>
          <a:endParaRPr lang="en-US"/>
        </a:p>
      </dgm:t>
    </dgm:pt>
    <dgm:pt modelId="{4EC622F5-0D05-43A4-A9B5-C33648408400}" type="pres">
      <dgm:prSet presAssocID="{311563FC-60FA-4227-9D53-A5F33A4528DD}" presName="aSpace" presStyleCnt="0"/>
      <dgm:spPr/>
    </dgm:pt>
    <dgm:pt modelId="{6CEEB6E6-AC81-4394-9222-1F2BB66B4F56}" type="pres">
      <dgm:prSet presAssocID="{8F5DCE01-BB96-46B2-AFCB-02880C881443}" presName="aNode" presStyleLbl="fgAcc1" presStyleIdx="2" presStyleCnt="5">
        <dgm:presLayoutVars>
          <dgm:bulletEnabled val="1"/>
        </dgm:presLayoutVars>
      </dgm:prSet>
      <dgm:spPr/>
      <dgm:t>
        <a:bodyPr/>
        <a:lstStyle/>
        <a:p>
          <a:endParaRPr lang="en-US"/>
        </a:p>
      </dgm:t>
    </dgm:pt>
    <dgm:pt modelId="{517DC804-99BD-4FE8-BAF1-A05CD0D433FE}" type="pres">
      <dgm:prSet presAssocID="{8F5DCE01-BB96-46B2-AFCB-02880C881443}" presName="aSpace" presStyleCnt="0"/>
      <dgm:spPr/>
    </dgm:pt>
    <dgm:pt modelId="{49957622-0862-4CDC-B9B9-3115506201EA}" type="pres">
      <dgm:prSet presAssocID="{96E0A334-1692-4319-9FA1-40BEDA9B5387}" presName="aNode" presStyleLbl="fgAcc1" presStyleIdx="3" presStyleCnt="5">
        <dgm:presLayoutVars>
          <dgm:bulletEnabled val="1"/>
        </dgm:presLayoutVars>
      </dgm:prSet>
      <dgm:spPr/>
      <dgm:t>
        <a:bodyPr/>
        <a:lstStyle/>
        <a:p>
          <a:endParaRPr lang="en-US"/>
        </a:p>
      </dgm:t>
    </dgm:pt>
    <dgm:pt modelId="{AAAA4A04-A0DA-4D21-9BFF-949C5BBF3F52}" type="pres">
      <dgm:prSet presAssocID="{96E0A334-1692-4319-9FA1-40BEDA9B5387}" presName="aSpace" presStyleCnt="0"/>
      <dgm:spPr/>
    </dgm:pt>
    <dgm:pt modelId="{346C93CA-2F14-4DCB-92EA-F01E8E7451B1}" type="pres">
      <dgm:prSet presAssocID="{81A4FF68-CB81-4BB2-AFC4-DE333836B469}" presName="aNode" presStyleLbl="fgAcc1" presStyleIdx="4" presStyleCnt="5">
        <dgm:presLayoutVars>
          <dgm:bulletEnabled val="1"/>
        </dgm:presLayoutVars>
      </dgm:prSet>
      <dgm:spPr/>
      <dgm:t>
        <a:bodyPr/>
        <a:lstStyle/>
        <a:p>
          <a:endParaRPr lang="en-US"/>
        </a:p>
      </dgm:t>
    </dgm:pt>
    <dgm:pt modelId="{FAD3668C-192F-4797-9916-CF69C3188E85}" type="pres">
      <dgm:prSet presAssocID="{81A4FF68-CB81-4BB2-AFC4-DE333836B469}" presName="aSpace" presStyleCnt="0"/>
      <dgm:spPr/>
    </dgm:pt>
  </dgm:ptLst>
  <dgm:cxnLst>
    <dgm:cxn modelId="{8A822874-7404-4A04-8FBC-F77975D689D5}" srcId="{C591CF2E-F3A7-4BF9-8DA8-8791F2C0BBD3}" destId="{5611A265-B22D-41E3-8D7D-84EDE753F489}" srcOrd="0" destOrd="0" parTransId="{2AA5E380-60D1-4BF5-95A8-888F8295497E}" sibTransId="{12535DED-4C22-484B-8183-9D1B2111C3B4}"/>
    <dgm:cxn modelId="{901220E6-7756-4709-B45B-4EC10C4EBB12}" type="presOf" srcId="{C591CF2E-F3A7-4BF9-8DA8-8791F2C0BBD3}" destId="{10FDB98C-0CF5-40DA-AD5F-58FE31DF80B2}" srcOrd="0" destOrd="0" presId="urn:microsoft.com/office/officeart/2005/8/layout/pyramid2#1"/>
    <dgm:cxn modelId="{4668872E-2611-42E5-AF4A-BDB11BC0C3C1}" type="presOf" srcId="{5611A265-B22D-41E3-8D7D-84EDE753F489}" destId="{5CE23BC6-0A6A-47E3-9958-919C156A5D11}" srcOrd="0" destOrd="0" presId="urn:microsoft.com/office/officeart/2005/8/layout/pyramid2#1"/>
    <dgm:cxn modelId="{30B305AC-9889-47A0-B988-5FBDD76AB6D6}" srcId="{C591CF2E-F3A7-4BF9-8DA8-8791F2C0BBD3}" destId="{81A4FF68-CB81-4BB2-AFC4-DE333836B469}" srcOrd="4" destOrd="0" parTransId="{C9FD7BE6-FDF6-4509-90DF-A6D7E6E1667B}" sibTransId="{A1ECEFE1-E329-4FB3-9E47-5FEE4D960252}"/>
    <dgm:cxn modelId="{7B65FDB2-5B97-45F7-B6D9-D5BD7097E830}" type="presOf" srcId="{81A4FF68-CB81-4BB2-AFC4-DE333836B469}" destId="{346C93CA-2F14-4DCB-92EA-F01E8E7451B1}" srcOrd="0" destOrd="0" presId="urn:microsoft.com/office/officeart/2005/8/layout/pyramid2#1"/>
    <dgm:cxn modelId="{41EC119E-F28D-488F-9D4B-854FA3D15440}" type="presOf" srcId="{311563FC-60FA-4227-9D53-A5F33A4528DD}" destId="{FAD3E83B-9EC3-4AF9-A7CB-FCEC5831B221}" srcOrd="0" destOrd="0" presId="urn:microsoft.com/office/officeart/2005/8/layout/pyramid2#1"/>
    <dgm:cxn modelId="{D0DE71CE-4B2C-45DA-97ED-8CB93D4B7400}" srcId="{C591CF2E-F3A7-4BF9-8DA8-8791F2C0BBD3}" destId="{311563FC-60FA-4227-9D53-A5F33A4528DD}" srcOrd="1" destOrd="0" parTransId="{A3087E5B-08B9-4B84-9EB6-3A0E62E1637D}" sibTransId="{7D7263EF-5130-4B96-86A3-48501B45A6BD}"/>
    <dgm:cxn modelId="{29DE331A-2BFC-4FB6-9463-E4BF387DC529}" srcId="{C591CF2E-F3A7-4BF9-8DA8-8791F2C0BBD3}" destId="{96E0A334-1692-4319-9FA1-40BEDA9B5387}" srcOrd="3" destOrd="0" parTransId="{D4F83503-ED71-4CAF-9D01-B0638CC009CB}" sibTransId="{89C503A2-318C-4D91-A730-7E002DFA5A0D}"/>
    <dgm:cxn modelId="{76023A2F-FF50-4CD9-8FE1-6DBBDCDDCC6C}" type="presOf" srcId="{8F5DCE01-BB96-46B2-AFCB-02880C881443}" destId="{6CEEB6E6-AC81-4394-9222-1F2BB66B4F56}" srcOrd="0" destOrd="0" presId="urn:microsoft.com/office/officeart/2005/8/layout/pyramid2#1"/>
    <dgm:cxn modelId="{66EEF90D-969D-450B-902C-91FE81D01968}" srcId="{C591CF2E-F3A7-4BF9-8DA8-8791F2C0BBD3}" destId="{8F5DCE01-BB96-46B2-AFCB-02880C881443}" srcOrd="2" destOrd="0" parTransId="{10E5ADDE-F21A-4B88-94ED-7EECB9165520}" sibTransId="{CBCD5162-8983-41AA-A103-503CEC3C21D7}"/>
    <dgm:cxn modelId="{D9ED64D9-5A89-409F-85A1-D40E602D16B2}" type="presOf" srcId="{96E0A334-1692-4319-9FA1-40BEDA9B5387}" destId="{49957622-0862-4CDC-B9B9-3115506201EA}" srcOrd="0" destOrd="0" presId="urn:microsoft.com/office/officeart/2005/8/layout/pyramid2#1"/>
    <dgm:cxn modelId="{4AE3ABB9-6108-40F2-BC10-0E5194B3A449}" type="presParOf" srcId="{10FDB98C-0CF5-40DA-AD5F-58FE31DF80B2}" destId="{4ADA31D1-AA83-4B3A-8DCD-90EEF7D1EA77}" srcOrd="0" destOrd="0" presId="urn:microsoft.com/office/officeart/2005/8/layout/pyramid2#1"/>
    <dgm:cxn modelId="{FC6328E1-0FDF-4E8E-9234-5E56B25095C0}" type="presParOf" srcId="{10FDB98C-0CF5-40DA-AD5F-58FE31DF80B2}" destId="{0C2D1DF0-1CEB-4684-80EB-2BF67E503F72}" srcOrd="1" destOrd="0" presId="urn:microsoft.com/office/officeart/2005/8/layout/pyramid2#1"/>
    <dgm:cxn modelId="{A6297ABE-770E-4F50-9D83-3AA10D3851E6}" type="presParOf" srcId="{0C2D1DF0-1CEB-4684-80EB-2BF67E503F72}" destId="{5CE23BC6-0A6A-47E3-9958-919C156A5D11}" srcOrd="0" destOrd="0" presId="urn:microsoft.com/office/officeart/2005/8/layout/pyramid2#1"/>
    <dgm:cxn modelId="{9B4F977E-8AC3-4B85-8280-B2F359293EEF}" type="presParOf" srcId="{0C2D1DF0-1CEB-4684-80EB-2BF67E503F72}" destId="{61817AF3-E1C3-4D17-A3AF-26B661461A2A}" srcOrd="1" destOrd="0" presId="urn:microsoft.com/office/officeart/2005/8/layout/pyramid2#1"/>
    <dgm:cxn modelId="{6832F20F-EB13-4ECE-8DC8-E8246FC7A99C}" type="presParOf" srcId="{0C2D1DF0-1CEB-4684-80EB-2BF67E503F72}" destId="{FAD3E83B-9EC3-4AF9-A7CB-FCEC5831B221}" srcOrd="2" destOrd="0" presId="urn:microsoft.com/office/officeart/2005/8/layout/pyramid2#1"/>
    <dgm:cxn modelId="{286F5EA9-B233-43C1-A3A4-61DAC25AFD86}" type="presParOf" srcId="{0C2D1DF0-1CEB-4684-80EB-2BF67E503F72}" destId="{4EC622F5-0D05-43A4-A9B5-C33648408400}" srcOrd="3" destOrd="0" presId="urn:microsoft.com/office/officeart/2005/8/layout/pyramid2#1"/>
    <dgm:cxn modelId="{DBD91AC6-105E-4DFA-9F2C-601B71E653BA}" type="presParOf" srcId="{0C2D1DF0-1CEB-4684-80EB-2BF67E503F72}" destId="{6CEEB6E6-AC81-4394-9222-1F2BB66B4F56}" srcOrd="4" destOrd="0" presId="urn:microsoft.com/office/officeart/2005/8/layout/pyramid2#1"/>
    <dgm:cxn modelId="{C140CF19-18EF-46FE-B78C-BCE8D4D6B3F8}" type="presParOf" srcId="{0C2D1DF0-1CEB-4684-80EB-2BF67E503F72}" destId="{517DC804-99BD-4FE8-BAF1-A05CD0D433FE}" srcOrd="5" destOrd="0" presId="urn:microsoft.com/office/officeart/2005/8/layout/pyramid2#1"/>
    <dgm:cxn modelId="{CC84FB5F-594B-4810-AF72-1A4FCBBF50F1}" type="presParOf" srcId="{0C2D1DF0-1CEB-4684-80EB-2BF67E503F72}" destId="{49957622-0862-4CDC-B9B9-3115506201EA}" srcOrd="6" destOrd="0" presId="urn:microsoft.com/office/officeart/2005/8/layout/pyramid2#1"/>
    <dgm:cxn modelId="{19BE63F1-FD5D-40ED-855C-3FE7AA5587A9}" type="presParOf" srcId="{0C2D1DF0-1CEB-4684-80EB-2BF67E503F72}" destId="{AAAA4A04-A0DA-4D21-9BFF-949C5BBF3F52}" srcOrd="7" destOrd="0" presId="urn:microsoft.com/office/officeart/2005/8/layout/pyramid2#1"/>
    <dgm:cxn modelId="{7BB34F6E-898F-4693-B1C6-6B9D12819F3F}" type="presParOf" srcId="{0C2D1DF0-1CEB-4684-80EB-2BF67E503F72}" destId="{346C93CA-2F14-4DCB-92EA-F01E8E7451B1}" srcOrd="8" destOrd="0" presId="urn:microsoft.com/office/officeart/2005/8/layout/pyramid2#1"/>
    <dgm:cxn modelId="{AE89AAF3-33D2-48F7-8A29-3D475891EF2F}" type="presParOf" srcId="{0C2D1DF0-1CEB-4684-80EB-2BF67E503F72}" destId="{FAD3668C-192F-4797-9916-CF69C3188E85}" srcOrd="9" destOrd="0" presId="urn:microsoft.com/office/officeart/2005/8/layout/pyramid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7E856F-52CF-4D27-8649-69FE647890F4}" type="doc">
      <dgm:prSet loTypeId="urn:microsoft.com/office/officeart/2005/8/layout/hierarchy4" loCatId="relationship" qsTypeId="urn:microsoft.com/office/officeart/2005/8/quickstyle/simple1#5" qsCatId="simple" csTypeId="urn:microsoft.com/office/officeart/2005/8/colors/accent3_1#1" csCatId="accent3" phldr="1"/>
      <dgm:spPr/>
      <dgm:t>
        <a:bodyPr/>
        <a:lstStyle/>
        <a:p>
          <a:endParaRPr lang="en-US"/>
        </a:p>
      </dgm:t>
    </dgm:pt>
    <dgm:pt modelId="{E6E6B883-E5D8-479B-A219-E6D31F60B17E}">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空气、食物、住所、性</a:t>
          </a:r>
          <a:endParaRPr lang="en-US" sz="1200" dirty="0">
            <a:latin typeface="微软雅黑" panose="020B0503020204020204" pitchFamily="34" charset="-122"/>
            <a:ea typeface="微软雅黑" panose="020B0503020204020204" pitchFamily="34" charset="-122"/>
          </a:endParaRPr>
        </a:p>
      </dgm:t>
    </dgm:pt>
    <dgm:pt modelId="{3C943A22-C09B-4236-9DC4-0F7F8BE2D923}" cxnId="{36D07E5E-80AD-4BD1-AD58-C458AB69D3DB}"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3B6DA2DD-DC2F-472B-83EB-105A7462B43F}" cxnId="{36D07E5E-80AD-4BD1-AD58-C458AB69D3DB}"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BC3E6F5C-0A0B-4308-BC1E-265C701F38ED}">
      <dgm:prSet custT="1"/>
      <dgm:spPr/>
      <dgm:t>
        <a:bodyPr/>
        <a:lstStyle/>
        <a:p>
          <a:r>
            <a:rPr lang="zh-CN" altLang="en-US" sz="1200" dirty="0" smtClean="0">
              <a:latin typeface="微软雅黑" panose="020B0503020204020204" pitchFamily="34" charset="-122"/>
              <a:ea typeface="微软雅黑" panose="020B0503020204020204" pitchFamily="34" charset="-122"/>
            </a:rPr>
            <a:t>安全、保障、胜任、稳定</a:t>
          </a:r>
          <a:endParaRPr lang="en-US" sz="1200" dirty="0">
            <a:latin typeface="微软雅黑" panose="020B0503020204020204" pitchFamily="34" charset="-122"/>
            <a:ea typeface="微软雅黑" panose="020B0503020204020204" pitchFamily="34" charset="-122"/>
          </a:endParaRPr>
        </a:p>
      </dgm:t>
    </dgm:pt>
    <dgm:pt modelId="{74F49895-494A-4BC3-9B38-0D320E1032B8}" cxnId="{5AA83482-AA7D-47EA-9B02-0C9B3802B818}"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310BB606-708C-4270-86FB-1A030B2403EB}" cxnId="{5AA83482-AA7D-47EA-9B02-0C9B3802B818}"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CC8C6B94-CD40-4261-BC80-9CBDBF20F856}">
      <dgm:prSet custT="1"/>
      <dgm:spPr/>
      <dgm:t>
        <a:bodyPr/>
        <a:lstStyle/>
        <a:p>
          <a:r>
            <a:rPr lang="zh-CN" altLang="en-US" sz="1200" dirty="0" smtClean="0">
              <a:latin typeface="微软雅黑" panose="020B0503020204020204" pitchFamily="34" charset="-122"/>
              <a:ea typeface="微软雅黑" panose="020B0503020204020204" pitchFamily="34" charset="-122"/>
            </a:rPr>
            <a:t>志同道合、爱情、友谊</a:t>
          </a:r>
          <a:endParaRPr lang="en-US" sz="1200" dirty="0">
            <a:latin typeface="微软雅黑" panose="020B0503020204020204" pitchFamily="34" charset="-122"/>
            <a:ea typeface="微软雅黑" panose="020B0503020204020204" pitchFamily="34" charset="-122"/>
          </a:endParaRPr>
        </a:p>
      </dgm:t>
    </dgm:pt>
    <dgm:pt modelId="{DC8FB8B5-C710-4AE5-9178-009B8BCDE90B}" cxnId="{14D7A987-91BD-448C-8B67-80C16B32E603}"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491DA794-3067-4AC2-B9E3-B31E321A73A3}" cxnId="{14D7A987-91BD-448C-8B67-80C16B32E603}"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39FFE637-D79C-4E6F-AED8-949581369791}">
      <dgm:prSet custT="1"/>
      <dgm:spPr/>
      <dgm:t>
        <a:bodyPr/>
        <a:lstStyle/>
        <a:p>
          <a:r>
            <a:rPr lang="zh-CN" altLang="en-US" sz="1200" dirty="0" smtClean="0">
              <a:latin typeface="微软雅黑" panose="020B0503020204020204" pitchFamily="34" charset="-122"/>
              <a:ea typeface="微软雅黑" panose="020B0503020204020204" pitchFamily="34" charset="-122"/>
            </a:rPr>
            <a:t>认可、地位、自尊、自重</a:t>
          </a:r>
          <a:endParaRPr lang="en-US" sz="1200" dirty="0">
            <a:latin typeface="微软雅黑" panose="020B0503020204020204" pitchFamily="34" charset="-122"/>
            <a:ea typeface="微软雅黑" panose="020B0503020204020204" pitchFamily="34" charset="-122"/>
          </a:endParaRPr>
        </a:p>
      </dgm:t>
    </dgm:pt>
    <dgm:pt modelId="{DAFE7DBF-CCF9-4583-B49C-F695BF736BB4}" cxnId="{4E6B8FA1-6F0A-45F7-BCD9-0AA779D2459B}"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89A07623-621F-4B4D-8A96-054EE2AB9A27}" cxnId="{4E6B8FA1-6F0A-45F7-BCD9-0AA779D2459B}"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38EB28FB-4940-4502-BF32-169D86F6AF7B}">
      <dgm:prSet custT="1"/>
      <dgm:spPr/>
      <dgm:t>
        <a:bodyPr/>
        <a:lstStyle/>
        <a:p>
          <a:r>
            <a:rPr lang="zh-CN" altLang="en-US" sz="1200" dirty="0" smtClean="0">
              <a:latin typeface="微软雅黑" panose="020B0503020204020204" pitchFamily="34" charset="-122"/>
              <a:ea typeface="微软雅黑" panose="020B0503020204020204" pitchFamily="34" charset="-122"/>
            </a:rPr>
            <a:t>成长、成就、提升</a:t>
          </a:r>
          <a:endParaRPr lang="en-US" sz="1200" dirty="0">
            <a:latin typeface="微软雅黑" panose="020B0503020204020204" pitchFamily="34" charset="-122"/>
            <a:ea typeface="微软雅黑" panose="020B0503020204020204" pitchFamily="34" charset="-122"/>
          </a:endParaRPr>
        </a:p>
      </dgm:t>
    </dgm:pt>
    <dgm:pt modelId="{4442E0C6-6316-41CB-87BF-B304CE7BEC23}" cxnId="{44254E26-128E-4ABD-91BE-771450B618C3}"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A5048F2F-F0AB-486E-A0C1-8DB05719D719}" cxnId="{44254E26-128E-4ABD-91BE-771450B618C3}"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85223FD0-12F8-4F81-AE15-7C012CAE7514}" type="pres">
      <dgm:prSet presAssocID="{AB7E856F-52CF-4D27-8649-69FE647890F4}" presName="Name0" presStyleCnt="0">
        <dgm:presLayoutVars>
          <dgm:chPref val="1"/>
          <dgm:dir/>
          <dgm:animOne val="branch"/>
          <dgm:animLvl val="lvl"/>
          <dgm:resizeHandles/>
        </dgm:presLayoutVars>
      </dgm:prSet>
      <dgm:spPr/>
      <dgm:t>
        <a:bodyPr/>
        <a:lstStyle/>
        <a:p>
          <a:endParaRPr lang="en-US"/>
        </a:p>
      </dgm:t>
    </dgm:pt>
    <dgm:pt modelId="{D456196A-910B-4DB6-BC05-F4A27114DA27}" type="pres">
      <dgm:prSet presAssocID="{38EB28FB-4940-4502-BF32-169D86F6AF7B}" presName="vertOne" presStyleCnt="0"/>
      <dgm:spPr/>
    </dgm:pt>
    <dgm:pt modelId="{49C04DCA-BB06-4BD9-A31E-36A914B9E7FE}" type="pres">
      <dgm:prSet presAssocID="{38EB28FB-4940-4502-BF32-169D86F6AF7B}" presName="txOne" presStyleLbl="node0" presStyleIdx="0" presStyleCnt="1">
        <dgm:presLayoutVars>
          <dgm:chPref val="3"/>
        </dgm:presLayoutVars>
      </dgm:prSet>
      <dgm:spPr/>
      <dgm:t>
        <a:bodyPr/>
        <a:lstStyle/>
        <a:p>
          <a:endParaRPr lang="en-US"/>
        </a:p>
      </dgm:t>
    </dgm:pt>
    <dgm:pt modelId="{DF749006-F5A7-4796-8150-ED4700C433AF}" type="pres">
      <dgm:prSet presAssocID="{38EB28FB-4940-4502-BF32-169D86F6AF7B}" presName="parTransOne" presStyleCnt="0"/>
      <dgm:spPr/>
    </dgm:pt>
    <dgm:pt modelId="{C0DF0EFB-B4FF-43CC-8A23-EC0D30562570}" type="pres">
      <dgm:prSet presAssocID="{38EB28FB-4940-4502-BF32-169D86F6AF7B}" presName="horzOne" presStyleCnt="0"/>
      <dgm:spPr/>
    </dgm:pt>
    <dgm:pt modelId="{8A42CF57-5BAB-4565-85AD-7B568DD1969B}" type="pres">
      <dgm:prSet presAssocID="{39FFE637-D79C-4E6F-AED8-949581369791}" presName="vertTwo" presStyleCnt="0"/>
      <dgm:spPr/>
    </dgm:pt>
    <dgm:pt modelId="{A55978EB-459A-4699-9D7E-6BFD48D1A55D}" type="pres">
      <dgm:prSet presAssocID="{39FFE637-D79C-4E6F-AED8-949581369791}" presName="txTwo" presStyleLbl="node2" presStyleIdx="0" presStyleCnt="1">
        <dgm:presLayoutVars>
          <dgm:chPref val="3"/>
        </dgm:presLayoutVars>
      </dgm:prSet>
      <dgm:spPr/>
      <dgm:t>
        <a:bodyPr/>
        <a:lstStyle/>
        <a:p>
          <a:endParaRPr lang="en-US"/>
        </a:p>
      </dgm:t>
    </dgm:pt>
    <dgm:pt modelId="{739E20AA-37E3-4A45-A719-5AB7DF7AB0C9}" type="pres">
      <dgm:prSet presAssocID="{39FFE637-D79C-4E6F-AED8-949581369791}" presName="parTransTwo" presStyleCnt="0"/>
      <dgm:spPr/>
    </dgm:pt>
    <dgm:pt modelId="{46E6830E-7A6D-4240-B4CA-F9E62143D266}" type="pres">
      <dgm:prSet presAssocID="{39FFE637-D79C-4E6F-AED8-949581369791}" presName="horzTwo" presStyleCnt="0"/>
      <dgm:spPr/>
    </dgm:pt>
    <dgm:pt modelId="{71276215-D814-4FB6-9CA0-CC27A93234A3}" type="pres">
      <dgm:prSet presAssocID="{CC8C6B94-CD40-4261-BC80-9CBDBF20F856}" presName="vertThree" presStyleCnt="0"/>
      <dgm:spPr/>
    </dgm:pt>
    <dgm:pt modelId="{FDC3D866-5D4C-49B7-B16E-49D2E32DEF48}" type="pres">
      <dgm:prSet presAssocID="{CC8C6B94-CD40-4261-BC80-9CBDBF20F856}" presName="txThree" presStyleLbl="node3" presStyleIdx="0" presStyleCnt="1">
        <dgm:presLayoutVars>
          <dgm:chPref val="3"/>
        </dgm:presLayoutVars>
      </dgm:prSet>
      <dgm:spPr/>
      <dgm:t>
        <a:bodyPr/>
        <a:lstStyle/>
        <a:p>
          <a:endParaRPr lang="en-US"/>
        </a:p>
      </dgm:t>
    </dgm:pt>
    <dgm:pt modelId="{81FC5D60-C636-44E5-AD66-A781C0A954E1}" type="pres">
      <dgm:prSet presAssocID="{CC8C6B94-CD40-4261-BC80-9CBDBF20F856}" presName="parTransThree" presStyleCnt="0"/>
      <dgm:spPr/>
    </dgm:pt>
    <dgm:pt modelId="{F27612D3-7D76-4D67-800F-53302A4CEBAC}" type="pres">
      <dgm:prSet presAssocID="{CC8C6B94-CD40-4261-BC80-9CBDBF20F856}" presName="horzThree" presStyleCnt="0"/>
      <dgm:spPr/>
    </dgm:pt>
    <dgm:pt modelId="{15CD5908-755F-40D7-B090-C65B835F25C0}" type="pres">
      <dgm:prSet presAssocID="{BC3E6F5C-0A0B-4308-BC1E-265C701F38ED}" presName="vertFour" presStyleCnt="0">
        <dgm:presLayoutVars>
          <dgm:chPref val="3"/>
        </dgm:presLayoutVars>
      </dgm:prSet>
      <dgm:spPr/>
    </dgm:pt>
    <dgm:pt modelId="{692ECA6F-EDE2-46FE-889B-72773AF98D2B}" type="pres">
      <dgm:prSet presAssocID="{BC3E6F5C-0A0B-4308-BC1E-265C701F38ED}" presName="txFour" presStyleLbl="node4" presStyleIdx="0" presStyleCnt="2">
        <dgm:presLayoutVars>
          <dgm:chPref val="3"/>
        </dgm:presLayoutVars>
      </dgm:prSet>
      <dgm:spPr/>
      <dgm:t>
        <a:bodyPr/>
        <a:lstStyle/>
        <a:p>
          <a:endParaRPr lang="en-US"/>
        </a:p>
      </dgm:t>
    </dgm:pt>
    <dgm:pt modelId="{8F218C5F-144F-4026-8545-E96EC2D78348}" type="pres">
      <dgm:prSet presAssocID="{BC3E6F5C-0A0B-4308-BC1E-265C701F38ED}" presName="parTransFour" presStyleCnt="0"/>
      <dgm:spPr/>
    </dgm:pt>
    <dgm:pt modelId="{0519FB61-CB6D-41DA-9E71-0DCBE45AE9C2}" type="pres">
      <dgm:prSet presAssocID="{BC3E6F5C-0A0B-4308-BC1E-265C701F38ED}" presName="horzFour" presStyleCnt="0"/>
      <dgm:spPr/>
    </dgm:pt>
    <dgm:pt modelId="{17771526-F9FF-4135-8D91-BC61D9ED776A}" type="pres">
      <dgm:prSet presAssocID="{E6E6B883-E5D8-479B-A219-E6D31F60B17E}" presName="vertFour" presStyleCnt="0">
        <dgm:presLayoutVars>
          <dgm:chPref val="3"/>
        </dgm:presLayoutVars>
      </dgm:prSet>
      <dgm:spPr/>
    </dgm:pt>
    <dgm:pt modelId="{1AD4ECC9-79CE-4786-8A9D-9C1ABB3FB1E5}" type="pres">
      <dgm:prSet presAssocID="{E6E6B883-E5D8-479B-A219-E6D31F60B17E}" presName="txFour" presStyleLbl="node4" presStyleIdx="1" presStyleCnt="2">
        <dgm:presLayoutVars>
          <dgm:chPref val="3"/>
        </dgm:presLayoutVars>
      </dgm:prSet>
      <dgm:spPr/>
      <dgm:t>
        <a:bodyPr/>
        <a:lstStyle/>
        <a:p>
          <a:endParaRPr lang="en-US"/>
        </a:p>
      </dgm:t>
    </dgm:pt>
    <dgm:pt modelId="{05FC5850-DAFC-49EA-A4EC-0E654B80F5D4}" type="pres">
      <dgm:prSet presAssocID="{E6E6B883-E5D8-479B-A219-E6D31F60B17E}" presName="horzFour" presStyleCnt="0"/>
      <dgm:spPr/>
    </dgm:pt>
  </dgm:ptLst>
  <dgm:cxnLst>
    <dgm:cxn modelId="{D68D193F-4627-42F2-9EB6-0CDE4CF8D616}" type="presOf" srcId="{BC3E6F5C-0A0B-4308-BC1E-265C701F38ED}" destId="{692ECA6F-EDE2-46FE-889B-72773AF98D2B}" srcOrd="0" destOrd="0" presId="urn:microsoft.com/office/officeart/2005/8/layout/hierarchy4"/>
    <dgm:cxn modelId="{86CF9541-0C75-4474-8575-28B7807B01F5}" type="presOf" srcId="{AB7E856F-52CF-4D27-8649-69FE647890F4}" destId="{85223FD0-12F8-4F81-AE15-7C012CAE7514}" srcOrd="0" destOrd="0" presId="urn:microsoft.com/office/officeart/2005/8/layout/hierarchy4"/>
    <dgm:cxn modelId="{4E6B8FA1-6F0A-45F7-BCD9-0AA779D2459B}" srcId="{38EB28FB-4940-4502-BF32-169D86F6AF7B}" destId="{39FFE637-D79C-4E6F-AED8-949581369791}" srcOrd="0" destOrd="0" parTransId="{DAFE7DBF-CCF9-4583-B49C-F695BF736BB4}" sibTransId="{89A07623-621F-4B4D-8A96-054EE2AB9A27}"/>
    <dgm:cxn modelId="{36D07E5E-80AD-4BD1-AD58-C458AB69D3DB}" srcId="{BC3E6F5C-0A0B-4308-BC1E-265C701F38ED}" destId="{E6E6B883-E5D8-479B-A219-E6D31F60B17E}" srcOrd="0" destOrd="0" parTransId="{3C943A22-C09B-4236-9DC4-0F7F8BE2D923}" sibTransId="{3B6DA2DD-DC2F-472B-83EB-105A7462B43F}"/>
    <dgm:cxn modelId="{640E7570-BD97-41DA-94E7-7A6EC7F4205C}" type="presOf" srcId="{39FFE637-D79C-4E6F-AED8-949581369791}" destId="{A55978EB-459A-4699-9D7E-6BFD48D1A55D}" srcOrd="0" destOrd="0" presId="urn:microsoft.com/office/officeart/2005/8/layout/hierarchy4"/>
    <dgm:cxn modelId="{8F0DE6F1-3C64-4F84-881B-1DE027F922DE}" type="presOf" srcId="{CC8C6B94-CD40-4261-BC80-9CBDBF20F856}" destId="{FDC3D866-5D4C-49B7-B16E-49D2E32DEF48}" srcOrd="0" destOrd="0" presId="urn:microsoft.com/office/officeart/2005/8/layout/hierarchy4"/>
    <dgm:cxn modelId="{CC250A86-D718-45F9-8697-F62894502B95}" type="presOf" srcId="{38EB28FB-4940-4502-BF32-169D86F6AF7B}" destId="{49C04DCA-BB06-4BD9-A31E-36A914B9E7FE}" srcOrd="0" destOrd="0" presId="urn:microsoft.com/office/officeart/2005/8/layout/hierarchy4"/>
    <dgm:cxn modelId="{14D7A987-91BD-448C-8B67-80C16B32E603}" srcId="{39FFE637-D79C-4E6F-AED8-949581369791}" destId="{CC8C6B94-CD40-4261-BC80-9CBDBF20F856}" srcOrd="0" destOrd="0" parTransId="{DC8FB8B5-C710-4AE5-9178-009B8BCDE90B}" sibTransId="{491DA794-3067-4AC2-B9E3-B31E321A73A3}"/>
    <dgm:cxn modelId="{44254E26-128E-4ABD-91BE-771450B618C3}" srcId="{AB7E856F-52CF-4D27-8649-69FE647890F4}" destId="{38EB28FB-4940-4502-BF32-169D86F6AF7B}" srcOrd="0" destOrd="0" parTransId="{4442E0C6-6316-41CB-87BF-B304CE7BEC23}" sibTransId="{A5048F2F-F0AB-486E-A0C1-8DB05719D719}"/>
    <dgm:cxn modelId="{5AA83482-AA7D-47EA-9B02-0C9B3802B818}" srcId="{CC8C6B94-CD40-4261-BC80-9CBDBF20F856}" destId="{BC3E6F5C-0A0B-4308-BC1E-265C701F38ED}" srcOrd="0" destOrd="0" parTransId="{74F49895-494A-4BC3-9B38-0D320E1032B8}" sibTransId="{310BB606-708C-4270-86FB-1A030B2403EB}"/>
    <dgm:cxn modelId="{3A55F628-06CB-46D8-A2CA-D80E68873972}" type="presOf" srcId="{E6E6B883-E5D8-479B-A219-E6D31F60B17E}" destId="{1AD4ECC9-79CE-4786-8A9D-9C1ABB3FB1E5}" srcOrd="0" destOrd="0" presId="urn:microsoft.com/office/officeart/2005/8/layout/hierarchy4"/>
    <dgm:cxn modelId="{DCCC83E4-2238-4ED4-8410-9189AECD6895}" type="presParOf" srcId="{85223FD0-12F8-4F81-AE15-7C012CAE7514}" destId="{D456196A-910B-4DB6-BC05-F4A27114DA27}" srcOrd="0" destOrd="0" presId="urn:microsoft.com/office/officeart/2005/8/layout/hierarchy4"/>
    <dgm:cxn modelId="{0ED8288C-7CE8-4ACA-8388-FFEB992FDE7C}" type="presParOf" srcId="{D456196A-910B-4DB6-BC05-F4A27114DA27}" destId="{49C04DCA-BB06-4BD9-A31E-36A914B9E7FE}" srcOrd="0" destOrd="0" presId="urn:microsoft.com/office/officeart/2005/8/layout/hierarchy4"/>
    <dgm:cxn modelId="{09D2AEBA-E142-4C83-8277-248D04A13305}" type="presParOf" srcId="{D456196A-910B-4DB6-BC05-F4A27114DA27}" destId="{DF749006-F5A7-4796-8150-ED4700C433AF}" srcOrd="1" destOrd="0" presId="urn:microsoft.com/office/officeart/2005/8/layout/hierarchy4"/>
    <dgm:cxn modelId="{6BD89081-8719-41F2-A91A-96C12148B003}" type="presParOf" srcId="{D456196A-910B-4DB6-BC05-F4A27114DA27}" destId="{C0DF0EFB-B4FF-43CC-8A23-EC0D30562570}" srcOrd="2" destOrd="0" presId="urn:microsoft.com/office/officeart/2005/8/layout/hierarchy4"/>
    <dgm:cxn modelId="{3DCBA4CC-6094-402A-A490-1B8C776CDBDD}" type="presParOf" srcId="{C0DF0EFB-B4FF-43CC-8A23-EC0D30562570}" destId="{8A42CF57-5BAB-4565-85AD-7B568DD1969B}" srcOrd="0" destOrd="0" presId="urn:microsoft.com/office/officeart/2005/8/layout/hierarchy4"/>
    <dgm:cxn modelId="{DBC10BD8-D4F0-4FA8-BD0E-D5F687AD7D21}" type="presParOf" srcId="{8A42CF57-5BAB-4565-85AD-7B568DD1969B}" destId="{A55978EB-459A-4699-9D7E-6BFD48D1A55D}" srcOrd="0" destOrd="0" presId="urn:microsoft.com/office/officeart/2005/8/layout/hierarchy4"/>
    <dgm:cxn modelId="{B9457673-810B-4D2B-8F77-0BF343041795}" type="presParOf" srcId="{8A42CF57-5BAB-4565-85AD-7B568DD1969B}" destId="{739E20AA-37E3-4A45-A719-5AB7DF7AB0C9}" srcOrd="1" destOrd="0" presId="urn:microsoft.com/office/officeart/2005/8/layout/hierarchy4"/>
    <dgm:cxn modelId="{92239BCE-8A1C-4E9C-A0DB-86896392FBA3}" type="presParOf" srcId="{8A42CF57-5BAB-4565-85AD-7B568DD1969B}" destId="{46E6830E-7A6D-4240-B4CA-F9E62143D266}" srcOrd="2" destOrd="0" presId="urn:microsoft.com/office/officeart/2005/8/layout/hierarchy4"/>
    <dgm:cxn modelId="{3C879AAC-E6F3-4C3C-B700-08247C2D8102}" type="presParOf" srcId="{46E6830E-7A6D-4240-B4CA-F9E62143D266}" destId="{71276215-D814-4FB6-9CA0-CC27A93234A3}" srcOrd="0" destOrd="0" presId="urn:microsoft.com/office/officeart/2005/8/layout/hierarchy4"/>
    <dgm:cxn modelId="{23802C00-595E-43CE-8ADE-E17F45E59D2E}" type="presParOf" srcId="{71276215-D814-4FB6-9CA0-CC27A93234A3}" destId="{FDC3D866-5D4C-49B7-B16E-49D2E32DEF48}" srcOrd="0" destOrd="0" presId="urn:microsoft.com/office/officeart/2005/8/layout/hierarchy4"/>
    <dgm:cxn modelId="{EF77C5EB-622B-4C9C-B0D7-2DD43E830364}" type="presParOf" srcId="{71276215-D814-4FB6-9CA0-CC27A93234A3}" destId="{81FC5D60-C636-44E5-AD66-A781C0A954E1}" srcOrd="1" destOrd="0" presId="urn:microsoft.com/office/officeart/2005/8/layout/hierarchy4"/>
    <dgm:cxn modelId="{C1F49218-4EED-44D5-8BDC-E07FB69FA8A1}" type="presParOf" srcId="{71276215-D814-4FB6-9CA0-CC27A93234A3}" destId="{F27612D3-7D76-4D67-800F-53302A4CEBAC}" srcOrd="2" destOrd="0" presId="urn:microsoft.com/office/officeart/2005/8/layout/hierarchy4"/>
    <dgm:cxn modelId="{5E590D7B-33E4-49C8-920E-AB1CDEF4969B}" type="presParOf" srcId="{F27612D3-7D76-4D67-800F-53302A4CEBAC}" destId="{15CD5908-755F-40D7-B090-C65B835F25C0}" srcOrd="0" destOrd="0" presId="urn:microsoft.com/office/officeart/2005/8/layout/hierarchy4"/>
    <dgm:cxn modelId="{1E9C1E77-09D6-41B8-881F-651C0B548095}" type="presParOf" srcId="{15CD5908-755F-40D7-B090-C65B835F25C0}" destId="{692ECA6F-EDE2-46FE-889B-72773AF98D2B}" srcOrd="0" destOrd="0" presId="urn:microsoft.com/office/officeart/2005/8/layout/hierarchy4"/>
    <dgm:cxn modelId="{F8128349-16E5-4537-8053-753F48AA9246}" type="presParOf" srcId="{15CD5908-755F-40D7-B090-C65B835F25C0}" destId="{8F218C5F-144F-4026-8545-E96EC2D78348}" srcOrd="1" destOrd="0" presId="urn:microsoft.com/office/officeart/2005/8/layout/hierarchy4"/>
    <dgm:cxn modelId="{50B78FB0-D4CD-46B3-8576-76A253C525BE}" type="presParOf" srcId="{15CD5908-755F-40D7-B090-C65B835F25C0}" destId="{0519FB61-CB6D-41DA-9E71-0DCBE45AE9C2}" srcOrd="2" destOrd="0" presId="urn:microsoft.com/office/officeart/2005/8/layout/hierarchy4"/>
    <dgm:cxn modelId="{33E9D7C5-15F6-4649-B3DA-930D139DE38D}" type="presParOf" srcId="{0519FB61-CB6D-41DA-9E71-0DCBE45AE9C2}" destId="{17771526-F9FF-4135-8D91-BC61D9ED776A}" srcOrd="0" destOrd="0" presId="urn:microsoft.com/office/officeart/2005/8/layout/hierarchy4"/>
    <dgm:cxn modelId="{645D4689-2937-4D17-A897-7FA9CF2B7BBA}" type="presParOf" srcId="{17771526-F9FF-4135-8D91-BC61D9ED776A}" destId="{1AD4ECC9-79CE-4786-8A9D-9C1ABB3FB1E5}" srcOrd="0" destOrd="0" presId="urn:microsoft.com/office/officeart/2005/8/layout/hierarchy4"/>
    <dgm:cxn modelId="{4C599ED7-176E-48D7-AB61-0A94522584DE}" type="presParOf" srcId="{17771526-F9FF-4135-8D91-BC61D9ED776A}" destId="{05FC5850-DAFC-49EA-A4EC-0E654B80F5D4}"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7E856F-52CF-4D27-8649-69FE647890F4}" type="doc">
      <dgm:prSet loTypeId="urn:microsoft.com/office/officeart/2005/8/layout/hierarchy4" loCatId="relationship" qsTypeId="urn:microsoft.com/office/officeart/2005/8/quickstyle/simple1#6" qsCatId="simple" csTypeId="urn:microsoft.com/office/officeart/2005/8/colors/accent1_1#3" csCatId="accent1" phldr="1"/>
      <dgm:spPr/>
      <dgm:t>
        <a:bodyPr/>
        <a:lstStyle/>
        <a:p>
          <a:endParaRPr lang="en-US"/>
        </a:p>
      </dgm:t>
    </dgm:pt>
    <dgm:pt modelId="{E6E6B883-E5D8-479B-A219-E6D31F60B17E}">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工资、基本福利、工作条件</a:t>
          </a:r>
          <a:endParaRPr lang="en-US" sz="1200" dirty="0">
            <a:latin typeface="微软雅黑" panose="020B0503020204020204" pitchFamily="34" charset="-122"/>
            <a:ea typeface="微软雅黑" panose="020B0503020204020204" pitchFamily="34" charset="-122"/>
          </a:endParaRPr>
        </a:p>
      </dgm:t>
    </dgm:pt>
    <dgm:pt modelId="{3C943A22-C09B-4236-9DC4-0F7F8BE2D923}" cxnId="{36D07E5E-80AD-4BD1-AD58-C458AB69D3DB}"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3B6DA2DD-DC2F-472B-83EB-105A7462B43F}" cxnId="{36D07E5E-80AD-4BD1-AD58-C458AB69D3DB}"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BC3E6F5C-0A0B-4308-BC1E-265C701F38ED}">
      <dgm:prSet custT="1"/>
      <dgm:spPr/>
      <dgm:t>
        <a:bodyPr/>
        <a:lstStyle/>
        <a:p>
          <a:r>
            <a:rPr lang="zh-CN" altLang="en-US" sz="1200" dirty="0" smtClean="0">
              <a:latin typeface="微软雅黑" panose="020B0503020204020204" pitchFamily="34" charset="-122"/>
              <a:ea typeface="微软雅黑" panose="020B0503020204020204" pitchFamily="34" charset="-122"/>
            </a:rPr>
            <a:t>安全的工作条件、外加的福利、普遍加薪、职业保障</a:t>
          </a:r>
          <a:endParaRPr lang="en-US" sz="1200" dirty="0">
            <a:latin typeface="微软雅黑" panose="020B0503020204020204" pitchFamily="34" charset="-122"/>
            <a:ea typeface="微软雅黑" panose="020B0503020204020204" pitchFamily="34" charset="-122"/>
          </a:endParaRPr>
        </a:p>
      </dgm:t>
    </dgm:pt>
    <dgm:pt modelId="{74F49895-494A-4BC3-9B38-0D320E1032B8}" cxnId="{5AA83482-AA7D-47EA-9B02-0C9B3802B818}"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310BB606-708C-4270-86FB-1A030B2403EB}" cxnId="{5AA83482-AA7D-47EA-9B02-0C9B3802B818}"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CC8C6B94-CD40-4261-BC80-9CBDBF20F856}">
      <dgm:prSet custT="1"/>
      <dgm:spPr/>
      <dgm:t>
        <a:bodyPr/>
        <a:lstStyle/>
        <a:p>
          <a:r>
            <a:rPr lang="zh-CN" altLang="en-US" sz="1200" dirty="0" smtClean="0">
              <a:latin typeface="微软雅黑" panose="020B0503020204020204" pitchFamily="34" charset="-122"/>
              <a:ea typeface="微软雅黑" panose="020B0503020204020204" pitchFamily="34" charset="-122"/>
            </a:rPr>
            <a:t>管理的质量、和谐的工作群体、同事的友谊</a:t>
          </a:r>
          <a:endParaRPr lang="en-US" sz="1200" dirty="0">
            <a:latin typeface="微软雅黑" panose="020B0503020204020204" pitchFamily="34" charset="-122"/>
            <a:ea typeface="微软雅黑" panose="020B0503020204020204" pitchFamily="34" charset="-122"/>
          </a:endParaRPr>
        </a:p>
      </dgm:t>
    </dgm:pt>
    <dgm:pt modelId="{DC8FB8B5-C710-4AE5-9178-009B8BCDE90B}" cxnId="{14D7A987-91BD-448C-8B67-80C16B32E603}"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491DA794-3067-4AC2-B9E3-B31E321A73A3}" cxnId="{14D7A987-91BD-448C-8B67-80C16B32E603}"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39FFE637-D79C-4E6F-AED8-949581369791}">
      <dgm:prSet custT="1"/>
      <dgm:spPr/>
      <dgm:t>
        <a:bodyPr/>
        <a:lstStyle/>
        <a:p>
          <a:r>
            <a:rPr lang="zh-CN" altLang="en-US" sz="1200" dirty="0" smtClean="0">
              <a:latin typeface="微软雅黑" panose="020B0503020204020204" pitchFamily="34" charset="-122"/>
              <a:ea typeface="微软雅黑" panose="020B0503020204020204" pitchFamily="34" charset="-122"/>
            </a:rPr>
            <a:t>职称、奖励、同事和上级认可、职务本身、责任</a:t>
          </a:r>
          <a:endParaRPr lang="en-US" sz="1200" dirty="0">
            <a:latin typeface="微软雅黑" panose="020B0503020204020204" pitchFamily="34" charset="-122"/>
            <a:ea typeface="微软雅黑" panose="020B0503020204020204" pitchFamily="34" charset="-122"/>
          </a:endParaRPr>
        </a:p>
      </dgm:t>
    </dgm:pt>
    <dgm:pt modelId="{DAFE7DBF-CCF9-4583-B49C-F695BF736BB4}" cxnId="{4E6B8FA1-6F0A-45F7-BCD9-0AA779D2459B}"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89A07623-621F-4B4D-8A96-054EE2AB9A27}" cxnId="{4E6B8FA1-6F0A-45F7-BCD9-0AA779D2459B}"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38EB28FB-4940-4502-BF32-169D86F6AF7B}">
      <dgm:prSet custT="1"/>
      <dgm:spPr/>
      <dgm:t>
        <a:bodyPr/>
        <a:lstStyle/>
        <a:p>
          <a:r>
            <a:rPr lang="zh-CN" altLang="en-US" sz="1200" dirty="0" smtClean="0">
              <a:latin typeface="微软雅黑" panose="020B0503020204020204" pitchFamily="34" charset="-122"/>
              <a:ea typeface="微软雅黑" panose="020B0503020204020204" pitchFamily="34" charset="-122"/>
            </a:rPr>
            <a:t>有挑战性的工作、创造性、组织中提升、工作成就</a:t>
          </a:r>
          <a:endParaRPr lang="en-US" sz="1200" dirty="0">
            <a:latin typeface="微软雅黑" panose="020B0503020204020204" pitchFamily="34" charset="-122"/>
            <a:ea typeface="微软雅黑" panose="020B0503020204020204" pitchFamily="34" charset="-122"/>
          </a:endParaRPr>
        </a:p>
      </dgm:t>
    </dgm:pt>
    <dgm:pt modelId="{4442E0C6-6316-41CB-87BF-B304CE7BEC23}" cxnId="{44254E26-128E-4ABD-91BE-771450B618C3}" type="parTrans">
      <dgm:prSet/>
      <dgm:spPr/>
      <dgm:t>
        <a:bodyPr/>
        <a:lstStyle/>
        <a:p>
          <a:endParaRPr lang="en-US" sz="1200">
            <a:latin typeface="微软雅黑" panose="020B0503020204020204" pitchFamily="34" charset="-122"/>
            <a:ea typeface="微软雅黑" panose="020B0503020204020204" pitchFamily="34" charset="-122"/>
          </a:endParaRPr>
        </a:p>
      </dgm:t>
    </dgm:pt>
    <dgm:pt modelId="{A5048F2F-F0AB-486E-A0C1-8DB05719D719}" cxnId="{44254E26-128E-4ABD-91BE-771450B618C3}" type="sibTrans">
      <dgm:prSet/>
      <dgm:spPr/>
      <dgm:t>
        <a:bodyPr/>
        <a:lstStyle/>
        <a:p>
          <a:endParaRPr lang="en-US" sz="1200">
            <a:latin typeface="微软雅黑" panose="020B0503020204020204" pitchFamily="34" charset="-122"/>
            <a:ea typeface="微软雅黑" panose="020B0503020204020204" pitchFamily="34" charset="-122"/>
          </a:endParaRPr>
        </a:p>
      </dgm:t>
    </dgm:pt>
    <dgm:pt modelId="{85223FD0-12F8-4F81-AE15-7C012CAE7514}" type="pres">
      <dgm:prSet presAssocID="{AB7E856F-52CF-4D27-8649-69FE647890F4}" presName="Name0" presStyleCnt="0">
        <dgm:presLayoutVars>
          <dgm:chPref val="1"/>
          <dgm:dir/>
          <dgm:animOne val="branch"/>
          <dgm:animLvl val="lvl"/>
          <dgm:resizeHandles/>
        </dgm:presLayoutVars>
      </dgm:prSet>
      <dgm:spPr/>
      <dgm:t>
        <a:bodyPr/>
        <a:lstStyle/>
        <a:p>
          <a:endParaRPr lang="en-US"/>
        </a:p>
      </dgm:t>
    </dgm:pt>
    <dgm:pt modelId="{D456196A-910B-4DB6-BC05-F4A27114DA27}" type="pres">
      <dgm:prSet presAssocID="{38EB28FB-4940-4502-BF32-169D86F6AF7B}" presName="vertOne" presStyleCnt="0"/>
      <dgm:spPr/>
    </dgm:pt>
    <dgm:pt modelId="{49C04DCA-BB06-4BD9-A31E-36A914B9E7FE}" type="pres">
      <dgm:prSet presAssocID="{38EB28FB-4940-4502-BF32-169D86F6AF7B}" presName="txOne" presStyleLbl="node0" presStyleIdx="0" presStyleCnt="1">
        <dgm:presLayoutVars>
          <dgm:chPref val="3"/>
        </dgm:presLayoutVars>
      </dgm:prSet>
      <dgm:spPr/>
      <dgm:t>
        <a:bodyPr/>
        <a:lstStyle/>
        <a:p>
          <a:endParaRPr lang="en-US"/>
        </a:p>
      </dgm:t>
    </dgm:pt>
    <dgm:pt modelId="{DF749006-F5A7-4796-8150-ED4700C433AF}" type="pres">
      <dgm:prSet presAssocID="{38EB28FB-4940-4502-BF32-169D86F6AF7B}" presName="parTransOne" presStyleCnt="0"/>
      <dgm:spPr/>
    </dgm:pt>
    <dgm:pt modelId="{C0DF0EFB-B4FF-43CC-8A23-EC0D30562570}" type="pres">
      <dgm:prSet presAssocID="{38EB28FB-4940-4502-BF32-169D86F6AF7B}" presName="horzOne" presStyleCnt="0"/>
      <dgm:spPr/>
    </dgm:pt>
    <dgm:pt modelId="{8A42CF57-5BAB-4565-85AD-7B568DD1969B}" type="pres">
      <dgm:prSet presAssocID="{39FFE637-D79C-4E6F-AED8-949581369791}" presName="vertTwo" presStyleCnt="0"/>
      <dgm:spPr/>
    </dgm:pt>
    <dgm:pt modelId="{A55978EB-459A-4699-9D7E-6BFD48D1A55D}" type="pres">
      <dgm:prSet presAssocID="{39FFE637-D79C-4E6F-AED8-949581369791}" presName="txTwo" presStyleLbl="node2" presStyleIdx="0" presStyleCnt="1">
        <dgm:presLayoutVars>
          <dgm:chPref val="3"/>
        </dgm:presLayoutVars>
      </dgm:prSet>
      <dgm:spPr/>
      <dgm:t>
        <a:bodyPr/>
        <a:lstStyle/>
        <a:p>
          <a:endParaRPr lang="en-US"/>
        </a:p>
      </dgm:t>
    </dgm:pt>
    <dgm:pt modelId="{739E20AA-37E3-4A45-A719-5AB7DF7AB0C9}" type="pres">
      <dgm:prSet presAssocID="{39FFE637-D79C-4E6F-AED8-949581369791}" presName="parTransTwo" presStyleCnt="0"/>
      <dgm:spPr/>
    </dgm:pt>
    <dgm:pt modelId="{46E6830E-7A6D-4240-B4CA-F9E62143D266}" type="pres">
      <dgm:prSet presAssocID="{39FFE637-D79C-4E6F-AED8-949581369791}" presName="horzTwo" presStyleCnt="0"/>
      <dgm:spPr/>
    </dgm:pt>
    <dgm:pt modelId="{71276215-D814-4FB6-9CA0-CC27A93234A3}" type="pres">
      <dgm:prSet presAssocID="{CC8C6B94-CD40-4261-BC80-9CBDBF20F856}" presName="vertThree" presStyleCnt="0"/>
      <dgm:spPr/>
    </dgm:pt>
    <dgm:pt modelId="{FDC3D866-5D4C-49B7-B16E-49D2E32DEF48}" type="pres">
      <dgm:prSet presAssocID="{CC8C6B94-CD40-4261-BC80-9CBDBF20F856}" presName="txThree" presStyleLbl="node3" presStyleIdx="0" presStyleCnt="1">
        <dgm:presLayoutVars>
          <dgm:chPref val="3"/>
        </dgm:presLayoutVars>
      </dgm:prSet>
      <dgm:spPr/>
      <dgm:t>
        <a:bodyPr/>
        <a:lstStyle/>
        <a:p>
          <a:endParaRPr lang="en-US"/>
        </a:p>
      </dgm:t>
    </dgm:pt>
    <dgm:pt modelId="{81FC5D60-C636-44E5-AD66-A781C0A954E1}" type="pres">
      <dgm:prSet presAssocID="{CC8C6B94-CD40-4261-BC80-9CBDBF20F856}" presName="parTransThree" presStyleCnt="0"/>
      <dgm:spPr/>
    </dgm:pt>
    <dgm:pt modelId="{F27612D3-7D76-4D67-800F-53302A4CEBAC}" type="pres">
      <dgm:prSet presAssocID="{CC8C6B94-CD40-4261-BC80-9CBDBF20F856}" presName="horzThree" presStyleCnt="0"/>
      <dgm:spPr/>
    </dgm:pt>
    <dgm:pt modelId="{15CD5908-755F-40D7-B090-C65B835F25C0}" type="pres">
      <dgm:prSet presAssocID="{BC3E6F5C-0A0B-4308-BC1E-265C701F38ED}" presName="vertFour" presStyleCnt="0">
        <dgm:presLayoutVars>
          <dgm:chPref val="3"/>
        </dgm:presLayoutVars>
      </dgm:prSet>
      <dgm:spPr/>
    </dgm:pt>
    <dgm:pt modelId="{692ECA6F-EDE2-46FE-889B-72773AF98D2B}" type="pres">
      <dgm:prSet presAssocID="{BC3E6F5C-0A0B-4308-BC1E-265C701F38ED}" presName="txFour" presStyleLbl="node4" presStyleIdx="0" presStyleCnt="2">
        <dgm:presLayoutVars>
          <dgm:chPref val="3"/>
        </dgm:presLayoutVars>
      </dgm:prSet>
      <dgm:spPr/>
      <dgm:t>
        <a:bodyPr/>
        <a:lstStyle/>
        <a:p>
          <a:endParaRPr lang="en-US"/>
        </a:p>
      </dgm:t>
    </dgm:pt>
    <dgm:pt modelId="{8F218C5F-144F-4026-8545-E96EC2D78348}" type="pres">
      <dgm:prSet presAssocID="{BC3E6F5C-0A0B-4308-BC1E-265C701F38ED}" presName="parTransFour" presStyleCnt="0"/>
      <dgm:spPr/>
    </dgm:pt>
    <dgm:pt modelId="{0519FB61-CB6D-41DA-9E71-0DCBE45AE9C2}" type="pres">
      <dgm:prSet presAssocID="{BC3E6F5C-0A0B-4308-BC1E-265C701F38ED}" presName="horzFour" presStyleCnt="0"/>
      <dgm:spPr/>
    </dgm:pt>
    <dgm:pt modelId="{17771526-F9FF-4135-8D91-BC61D9ED776A}" type="pres">
      <dgm:prSet presAssocID="{E6E6B883-E5D8-479B-A219-E6D31F60B17E}" presName="vertFour" presStyleCnt="0">
        <dgm:presLayoutVars>
          <dgm:chPref val="3"/>
        </dgm:presLayoutVars>
      </dgm:prSet>
      <dgm:spPr/>
    </dgm:pt>
    <dgm:pt modelId="{1AD4ECC9-79CE-4786-8A9D-9C1ABB3FB1E5}" type="pres">
      <dgm:prSet presAssocID="{E6E6B883-E5D8-479B-A219-E6D31F60B17E}" presName="txFour" presStyleLbl="node4" presStyleIdx="1" presStyleCnt="2">
        <dgm:presLayoutVars>
          <dgm:chPref val="3"/>
        </dgm:presLayoutVars>
      </dgm:prSet>
      <dgm:spPr/>
      <dgm:t>
        <a:bodyPr/>
        <a:lstStyle/>
        <a:p>
          <a:endParaRPr lang="en-US"/>
        </a:p>
      </dgm:t>
    </dgm:pt>
    <dgm:pt modelId="{05FC5850-DAFC-49EA-A4EC-0E654B80F5D4}" type="pres">
      <dgm:prSet presAssocID="{E6E6B883-E5D8-479B-A219-E6D31F60B17E}" presName="horzFour" presStyleCnt="0"/>
      <dgm:spPr/>
    </dgm:pt>
  </dgm:ptLst>
  <dgm:cxnLst>
    <dgm:cxn modelId="{4E173235-7403-4432-AB05-5A2FB5CD530E}" type="presOf" srcId="{AB7E856F-52CF-4D27-8649-69FE647890F4}" destId="{85223FD0-12F8-4F81-AE15-7C012CAE7514}" srcOrd="0" destOrd="0" presId="urn:microsoft.com/office/officeart/2005/8/layout/hierarchy4"/>
    <dgm:cxn modelId="{E0D5ADF6-989B-4462-91B1-D3CBAA7913DA}" type="presOf" srcId="{E6E6B883-E5D8-479B-A219-E6D31F60B17E}" destId="{1AD4ECC9-79CE-4786-8A9D-9C1ABB3FB1E5}" srcOrd="0" destOrd="0" presId="urn:microsoft.com/office/officeart/2005/8/layout/hierarchy4"/>
    <dgm:cxn modelId="{4E6B8FA1-6F0A-45F7-BCD9-0AA779D2459B}" srcId="{38EB28FB-4940-4502-BF32-169D86F6AF7B}" destId="{39FFE637-D79C-4E6F-AED8-949581369791}" srcOrd="0" destOrd="0" parTransId="{DAFE7DBF-CCF9-4583-B49C-F695BF736BB4}" sibTransId="{89A07623-621F-4B4D-8A96-054EE2AB9A27}"/>
    <dgm:cxn modelId="{36D07E5E-80AD-4BD1-AD58-C458AB69D3DB}" srcId="{BC3E6F5C-0A0B-4308-BC1E-265C701F38ED}" destId="{E6E6B883-E5D8-479B-A219-E6D31F60B17E}" srcOrd="0" destOrd="0" parTransId="{3C943A22-C09B-4236-9DC4-0F7F8BE2D923}" sibTransId="{3B6DA2DD-DC2F-472B-83EB-105A7462B43F}"/>
    <dgm:cxn modelId="{F47369FB-253C-40AD-BEE9-7E7ED3F72EF6}" type="presOf" srcId="{38EB28FB-4940-4502-BF32-169D86F6AF7B}" destId="{49C04DCA-BB06-4BD9-A31E-36A914B9E7FE}" srcOrd="0" destOrd="0" presId="urn:microsoft.com/office/officeart/2005/8/layout/hierarchy4"/>
    <dgm:cxn modelId="{CAC07693-FFE6-49A3-B929-A8C70E625129}" type="presOf" srcId="{BC3E6F5C-0A0B-4308-BC1E-265C701F38ED}" destId="{692ECA6F-EDE2-46FE-889B-72773AF98D2B}" srcOrd="0" destOrd="0" presId="urn:microsoft.com/office/officeart/2005/8/layout/hierarchy4"/>
    <dgm:cxn modelId="{62D48D51-A2C5-4AD1-B74C-24C3FB79FFA5}" type="presOf" srcId="{39FFE637-D79C-4E6F-AED8-949581369791}" destId="{A55978EB-459A-4699-9D7E-6BFD48D1A55D}" srcOrd="0" destOrd="0" presId="urn:microsoft.com/office/officeart/2005/8/layout/hierarchy4"/>
    <dgm:cxn modelId="{14D7A987-91BD-448C-8B67-80C16B32E603}" srcId="{39FFE637-D79C-4E6F-AED8-949581369791}" destId="{CC8C6B94-CD40-4261-BC80-9CBDBF20F856}" srcOrd="0" destOrd="0" parTransId="{DC8FB8B5-C710-4AE5-9178-009B8BCDE90B}" sibTransId="{491DA794-3067-4AC2-B9E3-B31E321A73A3}"/>
    <dgm:cxn modelId="{44254E26-128E-4ABD-91BE-771450B618C3}" srcId="{AB7E856F-52CF-4D27-8649-69FE647890F4}" destId="{38EB28FB-4940-4502-BF32-169D86F6AF7B}" srcOrd="0" destOrd="0" parTransId="{4442E0C6-6316-41CB-87BF-B304CE7BEC23}" sibTransId="{A5048F2F-F0AB-486E-A0C1-8DB05719D719}"/>
    <dgm:cxn modelId="{5AA83482-AA7D-47EA-9B02-0C9B3802B818}" srcId="{CC8C6B94-CD40-4261-BC80-9CBDBF20F856}" destId="{BC3E6F5C-0A0B-4308-BC1E-265C701F38ED}" srcOrd="0" destOrd="0" parTransId="{74F49895-494A-4BC3-9B38-0D320E1032B8}" sibTransId="{310BB606-708C-4270-86FB-1A030B2403EB}"/>
    <dgm:cxn modelId="{D3218F7D-C4DA-4133-BCD2-05E418EA4BA1}" type="presOf" srcId="{CC8C6B94-CD40-4261-BC80-9CBDBF20F856}" destId="{FDC3D866-5D4C-49B7-B16E-49D2E32DEF48}" srcOrd="0" destOrd="0" presId="urn:microsoft.com/office/officeart/2005/8/layout/hierarchy4"/>
    <dgm:cxn modelId="{1AF98714-9FE5-461F-94EE-1D493BAE7EFC}" type="presParOf" srcId="{85223FD0-12F8-4F81-AE15-7C012CAE7514}" destId="{D456196A-910B-4DB6-BC05-F4A27114DA27}" srcOrd="0" destOrd="0" presId="urn:microsoft.com/office/officeart/2005/8/layout/hierarchy4"/>
    <dgm:cxn modelId="{B72F4AF0-87CA-4F52-85FD-8159A4D25016}" type="presParOf" srcId="{D456196A-910B-4DB6-BC05-F4A27114DA27}" destId="{49C04DCA-BB06-4BD9-A31E-36A914B9E7FE}" srcOrd="0" destOrd="0" presId="urn:microsoft.com/office/officeart/2005/8/layout/hierarchy4"/>
    <dgm:cxn modelId="{E6C116BA-5484-4498-9A68-F942CC1684F7}" type="presParOf" srcId="{D456196A-910B-4DB6-BC05-F4A27114DA27}" destId="{DF749006-F5A7-4796-8150-ED4700C433AF}" srcOrd="1" destOrd="0" presId="urn:microsoft.com/office/officeart/2005/8/layout/hierarchy4"/>
    <dgm:cxn modelId="{77368437-0048-4D88-BBB4-44E134D3363D}" type="presParOf" srcId="{D456196A-910B-4DB6-BC05-F4A27114DA27}" destId="{C0DF0EFB-B4FF-43CC-8A23-EC0D30562570}" srcOrd="2" destOrd="0" presId="urn:microsoft.com/office/officeart/2005/8/layout/hierarchy4"/>
    <dgm:cxn modelId="{C196B801-E87B-4095-B184-809780708C14}" type="presParOf" srcId="{C0DF0EFB-B4FF-43CC-8A23-EC0D30562570}" destId="{8A42CF57-5BAB-4565-85AD-7B568DD1969B}" srcOrd="0" destOrd="0" presId="urn:microsoft.com/office/officeart/2005/8/layout/hierarchy4"/>
    <dgm:cxn modelId="{48A51395-375E-4707-805F-BFA50FCC6FC4}" type="presParOf" srcId="{8A42CF57-5BAB-4565-85AD-7B568DD1969B}" destId="{A55978EB-459A-4699-9D7E-6BFD48D1A55D}" srcOrd="0" destOrd="0" presId="urn:microsoft.com/office/officeart/2005/8/layout/hierarchy4"/>
    <dgm:cxn modelId="{5AB33374-107D-43F0-9124-0B18ACB09571}" type="presParOf" srcId="{8A42CF57-5BAB-4565-85AD-7B568DD1969B}" destId="{739E20AA-37E3-4A45-A719-5AB7DF7AB0C9}" srcOrd="1" destOrd="0" presId="urn:microsoft.com/office/officeart/2005/8/layout/hierarchy4"/>
    <dgm:cxn modelId="{241B113B-A17B-41FB-B359-0A03897EA2B9}" type="presParOf" srcId="{8A42CF57-5BAB-4565-85AD-7B568DD1969B}" destId="{46E6830E-7A6D-4240-B4CA-F9E62143D266}" srcOrd="2" destOrd="0" presId="urn:microsoft.com/office/officeart/2005/8/layout/hierarchy4"/>
    <dgm:cxn modelId="{AF25ADF5-6D84-4BAE-9A87-BEFFCED2628A}" type="presParOf" srcId="{46E6830E-7A6D-4240-B4CA-F9E62143D266}" destId="{71276215-D814-4FB6-9CA0-CC27A93234A3}" srcOrd="0" destOrd="0" presId="urn:microsoft.com/office/officeart/2005/8/layout/hierarchy4"/>
    <dgm:cxn modelId="{E3083149-0BC8-45D0-9D02-C5776F727F4C}" type="presParOf" srcId="{71276215-D814-4FB6-9CA0-CC27A93234A3}" destId="{FDC3D866-5D4C-49B7-B16E-49D2E32DEF48}" srcOrd="0" destOrd="0" presId="urn:microsoft.com/office/officeart/2005/8/layout/hierarchy4"/>
    <dgm:cxn modelId="{D0A179AB-E9F6-4D89-A56D-E0A66F37FFC7}" type="presParOf" srcId="{71276215-D814-4FB6-9CA0-CC27A93234A3}" destId="{81FC5D60-C636-44E5-AD66-A781C0A954E1}" srcOrd="1" destOrd="0" presId="urn:microsoft.com/office/officeart/2005/8/layout/hierarchy4"/>
    <dgm:cxn modelId="{C64046CE-1E9B-4568-B025-26940140A56C}" type="presParOf" srcId="{71276215-D814-4FB6-9CA0-CC27A93234A3}" destId="{F27612D3-7D76-4D67-800F-53302A4CEBAC}" srcOrd="2" destOrd="0" presId="urn:microsoft.com/office/officeart/2005/8/layout/hierarchy4"/>
    <dgm:cxn modelId="{D4138B9B-D68F-413E-A8CD-6F4AA239395B}" type="presParOf" srcId="{F27612D3-7D76-4D67-800F-53302A4CEBAC}" destId="{15CD5908-755F-40D7-B090-C65B835F25C0}" srcOrd="0" destOrd="0" presId="urn:microsoft.com/office/officeart/2005/8/layout/hierarchy4"/>
    <dgm:cxn modelId="{C37AD4D0-1990-479F-AC34-97290EB48FD3}" type="presParOf" srcId="{15CD5908-755F-40D7-B090-C65B835F25C0}" destId="{692ECA6F-EDE2-46FE-889B-72773AF98D2B}" srcOrd="0" destOrd="0" presId="urn:microsoft.com/office/officeart/2005/8/layout/hierarchy4"/>
    <dgm:cxn modelId="{5316AFCC-AC1C-4B5A-9192-09518C5CE4C2}" type="presParOf" srcId="{15CD5908-755F-40D7-B090-C65B835F25C0}" destId="{8F218C5F-144F-4026-8545-E96EC2D78348}" srcOrd="1" destOrd="0" presId="urn:microsoft.com/office/officeart/2005/8/layout/hierarchy4"/>
    <dgm:cxn modelId="{EBDD3D16-FDBC-479C-B421-D900B0744675}" type="presParOf" srcId="{15CD5908-755F-40D7-B090-C65B835F25C0}" destId="{0519FB61-CB6D-41DA-9E71-0DCBE45AE9C2}" srcOrd="2" destOrd="0" presId="urn:microsoft.com/office/officeart/2005/8/layout/hierarchy4"/>
    <dgm:cxn modelId="{15788300-4E1F-47EB-B0C7-0D4F681F1079}" type="presParOf" srcId="{0519FB61-CB6D-41DA-9E71-0DCBE45AE9C2}" destId="{17771526-F9FF-4135-8D91-BC61D9ED776A}" srcOrd="0" destOrd="0" presId="urn:microsoft.com/office/officeart/2005/8/layout/hierarchy4"/>
    <dgm:cxn modelId="{05C9CDC0-8756-46DF-80DB-7F74D2793DDA}" type="presParOf" srcId="{17771526-F9FF-4135-8D91-BC61D9ED776A}" destId="{1AD4ECC9-79CE-4786-8A9D-9C1ABB3FB1E5}" srcOrd="0" destOrd="0" presId="urn:microsoft.com/office/officeart/2005/8/layout/hierarchy4"/>
    <dgm:cxn modelId="{3C75BF16-8393-4145-BA93-7E8D8DB277C2}" type="presParOf" srcId="{17771526-F9FF-4135-8D91-BC61D9ED776A}" destId="{05FC5850-DAFC-49EA-A4EC-0E654B80F5D4}" srcOrd="1" destOrd="0" presId="urn:microsoft.com/office/officeart/2005/8/layout/hierarchy4"/>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54DC72-515A-4800-8961-B016E6B6B201}" type="doc">
      <dgm:prSet loTypeId="urn:microsoft.com/office/officeart/2005/8/layout/process3#1" loCatId="process" qsTypeId="urn:microsoft.com/office/officeart/2005/8/quickstyle/simple1#7" qsCatId="simple" csTypeId="urn:microsoft.com/office/officeart/2005/8/colors/accent1_2#1" csCatId="accent1" phldr="1"/>
      <dgm:spPr/>
      <dgm:t>
        <a:bodyPr/>
        <a:lstStyle/>
        <a:p>
          <a:endParaRPr lang="en-US"/>
        </a:p>
      </dgm:t>
    </dgm:pt>
    <dgm:pt modelId="{9A481C27-269A-4A48-ADCC-9B081FFDBB27}">
      <dgm:prSet phldrT="[文本]"/>
      <dgm:spPr/>
      <dgm:t>
        <a:bodyPr/>
        <a:lstStyle/>
        <a:p>
          <a:r>
            <a:rPr lang="zh-CN" altLang="en-US" b="1" dirty="0" smtClean="0">
              <a:latin typeface="微软雅黑" panose="020B0503020204020204" pitchFamily="34" charset="-122"/>
              <a:ea typeface="微软雅黑" panose="020B0503020204020204" pitchFamily="34" charset="-122"/>
            </a:rPr>
            <a:t>计划</a:t>
          </a:r>
          <a:endParaRPr lang="en-US" b="1" dirty="0">
            <a:latin typeface="微软雅黑" panose="020B0503020204020204" pitchFamily="34" charset="-122"/>
            <a:ea typeface="微软雅黑" panose="020B0503020204020204" pitchFamily="34" charset="-122"/>
          </a:endParaRPr>
        </a:p>
      </dgm:t>
    </dgm:pt>
    <dgm:pt modelId="{F424A13D-D276-4AD5-BD3E-09C622AC1BD8}" cxnId="{731D2561-E7D8-4D59-A4DF-1BD8074B776D}" type="parTrans">
      <dgm:prSet/>
      <dgm:spPr/>
      <dgm:t>
        <a:bodyPr/>
        <a:lstStyle/>
        <a:p>
          <a:endParaRPr lang="en-US">
            <a:latin typeface="微软雅黑" panose="020B0503020204020204" pitchFamily="34" charset="-122"/>
            <a:ea typeface="微软雅黑" panose="020B0503020204020204" pitchFamily="34" charset="-122"/>
          </a:endParaRPr>
        </a:p>
      </dgm:t>
    </dgm:pt>
    <dgm:pt modelId="{1FB012F8-0552-4EC9-AF32-78BF2241C9D2}" cxnId="{731D2561-E7D8-4D59-A4DF-1BD8074B776D}" type="sibTrans">
      <dgm:prSet/>
      <dgm:spPr/>
      <dgm:t>
        <a:bodyPr/>
        <a:lstStyle/>
        <a:p>
          <a:endParaRPr lang="en-US">
            <a:latin typeface="微软雅黑" panose="020B0503020204020204" pitchFamily="34" charset="-122"/>
            <a:ea typeface="微软雅黑" panose="020B0503020204020204" pitchFamily="34" charset="-122"/>
          </a:endParaRPr>
        </a:p>
      </dgm:t>
    </dgm:pt>
    <dgm:pt modelId="{4ACAB717-9995-4D37-A9AB-AD5F9A377EE0}">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至少提前一天准备</a:t>
          </a:r>
          <a:endParaRPr lang="en-US" sz="1200" dirty="0">
            <a:latin typeface="微软雅黑" panose="020B0503020204020204" pitchFamily="34" charset="-122"/>
            <a:ea typeface="微软雅黑" panose="020B0503020204020204" pitchFamily="34" charset="-122"/>
          </a:endParaRPr>
        </a:p>
      </dgm:t>
    </dgm:pt>
    <dgm:pt modelId="{1C0FC4DB-571D-45FC-936C-3E25D0416C10}" cxnId="{77B9A5AA-5A64-4EED-90C0-7E442681CC1F}" type="parTrans">
      <dgm:prSet/>
      <dgm:spPr/>
      <dgm:t>
        <a:bodyPr/>
        <a:lstStyle/>
        <a:p>
          <a:endParaRPr lang="en-US">
            <a:latin typeface="微软雅黑" panose="020B0503020204020204" pitchFamily="34" charset="-122"/>
            <a:ea typeface="微软雅黑" panose="020B0503020204020204" pitchFamily="34" charset="-122"/>
          </a:endParaRPr>
        </a:p>
      </dgm:t>
    </dgm:pt>
    <dgm:pt modelId="{E29D9A58-7D4D-4FE7-8BE7-94EEADCC4589}" cxnId="{77B9A5AA-5A64-4EED-90C0-7E442681CC1F}" type="sibTrans">
      <dgm:prSet/>
      <dgm:spPr/>
      <dgm:t>
        <a:bodyPr/>
        <a:lstStyle/>
        <a:p>
          <a:endParaRPr lang="en-US">
            <a:latin typeface="微软雅黑" panose="020B0503020204020204" pitchFamily="34" charset="-122"/>
            <a:ea typeface="微软雅黑" panose="020B0503020204020204" pitchFamily="34" charset="-122"/>
          </a:endParaRPr>
        </a:p>
      </dgm:t>
    </dgm:pt>
    <dgm:pt modelId="{616FEA35-CD38-4A89-BB59-8052FAB33CCC}">
      <dgm:prSet phldrT="[文本]"/>
      <dgm:spPr/>
      <dgm:t>
        <a:bodyPr/>
        <a:lstStyle/>
        <a:p>
          <a:r>
            <a:rPr lang="zh-CN" altLang="en-US" b="1" dirty="0" smtClean="0">
              <a:latin typeface="微软雅黑" panose="020B0503020204020204" pitchFamily="34" charset="-122"/>
              <a:ea typeface="微软雅黑" panose="020B0503020204020204" pitchFamily="34" charset="-122"/>
            </a:rPr>
            <a:t>切入正题</a:t>
          </a:r>
          <a:endParaRPr lang="en-US" b="1" dirty="0">
            <a:latin typeface="微软雅黑" panose="020B0503020204020204" pitchFamily="34" charset="-122"/>
            <a:ea typeface="微软雅黑" panose="020B0503020204020204" pitchFamily="34" charset="-122"/>
          </a:endParaRPr>
        </a:p>
      </dgm:t>
    </dgm:pt>
    <dgm:pt modelId="{0C2ED545-A41F-4528-AAF0-17313F0C58EC}" cxnId="{1D60FF96-0BDB-460C-816F-80F7642B5951}" type="parTrans">
      <dgm:prSet/>
      <dgm:spPr/>
      <dgm:t>
        <a:bodyPr/>
        <a:lstStyle/>
        <a:p>
          <a:endParaRPr lang="en-US">
            <a:latin typeface="微软雅黑" panose="020B0503020204020204" pitchFamily="34" charset="-122"/>
            <a:ea typeface="微软雅黑" panose="020B0503020204020204" pitchFamily="34" charset="-122"/>
          </a:endParaRPr>
        </a:p>
      </dgm:t>
    </dgm:pt>
    <dgm:pt modelId="{71A13DE6-DBFA-4285-BC41-19F2022FFBF8}" cxnId="{1D60FF96-0BDB-460C-816F-80F7642B5951}" type="sibTrans">
      <dgm:prSet/>
      <dgm:spPr/>
      <dgm:t>
        <a:bodyPr/>
        <a:lstStyle/>
        <a:p>
          <a:endParaRPr lang="en-US">
            <a:latin typeface="微软雅黑" panose="020B0503020204020204" pitchFamily="34" charset="-122"/>
            <a:ea typeface="微软雅黑" panose="020B0503020204020204" pitchFamily="34" charset="-122"/>
          </a:endParaRPr>
        </a:p>
      </dgm:t>
    </dgm:pt>
    <dgm:pt modelId="{F43BA35C-66E2-413A-98D1-6A3F823A84DC}">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不要避重就轻</a:t>
          </a:r>
          <a:endParaRPr lang="en-US" sz="1200" dirty="0">
            <a:latin typeface="微软雅黑" panose="020B0503020204020204" pitchFamily="34" charset="-122"/>
            <a:ea typeface="微软雅黑" panose="020B0503020204020204" pitchFamily="34" charset="-122"/>
          </a:endParaRPr>
        </a:p>
      </dgm:t>
    </dgm:pt>
    <dgm:pt modelId="{994DA3F8-B7E2-40DB-BB9F-178F4F9DEAD9}" cxnId="{86BE9061-3423-46F0-91A0-74A0B50C3AED}" type="parTrans">
      <dgm:prSet/>
      <dgm:spPr/>
      <dgm:t>
        <a:bodyPr/>
        <a:lstStyle/>
        <a:p>
          <a:endParaRPr lang="en-US">
            <a:latin typeface="微软雅黑" panose="020B0503020204020204" pitchFamily="34" charset="-122"/>
            <a:ea typeface="微软雅黑" panose="020B0503020204020204" pitchFamily="34" charset="-122"/>
          </a:endParaRPr>
        </a:p>
      </dgm:t>
    </dgm:pt>
    <dgm:pt modelId="{BEA49E2B-7046-4541-8FA3-BDBCD8723CE7}" cxnId="{86BE9061-3423-46F0-91A0-74A0B50C3AED}" type="sibTrans">
      <dgm:prSet/>
      <dgm:spPr/>
      <dgm:t>
        <a:bodyPr/>
        <a:lstStyle/>
        <a:p>
          <a:endParaRPr lang="en-US">
            <a:latin typeface="微软雅黑" panose="020B0503020204020204" pitchFamily="34" charset="-122"/>
            <a:ea typeface="微软雅黑" panose="020B0503020204020204" pitchFamily="34" charset="-122"/>
          </a:endParaRPr>
        </a:p>
      </dgm:t>
    </dgm:pt>
    <dgm:pt modelId="{DBBAB2C7-0E9A-4D1A-8411-2C9FB25DADD6}">
      <dgm:prSet phldrT="[文本]"/>
      <dgm:spPr/>
      <dgm:t>
        <a:bodyPr/>
        <a:lstStyle/>
        <a:p>
          <a:r>
            <a:rPr lang="zh-CN" altLang="en-US" b="1" dirty="0" smtClean="0">
              <a:latin typeface="微软雅黑" panose="020B0503020204020204" pitchFamily="34" charset="-122"/>
              <a:ea typeface="微软雅黑" panose="020B0503020204020204" pitchFamily="34" charset="-122"/>
            </a:rPr>
            <a:t>明确下一步</a:t>
          </a:r>
          <a:endParaRPr lang="en-US" b="1" dirty="0">
            <a:latin typeface="微软雅黑" panose="020B0503020204020204" pitchFamily="34" charset="-122"/>
            <a:ea typeface="微软雅黑" panose="020B0503020204020204" pitchFamily="34" charset="-122"/>
          </a:endParaRPr>
        </a:p>
      </dgm:t>
    </dgm:pt>
    <dgm:pt modelId="{02275D69-EDFC-4018-A557-1137184FA56B}" cxnId="{FDF1C4B4-FD37-4F8F-9F73-70E27DD4B512}" type="parTrans">
      <dgm:prSet/>
      <dgm:spPr/>
      <dgm:t>
        <a:bodyPr/>
        <a:lstStyle/>
        <a:p>
          <a:endParaRPr lang="en-US">
            <a:latin typeface="微软雅黑" panose="020B0503020204020204" pitchFamily="34" charset="-122"/>
            <a:ea typeface="微软雅黑" panose="020B0503020204020204" pitchFamily="34" charset="-122"/>
          </a:endParaRPr>
        </a:p>
      </dgm:t>
    </dgm:pt>
    <dgm:pt modelId="{3D606BE6-389D-40C5-8F15-2F96496C1B4D}" cxnId="{FDF1C4B4-FD37-4F8F-9F73-70E27DD4B512}" type="sibTrans">
      <dgm:prSet/>
      <dgm:spPr/>
      <dgm:t>
        <a:bodyPr/>
        <a:lstStyle/>
        <a:p>
          <a:endParaRPr lang="en-US">
            <a:latin typeface="微软雅黑" panose="020B0503020204020204" pitchFamily="34" charset="-122"/>
            <a:ea typeface="微软雅黑" panose="020B0503020204020204" pitchFamily="34" charset="-122"/>
          </a:endParaRPr>
        </a:p>
      </dgm:t>
    </dgm:pt>
    <dgm:pt modelId="{1B9A63A5-C2C1-4ACE-8EC4-919F18A57567}">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离职流程手续</a:t>
          </a:r>
          <a:endParaRPr lang="en-US" sz="1200" dirty="0">
            <a:latin typeface="微软雅黑" panose="020B0503020204020204" pitchFamily="34" charset="-122"/>
            <a:ea typeface="微软雅黑" panose="020B0503020204020204" pitchFamily="34" charset="-122"/>
          </a:endParaRPr>
        </a:p>
      </dgm:t>
    </dgm:pt>
    <dgm:pt modelId="{DBCCBA16-6305-423F-811F-A4925C4EE11E}" cxnId="{970F0861-EEB6-4D5E-B831-63799977A6C2}" type="parTrans">
      <dgm:prSet/>
      <dgm:spPr/>
      <dgm:t>
        <a:bodyPr/>
        <a:lstStyle/>
        <a:p>
          <a:endParaRPr lang="en-US">
            <a:latin typeface="微软雅黑" panose="020B0503020204020204" pitchFamily="34" charset="-122"/>
            <a:ea typeface="微软雅黑" panose="020B0503020204020204" pitchFamily="34" charset="-122"/>
          </a:endParaRPr>
        </a:p>
      </dgm:t>
    </dgm:pt>
    <dgm:pt modelId="{C5377F12-A0B7-495F-80B0-802DFA4A06CA}" cxnId="{970F0861-EEB6-4D5E-B831-63799977A6C2}" type="sibTrans">
      <dgm:prSet/>
      <dgm:spPr/>
      <dgm:t>
        <a:bodyPr/>
        <a:lstStyle/>
        <a:p>
          <a:endParaRPr lang="en-US">
            <a:latin typeface="微软雅黑" panose="020B0503020204020204" pitchFamily="34" charset="-122"/>
            <a:ea typeface="微软雅黑" panose="020B0503020204020204" pitchFamily="34" charset="-122"/>
          </a:endParaRPr>
        </a:p>
      </dgm:t>
    </dgm:pt>
    <dgm:pt modelId="{564B810A-6B89-4EF1-B2D9-A62A0BC4C855}">
      <dgm:prSet/>
      <dgm:spPr/>
      <dgm:t>
        <a:bodyPr/>
        <a:lstStyle/>
        <a:p>
          <a:r>
            <a:rPr lang="zh-CN" altLang="en-US" b="1" dirty="0" smtClean="0">
              <a:latin typeface="微软雅黑" panose="020B0503020204020204" pitchFamily="34" charset="-122"/>
              <a:ea typeface="微软雅黑" panose="020B0503020204020204" pitchFamily="34" charset="-122"/>
            </a:rPr>
            <a:t>沟通内容</a:t>
          </a:r>
          <a:endParaRPr lang="en-US" b="1" dirty="0">
            <a:latin typeface="微软雅黑" panose="020B0503020204020204" pitchFamily="34" charset="-122"/>
            <a:ea typeface="微软雅黑" panose="020B0503020204020204" pitchFamily="34" charset="-122"/>
          </a:endParaRPr>
        </a:p>
      </dgm:t>
    </dgm:pt>
    <dgm:pt modelId="{23D886FA-4961-4C84-88F8-6F925406929A}" cxnId="{9F6C5682-A446-4D56-AC11-90E7319B68E2}" type="parTrans">
      <dgm:prSet/>
      <dgm:spPr/>
      <dgm:t>
        <a:bodyPr/>
        <a:lstStyle/>
        <a:p>
          <a:endParaRPr lang="en-US">
            <a:latin typeface="微软雅黑" panose="020B0503020204020204" pitchFamily="34" charset="-122"/>
            <a:ea typeface="微软雅黑" panose="020B0503020204020204" pitchFamily="34" charset="-122"/>
          </a:endParaRPr>
        </a:p>
      </dgm:t>
    </dgm:pt>
    <dgm:pt modelId="{872ACCC6-9D36-4A55-B8CF-970B74A5E7D3}" cxnId="{9F6C5682-A446-4D56-AC11-90E7319B68E2}" type="sibTrans">
      <dgm:prSet/>
      <dgm:spPr/>
      <dgm:t>
        <a:bodyPr/>
        <a:lstStyle/>
        <a:p>
          <a:endParaRPr lang="en-US">
            <a:latin typeface="微软雅黑" panose="020B0503020204020204" pitchFamily="34" charset="-122"/>
            <a:ea typeface="微软雅黑" panose="020B0503020204020204" pitchFamily="34" charset="-122"/>
          </a:endParaRPr>
        </a:p>
      </dgm:t>
    </dgm:pt>
    <dgm:pt modelId="{2479CD3B-885D-407F-83F0-02EF06243428}">
      <dgm:prSet/>
      <dgm:spPr/>
      <dgm:t>
        <a:bodyPr/>
        <a:lstStyle/>
        <a:p>
          <a:r>
            <a:rPr lang="zh-CN" altLang="en-US" b="1" dirty="0" smtClean="0">
              <a:latin typeface="微软雅黑" panose="020B0503020204020204" pitchFamily="34" charset="-122"/>
              <a:ea typeface="微软雅黑" panose="020B0503020204020204" pitchFamily="34" charset="-122"/>
            </a:rPr>
            <a:t>倾听</a:t>
          </a:r>
          <a:endParaRPr lang="en-US" b="1" dirty="0">
            <a:latin typeface="微软雅黑" panose="020B0503020204020204" pitchFamily="34" charset="-122"/>
            <a:ea typeface="微软雅黑" panose="020B0503020204020204" pitchFamily="34" charset="-122"/>
          </a:endParaRPr>
        </a:p>
      </dgm:t>
    </dgm:pt>
    <dgm:pt modelId="{2EB34AF6-F274-4D67-BB99-38F631D77CE8}" cxnId="{D23DC6E5-8D43-48F5-A075-76AA3729383C}" type="parTrans">
      <dgm:prSet/>
      <dgm:spPr/>
      <dgm:t>
        <a:bodyPr/>
        <a:lstStyle/>
        <a:p>
          <a:endParaRPr lang="en-US">
            <a:latin typeface="微软雅黑" panose="020B0503020204020204" pitchFamily="34" charset="-122"/>
            <a:ea typeface="微软雅黑" panose="020B0503020204020204" pitchFamily="34" charset="-122"/>
          </a:endParaRPr>
        </a:p>
      </dgm:t>
    </dgm:pt>
    <dgm:pt modelId="{2DC8057D-6488-44F0-8318-BF7E493C83C2}" cxnId="{D23DC6E5-8D43-48F5-A075-76AA3729383C}" type="sibTrans">
      <dgm:prSet/>
      <dgm:spPr/>
      <dgm:t>
        <a:bodyPr/>
        <a:lstStyle/>
        <a:p>
          <a:endParaRPr lang="en-US">
            <a:latin typeface="微软雅黑" panose="020B0503020204020204" pitchFamily="34" charset="-122"/>
            <a:ea typeface="微软雅黑" panose="020B0503020204020204" pitchFamily="34" charset="-122"/>
          </a:endParaRPr>
        </a:p>
      </dgm:t>
    </dgm:pt>
    <dgm:pt modelId="{A77E7CDC-3BD7-4940-9C77-0E687DE7F5FC}">
      <dgm:prSet/>
      <dgm:spPr/>
      <dgm:t>
        <a:bodyPr/>
        <a:lstStyle/>
        <a:p>
          <a:r>
            <a:rPr lang="zh-CN" altLang="en-US" b="1" dirty="0" smtClean="0">
              <a:latin typeface="微软雅黑" panose="020B0503020204020204" pitchFamily="34" charset="-122"/>
              <a:ea typeface="微软雅黑" panose="020B0503020204020204" pitchFamily="34" charset="-122"/>
            </a:rPr>
            <a:t>描述情景</a:t>
          </a:r>
          <a:endParaRPr lang="en-US" b="1" dirty="0">
            <a:latin typeface="微软雅黑" panose="020B0503020204020204" pitchFamily="34" charset="-122"/>
            <a:ea typeface="微软雅黑" panose="020B0503020204020204" pitchFamily="34" charset="-122"/>
          </a:endParaRPr>
        </a:p>
      </dgm:t>
    </dgm:pt>
    <dgm:pt modelId="{005F20E6-B8AD-45B0-9FFE-F439C02B4CDA}" cxnId="{B87313DB-74A2-40F0-A97F-00576FAFF530}" type="parTrans">
      <dgm:prSet/>
      <dgm:spPr/>
      <dgm:t>
        <a:bodyPr/>
        <a:lstStyle/>
        <a:p>
          <a:endParaRPr lang="en-US">
            <a:latin typeface="微软雅黑" panose="020B0503020204020204" pitchFamily="34" charset="-122"/>
            <a:ea typeface="微软雅黑" panose="020B0503020204020204" pitchFamily="34" charset="-122"/>
          </a:endParaRPr>
        </a:p>
      </dgm:t>
    </dgm:pt>
    <dgm:pt modelId="{775E8B5A-06A4-47D5-BF2A-67B2D4C89A0A}" cxnId="{B87313DB-74A2-40F0-A97F-00576FAFF530}" type="sibTrans">
      <dgm:prSet/>
      <dgm:spPr/>
      <dgm:t>
        <a:bodyPr/>
        <a:lstStyle/>
        <a:p>
          <a:endParaRPr lang="en-US">
            <a:latin typeface="微软雅黑" panose="020B0503020204020204" pitchFamily="34" charset="-122"/>
            <a:ea typeface="微软雅黑" panose="020B0503020204020204" pitchFamily="34" charset="-122"/>
          </a:endParaRPr>
        </a:p>
      </dgm:t>
    </dgm:pt>
    <dgm:pt modelId="{A6CD5F59-9A67-4C8A-835D-5614F6249E97}">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面对面</a:t>
          </a:r>
          <a:endParaRPr lang="en-US" sz="1200" dirty="0">
            <a:latin typeface="微软雅黑" panose="020B0503020204020204" pitchFamily="34" charset="-122"/>
            <a:ea typeface="微软雅黑" panose="020B0503020204020204" pitchFamily="34" charset="-122"/>
          </a:endParaRPr>
        </a:p>
      </dgm:t>
    </dgm:pt>
    <dgm:pt modelId="{DB9DC661-5398-4B3E-B5B6-28F2E354A54A}" cxnId="{303382E9-5863-421B-9B6A-ADE27A0830B6}" type="parTrans">
      <dgm:prSet/>
      <dgm:spPr/>
      <dgm:t>
        <a:bodyPr/>
        <a:lstStyle/>
        <a:p>
          <a:endParaRPr lang="en-US"/>
        </a:p>
      </dgm:t>
    </dgm:pt>
    <dgm:pt modelId="{7B3AFF19-58A9-48FE-9CB8-F8F182BFEBE1}" cxnId="{303382E9-5863-421B-9B6A-ADE27A0830B6}" type="sibTrans">
      <dgm:prSet/>
      <dgm:spPr/>
      <dgm:t>
        <a:bodyPr/>
        <a:lstStyle/>
        <a:p>
          <a:endParaRPr lang="en-US"/>
        </a:p>
      </dgm:t>
    </dgm:pt>
    <dgm:pt modelId="{E7D08C5E-4C26-425B-856F-C5EE115536B0}">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必须的文件</a:t>
          </a:r>
          <a:endParaRPr lang="en-US" sz="1200" dirty="0">
            <a:latin typeface="微软雅黑" panose="020B0503020204020204" pitchFamily="34" charset="-122"/>
            <a:ea typeface="微软雅黑" panose="020B0503020204020204" pitchFamily="34" charset="-122"/>
          </a:endParaRPr>
        </a:p>
      </dgm:t>
    </dgm:pt>
    <dgm:pt modelId="{BC78B479-8A48-43F9-8D6F-48E3F0A06A4B}" cxnId="{42CBE4BE-2713-49A6-986C-09B3F9F4FA6E}" type="parTrans">
      <dgm:prSet/>
      <dgm:spPr/>
      <dgm:t>
        <a:bodyPr/>
        <a:lstStyle/>
        <a:p>
          <a:endParaRPr lang="en-US"/>
        </a:p>
      </dgm:t>
    </dgm:pt>
    <dgm:pt modelId="{F92B9668-7A6B-4794-8619-82B2CFCA78C4}" cxnId="{42CBE4BE-2713-49A6-986C-09B3F9F4FA6E}" type="sibTrans">
      <dgm:prSet/>
      <dgm:spPr/>
      <dgm:t>
        <a:bodyPr/>
        <a:lstStyle/>
        <a:p>
          <a:endParaRPr lang="en-US"/>
        </a:p>
      </dgm:t>
    </dgm:pt>
    <dgm:pt modelId="{B52217E9-03CA-4C54-9B39-E6C7D808C229}">
      <dgm:prSet phldrT="[文本]" custT="1"/>
      <dgm:spPr/>
      <dgm:t>
        <a:bodyPr/>
        <a:lstStyle/>
        <a:p>
          <a:r>
            <a:rPr lang="zh-CN" altLang="en-US" sz="1200" dirty="0" smtClean="0">
              <a:latin typeface="微软雅黑" panose="020B0503020204020204" pitchFamily="34" charset="-122"/>
              <a:ea typeface="微软雅黑" panose="020B0503020204020204" pitchFamily="34" charset="-122"/>
            </a:rPr>
            <a:t>直接通知</a:t>
          </a:r>
          <a:endParaRPr lang="en-US" sz="1200" dirty="0">
            <a:latin typeface="微软雅黑" panose="020B0503020204020204" pitchFamily="34" charset="-122"/>
            <a:ea typeface="微软雅黑" panose="020B0503020204020204" pitchFamily="34" charset="-122"/>
          </a:endParaRPr>
        </a:p>
      </dgm:t>
    </dgm:pt>
    <dgm:pt modelId="{AEA86A81-77AF-4963-8FCC-D09C69D82C58}" cxnId="{E07DEB85-C2FA-4903-A85B-CFF58A755AFF}" type="parTrans">
      <dgm:prSet/>
      <dgm:spPr/>
      <dgm:t>
        <a:bodyPr/>
        <a:lstStyle/>
        <a:p>
          <a:endParaRPr lang="en-US"/>
        </a:p>
      </dgm:t>
    </dgm:pt>
    <dgm:pt modelId="{B627A7EF-A7A2-4E40-8C6B-6472D4560F1A}" cxnId="{E07DEB85-C2FA-4903-A85B-CFF58A755AFF}" type="sibTrans">
      <dgm:prSet/>
      <dgm:spPr/>
      <dgm:t>
        <a:bodyPr/>
        <a:lstStyle/>
        <a:p>
          <a:endParaRPr lang="en-US"/>
        </a:p>
      </dgm:t>
    </dgm:pt>
    <dgm:pt modelId="{01F89CE8-5210-46DF-8141-35A3ECEE5D9C}">
      <dgm:prSet custT="1"/>
      <dgm:spPr/>
      <dgm:t>
        <a:bodyPr/>
        <a:lstStyle/>
        <a:p>
          <a:r>
            <a:rPr lang="zh-CN" altLang="en-US" sz="1200" dirty="0" smtClean="0">
              <a:latin typeface="微软雅黑" panose="020B0503020204020204" pitchFamily="34" charset="-122"/>
              <a:ea typeface="微软雅黑" panose="020B0503020204020204" pitchFamily="34" charset="-122"/>
            </a:rPr>
            <a:t>简单描述原因</a:t>
          </a:r>
          <a:endParaRPr lang="en-US" sz="1200" dirty="0">
            <a:latin typeface="微软雅黑" panose="020B0503020204020204" pitchFamily="34" charset="-122"/>
            <a:ea typeface="微软雅黑" panose="020B0503020204020204" pitchFamily="34" charset="-122"/>
          </a:endParaRPr>
        </a:p>
      </dgm:t>
    </dgm:pt>
    <dgm:pt modelId="{EF8A05A5-2E27-4D7F-8217-58B560CA8CE6}" cxnId="{9910EE4B-1E6F-463D-B9E1-8CDE39EC2830}" type="parTrans">
      <dgm:prSet/>
      <dgm:spPr/>
      <dgm:t>
        <a:bodyPr/>
        <a:lstStyle/>
        <a:p>
          <a:endParaRPr lang="en-US"/>
        </a:p>
      </dgm:t>
    </dgm:pt>
    <dgm:pt modelId="{98922327-8319-414F-894E-9734A1254089}" cxnId="{9910EE4B-1E6F-463D-B9E1-8CDE39EC2830}" type="sibTrans">
      <dgm:prSet/>
      <dgm:spPr/>
      <dgm:t>
        <a:bodyPr/>
        <a:lstStyle/>
        <a:p>
          <a:endParaRPr lang="en-US"/>
        </a:p>
      </dgm:t>
    </dgm:pt>
    <dgm:pt modelId="{69E94B10-DBC7-4978-944F-7BB0D896657A}">
      <dgm:prSet custT="1"/>
      <dgm:spPr/>
      <dgm:t>
        <a:bodyPr/>
        <a:lstStyle/>
        <a:p>
          <a:r>
            <a:rPr lang="zh-CN" altLang="en-US" sz="1200" dirty="0" smtClean="0">
              <a:latin typeface="微软雅黑" panose="020B0503020204020204" pitchFamily="34" charset="-122"/>
              <a:ea typeface="微软雅黑" panose="020B0503020204020204" pitchFamily="34" charset="-122"/>
            </a:rPr>
            <a:t>不要攻击人格</a:t>
          </a:r>
          <a:endParaRPr lang="en-US" sz="1200" dirty="0">
            <a:latin typeface="微软雅黑" panose="020B0503020204020204" pitchFamily="34" charset="-122"/>
            <a:ea typeface="微软雅黑" panose="020B0503020204020204" pitchFamily="34" charset="-122"/>
          </a:endParaRPr>
        </a:p>
      </dgm:t>
    </dgm:pt>
    <dgm:pt modelId="{0A67358A-1599-4E14-A469-703DBF56019F}" cxnId="{95650222-0957-467E-92C9-C134750FF06E}" type="parTrans">
      <dgm:prSet/>
      <dgm:spPr/>
      <dgm:t>
        <a:bodyPr/>
        <a:lstStyle/>
        <a:p>
          <a:endParaRPr lang="en-US"/>
        </a:p>
      </dgm:t>
    </dgm:pt>
    <dgm:pt modelId="{A8094A08-5D85-41F1-9D1A-6D14AAFEA2AF}" cxnId="{95650222-0957-467E-92C9-C134750FF06E}" type="sibTrans">
      <dgm:prSet/>
      <dgm:spPr/>
      <dgm:t>
        <a:bodyPr/>
        <a:lstStyle/>
        <a:p>
          <a:endParaRPr lang="en-US"/>
        </a:p>
      </dgm:t>
    </dgm:pt>
    <dgm:pt modelId="{EB92D3CA-D7E6-4689-A4B9-F24D4535D33C}">
      <dgm:prSet custT="1"/>
      <dgm:spPr/>
      <dgm:t>
        <a:bodyPr/>
        <a:lstStyle/>
        <a:p>
          <a:r>
            <a:rPr lang="zh-CN" altLang="en-US" sz="1200" dirty="0" smtClean="0">
              <a:latin typeface="微软雅黑" panose="020B0503020204020204" pitchFamily="34" charset="-122"/>
              <a:ea typeface="微软雅黑" panose="020B0503020204020204" pitchFamily="34" charset="-122"/>
            </a:rPr>
            <a:t>强调决定不可更改</a:t>
          </a:r>
          <a:endParaRPr lang="en-US" sz="1200" dirty="0">
            <a:latin typeface="微软雅黑" panose="020B0503020204020204" pitchFamily="34" charset="-122"/>
            <a:ea typeface="微软雅黑" panose="020B0503020204020204" pitchFamily="34" charset="-122"/>
          </a:endParaRPr>
        </a:p>
      </dgm:t>
    </dgm:pt>
    <dgm:pt modelId="{DAF6A643-E5AD-4ECF-BD12-A88D7A732C55}" cxnId="{D8C984BD-4066-4919-9CC1-AB0BCF86DC27}" type="parTrans">
      <dgm:prSet/>
      <dgm:spPr/>
      <dgm:t>
        <a:bodyPr/>
        <a:lstStyle/>
        <a:p>
          <a:endParaRPr lang="en-US"/>
        </a:p>
      </dgm:t>
    </dgm:pt>
    <dgm:pt modelId="{E2E75DAA-DC4E-42FB-9B9A-871EF3E51D19}" cxnId="{D8C984BD-4066-4919-9CC1-AB0BCF86DC27}" type="sibTrans">
      <dgm:prSet/>
      <dgm:spPr/>
      <dgm:t>
        <a:bodyPr/>
        <a:lstStyle/>
        <a:p>
          <a:endParaRPr lang="en-US"/>
        </a:p>
      </dgm:t>
    </dgm:pt>
    <dgm:pt modelId="{0F9B48AA-72A0-40F5-8B95-FF5CBE9419A9}">
      <dgm:prSet custT="1"/>
      <dgm:spPr/>
      <dgm:t>
        <a:bodyPr/>
        <a:lstStyle/>
        <a:p>
          <a:r>
            <a:rPr lang="en-US" altLang="zh-CN" sz="1200" dirty="0" smtClean="0">
              <a:latin typeface="微软雅黑" panose="020B0503020204020204" pitchFamily="34" charset="-122"/>
              <a:ea typeface="微软雅黑" panose="020B0503020204020204" pitchFamily="34" charset="-122"/>
            </a:rPr>
            <a:t>15</a:t>
          </a:r>
          <a:r>
            <a:rPr lang="zh-CN" altLang="en-US" sz="1200" dirty="0" smtClean="0">
              <a:latin typeface="微软雅黑" panose="020B0503020204020204" pitchFamily="34" charset="-122"/>
              <a:ea typeface="微软雅黑" panose="020B0503020204020204" pitchFamily="34" charset="-122"/>
            </a:rPr>
            <a:t>分钟内</a:t>
          </a:r>
          <a:endParaRPr lang="en-US" sz="1200" dirty="0">
            <a:latin typeface="微软雅黑" panose="020B0503020204020204" pitchFamily="34" charset="-122"/>
            <a:ea typeface="微软雅黑" panose="020B0503020204020204" pitchFamily="34" charset="-122"/>
          </a:endParaRPr>
        </a:p>
      </dgm:t>
    </dgm:pt>
    <dgm:pt modelId="{58F26369-3342-4337-9F42-6CF64D6E9F9F}" cxnId="{A935265D-A023-4C0A-A222-D16A67D4EB6F}" type="parTrans">
      <dgm:prSet/>
      <dgm:spPr/>
      <dgm:t>
        <a:bodyPr/>
        <a:lstStyle/>
        <a:p>
          <a:endParaRPr lang="en-US"/>
        </a:p>
      </dgm:t>
    </dgm:pt>
    <dgm:pt modelId="{DC9DF319-508D-48B2-B398-7C977346B7E7}" cxnId="{A935265D-A023-4C0A-A222-D16A67D4EB6F}" type="sibTrans">
      <dgm:prSet/>
      <dgm:spPr/>
      <dgm:t>
        <a:bodyPr/>
        <a:lstStyle/>
        <a:p>
          <a:endParaRPr lang="en-US"/>
        </a:p>
      </dgm:t>
    </dgm:pt>
    <dgm:pt modelId="{7492E090-5FA4-4495-B561-34A01BBF317E}">
      <dgm:prSet custT="1"/>
      <dgm:spPr/>
      <dgm:t>
        <a:bodyPr/>
        <a:lstStyle/>
        <a:p>
          <a:r>
            <a:rPr lang="zh-CN" altLang="en-US" sz="1200" dirty="0" smtClean="0">
              <a:latin typeface="微软雅黑" panose="020B0503020204020204" pitchFamily="34" charset="-122"/>
              <a:ea typeface="微软雅黑" panose="020B0503020204020204" pitchFamily="34" charset="-122"/>
            </a:rPr>
            <a:t>面谈到员工可稍微冷静地接受</a:t>
          </a:r>
          <a:endParaRPr lang="en-US" sz="1200" dirty="0">
            <a:latin typeface="微软雅黑" panose="020B0503020204020204" pitchFamily="34" charset="-122"/>
            <a:ea typeface="微软雅黑" panose="020B0503020204020204" pitchFamily="34" charset="-122"/>
          </a:endParaRPr>
        </a:p>
      </dgm:t>
    </dgm:pt>
    <dgm:pt modelId="{FA59029F-E47E-4F97-99B5-F685CA127856}" cxnId="{28813F2B-CE0D-4AE1-AD02-C7309FA2FCC2}" type="parTrans">
      <dgm:prSet/>
      <dgm:spPr/>
      <dgm:t>
        <a:bodyPr/>
        <a:lstStyle/>
        <a:p>
          <a:endParaRPr lang="en-US"/>
        </a:p>
      </dgm:t>
    </dgm:pt>
    <dgm:pt modelId="{D4CCE62F-FA80-4CB0-B73B-D2D51D114B80}" cxnId="{28813F2B-CE0D-4AE1-AD02-C7309FA2FCC2}" type="sibTrans">
      <dgm:prSet/>
      <dgm:spPr/>
      <dgm:t>
        <a:bodyPr/>
        <a:lstStyle/>
        <a:p>
          <a:endParaRPr lang="en-US"/>
        </a:p>
      </dgm:t>
    </dgm:pt>
    <dgm:pt modelId="{3D682FC1-F156-4437-9113-61B3A363BE65}">
      <dgm:prSet custT="1"/>
      <dgm:spPr/>
      <dgm:t>
        <a:bodyPr/>
        <a:lstStyle/>
        <a:p>
          <a:r>
            <a:rPr lang="zh-CN" altLang="en-US" sz="1200" dirty="0" smtClean="0">
              <a:latin typeface="微软雅黑" panose="020B0503020204020204" pitchFamily="34" charset="-122"/>
              <a:ea typeface="微软雅黑" panose="020B0503020204020204" pitchFamily="34" charset="-122"/>
            </a:rPr>
            <a:t>不要辩论，要倾听和开放式问题</a:t>
          </a:r>
          <a:endParaRPr lang="en-US" sz="1200" dirty="0">
            <a:latin typeface="微软雅黑" panose="020B0503020204020204" pitchFamily="34" charset="-122"/>
            <a:ea typeface="微软雅黑" panose="020B0503020204020204" pitchFamily="34" charset="-122"/>
          </a:endParaRPr>
        </a:p>
      </dgm:t>
    </dgm:pt>
    <dgm:pt modelId="{0447439E-57CC-48A8-B850-C9B65965198B}" cxnId="{41F09B81-F64C-4BDF-A353-7A702358EA8E}" type="parTrans">
      <dgm:prSet/>
      <dgm:spPr/>
      <dgm:t>
        <a:bodyPr/>
        <a:lstStyle/>
        <a:p>
          <a:endParaRPr lang="en-US"/>
        </a:p>
      </dgm:t>
    </dgm:pt>
    <dgm:pt modelId="{16175412-6CC1-45F6-8C48-50B2C10FC32D}" cxnId="{41F09B81-F64C-4BDF-A353-7A702358EA8E}" type="sibTrans">
      <dgm:prSet/>
      <dgm:spPr/>
      <dgm:t>
        <a:bodyPr/>
        <a:lstStyle/>
        <a:p>
          <a:endParaRPr lang="en-US"/>
        </a:p>
      </dgm:t>
    </dgm:pt>
    <dgm:pt modelId="{861D5280-733C-4F11-A9FE-E6A7D7552550}">
      <dgm:prSet custT="1"/>
      <dgm:spPr/>
      <dgm:t>
        <a:bodyPr/>
        <a:lstStyle/>
        <a:p>
          <a:r>
            <a:rPr lang="zh-CN" altLang="en-US" sz="1200" dirty="0" smtClean="0">
              <a:latin typeface="微软雅黑" panose="020B0503020204020204" pitchFamily="34" charset="-122"/>
              <a:ea typeface="微软雅黑" panose="020B0503020204020204" pitchFamily="34" charset="-122"/>
            </a:rPr>
            <a:t>赔偿金的具体内容和金额</a:t>
          </a:r>
          <a:endParaRPr lang="en-US" sz="1200" dirty="0">
            <a:latin typeface="微软雅黑" panose="020B0503020204020204" pitchFamily="34" charset="-122"/>
            <a:ea typeface="微软雅黑" panose="020B0503020204020204" pitchFamily="34" charset="-122"/>
          </a:endParaRPr>
        </a:p>
      </dgm:t>
    </dgm:pt>
    <dgm:pt modelId="{F935C1A1-59F6-45AF-8F58-4E16AAB7E85D}" cxnId="{67842117-43F9-4F16-9680-DA4AE19F6346}" type="parTrans">
      <dgm:prSet/>
      <dgm:spPr/>
      <dgm:t>
        <a:bodyPr/>
        <a:lstStyle/>
        <a:p>
          <a:endParaRPr lang="en-US"/>
        </a:p>
      </dgm:t>
    </dgm:pt>
    <dgm:pt modelId="{6F47FE22-D2D9-4278-98C1-EA61CFE6EB1E}" cxnId="{67842117-43F9-4F16-9680-DA4AE19F6346}" type="sibTrans">
      <dgm:prSet/>
      <dgm:spPr/>
      <dgm:t>
        <a:bodyPr/>
        <a:lstStyle/>
        <a:p>
          <a:endParaRPr lang="en-US"/>
        </a:p>
      </dgm:t>
    </dgm:pt>
    <dgm:pt modelId="{902B9B5C-B18C-4A06-B831-20BDCF3FE5B9}">
      <dgm:prSet custT="1"/>
      <dgm:spPr/>
      <dgm:t>
        <a:bodyPr/>
        <a:lstStyle/>
        <a:p>
          <a:r>
            <a:rPr lang="zh-CN" altLang="en-US" sz="1200" dirty="0" smtClean="0">
              <a:latin typeface="微软雅黑" panose="020B0503020204020204" pitchFamily="34" charset="-122"/>
              <a:ea typeface="微软雅黑" panose="020B0503020204020204" pitchFamily="34" charset="-122"/>
            </a:rPr>
            <a:t>不要承诺“调查一下再答复”等内容</a:t>
          </a:r>
          <a:endParaRPr lang="en-US" sz="1200" dirty="0">
            <a:latin typeface="微软雅黑" panose="020B0503020204020204" pitchFamily="34" charset="-122"/>
            <a:ea typeface="微软雅黑" panose="020B0503020204020204" pitchFamily="34" charset="-122"/>
          </a:endParaRPr>
        </a:p>
      </dgm:t>
    </dgm:pt>
    <dgm:pt modelId="{D10A715E-154E-44D7-9177-904F7B7A8BD4}" cxnId="{F38538F5-5328-43AB-B1BF-E1EB6C80E766}" type="parTrans">
      <dgm:prSet/>
      <dgm:spPr/>
      <dgm:t>
        <a:bodyPr/>
        <a:lstStyle/>
        <a:p>
          <a:endParaRPr lang="en-US"/>
        </a:p>
      </dgm:t>
    </dgm:pt>
    <dgm:pt modelId="{2BE27D35-4509-4D6E-87CF-7D3541B84478}" cxnId="{F38538F5-5328-43AB-B1BF-E1EB6C80E766}" type="sibTrans">
      <dgm:prSet/>
      <dgm:spPr/>
      <dgm:t>
        <a:bodyPr/>
        <a:lstStyle/>
        <a:p>
          <a:endParaRPr lang="en-US"/>
        </a:p>
      </dgm:t>
    </dgm:pt>
    <dgm:pt modelId="{CB77A8A4-34B1-478C-9667-8C1DF714A23D}" type="pres">
      <dgm:prSet presAssocID="{A954DC72-515A-4800-8961-B016E6B6B201}" presName="linearFlow" presStyleCnt="0">
        <dgm:presLayoutVars>
          <dgm:dir/>
          <dgm:animLvl val="lvl"/>
          <dgm:resizeHandles val="exact"/>
        </dgm:presLayoutVars>
      </dgm:prSet>
      <dgm:spPr/>
      <dgm:t>
        <a:bodyPr/>
        <a:lstStyle/>
        <a:p>
          <a:endParaRPr lang="en-US"/>
        </a:p>
      </dgm:t>
    </dgm:pt>
    <dgm:pt modelId="{368E07D5-CC27-4E4E-934D-AA10E3C39278}" type="pres">
      <dgm:prSet presAssocID="{9A481C27-269A-4A48-ADCC-9B081FFDBB27}" presName="composite" presStyleCnt="0"/>
      <dgm:spPr/>
    </dgm:pt>
    <dgm:pt modelId="{C4DADFF2-8069-4373-9017-E626D98F7D14}" type="pres">
      <dgm:prSet presAssocID="{9A481C27-269A-4A48-ADCC-9B081FFDBB27}" presName="parTx" presStyleLbl="node1" presStyleIdx="0" presStyleCnt="6">
        <dgm:presLayoutVars>
          <dgm:chMax val="0"/>
          <dgm:chPref val="0"/>
          <dgm:bulletEnabled val="1"/>
        </dgm:presLayoutVars>
      </dgm:prSet>
      <dgm:spPr/>
      <dgm:t>
        <a:bodyPr/>
        <a:lstStyle/>
        <a:p>
          <a:endParaRPr lang="en-US"/>
        </a:p>
      </dgm:t>
    </dgm:pt>
    <dgm:pt modelId="{8A976370-516C-458F-BDF4-7C0B23175553}" type="pres">
      <dgm:prSet presAssocID="{9A481C27-269A-4A48-ADCC-9B081FFDBB27}" presName="parSh" presStyleLbl="node1" presStyleIdx="0" presStyleCnt="6"/>
      <dgm:spPr/>
      <dgm:t>
        <a:bodyPr/>
        <a:lstStyle/>
        <a:p>
          <a:endParaRPr lang="en-US"/>
        </a:p>
      </dgm:t>
    </dgm:pt>
    <dgm:pt modelId="{9D891985-FC93-4458-85A3-9D807F5AA04E}" type="pres">
      <dgm:prSet presAssocID="{9A481C27-269A-4A48-ADCC-9B081FFDBB27}" presName="desTx" presStyleLbl="fgAcc1" presStyleIdx="0" presStyleCnt="6">
        <dgm:presLayoutVars>
          <dgm:bulletEnabled val="1"/>
        </dgm:presLayoutVars>
      </dgm:prSet>
      <dgm:spPr/>
      <dgm:t>
        <a:bodyPr/>
        <a:lstStyle/>
        <a:p>
          <a:endParaRPr lang="en-US"/>
        </a:p>
      </dgm:t>
    </dgm:pt>
    <dgm:pt modelId="{187C3494-3238-47CA-BB81-AA434284B4BC}" type="pres">
      <dgm:prSet presAssocID="{1FB012F8-0552-4EC9-AF32-78BF2241C9D2}" presName="sibTrans" presStyleLbl="sibTrans2D1" presStyleIdx="0" presStyleCnt="5"/>
      <dgm:spPr/>
      <dgm:t>
        <a:bodyPr/>
        <a:lstStyle/>
        <a:p>
          <a:endParaRPr lang="en-US"/>
        </a:p>
      </dgm:t>
    </dgm:pt>
    <dgm:pt modelId="{AC56AA81-0844-453F-A452-8112F5A5E5E0}" type="pres">
      <dgm:prSet presAssocID="{1FB012F8-0552-4EC9-AF32-78BF2241C9D2}" presName="connTx" presStyleLbl="sibTrans2D1" presStyleIdx="0" presStyleCnt="5"/>
      <dgm:spPr/>
      <dgm:t>
        <a:bodyPr/>
        <a:lstStyle/>
        <a:p>
          <a:endParaRPr lang="en-US"/>
        </a:p>
      </dgm:t>
    </dgm:pt>
    <dgm:pt modelId="{4FCD563B-5DBC-4DB3-B3D2-EC673BE7352B}" type="pres">
      <dgm:prSet presAssocID="{616FEA35-CD38-4A89-BB59-8052FAB33CCC}" presName="composite" presStyleCnt="0"/>
      <dgm:spPr/>
    </dgm:pt>
    <dgm:pt modelId="{0B8E7836-8FEB-4C94-8C3D-670F950C460D}" type="pres">
      <dgm:prSet presAssocID="{616FEA35-CD38-4A89-BB59-8052FAB33CCC}" presName="parTx" presStyleLbl="node1" presStyleIdx="0" presStyleCnt="6">
        <dgm:presLayoutVars>
          <dgm:chMax val="0"/>
          <dgm:chPref val="0"/>
          <dgm:bulletEnabled val="1"/>
        </dgm:presLayoutVars>
      </dgm:prSet>
      <dgm:spPr/>
      <dgm:t>
        <a:bodyPr/>
        <a:lstStyle/>
        <a:p>
          <a:endParaRPr lang="en-US"/>
        </a:p>
      </dgm:t>
    </dgm:pt>
    <dgm:pt modelId="{23F4E788-D766-47C4-98C1-443EFD38AEFF}" type="pres">
      <dgm:prSet presAssocID="{616FEA35-CD38-4A89-BB59-8052FAB33CCC}" presName="parSh" presStyleLbl="node1" presStyleIdx="1" presStyleCnt="6"/>
      <dgm:spPr/>
      <dgm:t>
        <a:bodyPr/>
        <a:lstStyle/>
        <a:p>
          <a:endParaRPr lang="en-US"/>
        </a:p>
      </dgm:t>
    </dgm:pt>
    <dgm:pt modelId="{EA022DBD-70F9-4C46-8756-F816E01E0B1A}" type="pres">
      <dgm:prSet presAssocID="{616FEA35-CD38-4A89-BB59-8052FAB33CCC}" presName="desTx" presStyleLbl="fgAcc1" presStyleIdx="1" presStyleCnt="6">
        <dgm:presLayoutVars>
          <dgm:bulletEnabled val="1"/>
        </dgm:presLayoutVars>
      </dgm:prSet>
      <dgm:spPr/>
      <dgm:t>
        <a:bodyPr/>
        <a:lstStyle/>
        <a:p>
          <a:endParaRPr lang="en-US"/>
        </a:p>
      </dgm:t>
    </dgm:pt>
    <dgm:pt modelId="{E5346F2F-D5B4-46A7-BB78-4C1502D61DC6}" type="pres">
      <dgm:prSet presAssocID="{71A13DE6-DBFA-4285-BC41-19F2022FFBF8}" presName="sibTrans" presStyleLbl="sibTrans2D1" presStyleIdx="1" presStyleCnt="5"/>
      <dgm:spPr/>
      <dgm:t>
        <a:bodyPr/>
        <a:lstStyle/>
        <a:p>
          <a:endParaRPr lang="en-US"/>
        </a:p>
      </dgm:t>
    </dgm:pt>
    <dgm:pt modelId="{81E8455B-ADAA-4148-BDAC-9D9D4B1375AE}" type="pres">
      <dgm:prSet presAssocID="{71A13DE6-DBFA-4285-BC41-19F2022FFBF8}" presName="connTx" presStyleLbl="sibTrans2D1" presStyleIdx="1" presStyleCnt="5"/>
      <dgm:spPr/>
      <dgm:t>
        <a:bodyPr/>
        <a:lstStyle/>
        <a:p>
          <a:endParaRPr lang="en-US"/>
        </a:p>
      </dgm:t>
    </dgm:pt>
    <dgm:pt modelId="{284BA34A-D916-4814-899D-D95A77D8821C}" type="pres">
      <dgm:prSet presAssocID="{A77E7CDC-3BD7-4940-9C77-0E687DE7F5FC}" presName="composite" presStyleCnt="0"/>
      <dgm:spPr/>
    </dgm:pt>
    <dgm:pt modelId="{02C38A3D-4424-4735-A089-6819A1B5653B}" type="pres">
      <dgm:prSet presAssocID="{A77E7CDC-3BD7-4940-9C77-0E687DE7F5FC}" presName="parTx" presStyleLbl="node1" presStyleIdx="1" presStyleCnt="6">
        <dgm:presLayoutVars>
          <dgm:chMax val="0"/>
          <dgm:chPref val="0"/>
          <dgm:bulletEnabled val="1"/>
        </dgm:presLayoutVars>
      </dgm:prSet>
      <dgm:spPr/>
      <dgm:t>
        <a:bodyPr/>
        <a:lstStyle/>
        <a:p>
          <a:endParaRPr lang="en-US"/>
        </a:p>
      </dgm:t>
    </dgm:pt>
    <dgm:pt modelId="{51D3AEB3-D797-4D37-A33B-FF94940BD089}" type="pres">
      <dgm:prSet presAssocID="{A77E7CDC-3BD7-4940-9C77-0E687DE7F5FC}" presName="parSh" presStyleLbl="node1" presStyleIdx="2" presStyleCnt="6"/>
      <dgm:spPr/>
      <dgm:t>
        <a:bodyPr/>
        <a:lstStyle/>
        <a:p>
          <a:endParaRPr lang="en-US"/>
        </a:p>
      </dgm:t>
    </dgm:pt>
    <dgm:pt modelId="{812C5D3B-AFE2-4271-BFDE-0EFC41464D77}" type="pres">
      <dgm:prSet presAssocID="{A77E7CDC-3BD7-4940-9C77-0E687DE7F5FC}" presName="desTx" presStyleLbl="fgAcc1" presStyleIdx="2" presStyleCnt="6">
        <dgm:presLayoutVars>
          <dgm:bulletEnabled val="1"/>
        </dgm:presLayoutVars>
      </dgm:prSet>
      <dgm:spPr/>
      <dgm:t>
        <a:bodyPr/>
        <a:lstStyle/>
        <a:p>
          <a:endParaRPr lang="en-US"/>
        </a:p>
      </dgm:t>
    </dgm:pt>
    <dgm:pt modelId="{6723DB2C-5A2B-4AE7-962B-04B6A48AC56E}" type="pres">
      <dgm:prSet presAssocID="{775E8B5A-06A4-47D5-BF2A-67B2D4C89A0A}" presName="sibTrans" presStyleLbl="sibTrans2D1" presStyleIdx="2" presStyleCnt="5"/>
      <dgm:spPr/>
      <dgm:t>
        <a:bodyPr/>
        <a:lstStyle/>
        <a:p>
          <a:endParaRPr lang="en-US"/>
        </a:p>
      </dgm:t>
    </dgm:pt>
    <dgm:pt modelId="{757FA867-FE79-4E4D-87B9-D102296EBF47}" type="pres">
      <dgm:prSet presAssocID="{775E8B5A-06A4-47D5-BF2A-67B2D4C89A0A}" presName="connTx" presStyleLbl="sibTrans2D1" presStyleIdx="2" presStyleCnt="5"/>
      <dgm:spPr/>
      <dgm:t>
        <a:bodyPr/>
        <a:lstStyle/>
        <a:p>
          <a:endParaRPr lang="en-US"/>
        </a:p>
      </dgm:t>
    </dgm:pt>
    <dgm:pt modelId="{EC94716A-CC2F-4168-BA61-89AB0657AAFA}" type="pres">
      <dgm:prSet presAssocID="{2479CD3B-885D-407F-83F0-02EF06243428}" presName="composite" presStyleCnt="0"/>
      <dgm:spPr/>
    </dgm:pt>
    <dgm:pt modelId="{6A08CBD3-650B-4498-A47C-0AE5A95790AE}" type="pres">
      <dgm:prSet presAssocID="{2479CD3B-885D-407F-83F0-02EF06243428}" presName="parTx" presStyleLbl="node1" presStyleIdx="2" presStyleCnt="6">
        <dgm:presLayoutVars>
          <dgm:chMax val="0"/>
          <dgm:chPref val="0"/>
          <dgm:bulletEnabled val="1"/>
        </dgm:presLayoutVars>
      </dgm:prSet>
      <dgm:spPr/>
      <dgm:t>
        <a:bodyPr/>
        <a:lstStyle/>
        <a:p>
          <a:endParaRPr lang="en-US"/>
        </a:p>
      </dgm:t>
    </dgm:pt>
    <dgm:pt modelId="{45BA5700-0496-4FBC-9CFE-64FF014A28EB}" type="pres">
      <dgm:prSet presAssocID="{2479CD3B-885D-407F-83F0-02EF06243428}" presName="parSh" presStyleLbl="node1" presStyleIdx="3" presStyleCnt="6"/>
      <dgm:spPr/>
      <dgm:t>
        <a:bodyPr/>
        <a:lstStyle/>
        <a:p>
          <a:endParaRPr lang="en-US"/>
        </a:p>
      </dgm:t>
    </dgm:pt>
    <dgm:pt modelId="{0AA9BCA6-2644-4987-897E-48D598CF6CA4}" type="pres">
      <dgm:prSet presAssocID="{2479CD3B-885D-407F-83F0-02EF06243428}" presName="desTx" presStyleLbl="fgAcc1" presStyleIdx="3" presStyleCnt="6">
        <dgm:presLayoutVars>
          <dgm:bulletEnabled val="1"/>
        </dgm:presLayoutVars>
      </dgm:prSet>
      <dgm:spPr/>
      <dgm:t>
        <a:bodyPr/>
        <a:lstStyle/>
        <a:p>
          <a:endParaRPr lang="en-US"/>
        </a:p>
      </dgm:t>
    </dgm:pt>
    <dgm:pt modelId="{27DE7F73-CF35-49E5-B7CF-8BC099C68C7F}" type="pres">
      <dgm:prSet presAssocID="{2DC8057D-6488-44F0-8318-BF7E493C83C2}" presName="sibTrans" presStyleLbl="sibTrans2D1" presStyleIdx="3" presStyleCnt="5"/>
      <dgm:spPr/>
      <dgm:t>
        <a:bodyPr/>
        <a:lstStyle/>
        <a:p>
          <a:endParaRPr lang="en-US"/>
        </a:p>
      </dgm:t>
    </dgm:pt>
    <dgm:pt modelId="{A93BA78F-F71B-42D8-A405-3EB8589E87D9}" type="pres">
      <dgm:prSet presAssocID="{2DC8057D-6488-44F0-8318-BF7E493C83C2}" presName="connTx" presStyleLbl="sibTrans2D1" presStyleIdx="3" presStyleCnt="5"/>
      <dgm:spPr/>
      <dgm:t>
        <a:bodyPr/>
        <a:lstStyle/>
        <a:p>
          <a:endParaRPr lang="en-US"/>
        </a:p>
      </dgm:t>
    </dgm:pt>
    <dgm:pt modelId="{ED0D767B-2191-4E42-912D-0272B3416BDC}" type="pres">
      <dgm:prSet presAssocID="{564B810A-6B89-4EF1-B2D9-A62A0BC4C855}" presName="composite" presStyleCnt="0"/>
      <dgm:spPr/>
    </dgm:pt>
    <dgm:pt modelId="{9B3DA39D-FC24-4D7C-A733-C32BB6181C04}" type="pres">
      <dgm:prSet presAssocID="{564B810A-6B89-4EF1-B2D9-A62A0BC4C855}" presName="parTx" presStyleLbl="node1" presStyleIdx="3" presStyleCnt="6">
        <dgm:presLayoutVars>
          <dgm:chMax val="0"/>
          <dgm:chPref val="0"/>
          <dgm:bulletEnabled val="1"/>
        </dgm:presLayoutVars>
      </dgm:prSet>
      <dgm:spPr/>
      <dgm:t>
        <a:bodyPr/>
        <a:lstStyle/>
        <a:p>
          <a:endParaRPr lang="en-US"/>
        </a:p>
      </dgm:t>
    </dgm:pt>
    <dgm:pt modelId="{D704CA62-CBF3-4F3C-A7E7-8ADC4739BDD3}" type="pres">
      <dgm:prSet presAssocID="{564B810A-6B89-4EF1-B2D9-A62A0BC4C855}" presName="parSh" presStyleLbl="node1" presStyleIdx="4" presStyleCnt="6"/>
      <dgm:spPr/>
      <dgm:t>
        <a:bodyPr/>
        <a:lstStyle/>
        <a:p>
          <a:endParaRPr lang="en-US"/>
        </a:p>
      </dgm:t>
    </dgm:pt>
    <dgm:pt modelId="{63E62AE2-8CFD-4ACB-849B-CD413FDE86E6}" type="pres">
      <dgm:prSet presAssocID="{564B810A-6B89-4EF1-B2D9-A62A0BC4C855}" presName="desTx" presStyleLbl="fgAcc1" presStyleIdx="4" presStyleCnt="6">
        <dgm:presLayoutVars>
          <dgm:bulletEnabled val="1"/>
        </dgm:presLayoutVars>
      </dgm:prSet>
      <dgm:spPr/>
      <dgm:t>
        <a:bodyPr/>
        <a:lstStyle/>
        <a:p>
          <a:endParaRPr lang="en-US"/>
        </a:p>
      </dgm:t>
    </dgm:pt>
    <dgm:pt modelId="{74A2449D-0318-4654-81A2-229428DC2360}" type="pres">
      <dgm:prSet presAssocID="{872ACCC6-9D36-4A55-B8CF-970B74A5E7D3}" presName="sibTrans" presStyleLbl="sibTrans2D1" presStyleIdx="4" presStyleCnt="5"/>
      <dgm:spPr/>
      <dgm:t>
        <a:bodyPr/>
        <a:lstStyle/>
        <a:p>
          <a:endParaRPr lang="en-US"/>
        </a:p>
      </dgm:t>
    </dgm:pt>
    <dgm:pt modelId="{4B120032-D52C-41B3-8926-196AE72C40C0}" type="pres">
      <dgm:prSet presAssocID="{872ACCC6-9D36-4A55-B8CF-970B74A5E7D3}" presName="connTx" presStyleLbl="sibTrans2D1" presStyleIdx="4" presStyleCnt="5"/>
      <dgm:spPr/>
      <dgm:t>
        <a:bodyPr/>
        <a:lstStyle/>
        <a:p>
          <a:endParaRPr lang="en-US"/>
        </a:p>
      </dgm:t>
    </dgm:pt>
    <dgm:pt modelId="{95BB9B47-5151-475B-BCD6-BB58BDCB4476}" type="pres">
      <dgm:prSet presAssocID="{DBBAB2C7-0E9A-4D1A-8411-2C9FB25DADD6}" presName="composite" presStyleCnt="0"/>
      <dgm:spPr/>
    </dgm:pt>
    <dgm:pt modelId="{9740D71A-3532-4DB0-81D6-A5CAB5B4A6C7}" type="pres">
      <dgm:prSet presAssocID="{DBBAB2C7-0E9A-4D1A-8411-2C9FB25DADD6}" presName="parTx" presStyleLbl="node1" presStyleIdx="4" presStyleCnt="6">
        <dgm:presLayoutVars>
          <dgm:chMax val="0"/>
          <dgm:chPref val="0"/>
          <dgm:bulletEnabled val="1"/>
        </dgm:presLayoutVars>
      </dgm:prSet>
      <dgm:spPr/>
      <dgm:t>
        <a:bodyPr/>
        <a:lstStyle/>
        <a:p>
          <a:endParaRPr lang="en-US"/>
        </a:p>
      </dgm:t>
    </dgm:pt>
    <dgm:pt modelId="{525C46C0-5979-4881-8AB5-2FF05D2EDFF4}" type="pres">
      <dgm:prSet presAssocID="{DBBAB2C7-0E9A-4D1A-8411-2C9FB25DADD6}" presName="parSh" presStyleLbl="node1" presStyleIdx="5" presStyleCnt="6"/>
      <dgm:spPr/>
      <dgm:t>
        <a:bodyPr/>
        <a:lstStyle/>
        <a:p>
          <a:endParaRPr lang="en-US"/>
        </a:p>
      </dgm:t>
    </dgm:pt>
    <dgm:pt modelId="{71EDB11F-C21A-4B89-9915-653B40BBE747}" type="pres">
      <dgm:prSet presAssocID="{DBBAB2C7-0E9A-4D1A-8411-2C9FB25DADD6}" presName="desTx" presStyleLbl="fgAcc1" presStyleIdx="5" presStyleCnt="6">
        <dgm:presLayoutVars>
          <dgm:bulletEnabled val="1"/>
        </dgm:presLayoutVars>
      </dgm:prSet>
      <dgm:spPr/>
      <dgm:t>
        <a:bodyPr/>
        <a:lstStyle/>
        <a:p>
          <a:endParaRPr lang="en-US"/>
        </a:p>
      </dgm:t>
    </dgm:pt>
  </dgm:ptLst>
  <dgm:cxnLst>
    <dgm:cxn modelId="{F3D0E521-3FF3-423E-969D-3C1811FD1E6A}" type="presOf" srcId="{69E94B10-DBC7-4978-944F-7BB0D896657A}" destId="{812C5D3B-AFE2-4271-BFDE-0EFC41464D77}" srcOrd="0" destOrd="1" presId="urn:microsoft.com/office/officeart/2005/8/layout/process3#1"/>
    <dgm:cxn modelId="{68C0F801-F788-42CB-A7EB-7C0DBA25A4B7}" type="presOf" srcId="{A954DC72-515A-4800-8961-B016E6B6B201}" destId="{CB77A8A4-34B1-478C-9667-8C1DF714A23D}" srcOrd="0" destOrd="0" presId="urn:microsoft.com/office/officeart/2005/8/layout/process3#1"/>
    <dgm:cxn modelId="{93518B5A-22BF-4B23-ABD8-8B4449FE779F}" type="presOf" srcId="{B52217E9-03CA-4C54-9B39-E6C7D808C229}" destId="{EA022DBD-70F9-4C46-8756-F816E01E0B1A}" srcOrd="0" destOrd="1" presId="urn:microsoft.com/office/officeart/2005/8/layout/process3#1"/>
    <dgm:cxn modelId="{00295299-08B9-4A81-A239-B4E5B4FF1278}" type="presOf" srcId="{616FEA35-CD38-4A89-BB59-8052FAB33CCC}" destId="{0B8E7836-8FEB-4C94-8C3D-670F950C460D}" srcOrd="0" destOrd="0" presId="urn:microsoft.com/office/officeart/2005/8/layout/process3#1"/>
    <dgm:cxn modelId="{FDF1C4B4-FD37-4F8F-9F73-70E27DD4B512}" srcId="{A954DC72-515A-4800-8961-B016E6B6B201}" destId="{DBBAB2C7-0E9A-4D1A-8411-2C9FB25DADD6}" srcOrd="5" destOrd="0" parTransId="{02275D69-EDFC-4018-A557-1137184FA56B}" sibTransId="{3D606BE6-389D-40C5-8F15-2F96496C1B4D}"/>
    <dgm:cxn modelId="{4E887CF9-02C4-4E28-85E2-CFC7386FDD1A}" type="presOf" srcId="{A6CD5F59-9A67-4C8A-835D-5614F6249E97}" destId="{9D891985-FC93-4458-85A3-9D807F5AA04E}" srcOrd="0" destOrd="1" presId="urn:microsoft.com/office/officeart/2005/8/layout/process3#1"/>
    <dgm:cxn modelId="{F8A212D2-C09B-4F81-A80C-B9DF9F9792E9}" type="presOf" srcId="{2479CD3B-885D-407F-83F0-02EF06243428}" destId="{45BA5700-0496-4FBC-9CFE-64FF014A28EB}" srcOrd="1" destOrd="0" presId="urn:microsoft.com/office/officeart/2005/8/layout/process3#1"/>
    <dgm:cxn modelId="{51B20C3E-B179-4C7B-9005-4A7FC74156D5}" type="presOf" srcId="{564B810A-6B89-4EF1-B2D9-A62A0BC4C855}" destId="{D704CA62-CBF3-4F3C-A7E7-8ADC4739BDD3}" srcOrd="1" destOrd="0" presId="urn:microsoft.com/office/officeart/2005/8/layout/process3#1"/>
    <dgm:cxn modelId="{86BE9061-3423-46F0-91A0-74A0B50C3AED}" srcId="{616FEA35-CD38-4A89-BB59-8052FAB33CCC}" destId="{F43BA35C-66E2-413A-98D1-6A3F823A84DC}" srcOrd="0" destOrd="0" parTransId="{994DA3F8-B7E2-40DB-BB9F-178F4F9DEAD9}" sibTransId="{BEA49E2B-7046-4541-8FA3-BDBCD8723CE7}"/>
    <dgm:cxn modelId="{BCF174BB-3BBC-47D3-9D86-3534EDC6252F}" type="presOf" srcId="{564B810A-6B89-4EF1-B2D9-A62A0BC4C855}" destId="{9B3DA39D-FC24-4D7C-A733-C32BB6181C04}" srcOrd="0" destOrd="0" presId="urn:microsoft.com/office/officeart/2005/8/layout/process3#1"/>
    <dgm:cxn modelId="{94C9BE75-9030-4FE0-9293-5F5CAC1ACA55}" type="presOf" srcId="{4ACAB717-9995-4D37-A9AB-AD5F9A377EE0}" destId="{9D891985-FC93-4458-85A3-9D807F5AA04E}" srcOrd="0" destOrd="0" presId="urn:microsoft.com/office/officeart/2005/8/layout/process3#1"/>
    <dgm:cxn modelId="{2535EDFC-9A6D-4673-9C85-3922B5A91C6C}" type="presOf" srcId="{902B9B5C-B18C-4A06-B831-20BDCF3FE5B9}" destId="{63E62AE2-8CFD-4ACB-849B-CD413FDE86E6}" srcOrd="0" destOrd="1" presId="urn:microsoft.com/office/officeart/2005/8/layout/process3#1"/>
    <dgm:cxn modelId="{6D72703F-07B4-4A77-846C-64C90A2FE645}" type="presOf" srcId="{0F9B48AA-72A0-40F5-8B95-FF5CBE9419A9}" destId="{812C5D3B-AFE2-4271-BFDE-0EFC41464D77}" srcOrd="0" destOrd="3" presId="urn:microsoft.com/office/officeart/2005/8/layout/process3#1"/>
    <dgm:cxn modelId="{E957CA5B-A0B3-4D1C-884D-B7B7A982156D}" type="presOf" srcId="{A77E7CDC-3BD7-4940-9C77-0E687DE7F5FC}" destId="{51D3AEB3-D797-4D37-A33B-FF94940BD089}" srcOrd="1" destOrd="0" presId="urn:microsoft.com/office/officeart/2005/8/layout/process3#1"/>
    <dgm:cxn modelId="{9F6C5682-A446-4D56-AC11-90E7319B68E2}" srcId="{A954DC72-515A-4800-8961-B016E6B6B201}" destId="{564B810A-6B89-4EF1-B2D9-A62A0BC4C855}" srcOrd="4" destOrd="0" parTransId="{23D886FA-4961-4C84-88F8-6F925406929A}" sibTransId="{872ACCC6-9D36-4A55-B8CF-970B74A5E7D3}"/>
    <dgm:cxn modelId="{D8C984BD-4066-4919-9CC1-AB0BCF86DC27}" srcId="{A77E7CDC-3BD7-4940-9C77-0E687DE7F5FC}" destId="{EB92D3CA-D7E6-4689-A4B9-F24D4535D33C}" srcOrd="2" destOrd="0" parTransId="{DAF6A643-E5AD-4ECF-BD12-A88D7A732C55}" sibTransId="{E2E75DAA-DC4E-42FB-9B9A-871EF3E51D19}"/>
    <dgm:cxn modelId="{F38538F5-5328-43AB-B1BF-E1EB6C80E766}" srcId="{564B810A-6B89-4EF1-B2D9-A62A0BC4C855}" destId="{902B9B5C-B18C-4A06-B831-20BDCF3FE5B9}" srcOrd="1" destOrd="0" parTransId="{D10A715E-154E-44D7-9177-904F7B7A8BD4}" sibTransId="{2BE27D35-4509-4D6E-87CF-7D3541B84478}"/>
    <dgm:cxn modelId="{4E581EAD-3A53-46D6-A353-A3896F0437E0}" type="presOf" srcId="{9A481C27-269A-4A48-ADCC-9B081FFDBB27}" destId="{C4DADFF2-8069-4373-9017-E626D98F7D14}" srcOrd="0" destOrd="0" presId="urn:microsoft.com/office/officeart/2005/8/layout/process3#1"/>
    <dgm:cxn modelId="{BBA0E128-190B-466B-B147-E8F80C156696}" type="presOf" srcId="{DBBAB2C7-0E9A-4D1A-8411-2C9FB25DADD6}" destId="{9740D71A-3532-4DB0-81D6-A5CAB5B4A6C7}" srcOrd="0" destOrd="0" presId="urn:microsoft.com/office/officeart/2005/8/layout/process3#1"/>
    <dgm:cxn modelId="{D7DA3C48-8010-4C4F-AB0F-02E0996434CC}" type="presOf" srcId="{71A13DE6-DBFA-4285-BC41-19F2022FFBF8}" destId="{81E8455B-ADAA-4148-BDAC-9D9D4B1375AE}" srcOrd="1" destOrd="0" presId="urn:microsoft.com/office/officeart/2005/8/layout/process3#1"/>
    <dgm:cxn modelId="{D583AF12-628A-42A5-BBB6-370DE332CC11}" type="presOf" srcId="{9A481C27-269A-4A48-ADCC-9B081FFDBB27}" destId="{8A976370-516C-458F-BDF4-7C0B23175553}" srcOrd="1" destOrd="0" presId="urn:microsoft.com/office/officeart/2005/8/layout/process3#1"/>
    <dgm:cxn modelId="{759604B8-6714-45A0-9A03-DC30B5A59A5A}" type="presOf" srcId="{1FB012F8-0552-4EC9-AF32-78BF2241C9D2}" destId="{187C3494-3238-47CA-BB81-AA434284B4BC}" srcOrd="0" destOrd="0" presId="urn:microsoft.com/office/officeart/2005/8/layout/process3#1"/>
    <dgm:cxn modelId="{AB7341CD-64F7-4C66-AD44-67D190A0082C}" type="presOf" srcId="{1B9A63A5-C2C1-4ACE-8EC4-919F18A57567}" destId="{71EDB11F-C21A-4B89-9915-653B40BBE747}" srcOrd="0" destOrd="0" presId="urn:microsoft.com/office/officeart/2005/8/layout/process3#1"/>
    <dgm:cxn modelId="{41F09B81-F64C-4BDF-A353-7A702358EA8E}" srcId="{2479CD3B-885D-407F-83F0-02EF06243428}" destId="{3D682FC1-F156-4437-9113-61B3A363BE65}" srcOrd="1" destOrd="0" parTransId="{0447439E-57CC-48A8-B850-C9B65965198B}" sibTransId="{16175412-6CC1-45F6-8C48-50B2C10FC32D}"/>
    <dgm:cxn modelId="{0DB6CC14-5FF6-4B86-8CF1-17EBF8786074}" type="presOf" srcId="{DBBAB2C7-0E9A-4D1A-8411-2C9FB25DADD6}" destId="{525C46C0-5979-4881-8AB5-2FF05D2EDFF4}" srcOrd="1" destOrd="0" presId="urn:microsoft.com/office/officeart/2005/8/layout/process3#1"/>
    <dgm:cxn modelId="{28813F2B-CE0D-4AE1-AD02-C7309FA2FCC2}" srcId="{2479CD3B-885D-407F-83F0-02EF06243428}" destId="{7492E090-5FA4-4495-B561-34A01BBF317E}" srcOrd="0" destOrd="0" parTransId="{FA59029F-E47E-4F97-99B5-F685CA127856}" sibTransId="{D4CCE62F-FA80-4CB0-B73B-D2D51D114B80}"/>
    <dgm:cxn modelId="{9910EE4B-1E6F-463D-B9E1-8CDE39EC2830}" srcId="{A77E7CDC-3BD7-4940-9C77-0E687DE7F5FC}" destId="{01F89CE8-5210-46DF-8141-35A3ECEE5D9C}" srcOrd="0" destOrd="0" parTransId="{EF8A05A5-2E27-4D7F-8217-58B560CA8CE6}" sibTransId="{98922327-8319-414F-894E-9734A1254089}"/>
    <dgm:cxn modelId="{8F721622-36A8-41AA-995A-F75DF93674FC}" type="presOf" srcId="{1FB012F8-0552-4EC9-AF32-78BF2241C9D2}" destId="{AC56AA81-0844-453F-A452-8112F5A5E5E0}" srcOrd="1" destOrd="0" presId="urn:microsoft.com/office/officeart/2005/8/layout/process3#1"/>
    <dgm:cxn modelId="{EE1E3D03-AA23-4003-B6F3-0BA9006EC65F}" type="presOf" srcId="{872ACCC6-9D36-4A55-B8CF-970B74A5E7D3}" destId="{4B120032-D52C-41B3-8926-196AE72C40C0}" srcOrd="1" destOrd="0" presId="urn:microsoft.com/office/officeart/2005/8/layout/process3#1"/>
    <dgm:cxn modelId="{58C8E59F-370C-4F53-AD47-F9E7B8C9A191}" type="presOf" srcId="{861D5280-733C-4F11-A9FE-E6A7D7552550}" destId="{63E62AE2-8CFD-4ACB-849B-CD413FDE86E6}" srcOrd="0" destOrd="0" presId="urn:microsoft.com/office/officeart/2005/8/layout/process3#1"/>
    <dgm:cxn modelId="{303382E9-5863-421B-9B6A-ADE27A0830B6}" srcId="{9A481C27-269A-4A48-ADCC-9B081FFDBB27}" destId="{A6CD5F59-9A67-4C8A-835D-5614F6249E97}" srcOrd="1" destOrd="0" parTransId="{DB9DC661-5398-4B3E-B5B6-28F2E354A54A}" sibTransId="{7B3AFF19-58A9-48FE-9CB8-F8F182BFEBE1}"/>
    <dgm:cxn modelId="{B87313DB-74A2-40F0-A97F-00576FAFF530}" srcId="{A954DC72-515A-4800-8961-B016E6B6B201}" destId="{A77E7CDC-3BD7-4940-9C77-0E687DE7F5FC}" srcOrd="2" destOrd="0" parTransId="{005F20E6-B8AD-45B0-9FFE-F439C02B4CDA}" sibTransId="{775E8B5A-06A4-47D5-BF2A-67B2D4C89A0A}"/>
    <dgm:cxn modelId="{690D28B0-7F35-4AEB-B083-43F3C9E53186}" type="presOf" srcId="{E7D08C5E-4C26-425B-856F-C5EE115536B0}" destId="{9D891985-FC93-4458-85A3-9D807F5AA04E}" srcOrd="0" destOrd="2" presId="urn:microsoft.com/office/officeart/2005/8/layout/process3#1"/>
    <dgm:cxn modelId="{B30D3DBB-9D98-4F73-BB97-BCD4BE949910}" type="presOf" srcId="{7492E090-5FA4-4495-B561-34A01BBF317E}" destId="{0AA9BCA6-2644-4987-897E-48D598CF6CA4}" srcOrd="0" destOrd="0" presId="urn:microsoft.com/office/officeart/2005/8/layout/process3#1"/>
    <dgm:cxn modelId="{D23DC6E5-8D43-48F5-A075-76AA3729383C}" srcId="{A954DC72-515A-4800-8961-B016E6B6B201}" destId="{2479CD3B-885D-407F-83F0-02EF06243428}" srcOrd="3" destOrd="0" parTransId="{2EB34AF6-F274-4D67-BB99-38F631D77CE8}" sibTransId="{2DC8057D-6488-44F0-8318-BF7E493C83C2}"/>
    <dgm:cxn modelId="{30D16EF4-491C-4C59-A8FD-CD0F3CD95EA4}" type="presOf" srcId="{872ACCC6-9D36-4A55-B8CF-970B74A5E7D3}" destId="{74A2449D-0318-4654-81A2-229428DC2360}" srcOrd="0" destOrd="0" presId="urn:microsoft.com/office/officeart/2005/8/layout/process3#1"/>
    <dgm:cxn modelId="{731D2561-E7D8-4D59-A4DF-1BD8074B776D}" srcId="{A954DC72-515A-4800-8961-B016E6B6B201}" destId="{9A481C27-269A-4A48-ADCC-9B081FFDBB27}" srcOrd="0" destOrd="0" parTransId="{F424A13D-D276-4AD5-BD3E-09C622AC1BD8}" sibTransId="{1FB012F8-0552-4EC9-AF32-78BF2241C9D2}"/>
    <dgm:cxn modelId="{B962CB42-3001-467D-BD80-5625056BBAAA}" type="presOf" srcId="{775E8B5A-06A4-47D5-BF2A-67B2D4C89A0A}" destId="{6723DB2C-5A2B-4AE7-962B-04B6A48AC56E}" srcOrd="0" destOrd="0" presId="urn:microsoft.com/office/officeart/2005/8/layout/process3#1"/>
    <dgm:cxn modelId="{33F59508-CC6C-4127-8415-6CB05A713B25}" type="presOf" srcId="{2DC8057D-6488-44F0-8318-BF7E493C83C2}" destId="{27DE7F73-CF35-49E5-B7CF-8BC099C68C7F}" srcOrd="0" destOrd="0" presId="urn:microsoft.com/office/officeart/2005/8/layout/process3#1"/>
    <dgm:cxn modelId="{95650222-0957-467E-92C9-C134750FF06E}" srcId="{A77E7CDC-3BD7-4940-9C77-0E687DE7F5FC}" destId="{69E94B10-DBC7-4978-944F-7BB0D896657A}" srcOrd="1" destOrd="0" parTransId="{0A67358A-1599-4E14-A469-703DBF56019F}" sibTransId="{A8094A08-5D85-41F1-9D1A-6D14AAFEA2AF}"/>
    <dgm:cxn modelId="{970F0861-EEB6-4D5E-B831-63799977A6C2}" srcId="{DBBAB2C7-0E9A-4D1A-8411-2C9FB25DADD6}" destId="{1B9A63A5-C2C1-4ACE-8EC4-919F18A57567}" srcOrd="0" destOrd="0" parTransId="{DBCCBA16-6305-423F-811F-A4925C4EE11E}" sibTransId="{C5377F12-A0B7-495F-80B0-802DFA4A06CA}"/>
    <dgm:cxn modelId="{A935265D-A023-4C0A-A222-D16A67D4EB6F}" srcId="{A77E7CDC-3BD7-4940-9C77-0E687DE7F5FC}" destId="{0F9B48AA-72A0-40F5-8B95-FF5CBE9419A9}" srcOrd="3" destOrd="0" parTransId="{58F26369-3342-4337-9F42-6CF64D6E9F9F}" sibTransId="{DC9DF319-508D-48B2-B398-7C977346B7E7}"/>
    <dgm:cxn modelId="{ABC9A62F-3EA6-44FC-A426-35128C86D5D9}" type="presOf" srcId="{2479CD3B-885D-407F-83F0-02EF06243428}" destId="{6A08CBD3-650B-4498-A47C-0AE5A95790AE}" srcOrd="0" destOrd="0" presId="urn:microsoft.com/office/officeart/2005/8/layout/process3#1"/>
    <dgm:cxn modelId="{BBBC00B4-C14A-4259-977D-ADB93D3C7C94}" type="presOf" srcId="{A77E7CDC-3BD7-4940-9C77-0E687DE7F5FC}" destId="{02C38A3D-4424-4735-A089-6819A1B5653B}" srcOrd="0" destOrd="0" presId="urn:microsoft.com/office/officeart/2005/8/layout/process3#1"/>
    <dgm:cxn modelId="{66C6E3C4-C1C0-4645-845C-C49684F5455A}" type="presOf" srcId="{3D682FC1-F156-4437-9113-61B3A363BE65}" destId="{0AA9BCA6-2644-4987-897E-48D598CF6CA4}" srcOrd="0" destOrd="1" presId="urn:microsoft.com/office/officeart/2005/8/layout/process3#1"/>
    <dgm:cxn modelId="{366B9AA6-C031-44F7-93C9-5D07D2143CD2}" type="presOf" srcId="{71A13DE6-DBFA-4285-BC41-19F2022FFBF8}" destId="{E5346F2F-D5B4-46A7-BB78-4C1502D61DC6}" srcOrd="0" destOrd="0" presId="urn:microsoft.com/office/officeart/2005/8/layout/process3#1"/>
    <dgm:cxn modelId="{2D8EC66D-F674-4347-AC39-9BC168CC7931}" type="presOf" srcId="{F43BA35C-66E2-413A-98D1-6A3F823A84DC}" destId="{EA022DBD-70F9-4C46-8756-F816E01E0B1A}" srcOrd="0" destOrd="0" presId="urn:microsoft.com/office/officeart/2005/8/layout/process3#1"/>
    <dgm:cxn modelId="{85217A22-E98A-4D2D-A315-FF27913A55EA}" type="presOf" srcId="{775E8B5A-06A4-47D5-BF2A-67B2D4C89A0A}" destId="{757FA867-FE79-4E4D-87B9-D102296EBF47}" srcOrd="1" destOrd="0" presId="urn:microsoft.com/office/officeart/2005/8/layout/process3#1"/>
    <dgm:cxn modelId="{1D60FF96-0BDB-460C-816F-80F7642B5951}" srcId="{A954DC72-515A-4800-8961-B016E6B6B201}" destId="{616FEA35-CD38-4A89-BB59-8052FAB33CCC}" srcOrd="1" destOrd="0" parTransId="{0C2ED545-A41F-4528-AAF0-17313F0C58EC}" sibTransId="{71A13DE6-DBFA-4285-BC41-19F2022FFBF8}"/>
    <dgm:cxn modelId="{42CBE4BE-2713-49A6-986C-09B3F9F4FA6E}" srcId="{9A481C27-269A-4A48-ADCC-9B081FFDBB27}" destId="{E7D08C5E-4C26-425B-856F-C5EE115536B0}" srcOrd="2" destOrd="0" parTransId="{BC78B479-8A48-43F9-8D6F-48E3F0A06A4B}" sibTransId="{F92B9668-7A6B-4794-8619-82B2CFCA78C4}"/>
    <dgm:cxn modelId="{2054C3BF-D3BD-4721-9BD8-92CA7F3AEA1B}" type="presOf" srcId="{01F89CE8-5210-46DF-8141-35A3ECEE5D9C}" destId="{812C5D3B-AFE2-4271-BFDE-0EFC41464D77}" srcOrd="0" destOrd="0" presId="urn:microsoft.com/office/officeart/2005/8/layout/process3#1"/>
    <dgm:cxn modelId="{30F3A738-07FB-4584-BADE-0840A3634EB6}" type="presOf" srcId="{616FEA35-CD38-4A89-BB59-8052FAB33CCC}" destId="{23F4E788-D766-47C4-98C1-443EFD38AEFF}" srcOrd="1" destOrd="0" presId="urn:microsoft.com/office/officeart/2005/8/layout/process3#1"/>
    <dgm:cxn modelId="{12F432AF-6B45-4344-A428-09B7A0D936C8}" type="presOf" srcId="{EB92D3CA-D7E6-4689-A4B9-F24D4535D33C}" destId="{812C5D3B-AFE2-4271-BFDE-0EFC41464D77}" srcOrd="0" destOrd="2" presId="urn:microsoft.com/office/officeart/2005/8/layout/process3#1"/>
    <dgm:cxn modelId="{E07DEB85-C2FA-4903-A85B-CFF58A755AFF}" srcId="{616FEA35-CD38-4A89-BB59-8052FAB33CCC}" destId="{B52217E9-03CA-4C54-9B39-E6C7D808C229}" srcOrd="1" destOrd="0" parTransId="{AEA86A81-77AF-4963-8FCC-D09C69D82C58}" sibTransId="{B627A7EF-A7A2-4E40-8C6B-6472D4560F1A}"/>
    <dgm:cxn modelId="{A0DDE82D-1267-48E3-8BE3-B19FD118DFD0}" type="presOf" srcId="{2DC8057D-6488-44F0-8318-BF7E493C83C2}" destId="{A93BA78F-F71B-42D8-A405-3EB8589E87D9}" srcOrd="1" destOrd="0" presId="urn:microsoft.com/office/officeart/2005/8/layout/process3#1"/>
    <dgm:cxn modelId="{77B9A5AA-5A64-4EED-90C0-7E442681CC1F}" srcId="{9A481C27-269A-4A48-ADCC-9B081FFDBB27}" destId="{4ACAB717-9995-4D37-A9AB-AD5F9A377EE0}" srcOrd="0" destOrd="0" parTransId="{1C0FC4DB-571D-45FC-936C-3E25D0416C10}" sibTransId="{E29D9A58-7D4D-4FE7-8BE7-94EEADCC4589}"/>
    <dgm:cxn modelId="{67842117-43F9-4F16-9680-DA4AE19F6346}" srcId="{564B810A-6B89-4EF1-B2D9-A62A0BC4C855}" destId="{861D5280-733C-4F11-A9FE-E6A7D7552550}" srcOrd="0" destOrd="0" parTransId="{F935C1A1-59F6-45AF-8F58-4E16AAB7E85D}" sibTransId="{6F47FE22-D2D9-4278-98C1-EA61CFE6EB1E}"/>
    <dgm:cxn modelId="{72CD716B-7F31-415A-B228-86FBDB0E11FF}" type="presParOf" srcId="{CB77A8A4-34B1-478C-9667-8C1DF714A23D}" destId="{368E07D5-CC27-4E4E-934D-AA10E3C39278}" srcOrd="0" destOrd="0" presId="urn:microsoft.com/office/officeart/2005/8/layout/process3#1"/>
    <dgm:cxn modelId="{FB654161-54D4-4E2B-A5DD-FE1146E73F3B}" type="presParOf" srcId="{368E07D5-CC27-4E4E-934D-AA10E3C39278}" destId="{C4DADFF2-8069-4373-9017-E626D98F7D14}" srcOrd="0" destOrd="0" presId="urn:microsoft.com/office/officeart/2005/8/layout/process3#1"/>
    <dgm:cxn modelId="{957818D8-EB40-4D7E-8AD4-24028BEDBE76}" type="presParOf" srcId="{368E07D5-CC27-4E4E-934D-AA10E3C39278}" destId="{8A976370-516C-458F-BDF4-7C0B23175553}" srcOrd="1" destOrd="0" presId="urn:microsoft.com/office/officeart/2005/8/layout/process3#1"/>
    <dgm:cxn modelId="{065705D6-6897-4A9B-A8D4-E3EF9B4DEF6B}" type="presParOf" srcId="{368E07D5-CC27-4E4E-934D-AA10E3C39278}" destId="{9D891985-FC93-4458-85A3-9D807F5AA04E}" srcOrd="2" destOrd="0" presId="urn:microsoft.com/office/officeart/2005/8/layout/process3#1"/>
    <dgm:cxn modelId="{2ED08D33-B3FE-4E93-9B06-025AFE085029}" type="presParOf" srcId="{CB77A8A4-34B1-478C-9667-8C1DF714A23D}" destId="{187C3494-3238-47CA-BB81-AA434284B4BC}" srcOrd="1" destOrd="0" presId="urn:microsoft.com/office/officeart/2005/8/layout/process3#1"/>
    <dgm:cxn modelId="{2402F531-DE3C-4D7C-990B-4E6DEE9253A2}" type="presParOf" srcId="{187C3494-3238-47CA-BB81-AA434284B4BC}" destId="{AC56AA81-0844-453F-A452-8112F5A5E5E0}" srcOrd="0" destOrd="0" presId="urn:microsoft.com/office/officeart/2005/8/layout/process3#1"/>
    <dgm:cxn modelId="{BBAC39E8-9802-46E5-BDFC-F6D80F4DBBBE}" type="presParOf" srcId="{CB77A8A4-34B1-478C-9667-8C1DF714A23D}" destId="{4FCD563B-5DBC-4DB3-B3D2-EC673BE7352B}" srcOrd="2" destOrd="0" presId="urn:microsoft.com/office/officeart/2005/8/layout/process3#1"/>
    <dgm:cxn modelId="{3A375510-104C-4762-991B-9C6FB210E627}" type="presParOf" srcId="{4FCD563B-5DBC-4DB3-B3D2-EC673BE7352B}" destId="{0B8E7836-8FEB-4C94-8C3D-670F950C460D}" srcOrd="0" destOrd="0" presId="urn:microsoft.com/office/officeart/2005/8/layout/process3#1"/>
    <dgm:cxn modelId="{65267313-5F51-4962-9623-0DAFA286B6BD}" type="presParOf" srcId="{4FCD563B-5DBC-4DB3-B3D2-EC673BE7352B}" destId="{23F4E788-D766-47C4-98C1-443EFD38AEFF}" srcOrd="1" destOrd="0" presId="urn:microsoft.com/office/officeart/2005/8/layout/process3#1"/>
    <dgm:cxn modelId="{EABAD9B8-44BC-49C5-8AB5-D59B955E4809}" type="presParOf" srcId="{4FCD563B-5DBC-4DB3-B3D2-EC673BE7352B}" destId="{EA022DBD-70F9-4C46-8756-F816E01E0B1A}" srcOrd="2" destOrd="0" presId="urn:microsoft.com/office/officeart/2005/8/layout/process3#1"/>
    <dgm:cxn modelId="{B641319E-8094-4E6D-9A30-D543D578981F}" type="presParOf" srcId="{CB77A8A4-34B1-478C-9667-8C1DF714A23D}" destId="{E5346F2F-D5B4-46A7-BB78-4C1502D61DC6}" srcOrd="3" destOrd="0" presId="urn:microsoft.com/office/officeart/2005/8/layout/process3#1"/>
    <dgm:cxn modelId="{F9064FE1-882C-4F26-9866-0BF095330DB7}" type="presParOf" srcId="{E5346F2F-D5B4-46A7-BB78-4C1502D61DC6}" destId="{81E8455B-ADAA-4148-BDAC-9D9D4B1375AE}" srcOrd="0" destOrd="0" presId="urn:microsoft.com/office/officeart/2005/8/layout/process3#1"/>
    <dgm:cxn modelId="{877A11AC-5473-4578-9E65-970069D4498A}" type="presParOf" srcId="{CB77A8A4-34B1-478C-9667-8C1DF714A23D}" destId="{284BA34A-D916-4814-899D-D95A77D8821C}" srcOrd="4" destOrd="0" presId="urn:microsoft.com/office/officeart/2005/8/layout/process3#1"/>
    <dgm:cxn modelId="{D5605F04-02D4-432C-9C41-A9858371D2A6}" type="presParOf" srcId="{284BA34A-D916-4814-899D-D95A77D8821C}" destId="{02C38A3D-4424-4735-A089-6819A1B5653B}" srcOrd="0" destOrd="0" presId="urn:microsoft.com/office/officeart/2005/8/layout/process3#1"/>
    <dgm:cxn modelId="{DFEF580E-5753-4552-99E9-F7433EF13656}" type="presParOf" srcId="{284BA34A-D916-4814-899D-D95A77D8821C}" destId="{51D3AEB3-D797-4D37-A33B-FF94940BD089}" srcOrd="1" destOrd="0" presId="urn:microsoft.com/office/officeart/2005/8/layout/process3#1"/>
    <dgm:cxn modelId="{7B073312-5FD8-4A57-8296-30154283A60B}" type="presParOf" srcId="{284BA34A-D916-4814-899D-D95A77D8821C}" destId="{812C5D3B-AFE2-4271-BFDE-0EFC41464D77}" srcOrd="2" destOrd="0" presId="urn:microsoft.com/office/officeart/2005/8/layout/process3#1"/>
    <dgm:cxn modelId="{C19C5120-756E-4A94-BF39-885FCB398B1E}" type="presParOf" srcId="{CB77A8A4-34B1-478C-9667-8C1DF714A23D}" destId="{6723DB2C-5A2B-4AE7-962B-04B6A48AC56E}" srcOrd="5" destOrd="0" presId="urn:microsoft.com/office/officeart/2005/8/layout/process3#1"/>
    <dgm:cxn modelId="{BEE7B9FD-1C9F-435A-8E98-9FCEF2018C24}" type="presParOf" srcId="{6723DB2C-5A2B-4AE7-962B-04B6A48AC56E}" destId="{757FA867-FE79-4E4D-87B9-D102296EBF47}" srcOrd="0" destOrd="0" presId="urn:microsoft.com/office/officeart/2005/8/layout/process3#1"/>
    <dgm:cxn modelId="{E7AF912A-168E-4960-8277-310BE0E66644}" type="presParOf" srcId="{CB77A8A4-34B1-478C-9667-8C1DF714A23D}" destId="{EC94716A-CC2F-4168-BA61-89AB0657AAFA}" srcOrd="6" destOrd="0" presId="urn:microsoft.com/office/officeart/2005/8/layout/process3#1"/>
    <dgm:cxn modelId="{4E0074BA-D37D-488C-9C92-CEBBE502AD00}" type="presParOf" srcId="{EC94716A-CC2F-4168-BA61-89AB0657AAFA}" destId="{6A08CBD3-650B-4498-A47C-0AE5A95790AE}" srcOrd="0" destOrd="0" presId="urn:microsoft.com/office/officeart/2005/8/layout/process3#1"/>
    <dgm:cxn modelId="{66090876-8FA7-4361-81F8-45122933E6CE}" type="presParOf" srcId="{EC94716A-CC2F-4168-BA61-89AB0657AAFA}" destId="{45BA5700-0496-4FBC-9CFE-64FF014A28EB}" srcOrd="1" destOrd="0" presId="urn:microsoft.com/office/officeart/2005/8/layout/process3#1"/>
    <dgm:cxn modelId="{606604AC-B6AD-42D5-AF97-9FC0E461C098}" type="presParOf" srcId="{EC94716A-CC2F-4168-BA61-89AB0657AAFA}" destId="{0AA9BCA6-2644-4987-897E-48D598CF6CA4}" srcOrd="2" destOrd="0" presId="urn:microsoft.com/office/officeart/2005/8/layout/process3#1"/>
    <dgm:cxn modelId="{7AD93010-481A-463A-A0C2-4A38B87AC3E7}" type="presParOf" srcId="{CB77A8A4-34B1-478C-9667-8C1DF714A23D}" destId="{27DE7F73-CF35-49E5-B7CF-8BC099C68C7F}" srcOrd="7" destOrd="0" presId="urn:microsoft.com/office/officeart/2005/8/layout/process3#1"/>
    <dgm:cxn modelId="{62CB14B3-B6B3-4B50-A2D7-CC56DA5E6D54}" type="presParOf" srcId="{27DE7F73-CF35-49E5-B7CF-8BC099C68C7F}" destId="{A93BA78F-F71B-42D8-A405-3EB8589E87D9}" srcOrd="0" destOrd="0" presId="urn:microsoft.com/office/officeart/2005/8/layout/process3#1"/>
    <dgm:cxn modelId="{E61A36C1-B179-4AEA-9057-BDF97DC1A71B}" type="presParOf" srcId="{CB77A8A4-34B1-478C-9667-8C1DF714A23D}" destId="{ED0D767B-2191-4E42-912D-0272B3416BDC}" srcOrd="8" destOrd="0" presId="urn:microsoft.com/office/officeart/2005/8/layout/process3#1"/>
    <dgm:cxn modelId="{08C49D2E-DF3B-4579-9879-A0AB7801501D}" type="presParOf" srcId="{ED0D767B-2191-4E42-912D-0272B3416BDC}" destId="{9B3DA39D-FC24-4D7C-A733-C32BB6181C04}" srcOrd="0" destOrd="0" presId="urn:microsoft.com/office/officeart/2005/8/layout/process3#1"/>
    <dgm:cxn modelId="{F3B030B5-6F3C-49CE-B678-8374E8EABE55}" type="presParOf" srcId="{ED0D767B-2191-4E42-912D-0272B3416BDC}" destId="{D704CA62-CBF3-4F3C-A7E7-8ADC4739BDD3}" srcOrd="1" destOrd="0" presId="urn:microsoft.com/office/officeart/2005/8/layout/process3#1"/>
    <dgm:cxn modelId="{1600AE04-45F6-4FFF-BE46-ED3F1642D766}" type="presParOf" srcId="{ED0D767B-2191-4E42-912D-0272B3416BDC}" destId="{63E62AE2-8CFD-4ACB-849B-CD413FDE86E6}" srcOrd="2" destOrd="0" presId="urn:microsoft.com/office/officeart/2005/8/layout/process3#1"/>
    <dgm:cxn modelId="{DC03BA0F-A73A-41DE-924F-1851C80BC10A}" type="presParOf" srcId="{CB77A8A4-34B1-478C-9667-8C1DF714A23D}" destId="{74A2449D-0318-4654-81A2-229428DC2360}" srcOrd="9" destOrd="0" presId="urn:microsoft.com/office/officeart/2005/8/layout/process3#1"/>
    <dgm:cxn modelId="{5433689F-8A4A-45DF-A7CD-B2D81298E406}" type="presParOf" srcId="{74A2449D-0318-4654-81A2-229428DC2360}" destId="{4B120032-D52C-41B3-8926-196AE72C40C0}" srcOrd="0" destOrd="0" presId="urn:microsoft.com/office/officeart/2005/8/layout/process3#1"/>
    <dgm:cxn modelId="{6A1EEF88-C483-404B-9791-30DA18ED035E}" type="presParOf" srcId="{CB77A8A4-34B1-478C-9667-8C1DF714A23D}" destId="{95BB9B47-5151-475B-BCD6-BB58BDCB4476}" srcOrd="10" destOrd="0" presId="urn:microsoft.com/office/officeart/2005/8/layout/process3#1"/>
    <dgm:cxn modelId="{35684637-E87B-4DB8-9428-C06709F1A4BB}" type="presParOf" srcId="{95BB9B47-5151-475B-BCD6-BB58BDCB4476}" destId="{9740D71A-3532-4DB0-81D6-A5CAB5B4A6C7}" srcOrd="0" destOrd="0" presId="urn:microsoft.com/office/officeart/2005/8/layout/process3#1"/>
    <dgm:cxn modelId="{F95AB0D7-BA0C-415E-912D-E02A503806FB}" type="presParOf" srcId="{95BB9B47-5151-475B-BCD6-BB58BDCB4476}" destId="{525C46C0-5979-4881-8AB5-2FF05D2EDFF4}" srcOrd="1" destOrd="0" presId="urn:microsoft.com/office/officeart/2005/8/layout/process3#1"/>
    <dgm:cxn modelId="{6234FFB0-2A01-4204-BBF6-B261FFFA4705}" type="presParOf" srcId="{95BB9B47-5151-475B-BCD6-BB58BDCB4476}" destId="{71EDB11F-C21A-4B89-9915-653B40BBE747}" srcOrd="2" destOrd="0" presId="urn:microsoft.com/office/officeart/2005/8/layout/process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801253-139C-4E8C-B6BD-050982F94A39}" type="doc">
      <dgm:prSet loTypeId="urn:microsoft.com/office/officeart/2005/8/layout/chevron1" loCatId="process" qsTypeId="urn:microsoft.com/office/officeart/2005/8/quickstyle/simple1#8" qsCatId="simple" csTypeId="urn:microsoft.com/office/officeart/2005/8/colors/accent1_2#2" csCatId="accent1" phldr="1"/>
      <dgm:spPr/>
    </dgm:pt>
    <dgm:pt modelId="{18E5D332-447B-4EDB-87B7-924828D29624}">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部门提出申请，并与员工面谈</a:t>
          </a:r>
          <a:endParaRPr lang="en-US" sz="1600" dirty="0">
            <a:latin typeface="微软雅黑" panose="020B0503020204020204" pitchFamily="34" charset="-122"/>
            <a:ea typeface="微软雅黑" panose="020B0503020204020204" pitchFamily="34" charset="-122"/>
          </a:endParaRPr>
        </a:p>
      </dgm:t>
    </dgm:pt>
    <dgm:pt modelId="{E9E8BB72-1C12-469E-8601-D8577C7C857E}" cxnId="{9A5F3069-6EA1-4074-8AC8-411B7143E4D8}"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46F8E8C1-1D70-41C1-B900-1BF1BD212DAB}" cxnId="{9A5F3069-6EA1-4074-8AC8-411B7143E4D8}"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2468FCD8-2254-4939-BDF1-C6AEA7518D79}">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部门提交申请表和审批表</a:t>
          </a:r>
          <a:endParaRPr lang="en-US" sz="1600" dirty="0">
            <a:latin typeface="微软雅黑" panose="020B0503020204020204" pitchFamily="34" charset="-122"/>
            <a:ea typeface="微软雅黑" panose="020B0503020204020204" pitchFamily="34" charset="-122"/>
          </a:endParaRPr>
        </a:p>
      </dgm:t>
    </dgm:pt>
    <dgm:pt modelId="{98BD8650-723A-453A-A6B9-C0B5BCFEB54B}" cxnId="{3EA287F2-FD44-4950-BD97-4088095DCB81}"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5F4C9534-8E49-4F29-B264-09565DCDC465}" cxnId="{3EA287F2-FD44-4950-BD97-4088095DCB81}"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1BF363CC-2B47-46BF-858F-958C53E88E87}">
      <dgm:prSet phldrT="[文本]" custT="1"/>
      <dgm:spPr/>
      <dgm:t>
        <a:bodyPr/>
        <a:lstStyle/>
        <a:p>
          <a:r>
            <a:rPr lang="en-US" altLang="zh-CN" sz="1600" dirty="0" smtClean="0">
              <a:latin typeface="微软雅黑" panose="020B0503020204020204" pitchFamily="34" charset="-122"/>
              <a:ea typeface="微软雅黑" panose="020B0503020204020204" pitchFamily="34" charset="-122"/>
            </a:rPr>
            <a:t>C&amp;B</a:t>
          </a:r>
          <a:r>
            <a:rPr lang="zh-CN" altLang="en-US" sz="1600" dirty="0" smtClean="0">
              <a:latin typeface="微软雅黑" panose="020B0503020204020204" pitchFamily="34" charset="-122"/>
              <a:ea typeface="微软雅黑" panose="020B0503020204020204" pitchFamily="34" charset="-122"/>
            </a:rPr>
            <a:t>计算经济补偿金</a:t>
          </a:r>
          <a:endParaRPr lang="en-US" sz="1600" dirty="0">
            <a:latin typeface="微软雅黑" panose="020B0503020204020204" pitchFamily="34" charset="-122"/>
            <a:ea typeface="微软雅黑" panose="020B0503020204020204" pitchFamily="34" charset="-122"/>
          </a:endParaRPr>
        </a:p>
      </dgm:t>
    </dgm:pt>
    <dgm:pt modelId="{43260AAE-B77C-4B57-AF6D-9368AF5B2CF8}" cxnId="{444F2F52-BB9A-4524-9373-F172EE513879}"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9EF20C06-E72B-4CC5-BA18-4A90E04D240F}" cxnId="{444F2F52-BB9A-4524-9373-F172EE513879}"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5111A35E-702F-465E-B72B-CC36B924E832}">
      <dgm:prSet custT="1"/>
      <dgm:spPr/>
      <dgm:t>
        <a:bodyPr/>
        <a:lstStyle/>
        <a:p>
          <a:r>
            <a:rPr lang="zh-CN" altLang="en-US" sz="1600" dirty="0" smtClean="0">
              <a:latin typeface="微软雅黑" panose="020B0503020204020204" pitchFamily="34" charset="-122"/>
              <a:ea typeface="微软雅黑" panose="020B0503020204020204" pitchFamily="34" charset="-122"/>
            </a:rPr>
            <a:t>办理离职手续，</a:t>
          </a:r>
          <a:r>
            <a:rPr lang="en-US" altLang="zh-CN" sz="1600" dirty="0" smtClean="0">
              <a:latin typeface="微软雅黑" panose="020B0503020204020204" pitchFamily="34" charset="-122"/>
              <a:ea typeface="微软雅黑" panose="020B0503020204020204" pitchFamily="34" charset="-122"/>
            </a:rPr>
            <a:t>HR</a:t>
          </a:r>
          <a:r>
            <a:rPr lang="zh-CN" altLang="en-US" sz="1600" dirty="0" smtClean="0">
              <a:latin typeface="微软雅黑" panose="020B0503020204020204" pitchFamily="34" charset="-122"/>
              <a:ea typeface="微软雅黑" panose="020B0503020204020204" pitchFamily="34" charset="-122"/>
            </a:rPr>
            <a:t>出具证明</a:t>
          </a:r>
          <a:endParaRPr lang="en-US" sz="1600" dirty="0">
            <a:latin typeface="微软雅黑" panose="020B0503020204020204" pitchFamily="34" charset="-122"/>
            <a:ea typeface="微软雅黑" panose="020B0503020204020204" pitchFamily="34" charset="-122"/>
          </a:endParaRPr>
        </a:p>
      </dgm:t>
    </dgm:pt>
    <dgm:pt modelId="{47D5DD5D-2052-4712-BF62-8B53B5F45153}" cxnId="{8803BE15-33DD-4C7A-A7B4-24C6617AF8CB}"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83091D75-E757-46AD-8A9B-4865CF10481D}" cxnId="{8803BE15-33DD-4C7A-A7B4-24C6617AF8CB}"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025F1ED3-A47E-4FBC-AC4E-CC1C26ED0CA7}">
      <dgm:prSet custT="1"/>
      <dgm:spPr/>
      <dgm:t>
        <a:bodyPr/>
        <a:lstStyle/>
        <a:p>
          <a:r>
            <a:rPr lang="en-US" altLang="zh-CN" sz="1600" dirty="0" smtClean="0">
              <a:latin typeface="微软雅黑" panose="020B0503020204020204" pitchFamily="34" charset="-122"/>
              <a:ea typeface="微软雅黑" panose="020B0503020204020204" pitchFamily="34" charset="-122"/>
            </a:rPr>
            <a:t>HR</a:t>
          </a:r>
          <a:r>
            <a:rPr lang="zh-CN" altLang="en-US" sz="1600" dirty="0" smtClean="0">
              <a:latin typeface="微软雅黑" panose="020B0503020204020204" pitchFamily="34" charset="-122"/>
              <a:ea typeface="微软雅黑" panose="020B0503020204020204" pitchFamily="34" charset="-122"/>
            </a:rPr>
            <a:t>与员工签订协议书</a:t>
          </a:r>
          <a:endParaRPr lang="en-US" sz="1600" dirty="0">
            <a:latin typeface="微软雅黑" panose="020B0503020204020204" pitchFamily="34" charset="-122"/>
            <a:ea typeface="微软雅黑" panose="020B0503020204020204" pitchFamily="34" charset="-122"/>
          </a:endParaRPr>
        </a:p>
      </dgm:t>
    </dgm:pt>
    <dgm:pt modelId="{9A4F5D11-B8E7-4E13-9F8E-6834E49B0F36}" cxnId="{26FAB2B0-7A6A-494A-8CCA-FA5ADDE7666D}" type="parTrans">
      <dgm:prSet/>
      <dgm:spPr/>
      <dgm:t>
        <a:bodyPr/>
        <a:lstStyle/>
        <a:p>
          <a:endParaRPr lang="en-US" sz="1600">
            <a:latin typeface="微软雅黑" panose="020B0503020204020204" pitchFamily="34" charset="-122"/>
            <a:ea typeface="微软雅黑" panose="020B0503020204020204" pitchFamily="34" charset="-122"/>
          </a:endParaRPr>
        </a:p>
      </dgm:t>
    </dgm:pt>
    <dgm:pt modelId="{40BB83C5-BC9E-4C78-A13A-1A241706FB20}" cxnId="{26FAB2B0-7A6A-494A-8CCA-FA5ADDE7666D}" type="sibTrans">
      <dgm:prSet/>
      <dgm:spPr/>
      <dgm:t>
        <a:bodyPr/>
        <a:lstStyle/>
        <a:p>
          <a:endParaRPr lang="en-US" sz="1600">
            <a:latin typeface="微软雅黑" panose="020B0503020204020204" pitchFamily="34" charset="-122"/>
            <a:ea typeface="微软雅黑" panose="020B0503020204020204" pitchFamily="34" charset="-122"/>
          </a:endParaRPr>
        </a:p>
      </dgm:t>
    </dgm:pt>
    <dgm:pt modelId="{09E94AF8-F3C4-4526-8586-C085128B1975}" type="pres">
      <dgm:prSet presAssocID="{2F801253-139C-4E8C-B6BD-050982F94A39}" presName="Name0" presStyleCnt="0">
        <dgm:presLayoutVars>
          <dgm:dir/>
          <dgm:animLvl val="lvl"/>
          <dgm:resizeHandles val="exact"/>
        </dgm:presLayoutVars>
      </dgm:prSet>
      <dgm:spPr/>
    </dgm:pt>
    <dgm:pt modelId="{064C4160-21D0-4533-AB1B-F8C397EB03F9}" type="pres">
      <dgm:prSet presAssocID="{18E5D332-447B-4EDB-87B7-924828D29624}" presName="parTxOnly" presStyleLbl="node1" presStyleIdx="0" presStyleCnt="5">
        <dgm:presLayoutVars>
          <dgm:chMax val="0"/>
          <dgm:chPref val="0"/>
          <dgm:bulletEnabled val="1"/>
        </dgm:presLayoutVars>
      </dgm:prSet>
      <dgm:spPr/>
      <dgm:t>
        <a:bodyPr/>
        <a:lstStyle/>
        <a:p>
          <a:endParaRPr lang="en-US"/>
        </a:p>
      </dgm:t>
    </dgm:pt>
    <dgm:pt modelId="{CAFE0E3E-3DBC-4714-885F-4D1241CA90C6}" type="pres">
      <dgm:prSet presAssocID="{46F8E8C1-1D70-41C1-B900-1BF1BD212DAB}" presName="parTxOnlySpace" presStyleCnt="0"/>
      <dgm:spPr/>
    </dgm:pt>
    <dgm:pt modelId="{D7C479DA-8A1A-40D3-9E31-A9858834DE96}" type="pres">
      <dgm:prSet presAssocID="{2468FCD8-2254-4939-BDF1-C6AEA7518D79}" presName="parTxOnly" presStyleLbl="node1" presStyleIdx="1" presStyleCnt="5">
        <dgm:presLayoutVars>
          <dgm:chMax val="0"/>
          <dgm:chPref val="0"/>
          <dgm:bulletEnabled val="1"/>
        </dgm:presLayoutVars>
      </dgm:prSet>
      <dgm:spPr/>
      <dgm:t>
        <a:bodyPr/>
        <a:lstStyle/>
        <a:p>
          <a:endParaRPr lang="en-US"/>
        </a:p>
      </dgm:t>
    </dgm:pt>
    <dgm:pt modelId="{E0D305F2-26BE-4464-B258-81F31D7248E1}" type="pres">
      <dgm:prSet presAssocID="{5F4C9534-8E49-4F29-B264-09565DCDC465}" presName="parTxOnlySpace" presStyleCnt="0"/>
      <dgm:spPr/>
    </dgm:pt>
    <dgm:pt modelId="{578ACBB3-9A9E-4872-879E-7F93BC9258E6}" type="pres">
      <dgm:prSet presAssocID="{1BF363CC-2B47-46BF-858F-958C53E88E87}" presName="parTxOnly" presStyleLbl="node1" presStyleIdx="2" presStyleCnt="5">
        <dgm:presLayoutVars>
          <dgm:chMax val="0"/>
          <dgm:chPref val="0"/>
          <dgm:bulletEnabled val="1"/>
        </dgm:presLayoutVars>
      </dgm:prSet>
      <dgm:spPr/>
      <dgm:t>
        <a:bodyPr/>
        <a:lstStyle/>
        <a:p>
          <a:endParaRPr lang="en-US"/>
        </a:p>
      </dgm:t>
    </dgm:pt>
    <dgm:pt modelId="{38D11347-4C42-4F7D-94FF-1CB12FAE562D}" type="pres">
      <dgm:prSet presAssocID="{9EF20C06-E72B-4CC5-BA18-4A90E04D240F}" presName="parTxOnlySpace" presStyleCnt="0"/>
      <dgm:spPr/>
    </dgm:pt>
    <dgm:pt modelId="{E84A7518-E7BD-4173-9D3D-C8B0C346BD8C}" type="pres">
      <dgm:prSet presAssocID="{025F1ED3-A47E-4FBC-AC4E-CC1C26ED0CA7}" presName="parTxOnly" presStyleLbl="node1" presStyleIdx="3" presStyleCnt="5">
        <dgm:presLayoutVars>
          <dgm:chMax val="0"/>
          <dgm:chPref val="0"/>
          <dgm:bulletEnabled val="1"/>
        </dgm:presLayoutVars>
      </dgm:prSet>
      <dgm:spPr/>
      <dgm:t>
        <a:bodyPr/>
        <a:lstStyle/>
        <a:p>
          <a:endParaRPr lang="en-US"/>
        </a:p>
      </dgm:t>
    </dgm:pt>
    <dgm:pt modelId="{D1D6C28E-B55F-4E64-8831-3829F7BCE91C}" type="pres">
      <dgm:prSet presAssocID="{40BB83C5-BC9E-4C78-A13A-1A241706FB20}" presName="parTxOnlySpace" presStyleCnt="0"/>
      <dgm:spPr/>
    </dgm:pt>
    <dgm:pt modelId="{08779983-3083-4FDC-B097-395B0742FD93}" type="pres">
      <dgm:prSet presAssocID="{5111A35E-702F-465E-B72B-CC36B924E832}" presName="parTxOnly" presStyleLbl="node1" presStyleIdx="4" presStyleCnt="5">
        <dgm:presLayoutVars>
          <dgm:chMax val="0"/>
          <dgm:chPref val="0"/>
          <dgm:bulletEnabled val="1"/>
        </dgm:presLayoutVars>
      </dgm:prSet>
      <dgm:spPr/>
      <dgm:t>
        <a:bodyPr/>
        <a:lstStyle/>
        <a:p>
          <a:endParaRPr lang="en-US"/>
        </a:p>
      </dgm:t>
    </dgm:pt>
  </dgm:ptLst>
  <dgm:cxnLst>
    <dgm:cxn modelId="{DAFF27D9-7DD8-45BB-929C-F20BCBBF3085}" type="presOf" srcId="{5111A35E-702F-465E-B72B-CC36B924E832}" destId="{08779983-3083-4FDC-B097-395B0742FD93}" srcOrd="0" destOrd="0" presId="urn:microsoft.com/office/officeart/2005/8/layout/chevron1"/>
    <dgm:cxn modelId="{26FAB2B0-7A6A-494A-8CCA-FA5ADDE7666D}" srcId="{2F801253-139C-4E8C-B6BD-050982F94A39}" destId="{025F1ED3-A47E-4FBC-AC4E-CC1C26ED0CA7}" srcOrd="3" destOrd="0" parTransId="{9A4F5D11-B8E7-4E13-9F8E-6834E49B0F36}" sibTransId="{40BB83C5-BC9E-4C78-A13A-1A241706FB20}"/>
    <dgm:cxn modelId="{3EA287F2-FD44-4950-BD97-4088095DCB81}" srcId="{2F801253-139C-4E8C-B6BD-050982F94A39}" destId="{2468FCD8-2254-4939-BDF1-C6AEA7518D79}" srcOrd="1" destOrd="0" parTransId="{98BD8650-723A-453A-A6B9-C0B5BCFEB54B}" sibTransId="{5F4C9534-8E49-4F29-B264-09565DCDC465}"/>
    <dgm:cxn modelId="{444F2F52-BB9A-4524-9373-F172EE513879}" srcId="{2F801253-139C-4E8C-B6BD-050982F94A39}" destId="{1BF363CC-2B47-46BF-858F-958C53E88E87}" srcOrd="2" destOrd="0" parTransId="{43260AAE-B77C-4B57-AF6D-9368AF5B2CF8}" sibTransId="{9EF20C06-E72B-4CC5-BA18-4A90E04D240F}"/>
    <dgm:cxn modelId="{34DDB422-4537-429D-AD88-5576233CD230}" type="presOf" srcId="{2468FCD8-2254-4939-BDF1-C6AEA7518D79}" destId="{D7C479DA-8A1A-40D3-9E31-A9858834DE96}" srcOrd="0" destOrd="0" presId="urn:microsoft.com/office/officeart/2005/8/layout/chevron1"/>
    <dgm:cxn modelId="{8803BE15-33DD-4C7A-A7B4-24C6617AF8CB}" srcId="{2F801253-139C-4E8C-B6BD-050982F94A39}" destId="{5111A35E-702F-465E-B72B-CC36B924E832}" srcOrd="4" destOrd="0" parTransId="{47D5DD5D-2052-4712-BF62-8B53B5F45153}" sibTransId="{83091D75-E757-46AD-8A9B-4865CF10481D}"/>
    <dgm:cxn modelId="{5897A4F8-3700-4488-AF9A-9E2EB6B7E759}" type="presOf" srcId="{025F1ED3-A47E-4FBC-AC4E-CC1C26ED0CA7}" destId="{E84A7518-E7BD-4173-9D3D-C8B0C346BD8C}" srcOrd="0" destOrd="0" presId="urn:microsoft.com/office/officeart/2005/8/layout/chevron1"/>
    <dgm:cxn modelId="{AF3A85BE-6168-4D23-9FAE-D2256B8C8971}" type="presOf" srcId="{18E5D332-447B-4EDB-87B7-924828D29624}" destId="{064C4160-21D0-4533-AB1B-F8C397EB03F9}" srcOrd="0" destOrd="0" presId="urn:microsoft.com/office/officeart/2005/8/layout/chevron1"/>
    <dgm:cxn modelId="{7DD794DC-BE1B-4317-8F31-8DF018BC7F65}" type="presOf" srcId="{1BF363CC-2B47-46BF-858F-958C53E88E87}" destId="{578ACBB3-9A9E-4872-879E-7F93BC9258E6}" srcOrd="0" destOrd="0" presId="urn:microsoft.com/office/officeart/2005/8/layout/chevron1"/>
    <dgm:cxn modelId="{9A5F3069-6EA1-4074-8AC8-411B7143E4D8}" srcId="{2F801253-139C-4E8C-B6BD-050982F94A39}" destId="{18E5D332-447B-4EDB-87B7-924828D29624}" srcOrd="0" destOrd="0" parTransId="{E9E8BB72-1C12-469E-8601-D8577C7C857E}" sibTransId="{46F8E8C1-1D70-41C1-B900-1BF1BD212DAB}"/>
    <dgm:cxn modelId="{DA67AAAD-D896-446C-8CB8-55FC0BF925A0}" type="presOf" srcId="{2F801253-139C-4E8C-B6BD-050982F94A39}" destId="{09E94AF8-F3C4-4526-8586-C085128B1975}" srcOrd="0" destOrd="0" presId="urn:microsoft.com/office/officeart/2005/8/layout/chevron1"/>
    <dgm:cxn modelId="{5443AC23-57E6-47C2-ADF0-8F77A9DDDAE9}" type="presParOf" srcId="{09E94AF8-F3C4-4526-8586-C085128B1975}" destId="{064C4160-21D0-4533-AB1B-F8C397EB03F9}" srcOrd="0" destOrd="0" presId="urn:microsoft.com/office/officeart/2005/8/layout/chevron1"/>
    <dgm:cxn modelId="{4922C02B-30D4-44DF-A6C4-CCC6F9A9537E}" type="presParOf" srcId="{09E94AF8-F3C4-4526-8586-C085128B1975}" destId="{CAFE0E3E-3DBC-4714-885F-4D1241CA90C6}" srcOrd="1" destOrd="0" presId="urn:microsoft.com/office/officeart/2005/8/layout/chevron1"/>
    <dgm:cxn modelId="{13FCFE30-8770-4B20-8E90-8B2F031E9EC1}" type="presParOf" srcId="{09E94AF8-F3C4-4526-8586-C085128B1975}" destId="{D7C479DA-8A1A-40D3-9E31-A9858834DE96}" srcOrd="2" destOrd="0" presId="urn:microsoft.com/office/officeart/2005/8/layout/chevron1"/>
    <dgm:cxn modelId="{1426AEA3-B962-4B0B-8C3A-9070546A82A3}" type="presParOf" srcId="{09E94AF8-F3C4-4526-8586-C085128B1975}" destId="{E0D305F2-26BE-4464-B258-81F31D7248E1}" srcOrd="3" destOrd="0" presId="urn:microsoft.com/office/officeart/2005/8/layout/chevron1"/>
    <dgm:cxn modelId="{D7A58FDA-1A0E-4A0B-8D7E-90F306103997}" type="presParOf" srcId="{09E94AF8-F3C4-4526-8586-C085128B1975}" destId="{578ACBB3-9A9E-4872-879E-7F93BC9258E6}" srcOrd="4" destOrd="0" presId="urn:microsoft.com/office/officeart/2005/8/layout/chevron1"/>
    <dgm:cxn modelId="{2222A7AE-0DD4-4756-B633-85B6A4F70B6E}" type="presParOf" srcId="{09E94AF8-F3C4-4526-8586-C085128B1975}" destId="{38D11347-4C42-4F7D-94FF-1CB12FAE562D}" srcOrd="5" destOrd="0" presId="urn:microsoft.com/office/officeart/2005/8/layout/chevron1"/>
    <dgm:cxn modelId="{2FDA16CF-06A0-4FE6-9886-63B11E6BEA19}" type="presParOf" srcId="{09E94AF8-F3C4-4526-8586-C085128B1975}" destId="{E84A7518-E7BD-4173-9D3D-C8B0C346BD8C}" srcOrd="6" destOrd="0" presId="urn:microsoft.com/office/officeart/2005/8/layout/chevron1"/>
    <dgm:cxn modelId="{5EAE85D3-3326-4C42-AE76-92A9F8C9E4C0}" type="presParOf" srcId="{09E94AF8-F3C4-4526-8586-C085128B1975}" destId="{D1D6C28E-B55F-4E64-8831-3829F7BCE91C}" srcOrd="7" destOrd="0" presId="urn:microsoft.com/office/officeart/2005/8/layout/chevron1"/>
    <dgm:cxn modelId="{57AE1E0C-B7AB-4257-A35B-497C30EF3E88}" type="presParOf" srcId="{09E94AF8-F3C4-4526-8586-C085128B1975}" destId="{08779983-3083-4FDC-B097-395B0742FD93}" srcOrd="8"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0C6368-3EB3-4165-9735-CFBAD8F58D64}" type="doc">
      <dgm:prSet loTypeId="urn:microsoft.com/office/officeart/2005/8/layout/radial1#1" loCatId="cycle" qsTypeId="urn:microsoft.com/office/officeart/2005/8/quickstyle/simple1#9" qsCatId="simple" csTypeId="urn:microsoft.com/office/officeart/2005/8/colors/colorful2#2" csCatId="colorful" phldr="1"/>
      <dgm:spPr/>
      <dgm:t>
        <a:bodyPr/>
        <a:lstStyle/>
        <a:p>
          <a:endParaRPr lang="en-US"/>
        </a:p>
      </dgm:t>
    </dgm:pt>
    <dgm:pt modelId="{59579D71-DE68-45F3-944E-244BE3C6D498}">
      <dgm:prSet phldrT="[文本]" custT="1"/>
      <dgm:spPr/>
      <dgm:t>
        <a:bodyPr/>
        <a:lstStyle/>
        <a:p>
          <a:r>
            <a:rPr lang="en-US" altLang="zh-CN" sz="2000" b="1" dirty="0" smtClean="0">
              <a:latin typeface="微软雅黑" panose="020B0503020204020204" pitchFamily="34" charset="-122"/>
              <a:ea typeface="微软雅黑" panose="020B0503020204020204" pitchFamily="34" charset="-122"/>
            </a:rPr>
            <a:t>EAP</a:t>
          </a:r>
          <a:endParaRPr lang="en-US" sz="2000" b="1" dirty="0">
            <a:latin typeface="微软雅黑" panose="020B0503020204020204" pitchFamily="34" charset="-122"/>
            <a:ea typeface="微软雅黑" panose="020B0503020204020204" pitchFamily="34" charset="-122"/>
          </a:endParaRPr>
        </a:p>
      </dgm:t>
    </dgm:pt>
    <dgm:pt modelId="{2FE6485A-6F2C-497D-B022-382C5BC8ED48}" cxnId="{6945359D-1402-48F8-918F-0F566FC330AF}" type="parTrans">
      <dgm:prSet/>
      <dgm:spPr/>
      <dgm:t>
        <a:bodyPr/>
        <a:lstStyle/>
        <a:p>
          <a:endParaRPr lang="en-US" sz="1600" b="1">
            <a:latin typeface="微软雅黑" panose="020B0503020204020204" pitchFamily="34" charset="-122"/>
            <a:ea typeface="微软雅黑" panose="020B0503020204020204" pitchFamily="34" charset="-122"/>
          </a:endParaRPr>
        </a:p>
      </dgm:t>
    </dgm:pt>
    <dgm:pt modelId="{4B2D8567-8AE1-4D16-A472-1661FFEDE513}" cxnId="{6945359D-1402-48F8-918F-0F566FC330AF}" type="sibTrans">
      <dgm:prSet/>
      <dgm:spPr/>
      <dgm:t>
        <a:bodyPr/>
        <a:lstStyle/>
        <a:p>
          <a:endParaRPr lang="en-US" sz="1600" b="1">
            <a:latin typeface="微软雅黑" panose="020B0503020204020204" pitchFamily="34" charset="-122"/>
            <a:ea typeface="微软雅黑" panose="020B0503020204020204" pitchFamily="34" charset="-122"/>
          </a:endParaRPr>
        </a:p>
      </dgm:t>
    </dgm:pt>
    <dgm:pt modelId="{79A32391-CE22-453C-807B-354C6EB15239}">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情绪压力管理</a:t>
          </a:r>
          <a:endParaRPr lang="en-US" sz="1600" b="1" dirty="0">
            <a:latin typeface="微软雅黑" panose="020B0503020204020204" pitchFamily="34" charset="-122"/>
            <a:ea typeface="微软雅黑" panose="020B0503020204020204" pitchFamily="34" charset="-122"/>
          </a:endParaRPr>
        </a:p>
      </dgm:t>
    </dgm:pt>
    <dgm:pt modelId="{FC3B1E31-D6EC-4FEA-AC46-11EB2BE016AE}" cxnId="{49195200-6276-478A-8CA6-96784E4E7F58}" type="parTrans">
      <dgm:prSet custT="1"/>
      <dgm:spPr/>
      <dgm:t>
        <a:bodyPr/>
        <a:lstStyle/>
        <a:p>
          <a:endParaRPr lang="en-US" sz="1600" b="1">
            <a:latin typeface="微软雅黑" panose="020B0503020204020204" pitchFamily="34" charset="-122"/>
            <a:ea typeface="微软雅黑" panose="020B0503020204020204" pitchFamily="34" charset="-122"/>
          </a:endParaRPr>
        </a:p>
      </dgm:t>
    </dgm:pt>
    <dgm:pt modelId="{911C1376-3FD1-4364-AA0B-29FEE923BAED}" cxnId="{49195200-6276-478A-8CA6-96784E4E7F58}" type="sibTrans">
      <dgm:prSet/>
      <dgm:spPr/>
      <dgm:t>
        <a:bodyPr/>
        <a:lstStyle/>
        <a:p>
          <a:endParaRPr lang="en-US" sz="1600" b="1">
            <a:latin typeface="微软雅黑" panose="020B0503020204020204" pitchFamily="34" charset="-122"/>
            <a:ea typeface="微软雅黑" panose="020B0503020204020204" pitchFamily="34" charset="-122"/>
          </a:endParaRPr>
        </a:p>
      </dgm:t>
    </dgm:pt>
    <dgm:pt modelId="{3651CFD6-7628-4FB4-A0F8-17264E86F9CE}">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恋爱婚姻</a:t>
          </a:r>
          <a:endParaRPr lang="en-US" sz="1600" b="1" dirty="0">
            <a:latin typeface="微软雅黑" panose="020B0503020204020204" pitchFamily="34" charset="-122"/>
            <a:ea typeface="微软雅黑" panose="020B0503020204020204" pitchFamily="34" charset="-122"/>
          </a:endParaRPr>
        </a:p>
      </dgm:t>
    </dgm:pt>
    <dgm:pt modelId="{B7BF88AE-3FD0-4423-99E4-99BE3E536D7B}" cxnId="{2EF55757-72CF-46CC-BF9C-DEC9C675B82E}" type="parTrans">
      <dgm:prSet custT="1"/>
      <dgm:spPr/>
      <dgm:t>
        <a:bodyPr/>
        <a:lstStyle/>
        <a:p>
          <a:endParaRPr lang="en-US" sz="1600" b="1">
            <a:latin typeface="微软雅黑" panose="020B0503020204020204" pitchFamily="34" charset="-122"/>
            <a:ea typeface="微软雅黑" panose="020B0503020204020204" pitchFamily="34" charset="-122"/>
          </a:endParaRPr>
        </a:p>
      </dgm:t>
    </dgm:pt>
    <dgm:pt modelId="{8D7F5D98-2C0A-454E-9C05-0A30E074DEC4}" cxnId="{2EF55757-72CF-46CC-BF9C-DEC9C675B82E}" type="sibTrans">
      <dgm:prSet/>
      <dgm:spPr/>
      <dgm:t>
        <a:bodyPr/>
        <a:lstStyle/>
        <a:p>
          <a:endParaRPr lang="en-US" sz="1600" b="1">
            <a:latin typeface="微软雅黑" panose="020B0503020204020204" pitchFamily="34" charset="-122"/>
            <a:ea typeface="微软雅黑" panose="020B0503020204020204" pitchFamily="34" charset="-122"/>
          </a:endParaRPr>
        </a:p>
      </dgm:t>
    </dgm:pt>
    <dgm:pt modelId="{81ECDC1E-97F1-4814-8ACC-E316D662CC17}">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亲子关系</a:t>
          </a:r>
          <a:endParaRPr lang="en-US" sz="1600" b="1" dirty="0">
            <a:latin typeface="微软雅黑" panose="020B0503020204020204" pitchFamily="34" charset="-122"/>
            <a:ea typeface="微软雅黑" panose="020B0503020204020204" pitchFamily="34" charset="-122"/>
          </a:endParaRPr>
        </a:p>
      </dgm:t>
    </dgm:pt>
    <dgm:pt modelId="{F5C0EDFD-C1F2-4168-8743-722691D12332}" cxnId="{5104B637-377F-4B51-B72E-B2AEB6E14E9C}" type="parTrans">
      <dgm:prSet custT="1"/>
      <dgm:spPr/>
      <dgm:t>
        <a:bodyPr/>
        <a:lstStyle/>
        <a:p>
          <a:endParaRPr lang="en-US" sz="1600" b="1">
            <a:latin typeface="微软雅黑" panose="020B0503020204020204" pitchFamily="34" charset="-122"/>
            <a:ea typeface="微软雅黑" panose="020B0503020204020204" pitchFamily="34" charset="-122"/>
          </a:endParaRPr>
        </a:p>
      </dgm:t>
    </dgm:pt>
    <dgm:pt modelId="{D3942CE8-17C6-47B0-926D-A3D6C46BB0DB}" cxnId="{5104B637-377F-4B51-B72E-B2AEB6E14E9C}" type="sibTrans">
      <dgm:prSet/>
      <dgm:spPr/>
      <dgm:t>
        <a:bodyPr/>
        <a:lstStyle/>
        <a:p>
          <a:endParaRPr lang="en-US" sz="1600" b="1">
            <a:latin typeface="微软雅黑" panose="020B0503020204020204" pitchFamily="34" charset="-122"/>
            <a:ea typeface="微软雅黑" panose="020B0503020204020204" pitchFamily="34" charset="-122"/>
          </a:endParaRPr>
        </a:p>
      </dgm:t>
    </dgm:pt>
    <dgm:pt modelId="{AB5671ED-F3A8-4F95-8D55-50E5885ED995}">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危机事件</a:t>
          </a:r>
          <a:endParaRPr lang="en-US" sz="1600" b="1" dirty="0">
            <a:latin typeface="微软雅黑" panose="020B0503020204020204" pitchFamily="34" charset="-122"/>
            <a:ea typeface="微软雅黑" panose="020B0503020204020204" pitchFamily="34" charset="-122"/>
          </a:endParaRPr>
        </a:p>
      </dgm:t>
    </dgm:pt>
    <dgm:pt modelId="{B8A6235A-0DD0-4092-B14C-798EA18106F4}" cxnId="{81AF8E1F-593A-4EBF-A6BC-CA5F452258EE}" type="parTrans">
      <dgm:prSet custT="1"/>
      <dgm:spPr/>
      <dgm:t>
        <a:bodyPr/>
        <a:lstStyle/>
        <a:p>
          <a:endParaRPr lang="en-US" sz="1600" b="1">
            <a:latin typeface="微软雅黑" panose="020B0503020204020204" pitchFamily="34" charset="-122"/>
            <a:ea typeface="微软雅黑" panose="020B0503020204020204" pitchFamily="34" charset="-122"/>
          </a:endParaRPr>
        </a:p>
      </dgm:t>
    </dgm:pt>
    <dgm:pt modelId="{3DD01834-918B-4D55-97FD-D33653573DE4}" cxnId="{81AF8E1F-593A-4EBF-A6BC-CA5F452258EE}" type="sibTrans">
      <dgm:prSet/>
      <dgm:spPr/>
      <dgm:t>
        <a:bodyPr/>
        <a:lstStyle/>
        <a:p>
          <a:endParaRPr lang="en-US" sz="1600" b="1">
            <a:latin typeface="微软雅黑" panose="020B0503020204020204" pitchFamily="34" charset="-122"/>
            <a:ea typeface="微软雅黑" panose="020B0503020204020204" pitchFamily="34" charset="-122"/>
          </a:endParaRPr>
        </a:p>
      </dgm:t>
    </dgm:pt>
    <dgm:pt modelId="{49A98C0D-9939-4489-B188-E97E8DF51FAB}">
      <dgm:prSet custT="1"/>
      <dgm:spPr/>
      <dgm:t>
        <a:bodyPr/>
        <a:lstStyle/>
        <a:p>
          <a:r>
            <a:rPr lang="zh-CN" altLang="en-US" sz="1600" b="1" dirty="0" smtClean="0">
              <a:latin typeface="微软雅黑" panose="020B0503020204020204" pitchFamily="34" charset="-122"/>
              <a:ea typeface="微软雅黑" panose="020B0503020204020204" pitchFamily="34" charset="-122"/>
            </a:rPr>
            <a:t>职业心理健康</a:t>
          </a:r>
          <a:endParaRPr lang="en-US" sz="1600" b="1" dirty="0">
            <a:latin typeface="微软雅黑" panose="020B0503020204020204" pitchFamily="34" charset="-122"/>
            <a:ea typeface="微软雅黑" panose="020B0503020204020204" pitchFamily="34" charset="-122"/>
          </a:endParaRPr>
        </a:p>
      </dgm:t>
    </dgm:pt>
    <dgm:pt modelId="{62DC0F9F-9B52-40DB-9FA3-CE62EE5B484B}" cxnId="{C010A59A-B75C-4CAF-BC5A-433D3D7C91AF}" type="parTrans">
      <dgm:prSet/>
      <dgm:spPr/>
      <dgm:t>
        <a:bodyPr/>
        <a:lstStyle/>
        <a:p>
          <a:endParaRPr lang="en-US"/>
        </a:p>
      </dgm:t>
    </dgm:pt>
    <dgm:pt modelId="{7850C71A-F0FD-4112-80E3-094C17964596}" cxnId="{C010A59A-B75C-4CAF-BC5A-433D3D7C91AF}" type="sibTrans">
      <dgm:prSet/>
      <dgm:spPr/>
      <dgm:t>
        <a:bodyPr/>
        <a:lstStyle/>
        <a:p>
          <a:endParaRPr lang="en-US"/>
        </a:p>
      </dgm:t>
    </dgm:pt>
    <dgm:pt modelId="{7BD5EB60-EF37-4A15-87EA-4A9D5012AF08}">
      <dgm:prSet custT="1"/>
      <dgm:spPr/>
      <dgm:t>
        <a:bodyPr/>
        <a:lstStyle/>
        <a:p>
          <a:r>
            <a:rPr lang="zh-CN" altLang="en-US" sz="1600" b="1" dirty="0" smtClean="0">
              <a:latin typeface="微软雅黑" panose="020B0503020204020204" pitchFamily="34" charset="-122"/>
              <a:ea typeface="微软雅黑" panose="020B0503020204020204" pitchFamily="34" charset="-122"/>
            </a:rPr>
            <a:t>职场问题</a:t>
          </a:r>
          <a:endParaRPr lang="en-US" sz="1600" b="1" dirty="0">
            <a:latin typeface="微软雅黑" panose="020B0503020204020204" pitchFamily="34" charset="-122"/>
            <a:ea typeface="微软雅黑" panose="020B0503020204020204" pitchFamily="34" charset="-122"/>
          </a:endParaRPr>
        </a:p>
      </dgm:t>
    </dgm:pt>
    <dgm:pt modelId="{DDFD9EE4-0F16-454D-B6E7-EA0737B716AA}" cxnId="{9E65A169-E8A6-4CDE-B6DC-C32A88F77AED}" type="parTrans">
      <dgm:prSet/>
      <dgm:spPr/>
      <dgm:t>
        <a:bodyPr/>
        <a:lstStyle/>
        <a:p>
          <a:endParaRPr lang="en-US"/>
        </a:p>
      </dgm:t>
    </dgm:pt>
    <dgm:pt modelId="{21F34ED2-E7A9-4A3E-AF6F-88D85C065C17}" cxnId="{9E65A169-E8A6-4CDE-B6DC-C32A88F77AED}" type="sibTrans">
      <dgm:prSet/>
      <dgm:spPr/>
      <dgm:t>
        <a:bodyPr/>
        <a:lstStyle/>
        <a:p>
          <a:endParaRPr lang="en-US"/>
        </a:p>
      </dgm:t>
    </dgm:pt>
    <dgm:pt modelId="{41F44665-D540-47C6-A8E0-8FAAAED89DC2}" type="pres">
      <dgm:prSet presAssocID="{E70C6368-3EB3-4165-9735-CFBAD8F58D64}" presName="cycle" presStyleCnt="0">
        <dgm:presLayoutVars>
          <dgm:chMax val="1"/>
          <dgm:dir/>
          <dgm:animLvl val="ctr"/>
          <dgm:resizeHandles val="exact"/>
        </dgm:presLayoutVars>
      </dgm:prSet>
      <dgm:spPr/>
      <dgm:t>
        <a:bodyPr/>
        <a:lstStyle/>
        <a:p>
          <a:endParaRPr lang="en-US"/>
        </a:p>
      </dgm:t>
    </dgm:pt>
    <dgm:pt modelId="{6C307B38-1462-4514-BA49-978AFD82E873}" type="pres">
      <dgm:prSet presAssocID="{59579D71-DE68-45F3-944E-244BE3C6D498}" presName="centerShape" presStyleLbl="node0" presStyleIdx="0" presStyleCnt="1"/>
      <dgm:spPr/>
      <dgm:t>
        <a:bodyPr/>
        <a:lstStyle/>
        <a:p>
          <a:endParaRPr lang="en-US"/>
        </a:p>
      </dgm:t>
    </dgm:pt>
    <dgm:pt modelId="{C80116AF-EF57-4BDA-978A-BEC657ABD1C8}" type="pres">
      <dgm:prSet presAssocID="{FC3B1E31-D6EC-4FEA-AC46-11EB2BE016AE}" presName="Name9" presStyleLbl="parChTrans1D2" presStyleIdx="0" presStyleCnt="6"/>
      <dgm:spPr/>
      <dgm:t>
        <a:bodyPr/>
        <a:lstStyle/>
        <a:p>
          <a:endParaRPr lang="en-US"/>
        </a:p>
      </dgm:t>
    </dgm:pt>
    <dgm:pt modelId="{73DE6D16-6BAC-42A8-B160-BC1F04C741DB}" type="pres">
      <dgm:prSet presAssocID="{FC3B1E31-D6EC-4FEA-AC46-11EB2BE016AE}" presName="connTx" presStyleLbl="parChTrans1D2" presStyleIdx="0" presStyleCnt="6"/>
      <dgm:spPr/>
      <dgm:t>
        <a:bodyPr/>
        <a:lstStyle/>
        <a:p>
          <a:endParaRPr lang="en-US"/>
        </a:p>
      </dgm:t>
    </dgm:pt>
    <dgm:pt modelId="{2734CA09-5ACC-478C-A260-0499848EAA7E}" type="pres">
      <dgm:prSet presAssocID="{79A32391-CE22-453C-807B-354C6EB15239}" presName="node" presStyleLbl="node1" presStyleIdx="0" presStyleCnt="6">
        <dgm:presLayoutVars>
          <dgm:bulletEnabled val="1"/>
        </dgm:presLayoutVars>
      </dgm:prSet>
      <dgm:spPr/>
      <dgm:t>
        <a:bodyPr/>
        <a:lstStyle/>
        <a:p>
          <a:endParaRPr lang="en-US"/>
        </a:p>
      </dgm:t>
    </dgm:pt>
    <dgm:pt modelId="{DCBC48A8-5D83-4B7A-9066-8EB5701B7E14}" type="pres">
      <dgm:prSet presAssocID="{DDFD9EE4-0F16-454D-B6E7-EA0737B716AA}" presName="Name9" presStyleLbl="parChTrans1D2" presStyleIdx="1" presStyleCnt="6"/>
      <dgm:spPr/>
      <dgm:t>
        <a:bodyPr/>
        <a:lstStyle/>
        <a:p>
          <a:endParaRPr lang="en-US"/>
        </a:p>
      </dgm:t>
    </dgm:pt>
    <dgm:pt modelId="{869A0D2D-FCB8-4F01-8DEE-6E715172C133}" type="pres">
      <dgm:prSet presAssocID="{DDFD9EE4-0F16-454D-B6E7-EA0737B716AA}" presName="connTx" presStyleLbl="parChTrans1D2" presStyleIdx="1" presStyleCnt="6"/>
      <dgm:spPr/>
      <dgm:t>
        <a:bodyPr/>
        <a:lstStyle/>
        <a:p>
          <a:endParaRPr lang="en-US"/>
        </a:p>
      </dgm:t>
    </dgm:pt>
    <dgm:pt modelId="{38FF4B4D-0C7C-45C8-8C08-124B34DC1AA0}" type="pres">
      <dgm:prSet presAssocID="{7BD5EB60-EF37-4A15-87EA-4A9D5012AF08}" presName="node" presStyleLbl="node1" presStyleIdx="1" presStyleCnt="6">
        <dgm:presLayoutVars>
          <dgm:bulletEnabled val="1"/>
        </dgm:presLayoutVars>
      </dgm:prSet>
      <dgm:spPr/>
      <dgm:t>
        <a:bodyPr/>
        <a:lstStyle/>
        <a:p>
          <a:endParaRPr lang="en-US"/>
        </a:p>
      </dgm:t>
    </dgm:pt>
    <dgm:pt modelId="{F98758EE-42AC-458D-A965-D3B5BE8907BE}" type="pres">
      <dgm:prSet presAssocID="{62DC0F9F-9B52-40DB-9FA3-CE62EE5B484B}" presName="Name9" presStyleLbl="parChTrans1D2" presStyleIdx="2" presStyleCnt="6"/>
      <dgm:spPr/>
      <dgm:t>
        <a:bodyPr/>
        <a:lstStyle/>
        <a:p>
          <a:endParaRPr lang="en-US"/>
        </a:p>
      </dgm:t>
    </dgm:pt>
    <dgm:pt modelId="{8AB34DD7-3819-49C5-A767-14B96E5ACFDE}" type="pres">
      <dgm:prSet presAssocID="{62DC0F9F-9B52-40DB-9FA3-CE62EE5B484B}" presName="connTx" presStyleLbl="parChTrans1D2" presStyleIdx="2" presStyleCnt="6"/>
      <dgm:spPr/>
      <dgm:t>
        <a:bodyPr/>
        <a:lstStyle/>
        <a:p>
          <a:endParaRPr lang="en-US"/>
        </a:p>
      </dgm:t>
    </dgm:pt>
    <dgm:pt modelId="{1AF539B5-B4FE-451D-B24D-02782B3C33B1}" type="pres">
      <dgm:prSet presAssocID="{49A98C0D-9939-4489-B188-E97E8DF51FAB}" presName="node" presStyleLbl="node1" presStyleIdx="2" presStyleCnt="6">
        <dgm:presLayoutVars>
          <dgm:bulletEnabled val="1"/>
        </dgm:presLayoutVars>
      </dgm:prSet>
      <dgm:spPr/>
      <dgm:t>
        <a:bodyPr/>
        <a:lstStyle/>
        <a:p>
          <a:endParaRPr lang="en-US"/>
        </a:p>
      </dgm:t>
    </dgm:pt>
    <dgm:pt modelId="{4894D05D-D771-4FAE-B9F8-1F2666C8C409}" type="pres">
      <dgm:prSet presAssocID="{B7BF88AE-3FD0-4423-99E4-99BE3E536D7B}" presName="Name9" presStyleLbl="parChTrans1D2" presStyleIdx="3" presStyleCnt="6"/>
      <dgm:spPr/>
      <dgm:t>
        <a:bodyPr/>
        <a:lstStyle/>
        <a:p>
          <a:endParaRPr lang="en-US"/>
        </a:p>
      </dgm:t>
    </dgm:pt>
    <dgm:pt modelId="{CC657E2A-E98B-4520-8110-8A7DCFE82CF7}" type="pres">
      <dgm:prSet presAssocID="{B7BF88AE-3FD0-4423-99E4-99BE3E536D7B}" presName="connTx" presStyleLbl="parChTrans1D2" presStyleIdx="3" presStyleCnt="6"/>
      <dgm:spPr/>
      <dgm:t>
        <a:bodyPr/>
        <a:lstStyle/>
        <a:p>
          <a:endParaRPr lang="en-US"/>
        </a:p>
      </dgm:t>
    </dgm:pt>
    <dgm:pt modelId="{1E154208-5F97-41F3-BA0E-7B3A6B3FE9C3}" type="pres">
      <dgm:prSet presAssocID="{3651CFD6-7628-4FB4-A0F8-17264E86F9CE}" presName="node" presStyleLbl="node1" presStyleIdx="3" presStyleCnt="6">
        <dgm:presLayoutVars>
          <dgm:bulletEnabled val="1"/>
        </dgm:presLayoutVars>
      </dgm:prSet>
      <dgm:spPr/>
      <dgm:t>
        <a:bodyPr/>
        <a:lstStyle/>
        <a:p>
          <a:endParaRPr lang="en-US"/>
        </a:p>
      </dgm:t>
    </dgm:pt>
    <dgm:pt modelId="{1F8598D1-0D56-41B4-8DF4-358A0D96430C}" type="pres">
      <dgm:prSet presAssocID="{F5C0EDFD-C1F2-4168-8743-722691D12332}" presName="Name9" presStyleLbl="parChTrans1D2" presStyleIdx="4" presStyleCnt="6"/>
      <dgm:spPr/>
      <dgm:t>
        <a:bodyPr/>
        <a:lstStyle/>
        <a:p>
          <a:endParaRPr lang="en-US"/>
        </a:p>
      </dgm:t>
    </dgm:pt>
    <dgm:pt modelId="{70DBFC15-1298-4CE0-B266-63093740F627}" type="pres">
      <dgm:prSet presAssocID="{F5C0EDFD-C1F2-4168-8743-722691D12332}" presName="connTx" presStyleLbl="parChTrans1D2" presStyleIdx="4" presStyleCnt="6"/>
      <dgm:spPr/>
      <dgm:t>
        <a:bodyPr/>
        <a:lstStyle/>
        <a:p>
          <a:endParaRPr lang="en-US"/>
        </a:p>
      </dgm:t>
    </dgm:pt>
    <dgm:pt modelId="{4B52E819-7844-430B-9C0E-7F3B01AA8ACD}" type="pres">
      <dgm:prSet presAssocID="{81ECDC1E-97F1-4814-8ACC-E316D662CC17}" presName="node" presStyleLbl="node1" presStyleIdx="4" presStyleCnt="6">
        <dgm:presLayoutVars>
          <dgm:bulletEnabled val="1"/>
        </dgm:presLayoutVars>
      </dgm:prSet>
      <dgm:spPr/>
      <dgm:t>
        <a:bodyPr/>
        <a:lstStyle/>
        <a:p>
          <a:endParaRPr lang="en-US"/>
        </a:p>
      </dgm:t>
    </dgm:pt>
    <dgm:pt modelId="{BD3992AD-3AAA-4D17-A9C0-FA7D9395EEE8}" type="pres">
      <dgm:prSet presAssocID="{B8A6235A-0DD0-4092-B14C-798EA18106F4}" presName="Name9" presStyleLbl="parChTrans1D2" presStyleIdx="5" presStyleCnt="6"/>
      <dgm:spPr/>
      <dgm:t>
        <a:bodyPr/>
        <a:lstStyle/>
        <a:p>
          <a:endParaRPr lang="en-US"/>
        </a:p>
      </dgm:t>
    </dgm:pt>
    <dgm:pt modelId="{7379BA68-5CA1-485E-A9A8-914C8735DA20}" type="pres">
      <dgm:prSet presAssocID="{B8A6235A-0DD0-4092-B14C-798EA18106F4}" presName="connTx" presStyleLbl="parChTrans1D2" presStyleIdx="5" presStyleCnt="6"/>
      <dgm:spPr/>
      <dgm:t>
        <a:bodyPr/>
        <a:lstStyle/>
        <a:p>
          <a:endParaRPr lang="en-US"/>
        </a:p>
      </dgm:t>
    </dgm:pt>
    <dgm:pt modelId="{0C27280B-CC13-47D8-BB0C-A20A2653B1C8}" type="pres">
      <dgm:prSet presAssocID="{AB5671ED-F3A8-4F95-8D55-50E5885ED995}" presName="node" presStyleLbl="node1" presStyleIdx="5" presStyleCnt="6">
        <dgm:presLayoutVars>
          <dgm:bulletEnabled val="1"/>
        </dgm:presLayoutVars>
      </dgm:prSet>
      <dgm:spPr/>
      <dgm:t>
        <a:bodyPr/>
        <a:lstStyle/>
        <a:p>
          <a:endParaRPr lang="en-US"/>
        </a:p>
      </dgm:t>
    </dgm:pt>
  </dgm:ptLst>
  <dgm:cxnLst>
    <dgm:cxn modelId="{6945359D-1402-48F8-918F-0F566FC330AF}" srcId="{E70C6368-3EB3-4165-9735-CFBAD8F58D64}" destId="{59579D71-DE68-45F3-944E-244BE3C6D498}" srcOrd="0" destOrd="0" parTransId="{2FE6485A-6F2C-497D-B022-382C5BC8ED48}" sibTransId="{4B2D8567-8AE1-4D16-A472-1661FFEDE513}"/>
    <dgm:cxn modelId="{C219E6D7-7753-4896-90A4-AA6D29B621CB}" type="presOf" srcId="{59579D71-DE68-45F3-944E-244BE3C6D498}" destId="{6C307B38-1462-4514-BA49-978AFD82E873}" srcOrd="0" destOrd="0" presId="urn:microsoft.com/office/officeart/2005/8/layout/radial1#1"/>
    <dgm:cxn modelId="{FA044CAE-AA81-4B91-97A3-F05EC0A394D7}" type="presOf" srcId="{79A32391-CE22-453C-807B-354C6EB15239}" destId="{2734CA09-5ACC-478C-A260-0499848EAA7E}" srcOrd="0" destOrd="0" presId="urn:microsoft.com/office/officeart/2005/8/layout/radial1#1"/>
    <dgm:cxn modelId="{5104B637-377F-4B51-B72E-B2AEB6E14E9C}" srcId="{59579D71-DE68-45F3-944E-244BE3C6D498}" destId="{81ECDC1E-97F1-4814-8ACC-E316D662CC17}" srcOrd="4" destOrd="0" parTransId="{F5C0EDFD-C1F2-4168-8743-722691D12332}" sibTransId="{D3942CE8-17C6-47B0-926D-A3D6C46BB0DB}"/>
    <dgm:cxn modelId="{EE6A4C85-EFD9-4E49-B55A-5F58E7CCE917}" type="presOf" srcId="{E70C6368-3EB3-4165-9735-CFBAD8F58D64}" destId="{41F44665-D540-47C6-A8E0-8FAAAED89DC2}" srcOrd="0" destOrd="0" presId="urn:microsoft.com/office/officeart/2005/8/layout/radial1#1"/>
    <dgm:cxn modelId="{86F71910-254D-4C19-BC2E-4192E3A20AD2}" type="presOf" srcId="{DDFD9EE4-0F16-454D-B6E7-EA0737B716AA}" destId="{DCBC48A8-5D83-4B7A-9066-8EB5701B7E14}" srcOrd="0" destOrd="0" presId="urn:microsoft.com/office/officeart/2005/8/layout/radial1#1"/>
    <dgm:cxn modelId="{1494936B-5FE6-43FC-92A4-2F1C04BBEE6D}" type="presOf" srcId="{49A98C0D-9939-4489-B188-E97E8DF51FAB}" destId="{1AF539B5-B4FE-451D-B24D-02782B3C33B1}" srcOrd="0" destOrd="0" presId="urn:microsoft.com/office/officeart/2005/8/layout/radial1#1"/>
    <dgm:cxn modelId="{E1960633-0886-4048-8F4F-C992983F18C5}" type="presOf" srcId="{FC3B1E31-D6EC-4FEA-AC46-11EB2BE016AE}" destId="{73DE6D16-6BAC-42A8-B160-BC1F04C741DB}" srcOrd="1" destOrd="0" presId="urn:microsoft.com/office/officeart/2005/8/layout/radial1#1"/>
    <dgm:cxn modelId="{DDA7F2C4-0B45-46C4-B4CA-985CFF1E50B2}" type="presOf" srcId="{7BD5EB60-EF37-4A15-87EA-4A9D5012AF08}" destId="{38FF4B4D-0C7C-45C8-8C08-124B34DC1AA0}" srcOrd="0" destOrd="0" presId="urn:microsoft.com/office/officeart/2005/8/layout/radial1#1"/>
    <dgm:cxn modelId="{E6428628-35CB-4B2E-B0A0-F4427AD71B1D}" type="presOf" srcId="{B8A6235A-0DD0-4092-B14C-798EA18106F4}" destId="{7379BA68-5CA1-485E-A9A8-914C8735DA20}" srcOrd="1" destOrd="0" presId="urn:microsoft.com/office/officeart/2005/8/layout/radial1#1"/>
    <dgm:cxn modelId="{2B3567D6-F743-4237-BCE2-A135022E9DD7}" type="presOf" srcId="{B8A6235A-0DD0-4092-B14C-798EA18106F4}" destId="{BD3992AD-3AAA-4D17-A9C0-FA7D9395EEE8}" srcOrd="0" destOrd="0" presId="urn:microsoft.com/office/officeart/2005/8/layout/radial1#1"/>
    <dgm:cxn modelId="{CF9FC3D9-67D3-4A98-BC90-C15EACC88A6E}" type="presOf" srcId="{AB5671ED-F3A8-4F95-8D55-50E5885ED995}" destId="{0C27280B-CC13-47D8-BB0C-A20A2653B1C8}" srcOrd="0" destOrd="0" presId="urn:microsoft.com/office/officeart/2005/8/layout/radial1#1"/>
    <dgm:cxn modelId="{49195200-6276-478A-8CA6-96784E4E7F58}" srcId="{59579D71-DE68-45F3-944E-244BE3C6D498}" destId="{79A32391-CE22-453C-807B-354C6EB15239}" srcOrd="0" destOrd="0" parTransId="{FC3B1E31-D6EC-4FEA-AC46-11EB2BE016AE}" sibTransId="{911C1376-3FD1-4364-AA0B-29FEE923BAED}"/>
    <dgm:cxn modelId="{185EC641-C7D2-4F95-8D05-C763E3D9D5B8}" type="presOf" srcId="{FC3B1E31-D6EC-4FEA-AC46-11EB2BE016AE}" destId="{C80116AF-EF57-4BDA-978A-BEC657ABD1C8}" srcOrd="0" destOrd="0" presId="urn:microsoft.com/office/officeart/2005/8/layout/radial1#1"/>
    <dgm:cxn modelId="{568F6592-CF71-42D5-844D-3F27A77D9527}" type="presOf" srcId="{B7BF88AE-3FD0-4423-99E4-99BE3E536D7B}" destId="{CC657E2A-E98B-4520-8110-8A7DCFE82CF7}" srcOrd="1" destOrd="0" presId="urn:microsoft.com/office/officeart/2005/8/layout/radial1#1"/>
    <dgm:cxn modelId="{81AF8E1F-593A-4EBF-A6BC-CA5F452258EE}" srcId="{59579D71-DE68-45F3-944E-244BE3C6D498}" destId="{AB5671ED-F3A8-4F95-8D55-50E5885ED995}" srcOrd="5" destOrd="0" parTransId="{B8A6235A-0DD0-4092-B14C-798EA18106F4}" sibTransId="{3DD01834-918B-4D55-97FD-D33653573DE4}"/>
    <dgm:cxn modelId="{FE67C985-AD49-4EB2-9339-C15376BC419E}" type="presOf" srcId="{B7BF88AE-3FD0-4423-99E4-99BE3E536D7B}" destId="{4894D05D-D771-4FAE-B9F8-1F2666C8C409}" srcOrd="0" destOrd="0" presId="urn:microsoft.com/office/officeart/2005/8/layout/radial1#1"/>
    <dgm:cxn modelId="{40E9B134-6021-41CE-A928-D3CC3285567A}" type="presOf" srcId="{DDFD9EE4-0F16-454D-B6E7-EA0737B716AA}" destId="{869A0D2D-FCB8-4F01-8DEE-6E715172C133}" srcOrd="1" destOrd="0" presId="urn:microsoft.com/office/officeart/2005/8/layout/radial1#1"/>
    <dgm:cxn modelId="{3B0A68A3-94FD-482E-823B-B295024B0D59}" type="presOf" srcId="{62DC0F9F-9B52-40DB-9FA3-CE62EE5B484B}" destId="{F98758EE-42AC-458D-A965-D3B5BE8907BE}" srcOrd="0" destOrd="0" presId="urn:microsoft.com/office/officeart/2005/8/layout/radial1#1"/>
    <dgm:cxn modelId="{EAE4036C-646F-4976-8A07-F8AB3A09FD63}" type="presOf" srcId="{F5C0EDFD-C1F2-4168-8743-722691D12332}" destId="{70DBFC15-1298-4CE0-B266-63093740F627}" srcOrd="1" destOrd="0" presId="urn:microsoft.com/office/officeart/2005/8/layout/radial1#1"/>
    <dgm:cxn modelId="{6E1A4BD3-2F3A-4B63-8FE8-A79B2177B851}" type="presOf" srcId="{62DC0F9F-9B52-40DB-9FA3-CE62EE5B484B}" destId="{8AB34DD7-3819-49C5-A767-14B96E5ACFDE}" srcOrd="1" destOrd="0" presId="urn:microsoft.com/office/officeart/2005/8/layout/radial1#1"/>
    <dgm:cxn modelId="{9E65A169-E8A6-4CDE-B6DC-C32A88F77AED}" srcId="{59579D71-DE68-45F3-944E-244BE3C6D498}" destId="{7BD5EB60-EF37-4A15-87EA-4A9D5012AF08}" srcOrd="1" destOrd="0" parTransId="{DDFD9EE4-0F16-454D-B6E7-EA0737B716AA}" sibTransId="{21F34ED2-E7A9-4A3E-AF6F-88D85C065C17}"/>
    <dgm:cxn modelId="{2EF55757-72CF-46CC-BF9C-DEC9C675B82E}" srcId="{59579D71-DE68-45F3-944E-244BE3C6D498}" destId="{3651CFD6-7628-4FB4-A0F8-17264E86F9CE}" srcOrd="3" destOrd="0" parTransId="{B7BF88AE-3FD0-4423-99E4-99BE3E536D7B}" sibTransId="{8D7F5D98-2C0A-454E-9C05-0A30E074DEC4}"/>
    <dgm:cxn modelId="{274C6782-18BF-41F5-9836-65A3562671B9}" type="presOf" srcId="{81ECDC1E-97F1-4814-8ACC-E316D662CC17}" destId="{4B52E819-7844-430B-9C0E-7F3B01AA8ACD}" srcOrd="0" destOrd="0" presId="urn:microsoft.com/office/officeart/2005/8/layout/radial1#1"/>
    <dgm:cxn modelId="{7E64B28E-4F92-495F-907A-72F6AD126A78}" type="presOf" srcId="{F5C0EDFD-C1F2-4168-8743-722691D12332}" destId="{1F8598D1-0D56-41B4-8DF4-358A0D96430C}" srcOrd="0" destOrd="0" presId="urn:microsoft.com/office/officeart/2005/8/layout/radial1#1"/>
    <dgm:cxn modelId="{C010A59A-B75C-4CAF-BC5A-433D3D7C91AF}" srcId="{59579D71-DE68-45F3-944E-244BE3C6D498}" destId="{49A98C0D-9939-4489-B188-E97E8DF51FAB}" srcOrd="2" destOrd="0" parTransId="{62DC0F9F-9B52-40DB-9FA3-CE62EE5B484B}" sibTransId="{7850C71A-F0FD-4112-80E3-094C17964596}"/>
    <dgm:cxn modelId="{0461CD9D-ED72-451C-A8DB-B7247743552B}" type="presOf" srcId="{3651CFD6-7628-4FB4-A0F8-17264E86F9CE}" destId="{1E154208-5F97-41F3-BA0E-7B3A6B3FE9C3}" srcOrd="0" destOrd="0" presId="urn:microsoft.com/office/officeart/2005/8/layout/radial1#1"/>
    <dgm:cxn modelId="{C3AA9BE3-9C68-488E-B739-2576775EEE3E}" type="presParOf" srcId="{41F44665-D540-47C6-A8E0-8FAAAED89DC2}" destId="{6C307B38-1462-4514-BA49-978AFD82E873}" srcOrd="0" destOrd="0" presId="urn:microsoft.com/office/officeart/2005/8/layout/radial1#1"/>
    <dgm:cxn modelId="{63DC49C3-0727-466C-9255-EFE94E59FB9F}" type="presParOf" srcId="{41F44665-D540-47C6-A8E0-8FAAAED89DC2}" destId="{C80116AF-EF57-4BDA-978A-BEC657ABD1C8}" srcOrd="1" destOrd="0" presId="urn:microsoft.com/office/officeart/2005/8/layout/radial1#1"/>
    <dgm:cxn modelId="{AD026BC2-CDF4-48B6-8D2E-A4D14FBBE691}" type="presParOf" srcId="{C80116AF-EF57-4BDA-978A-BEC657ABD1C8}" destId="{73DE6D16-6BAC-42A8-B160-BC1F04C741DB}" srcOrd="0" destOrd="0" presId="urn:microsoft.com/office/officeart/2005/8/layout/radial1#1"/>
    <dgm:cxn modelId="{12A945BE-0FDB-4A11-B40B-40BA9DA22C00}" type="presParOf" srcId="{41F44665-D540-47C6-A8E0-8FAAAED89DC2}" destId="{2734CA09-5ACC-478C-A260-0499848EAA7E}" srcOrd="2" destOrd="0" presId="urn:microsoft.com/office/officeart/2005/8/layout/radial1#1"/>
    <dgm:cxn modelId="{CDDE1438-ADB4-4173-BE84-F4F18F1A557F}" type="presParOf" srcId="{41F44665-D540-47C6-A8E0-8FAAAED89DC2}" destId="{DCBC48A8-5D83-4B7A-9066-8EB5701B7E14}" srcOrd="3" destOrd="0" presId="urn:microsoft.com/office/officeart/2005/8/layout/radial1#1"/>
    <dgm:cxn modelId="{42B7B152-7821-48C2-BCAE-043DBFA1219D}" type="presParOf" srcId="{DCBC48A8-5D83-4B7A-9066-8EB5701B7E14}" destId="{869A0D2D-FCB8-4F01-8DEE-6E715172C133}" srcOrd="0" destOrd="0" presId="urn:microsoft.com/office/officeart/2005/8/layout/radial1#1"/>
    <dgm:cxn modelId="{AA051ED7-CCDB-43B9-92B1-B3A38B81359E}" type="presParOf" srcId="{41F44665-D540-47C6-A8E0-8FAAAED89DC2}" destId="{38FF4B4D-0C7C-45C8-8C08-124B34DC1AA0}" srcOrd="4" destOrd="0" presId="urn:microsoft.com/office/officeart/2005/8/layout/radial1#1"/>
    <dgm:cxn modelId="{4915E37B-9E8D-43B6-8097-54307A0EC1EF}" type="presParOf" srcId="{41F44665-D540-47C6-A8E0-8FAAAED89DC2}" destId="{F98758EE-42AC-458D-A965-D3B5BE8907BE}" srcOrd="5" destOrd="0" presId="urn:microsoft.com/office/officeart/2005/8/layout/radial1#1"/>
    <dgm:cxn modelId="{5860ED82-8207-443C-A49B-4C2EE6677A3F}" type="presParOf" srcId="{F98758EE-42AC-458D-A965-D3B5BE8907BE}" destId="{8AB34DD7-3819-49C5-A767-14B96E5ACFDE}" srcOrd="0" destOrd="0" presId="urn:microsoft.com/office/officeart/2005/8/layout/radial1#1"/>
    <dgm:cxn modelId="{51506AA6-8989-4F95-B33B-FFA9111A219B}" type="presParOf" srcId="{41F44665-D540-47C6-A8E0-8FAAAED89DC2}" destId="{1AF539B5-B4FE-451D-B24D-02782B3C33B1}" srcOrd="6" destOrd="0" presId="urn:microsoft.com/office/officeart/2005/8/layout/radial1#1"/>
    <dgm:cxn modelId="{E4C82CB6-7FEB-47A4-8D53-8D65742B354D}" type="presParOf" srcId="{41F44665-D540-47C6-A8E0-8FAAAED89DC2}" destId="{4894D05D-D771-4FAE-B9F8-1F2666C8C409}" srcOrd="7" destOrd="0" presId="urn:microsoft.com/office/officeart/2005/8/layout/radial1#1"/>
    <dgm:cxn modelId="{556C8F13-30D8-4326-86A8-85816F70F164}" type="presParOf" srcId="{4894D05D-D771-4FAE-B9F8-1F2666C8C409}" destId="{CC657E2A-E98B-4520-8110-8A7DCFE82CF7}" srcOrd="0" destOrd="0" presId="urn:microsoft.com/office/officeart/2005/8/layout/radial1#1"/>
    <dgm:cxn modelId="{BBFB6561-31C8-4C7A-8C8F-8A7A98C65312}" type="presParOf" srcId="{41F44665-D540-47C6-A8E0-8FAAAED89DC2}" destId="{1E154208-5F97-41F3-BA0E-7B3A6B3FE9C3}" srcOrd="8" destOrd="0" presId="urn:microsoft.com/office/officeart/2005/8/layout/radial1#1"/>
    <dgm:cxn modelId="{096547C2-BAF7-4210-93E0-3F066C1B7FBF}" type="presParOf" srcId="{41F44665-D540-47C6-A8E0-8FAAAED89DC2}" destId="{1F8598D1-0D56-41B4-8DF4-358A0D96430C}" srcOrd="9" destOrd="0" presId="urn:microsoft.com/office/officeart/2005/8/layout/radial1#1"/>
    <dgm:cxn modelId="{DE0463BD-8B62-430A-A760-E514A84618C7}" type="presParOf" srcId="{1F8598D1-0D56-41B4-8DF4-358A0D96430C}" destId="{70DBFC15-1298-4CE0-B266-63093740F627}" srcOrd="0" destOrd="0" presId="urn:microsoft.com/office/officeart/2005/8/layout/radial1#1"/>
    <dgm:cxn modelId="{BC966BF6-A46C-497B-B63E-BF734B72CD1A}" type="presParOf" srcId="{41F44665-D540-47C6-A8E0-8FAAAED89DC2}" destId="{4B52E819-7844-430B-9C0E-7F3B01AA8ACD}" srcOrd="10" destOrd="0" presId="urn:microsoft.com/office/officeart/2005/8/layout/radial1#1"/>
    <dgm:cxn modelId="{D037AC9B-7752-4C4A-AC7F-EADEEE652960}" type="presParOf" srcId="{41F44665-D540-47C6-A8E0-8FAAAED89DC2}" destId="{BD3992AD-3AAA-4D17-A9C0-FA7D9395EEE8}" srcOrd="11" destOrd="0" presId="urn:microsoft.com/office/officeart/2005/8/layout/radial1#1"/>
    <dgm:cxn modelId="{D12E422E-6463-4BD5-AE1C-3363D93341B6}" type="presParOf" srcId="{BD3992AD-3AAA-4D17-A9C0-FA7D9395EEE8}" destId="{7379BA68-5CA1-485E-A9A8-914C8735DA20}" srcOrd="0" destOrd="0" presId="urn:microsoft.com/office/officeart/2005/8/layout/radial1#1"/>
    <dgm:cxn modelId="{A5A59EE2-3406-409B-AFDE-FB5C267D9360}" type="presParOf" srcId="{41F44665-D540-47C6-A8E0-8FAAAED89DC2}" destId="{0C27280B-CC13-47D8-BB0C-A20A2653B1C8}" srcOrd="12" destOrd="0" presId="urn:microsoft.com/office/officeart/2005/8/layout/radial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0F54BA-488A-4260-B5E3-B96E2D9B58A3}">
      <dsp:nvSpPr>
        <dsp:cNvPr id="0" name=""/>
        <dsp:cNvSpPr/>
      </dsp:nvSpPr>
      <dsp:spPr>
        <a:xfrm>
          <a:off x="0" y="3402"/>
          <a:ext cx="8128000" cy="50868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01 </a:t>
          </a:r>
          <a:r>
            <a:rPr lang="zh-CN" altLang="en-US" sz="2000" kern="1200" dirty="0" smtClean="0">
              <a:latin typeface="微软雅黑" panose="020B0503020204020204" pitchFamily="34" charset="-122"/>
              <a:ea typeface="微软雅黑" panose="020B0503020204020204" pitchFamily="34" charset="-122"/>
            </a:rPr>
            <a:t>员工关系管理介绍</a:t>
          </a:r>
          <a:endParaRPr lang="en-US" sz="2000" kern="1200" dirty="0">
            <a:latin typeface="微软雅黑" panose="020B0503020204020204" pitchFamily="34" charset="-122"/>
            <a:ea typeface="微软雅黑" panose="020B0503020204020204" pitchFamily="34" charset="-122"/>
          </a:endParaRPr>
        </a:p>
      </dsp:txBody>
      <dsp:txXfrm>
        <a:off x="0" y="3402"/>
        <a:ext cx="8128000" cy="508681"/>
      </dsp:txXfrm>
    </dsp:sp>
    <dsp:sp modelId="{BDA74CFF-D101-40CD-9950-F90F6E0E476E}">
      <dsp:nvSpPr>
        <dsp:cNvPr id="0" name=""/>
        <dsp:cNvSpPr/>
      </dsp:nvSpPr>
      <dsp:spPr>
        <a:xfrm>
          <a:off x="0" y="512084"/>
          <a:ext cx="8128000" cy="131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员工关系管理定义</a:t>
          </a:r>
          <a:endParaRPr 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员工关系管理范畴</a:t>
          </a:r>
          <a:endParaRPr 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员工关系管理原则</a:t>
          </a:r>
          <a:endParaRPr 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endParaRPr lang="en-US" sz="1800" kern="1200" dirty="0">
            <a:latin typeface="微软雅黑" panose="020B0503020204020204" pitchFamily="34" charset="-122"/>
            <a:ea typeface="微软雅黑" panose="020B0503020204020204" pitchFamily="34" charset="-122"/>
          </a:endParaRPr>
        </a:p>
      </dsp:txBody>
      <dsp:txXfrm>
        <a:off x="0" y="512084"/>
        <a:ext cx="8128000" cy="1315347"/>
      </dsp:txXfrm>
    </dsp:sp>
    <dsp:sp modelId="{7187232D-88C3-4250-8193-8E48D985A447}">
      <dsp:nvSpPr>
        <dsp:cNvPr id="0" name=""/>
        <dsp:cNvSpPr/>
      </dsp:nvSpPr>
      <dsp:spPr>
        <a:xfrm>
          <a:off x="0" y="1827431"/>
          <a:ext cx="8128000" cy="508681"/>
        </a:xfrm>
        <a:prstGeom prst="roundRect">
          <a:avLst/>
        </a:prstGeom>
        <a:solidFill>
          <a:schemeClr val="accent4">
            <a:hueOff val="-5598875"/>
            <a:satOff val="263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02 </a:t>
          </a:r>
          <a:r>
            <a:rPr lang="zh-CN" altLang="en-US" sz="2000" kern="1200" dirty="0" smtClean="0">
              <a:latin typeface="微软雅黑" panose="020B0503020204020204" pitchFamily="34" charset="-122"/>
              <a:ea typeface="微软雅黑" panose="020B0503020204020204" pitchFamily="34" charset="-122"/>
            </a:rPr>
            <a:t>员工关系管理内容</a:t>
          </a:r>
          <a:endParaRPr lang="en-US" sz="2000" kern="1200" dirty="0">
            <a:latin typeface="微软雅黑" panose="020B0503020204020204" pitchFamily="34" charset="-122"/>
            <a:ea typeface="微软雅黑" panose="020B0503020204020204" pitchFamily="34" charset="-122"/>
          </a:endParaRPr>
        </a:p>
      </dsp:txBody>
      <dsp:txXfrm>
        <a:off x="0" y="1827431"/>
        <a:ext cx="8128000" cy="508681"/>
      </dsp:txXfrm>
    </dsp:sp>
    <dsp:sp modelId="{3F68445D-1A0D-4713-B828-D5C443D1504D}">
      <dsp:nvSpPr>
        <dsp:cNvPr id="0" name=""/>
        <dsp:cNvSpPr/>
      </dsp:nvSpPr>
      <dsp:spPr>
        <a:xfrm>
          <a:off x="0" y="2336112"/>
          <a:ext cx="8128000" cy="128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沟通机制</a:t>
          </a:r>
          <a:endParaRPr 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员工激励</a:t>
          </a:r>
          <a:endParaRPr 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员工申诉、争议、冲突管理</a:t>
          </a:r>
          <a:endParaRPr lang="en-US" sz="1600" kern="1200" dirty="0">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20000"/>
            </a:spcAft>
            <a:buChar char="••"/>
          </a:pPr>
          <a:endParaRPr lang="en-US" sz="1600" kern="1200" dirty="0">
            <a:latin typeface="微软雅黑" panose="020B0503020204020204" pitchFamily="34" charset="-122"/>
            <a:ea typeface="微软雅黑" panose="020B0503020204020204" pitchFamily="34" charset="-122"/>
          </a:endParaRPr>
        </a:p>
      </dsp:txBody>
      <dsp:txXfrm>
        <a:off x="0" y="2336112"/>
        <a:ext cx="8128000" cy="1280733"/>
      </dsp:txXfrm>
    </dsp:sp>
    <dsp:sp modelId="{C40336C1-F226-4981-B02D-5186D7D66A0D}">
      <dsp:nvSpPr>
        <dsp:cNvPr id="0" name=""/>
        <dsp:cNvSpPr/>
      </dsp:nvSpPr>
      <dsp:spPr>
        <a:xfrm>
          <a:off x="0" y="3616845"/>
          <a:ext cx="8128000" cy="508681"/>
        </a:xfrm>
        <a:prstGeom prst="roundRect">
          <a:avLst/>
        </a:prstGeom>
        <a:solidFill>
          <a:schemeClr val="accent4">
            <a:hueOff val="-11197750"/>
            <a:satOff val="5260"/>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03 </a:t>
          </a:r>
          <a:r>
            <a:rPr lang="zh-CN" altLang="en-US" sz="2000" kern="1200" dirty="0" smtClean="0">
              <a:latin typeface="微软雅黑" panose="020B0503020204020204" pitchFamily="34" charset="-122"/>
              <a:ea typeface="微软雅黑" panose="020B0503020204020204" pitchFamily="34" charset="-122"/>
            </a:rPr>
            <a:t>案例讨论</a:t>
          </a:r>
          <a:endParaRPr lang="en-US" sz="2000" kern="1200" dirty="0">
            <a:latin typeface="微软雅黑" panose="020B0503020204020204" pitchFamily="34" charset="-122"/>
            <a:ea typeface="微软雅黑" panose="020B0503020204020204" pitchFamily="34" charset="-122"/>
          </a:endParaRPr>
        </a:p>
      </dsp:txBody>
      <dsp:txXfrm>
        <a:off x="0" y="3616845"/>
        <a:ext cx="8128000" cy="50868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255EFA-593E-4A48-B6D3-FC08F260919B}">
      <dsp:nvSpPr>
        <dsp:cNvPr id="0" name=""/>
        <dsp:cNvSpPr/>
      </dsp:nvSpPr>
      <dsp:spPr>
        <a:xfrm>
          <a:off x="1025778" y="0"/>
          <a:ext cx="8533619" cy="5134054"/>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C34F5-2A75-4AA8-A072-088BA3E81F2D}">
      <dsp:nvSpPr>
        <dsp:cNvPr id="0" name=""/>
        <dsp:cNvSpPr/>
      </dsp:nvSpPr>
      <dsp:spPr>
        <a:xfrm>
          <a:off x="1580800" y="416279"/>
          <a:ext cx="3536808" cy="18884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人力资源战略管理</a:t>
          </a:r>
          <a:endParaRPr lang="en-US" altLang="zh-CN" sz="1600" b="1" kern="1200" dirty="0" smtClean="0">
            <a:latin typeface="微软雅黑 Light" panose="020B0502040204020203" pitchFamily="34" charset="-122"/>
            <a:ea typeface="微软雅黑 Light" panose="020B0502040204020203" pitchFamily="34" charset="-122"/>
          </a:endParaRP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产出</a:t>
          </a:r>
          <a:r>
            <a:rPr lang="en-US" altLang="zh-CN" sz="1200" b="1" kern="1200" dirty="0" smtClean="0">
              <a:latin typeface="微软雅黑 Light" panose="020B0502040204020203" pitchFamily="34" charset="-122"/>
              <a:ea typeface="微软雅黑 Light" panose="020B0502040204020203" pitchFamily="34" charset="-122"/>
            </a:rPr>
            <a:t>:</a:t>
          </a:r>
          <a:r>
            <a:rPr lang="en-US" altLang="zh-CN" sz="1200" kern="1200" dirty="0" smtClean="0">
              <a:latin typeface="微软雅黑 Light" panose="020B0502040204020203" pitchFamily="34" charset="-122"/>
              <a:ea typeface="微软雅黑 Light" panose="020B0502040204020203" pitchFamily="34" charset="-122"/>
            </a:rPr>
            <a:t> </a:t>
          </a:r>
          <a:r>
            <a:rPr lang="zh-CN" altLang="en-US" sz="1200" kern="1200" dirty="0" smtClean="0">
              <a:latin typeface="微软雅黑 Light" panose="020B0502040204020203" pitchFamily="34" charset="-122"/>
              <a:ea typeface="微软雅黑 Light" panose="020B0502040204020203" pitchFamily="34" charset="-122"/>
            </a:rPr>
            <a:t>执行集团战略</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象征角色</a:t>
          </a:r>
          <a:r>
            <a:rPr lang="en-US" altLang="zh-CN" sz="1200" b="1" kern="1200" dirty="0" smtClean="0">
              <a:latin typeface="微软雅黑 Light" panose="020B0502040204020203" pitchFamily="34" charset="-122"/>
              <a:ea typeface="微软雅黑 Light" panose="020B0502040204020203" pitchFamily="34" charset="-122"/>
            </a:rPr>
            <a:t>:</a:t>
          </a:r>
          <a:r>
            <a:rPr lang="en-US" altLang="zh-CN" sz="1200" kern="1200" dirty="0" smtClean="0">
              <a:latin typeface="微软雅黑 Light" panose="020B0502040204020203" pitchFamily="34" charset="-122"/>
              <a:ea typeface="微软雅黑 Light" panose="020B0502040204020203" pitchFamily="34" charset="-122"/>
            </a:rPr>
            <a:t> </a:t>
          </a:r>
          <a:r>
            <a:rPr lang="zh-CN" altLang="en-US" sz="1200" kern="1200" dirty="0" smtClean="0">
              <a:latin typeface="微软雅黑 Light" panose="020B0502040204020203" pitchFamily="34" charset="-122"/>
              <a:ea typeface="微软雅黑 Light" panose="020B0502040204020203" pitchFamily="34" charset="-122"/>
            </a:rPr>
            <a:t>业务伙伴</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具体活动举例</a:t>
          </a:r>
          <a:r>
            <a:rPr lang="en-US" altLang="zh-CN" sz="1200" b="1" kern="1200" dirty="0" smtClean="0">
              <a:latin typeface="微软雅黑 Light" panose="020B0502040204020203" pitchFamily="34" charset="-122"/>
              <a:ea typeface="微软雅黑 Light" panose="020B0502040204020203" pitchFamily="34" charset="-122"/>
            </a:rPr>
            <a:t>:</a:t>
          </a:r>
          <a:r>
            <a:rPr lang="en-US" altLang="zh-CN" sz="1200" kern="1200" dirty="0" smtClean="0">
              <a:latin typeface="微软雅黑 Light" panose="020B0502040204020203" pitchFamily="34" charset="-122"/>
              <a:ea typeface="微软雅黑 Light" panose="020B0502040204020203" pitchFamily="34" charset="-122"/>
            </a:rPr>
            <a:t> </a:t>
          </a:r>
          <a:r>
            <a:rPr lang="zh-CN" altLang="en-US" sz="1200" kern="1200" dirty="0" smtClean="0">
              <a:latin typeface="微软雅黑 Light" panose="020B0502040204020203" pitchFamily="34" charset="-122"/>
              <a:ea typeface="微软雅黑 Light" panose="020B0502040204020203" pitchFamily="34" charset="-122"/>
            </a:rPr>
            <a:t>根据集团战略制定人力资源战略并执行</a:t>
          </a:r>
          <a:endParaRPr lang="en-US" sz="1200" kern="1200" dirty="0">
            <a:latin typeface="微软雅黑 Light" panose="020B0502040204020203" pitchFamily="34" charset="-122"/>
            <a:ea typeface="微软雅黑 Light" panose="020B0502040204020203" pitchFamily="34" charset="-122"/>
          </a:endParaRPr>
        </a:p>
      </dsp:txBody>
      <dsp:txXfrm>
        <a:off x="1580800" y="416279"/>
        <a:ext cx="3536808" cy="1888489"/>
      </dsp:txXfrm>
    </dsp:sp>
    <dsp:sp modelId="{74C43325-631E-4DD0-834D-1A380950A59F}">
      <dsp:nvSpPr>
        <dsp:cNvPr id="0" name=""/>
        <dsp:cNvSpPr/>
      </dsp:nvSpPr>
      <dsp:spPr>
        <a:xfrm>
          <a:off x="5467566" y="416279"/>
          <a:ext cx="3536808" cy="18884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变革管理</a:t>
          </a:r>
          <a:endParaRPr lang="en-US" altLang="zh-CN" sz="1600" b="1" kern="1200" dirty="0" smtClean="0">
            <a:latin typeface="微软雅黑 Light" panose="020B0502040204020203" pitchFamily="34" charset="-122"/>
            <a:ea typeface="微软雅黑 Light" panose="020B0502040204020203" pitchFamily="34" charset="-122"/>
          </a:endParaRP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产出</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创建焕然一新的组织</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象征角色</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变革推动者</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具体活动举例</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管理变革，确保变革的能力（</a:t>
          </a:r>
          <a:r>
            <a:rPr lang="en-US" altLang="zh-CN" sz="1200" b="0" kern="1200" dirty="0" smtClean="0">
              <a:latin typeface="微软雅黑 Light" panose="020B0502040204020203" pitchFamily="34" charset="-122"/>
              <a:ea typeface="微软雅黑 Light" panose="020B0502040204020203" pitchFamily="34" charset="-122"/>
            </a:rPr>
            <a:t>TCT/HRM</a:t>
          </a:r>
          <a:r>
            <a:rPr lang="zh-CN" altLang="en-US" sz="1200" b="0" kern="1200" dirty="0" smtClean="0">
              <a:latin typeface="微软雅黑 Light" panose="020B0502040204020203" pitchFamily="34" charset="-122"/>
              <a:ea typeface="微软雅黑 Light" panose="020B0502040204020203" pitchFamily="34" charset="-122"/>
            </a:rPr>
            <a:t>）</a:t>
          </a:r>
          <a:endParaRPr lang="en-US" sz="1200" b="0" kern="1200" dirty="0">
            <a:latin typeface="微软雅黑 Light" panose="020B0502040204020203" pitchFamily="34" charset="-122"/>
            <a:ea typeface="微软雅黑 Light" panose="020B0502040204020203" pitchFamily="34" charset="-122"/>
          </a:endParaRPr>
        </a:p>
      </dsp:txBody>
      <dsp:txXfrm>
        <a:off x="5467566" y="416279"/>
        <a:ext cx="3536808" cy="1888489"/>
      </dsp:txXfrm>
    </dsp:sp>
    <dsp:sp modelId="{B11F1579-AA37-48EE-9B00-14B33F343ACA}">
      <dsp:nvSpPr>
        <dsp:cNvPr id="0" name=""/>
        <dsp:cNvSpPr/>
      </dsp:nvSpPr>
      <dsp:spPr>
        <a:xfrm>
          <a:off x="1580800" y="2829284"/>
          <a:ext cx="3536808" cy="18884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基础建设管理</a:t>
          </a:r>
          <a:endParaRPr lang="en-US" altLang="zh-CN" sz="1600" b="1" kern="1200" dirty="0" smtClean="0">
            <a:latin typeface="微软雅黑 Light" panose="020B0502040204020203" pitchFamily="34" charset="-122"/>
            <a:ea typeface="微软雅黑 Light" panose="020B0502040204020203" pitchFamily="34" charset="-122"/>
          </a:endParaRP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产出</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建立有效的基础设施</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象征角色</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行政专家</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具体活动举例</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流程重组，建立服务中心</a:t>
          </a:r>
          <a:endParaRPr lang="en-US" sz="1200" b="0" kern="1200" dirty="0">
            <a:latin typeface="微软雅黑 Light" panose="020B0502040204020203" pitchFamily="34" charset="-122"/>
            <a:ea typeface="微软雅黑 Light" panose="020B0502040204020203" pitchFamily="34" charset="-122"/>
          </a:endParaRPr>
        </a:p>
      </dsp:txBody>
      <dsp:txXfrm>
        <a:off x="1580800" y="2829284"/>
        <a:ext cx="3536808" cy="1888489"/>
      </dsp:txXfrm>
    </dsp:sp>
    <dsp:sp modelId="{5B4998DF-E442-4DD2-847A-0BDAD4ED68B8}">
      <dsp:nvSpPr>
        <dsp:cNvPr id="0" name=""/>
        <dsp:cNvSpPr/>
      </dsp:nvSpPr>
      <dsp:spPr>
        <a:xfrm>
          <a:off x="5467566" y="2829284"/>
          <a:ext cx="3536808" cy="188848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员工贡献管理</a:t>
          </a:r>
          <a:endParaRPr lang="en-US" altLang="zh-CN" sz="1600" b="1" kern="1200" dirty="0" smtClean="0">
            <a:latin typeface="微软雅黑 Light" panose="020B0502040204020203" pitchFamily="34" charset="-122"/>
            <a:ea typeface="微软雅黑 Light" panose="020B0502040204020203" pitchFamily="34" charset="-122"/>
          </a:endParaRP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产出</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提升员工承诺和能力</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象征角色</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员工大师</a:t>
          </a:r>
        </a:p>
        <a:p>
          <a:pPr lvl="0" algn="l" defTabSz="711200">
            <a:lnSpc>
              <a:spcPct val="90000"/>
            </a:lnSpc>
            <a:spcBef>
              <a:spcPct val="0"/>
            </a:spcBef>
            <a:spcAft>
              <a:spcPct val="35000"/>
            </a:spcAft>
          </a:pPr>
          <a:r>
            <a:rPr lang="zh-CN" altLang="en-US" sz="1200" b="1" kern="1200" dirty="0" smtClean="0">
              <a:latin typeface="微软雅黑 Light" panose="020B0502040204020203" pitchFamily="34" charset="-122"/>
              <a:ea typeface="微软雅黑 Light" panose="020B0502040204020203" pitchFamily="34" charset="-122"/>
            </a:rPr>
            <a:t>具体活动举例</a:t>
          </a:r>
          <a:r>
            <a:rPr lang="en-US" altLang="zh-CN" sz="1200" b="1" kern="1200" dirty="0" smtClean="0">
              <a:latin typeface="微软雅黑 Light" panose="020B0502040204020203" pitchFamily="34" charset="-122"/>
              <a:ea typeface="微软雅黑 Light" panose="020B0502040204020203" pitchFamily="34" charset="-122"/>
            </a:rPr>
            <a:t>: </a:t>
          </a:r>
          <a:r>
            <a:rPr lang="zh-CN" altLang="en-US" sz="1200" b="0" kern="1200" dirty="0" smtClean="0">
              <a:latin typeface="微软雅黑 Light" panose="020B0502040204020203" pitchFamily="34" charset="-122"/>
              <a:ea typeface="微软雅黑 Light" panose="020B0502040204020203" pitchFamily="34" charset="-122"/>
            </a:rPr>
            <a:t>聆听员工和给予反馈，提供给员工资源</a:t>
          </a:r>
          <a:endParaRPr lang="en-US" sz="1200" b="0" kern="1200" dirty="0">
            <a:latin typeface="微软雅黑 Light" panose="020B0502040204020203" pitchFamily="34" charset="-122"/>
            <a:ea typeface="微软雅黑 Light" panose="020B0502040204020203" pitchFamily="34" charset="-122"/>
          </a:endParaRPr>
        </a:p>
      </dsp:txBody>
      <dsp:txXfrm>
        <a:off x="5467566" y="2829284"/>
        <a:ext cx="3536808" cy="18884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255EFA-593E-4A48-B6D3-FC08F260919B}">
      <dsp:nvSpPr>
        <dsp:cNvPr id="0" name=""/>
        <dsp:cNvSpPr/>
      </dsp:nvSpPr>
      <dsp:spPr>
        <a:xfrm>
          <a:off x="-439501" y="0"/>
          <a:ext cx="8533619" cy="5134054"/>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C34F5-2A75-4AA8-A072-088BA3E81F2D}">
      <dsp:nvSpPr>
        <dsp:cNvPr id="0" name=""/>
        <dsp:cNvSpPr/>
      </dsp:nvSpPr>
      <dsp:spPr>
        <a:xfrm>
          <a:off x="406929" y="180739"/>
          <a:ext cx="2953990" cy="41680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人力资源战略管理</a:t>
          </a:r>
          <a:endParaRPr lang="en-US" altLang="zh-CN" sz="1600" b="1" kern="1200" dirty="0" smtClean="0">
            <a:latin typeface="微软雅黑 Light" panose="020B0502040204020203" pitchFamily="34" charset="-122"/>
            <a:ea typeface="微软雅黑 Light" panose="020B0502040204020203" pitchFamily="34" charset="-122"/>
          </a:endParaRPr>
        </a:p>
      </dsp:txBody>
      <dsp:txXfrm>
        <a:off x="406929" y="180739"/>
        <a:ext cx="2953990" cy="416803"/>
      </dsp:txXfrm>
    </dsp:sp>
    <dsp:sp modelId="{74C43325-631E-4DD0-834D-1A380950A59F}">
      <dsp:nvSpPr>
        <dsp:cNvPr id="0" name=""/>
        <dsp:cNvSpPr/>
      </dsp:nvSpPr>
      <dsp:spPr>
        <a:xfrm>
          <a:off x="4293696" y="180739"/>
          <a:ext cx="2953990" cy="41680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变革管理</a:t>
          </a:r>
          <a:endParaRPr lang="en-US" altLang="zh-CN" sz="1600" b="1" kern="1200" dirty="0" smtClean="0">
            <a:latin typeface="微软雅黑 Light" panose="020B0502040204020203" pitchFamily="34" charset="-122"/>
            <a:ea typeface="微软雅黑 Light" panose="020B0502040204020203" pitchFamily="34" charset="-122"/>
          </a:endParaRPr>
        </a:p>
      </dsp:txBody>
      <dsp:txXfrm>
        <a:off x="4293696" y="180739"/>
        <a:ext cx="2953990" cy="416803"/>
      </dsp:txXfrm>
    </dsp:sp>
    <dsp:sp modelId="{B11F1579-AA37-48EE-9B00-14B33F343ACA}">
      <dsp:nvSpPr>
        <dsp:cNvPr id="0" name=""/>
        <dsp:cNvSpPr/>
      </dsp:nvSpPr>
      <dsp:spPr>
        <a:xfrm>
          <a:off x="406929" y="4501230"/>
          <a:ext cx="2953990" cy="41680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基础建设管理</a:t>
          </a:r>
          <a:endParaRPr lang="en-US" altLang="zh-CN" sz="1600" b="1" kern="1200" dirty="0" smtClean="0">
            <a:latin typeface="微软雅黑 Light" panose="020B0502040204020203" pitchFamily="34" charset="-122"/>
            <a:ea typeface="微软雅黑 Light" panose="020B0502040204020203" pitchFamily="34" charset="-122"/>
          </a:endParaRPr>
        </a:p>
      </dsp:txBody>
      <dsp:txXfrm>
        <a:off x="406929" y="4501230"/>
        <a:ext cx="2953990" cy="416803"/>
      </dsp:txXfrm>
    </dsp:sp>
    <dsp:sp modelId="{5B4998DF-E442-4DD2-847A-0BDAD4ED68B8}">
      <dsp:nvSpPr>
        <dsp:cNvPr id="0" name=""/>
        <dsp:cNvSpPr/>
      </dsp:nvSpPr>
      <dsp:spPr>
        <a:xfrm>
          <a:off x="4293696" y="4501230"/>
          <a:ext cx="2953990" cy="41680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ts val="1800"/>
            </a:spcAft>
          </a:pPr>
          <a:r>
            <a:rPr lang="zh-CN" altLang="en-US" sz="1600" b="1" kern="1200" dirty="0" smtClean="0">
              <a:latin typeface="微软雅黑 Light" panose="020B0502040204020203" pitchFamily="34" charset="-122"/>
              <a:ea typeface="微软雅黑 Light" panose="020B0502040204020203" pitchFamily="34" charset="-122"/>
            </a:rPr>
            <a:t>员工贡献管理</a:t>
          </a:r>
          <a:endParaRPr lang="en-US" altLang="zh-CN" sz="1600" b="1" kern="1200" dirty="0" smtClean="0">
            <a:latin typeface="微软雅黑 Light" panose="020B0502040204020203" pitchFamily="34" charset="-122"/>
            <a:ea typeface="微软雅黑 Light" panose="020B0502040204020203" pitchFamily="34" charset="-122"/>
          </a:endParaRPr>
        </a:p>
      </dsp:txBody>
      <dsp:txXfrm>
        <a:off x="4293696" y="4501230"/>
        <a:ext cx="2953990" cy="41680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DA31D1-AA83-4B3A-8DCD-90EEF7D1EA77}">
      <dsp:nvSpPr>
        <dsp:cNvPr id="0" name=""/>
        <dsp:cNvSpPr/>
      </dsp:nvSpPr>
      <dsp:spPr>
        <a:xfrm>
          <a:off x="0" y="0"/>
          <a:ext cx="3674882" cy="4136010"/>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23BC6-0A6A-47E3-9958-919C156A5D11}">
      <dsp:nvSpPr>
        <dsp:cNvPr id="0" name=""/>
        <dsp:cNvSpPr/>
      </dsp:nvSpPr>
      <dsp:spPr>
        <a:xfrm>
          <a:off x="1837441" y="414004"/>
          <a:ext cx="2388673" cy="588088"/>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自我实现的需要</a:t>
          </a:r>
          <a:endParaRPr lang="en-US" altLang="zh-CN" sz="1100" kern="1200" dirty="0" smtClean="0">
            <a:latin typeface="微软雅黑" panose="020B0503020204020204" pitchFamily="34" charset="-122"/>
            <a:ea typeface="微软雅黑" panose="020B0503020204020204" pitchFamily="34" charset="-122"/>
          </a:endParaRPr>
        </a:p>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（发挥所有潜力）</a:t>
          </a:r>
          <a:endParaRPr lang="en-US" sz="1100" kern="1200" dirty="0">
            <a:latin typeface="微软雅黑" panose="020B0503020204020204" pitchFamily="34" charset="-122"/>
            <a:ea typeface="微软雅黑" panose="020B0503020204020204" pitchFamily="34" charset="-122"/>
          </a:endParaRPr>
        </a:p>
      </dsp:txBody>
      <dsp:txXfrm>
        <a:off x="1837441" y="414004"/>
        <a:ext cx="2388673" cy="588088"/>
      </dsp:txXfrm>
    </dsp:sp>
    <dsp:sp modelId="{FAD3E83B-9EC3-4AF9-A7CB-FCEC5831B221}">
      <dsp:nvSpPr>
        <dsp:cNvPr id="0" name=""/>
        <dsp:cNvSpPr/>
      </dsp:nvSpPr>
      <dsp:spPr>
        <a:xfrm>
          <a:off x="1837441" y="1075604"/>
          <a:ext cx="2388673" cy="588088"/>
        </a:xfrm>
        <a:prstGeom prst="roundRect">
          <a:avLst/>
        </a:prstGeom>
        <a:solidFill>
          <a:schemeClr val="lt1">
            <a:alpha val="90000"/>
            <a:hueOff val="0"/>
            <a:satOff val="0"/>
            <a:lumOff val="0"/>
            <a:alphaOff val="0"/>
          </a:schemeClr>
        </a:solidFill>
        <a:ln w="12700" cap="flat" cmpd="sng" algn="ctr">
          <a:solidFill>
            <a:schemeClr val="accent2">
              <a:hueOff val="1591615"/>
              <a:satOff val="2700"/>
              <a:lumOff val="-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尊重需要</a:t>
          </a:r>
          <a:endParaRPr lang="en-US" altLang="zh-CN" sz="1100" kern="1200" dirty="0" smtClean="0">
            <a:latin typeface="微软雅黑" panose="020B0503020204020204" pitchFamily="34" charset="-122"/>
            <a:ea typeface="微软雅黑" panose="020B0503020204020204" pitchFamily="34" charset="-122"/>
          </a:endParaRPr>
        </a:p>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（积极的自我形象）</a:t>
          </a:r>
          <a:endParaRPr lang="en-US" sz="1100" kern="1200" dirty="0">
            <a:latin typeface="微软雅黑" panose="020B0503020204020204" pitchFamily="34" charset="-122"/>
            <a:ea typeface="微软雅黑" panose="020B0503020204020204" pitchFamily="34" charset="-122"/>
          </a:endParaRPr>
        </a:p>
      </dsp:txBody>
      <dsp:txXfrm>
        <a:off x="1837441" y="1075604"/>
        <a:ext cx="2388673" cy="588088"/>
      </dsp:txXfrm>
    </dsp:sp>
    <dsp:sp modelId="{6CEEB6E6-AC81-4394-9222-1F2BB66B4F56}">
      <dsp:nvSpPr>
        <dsp:cNvPr id="0" name=""/>
        <dsp:cNvSpPr/>
      </dsp:nvSpPr>
      <dsp:spPr>
        <a:xfrm>
          <a:off x="1837441" y="1737204"/>
          <a:ext cx="2388673" cy="588088"/>
        </a:xfrm>
        <a:prstGeom prst="roundRect">
          <a:avLst/>
        </a:prstGeom>
        <a:solidFill>
          <a:schemeClr val="lt1">
            <a:alpha val="90000"/>
            <a:hueOff val="0"/>
            <a:satOff val="0"/>
            <a:lumOff val="0"/>
            <a:alphaOff val="0"/>
          </a:schemeClr>
        </a:solidFill>
        <a:ln w="12700" cap="flat" cmpd="sng" algn="ctr">
          <a:solidFill>
            <a:schemeClr val="accent2">
              <a:hueOff val="3183231"/>
              <a:satOff val="5400"/>
              <a:lumOff val="-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社交需要</a:t>
          </a:r>
          <a:endParaRPr lang="en-US" altLang="zh-CN" sz="1100" kern="1200" dirty="0" smtClean="0">
            <a:latin typeface="微软雅黑" panose="020B0503020204020204" pitchFamily="34" charset="-122"/>
            <a:ea typeface="微软雅黑" panose="020B0503020204020204" pitchFamily="34" charset="-122"/>
          </a:endParaRPr>
        </a:p>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（群体的关爱和认可）</a:t>
          </a:r>
          <a:endParaRPr lang="en-US" sz="1100" kern="1200" dirty="0">
            <a:latin typeface="微软雅黑" panose="020B0503020204020204" pitchFamily="34" charset="-122"/>
            <a:ea typeface="微软雅黑" panose="020B0503020204020204" pitchFamily="34" charset="-122"/>
          </a:endParaRPr>
        </a:p>
      </dsp:txBody>
      <dsp:txXfrm>
        <a:off x="1837441" y="1737204"/>
        <a:ext cx="2388673" cy="588088"/>
      </dsp:txXfrm>
    </dsp:sp>
    <dsp:sp modelId="{49957622-0862-4CDC-B9B9-3115506201EA}">
      <dsp:nvSpPr>
        <dsp:cNvPr id="0" name=""/>
        <dsp:cNvSpPr/>
      </dsp:nvSpPr>
      <dsp:spPr>
        <a:xfrm>
          <a:off x="1837441" y="2398805"/>
          <a:ext cx="2388673" cy="588088"/>
        </a:xfrm>
        <a:prstGeom prst="roundRect">
          <a:avLst/>
        </a:prstGeom>
        <a:solidFill>
          <a:schemeClr val="lt1">
            <a:alpha val="90000"/>
            <a:hueOff val="0"/>
            <a:satOff val="0"/>
            <a:lumOff val="0"/>
            <a:alphaOff val="0"/>
          </a:schemeClr>
        </a:solidFill>
        <a:ln w="12700" cap="flat" cmpd="sng" algn="ctr">
          <a:solidFill>
            <a:schemeClr val="accent2">
              <a:hueOff val="4774846"/>
              <a:satOff val="8100"/>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安全需要</a:t>
          </a:r>
          <a:endParaRPr lang="en-US" altLang="zh-CN" sz="1100" kern="1200" dirty="0" smtClean="0">
            <a:latin typeface="微软雅黑" panose="020B0503020204020204" pitchFamily="34" charset="-122"/>
            <a:ea typeface="微软雅黑" panose="020B0503020204020204" pitchFamily="34" charset="-122"/>
          </a:endParaRPr>
        </a:p>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（长期生存）</a:t>
          </a:r>
          <a:endParaRPr lang="en-US" sz="1100" kern="1200" dirty="0">
            <a:latin typeface="微软雅黑" panose="020B0503020204020204" pitchFamily="34" charset="-122"/>
            <a:ea typeface="微软雅黑" panose="020B0503020204020204" pitchFamily="34" charset="-122"/>
          </a:endParaRPr>
        </a:p>
      </dsp:txBody>
      <dsp:txXfrm>
        <a:off x="1837441" y="2398805"/>
        <a:ext cx="2388673" cy="588088"/>
      </dsp:txXfrm>
    </dsp:sp>
    <dsp:sp modelId="{346C93CA-2F14-4DCB-92EA-F01E8E7451B1}">
      <dsp:nvSpPr>
        <dsp:cNvPr id="0" name=""/>
        <dsp:cNvSpPr/>
      </dsp:nvSpPr>
      <dsp:spPr>
        <a:xfrm>
          <a:off x="1837441" y="3060405"/>
          <a:ext cx="2388673" cy="588088"/>
        </a:xfrm>
        <a:prstGeom prst="roundRect">
          <a:avLst/>
        </a:prstGeom>
        <a:solidFill>
          <a:schemeClr val="lt1">
            <a:alpha val="90000"/>
            <a:hueOff val="0"/>
            <a:satOff val="0"/>
            <a:lumOff val="0"/>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生理需要</a:t>
          </a:r>
          <a:endParaRPr lang="en-US" altLang="zh-CN" sz="1100" kern="1200" dirty="0" smtClean="0">
            <a:latin typeface="微软雅黑" panose="020B0503020204020204" pitchFamily="34" charset="-122"/>
            <a:ea typeface="微软雅黑" panose="020B0503020204020204" pitchFamily="34" charset="-122"/>
          </a:endParaRPr>
        </a:p>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（短期生存）</a:t>
          </a:r>
          <a:endParaRPr lang="en-US" sz="1100" kern="1200" dirty="0">
            <a:latin typeface="微软雅黑" panose="020B0503020204020204" pitchFamily="34" charset="-122"/>
            <a:ea typeface="微软雅黑" panose="020B0503020204020204" pitchFamily="34" charset="-122"/>
          </a:endParaRPr>
        </a:p>
      </dsp:txBody>
      <dsp:txXfrm>
        <a:off x="1837441" y="3060405"/>
        <a:ext cx="2388673" cy="58808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C04DCA-BB06-4BD9-A31E-36A914B9E7FE}">
      <dsp:nvSpPr>
        <dsp:cNvPr id="0" name=""/>
        <dsp:cNvSpPr/>
      </dsp:nvSpPr>
      <dsp:spPr>
        <a:xfrm>
          <a:off x="1056" y="1199"/>
          <a:ext cx="2160901" cy="63363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成长、成就、提升</a:t>
          </a:r>
          <a:endParaRPr lang="en-US" sz="1200" kern="1200" dirty="0">
            <a:latin typeface="微软雅黑" panose="020B0503020204020204" pitchFamily="34" charset="-122"/>
            <a:ea typeface="微软雅黑" panose="020B0503020204020204" pitchFamily="34" charset="-122"/>
          </a:endParaRPr>
        </a:p>
      </dsp:txBody>
      <dsp:txXfrm>
        <a:off x="1056" y="1199"/>
        <a:ext cx="2160901" cy="633637"/>
      </dsp:txXfrm>
    </dsp:sp>
    <dsp:sp modelId="{A55978EB-459A-4699-9D7E-6BFD48D1A55D}">
      <dsp:nvSpPr>
        <dsp:cNvPr id="0" name=""/>
        <dsp:cNvSpPr/>
      </dsp:nvSpPr>
      <dsp:spPr>
        <a:xfrm>
          <a:off x="1056" y="658347"/>
          <a:ext cx="2160901" cy="63363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认可、地位、自尊、自重</a:t>
          </a:r>
          <a:endParaRPr lang="en-US" sz="1200" kern="1200" dirty="0">
            <a:latin typeface="微软雅黑" panose="020B0503020204020204" pitchFamily="34" charset="-122"/>
            <a:ea typeface="微软雅黑" panose="020B0503020204020204" pitchFamily="34" charset="-122"/>
          </a:endParaRPr>
        </a:p>
      </dsp:txBody>
      <dsp:txXfrm>
        <a:off x="1056" y="658347"/>
        <a:ext cx="2160901" cy="633637"/>
      </dsp:txXfrm>
    </dsp:sp>
    <dsp:sp modelId="{FDC3D866-5D4C-49B7-B16E-49D2E32DEF48}">
      <dsp:nvSpPr>
        <dsp:cNvPr id="0" name=""/>
        <dsp:cNvSpPr/>
      </dsp:nvSpPr>
      <dsp:spPr>
        <a:xfrm>
          <a:off x="1056" y="1315494"/>
          <a:ext cx="2160901" cy="63363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志同道合、爱情、友谊</a:t>
          </a:r>
          <a:endParaRPr lang="en-US" sz="1200" kern="1200" dirty="0">
            <a:latin typeface="微软雅黑" panose="020B0503020204020204" pitchFamily="34" charset="-122"/>
            <a:ea typeface="微软雅黑" panose="020B0503020204020204" pitchFamily="34" charset="-122"/>
          </a:endParaRPr>
        </a:p>
      </dsp:txBody>
      <dsp:txXfrm>
        <a:off x="1056" y="1315494"/>
        <a:ext cx="2160901" cy="633637"/>
      </dsp:txXfrm>
    </dsp:sp>
    <dsp:sp modelId="{692ECA6F-EDE2-46FE-889B-72773AF98D2B}">
      <dsp:nvSpPr>
        <dsp:cNvPr id="0" name=""/>
        <dsp:cNvSpPr/>
      </dsp:nvSpPr>
      <dsp:spPr>
        <a:xfrm>
          <a:off x="1056" y="1972641"/>
          <a:ext cx="2160901" cy="63363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安全、保障、胜任、稳定</a:t>
          </a:r>
          <a:endParaRPr lang="en-US" sz="1200" kern="1200" dirty="0">
            <a:latin typeface="微软雅黑" panose="020B0503020204020204" pitchFamily="34" charset="-122"/>
            <a:ea typeface="微软雅黑" panose="020B0503020204020204" pitchFamily="34" charset="-122"/>
          </a:endParaRPr>
        </a:p>
      </dsp:txBody>
      <dsp:txXfrm>
        <a:off x="1056" y="1972641"/>
        <a:ext cx="2160901" cy="633637"/>
      </dsp:txXfrm>
    </dsp:sp>
    <dsp:sp modelId="{1AD4ECC9-79CE-4786-8A9D-9C1ABB3FB1E5}">
      <dsp:nvSpPr>
        <dsp:cNvPr id="0" name=""/>
        <dsp:cNvSpPr/>
      </dsp:nvSpPr>
      <dsp:spPr>
        <a:xfrm>
          <a:off x="1056" y="2629788"/>
          <a:ext cx="2160901" cy="633637"/>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空气、食物、住所、性</a:t>
          </a:r>
          <a:endParaRPr lang="en-US" sz="1200" kern="1200" dirty="0">
            <a:latin typeface="微软雅黑" panose="020B0503020204020204" pitchFamily="34" charset="-122"/>
            <a:ea typeface="微软雅黑" panose="020B0503020204020204" pitchFamily="34" charset="-122"/>
          </a:endParaRPr>
        </a:p>
      </dsp:txBody>
      <dsp:txXfrm>
        <a:off x="1056" y="2629788"/>
        <a:ext cx="2160901" cy="63363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C04DCA-BB06-4BD9-A31E-36A914B9E7FE}">
      <dsp:nvSpPr>
        <dsp:cNvPr id="0" name=""/>
        <dsp:cNvSpPr/>
      </dsp:nvSpPr>
      <dsp:spPr>
        <a:xfrm>
          <a:off x="1522" y="1217"/>
          <a:ext cx="3114998" cy="6256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有挑战性的工作、创造性、组织中提升、工作成就</a:t>
          </a:r>
          <a:endParaRPr lang="en-US" sz="1200" kern="1200" dirty="0">
            <a:latin typeface="微软雅黑" panose="020B0503020204020204" pitchFamily="34" charset="-122"/>
            <a:ea typeface="微软雅黑" panose="020B0503020204020204" pitchFamily="34" charset="-122"/>
          </a:endParaRPr>
        </a:p>
      </dsp:txBody>
      <dsp:txXfrm>
        <a:off x="1522" y="1217"/>
        <a:ext cx="3114998" cy="625666"/>
      </dsp:txXfrm>
    </dsp:sp>
    <dsp:sp modelId="{A55978EB-459A-4699-9D7E-6BFD48D1A55D}">
      <dsp:nvSpPr>
        <dsp:cNvPr id="0" name=""/>
        <dsp:cNvSpPr/>
      </dsp:nvSpPr>
      <dsp:spPr>
        <a:xfrm>
          <a:off x="1522" y="660348"/>
          <a:ext cx="3114998" cy="6256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职称、奖励、同事和上级认可、职务本身、责任</a:t>
          </a:r>
          <a:endParaRPr lang="en-US" sz="1200" kern="1200" dirty="0">
            <a:latin typeface="微软雅黑" panose="020B0503020204020204" pitchFamily="34" charset="-122"/>
            <a:ea typeface="微软雅黑" panose="020B0503020204020204" pitchFamily="34" charset="-122"/>
          </a:endParaRPr>
        </a:p>
      </dsp:txBody>
      <dsp:txXfrm>
        <a:off x="1522" y="660348"/>
        <a:ext cx="3114998" cy="625666"/>
      </dsp:txXfrm>
    </dsp:sp>
    <dsp:sp modelId="{FDC3D866-5D4C-49B7-B16E-49D2E32DEF48}">
      <dsp:nvSpPr>
        <dsp:cNvPr id="0" name=""/>
        <dsp:cNvSpPr/>
      </dsp:nvSpPr>
      <dsp:spPr>
        <a:xfrm>
          <a:off x="1522" y="1319479"/>
          <a:ext cx="3114998" cy="6256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管理的质量、和谐的工作群体、同事的友谊</a:t>
          </a:r>
          <a:endParaRPr lang="en-US" sz="1200" kern="1200" dirty="0">
            <a:latin typeface="微软雅黑" panose="020B0503020204020204" pitchFamily="34" charset="-122"/>
            <a:ea typeface="微软雅黑" panose="020B0503020204020204" pitchFamily="34" charset="-122"/>
          </a:endParaRPr>
        </a:p>
      </dsp:txBody>
      <dsp:txXfrm>
        <a:off x="1522" y="1319479"/>
        <a:ext cx="3114998" cy="625666"/>
      </dsp:txXfrm>
    </dsp:sp>
    <dsp:sp modelId="{692ECA6F-EDE2-46FE-889B-72773AF98D2B}">
      <dsp:nvSpPr>
        <dsp:cNvPr id="0" name=""/>
        <dsp:cNvSpPr/>
      </dsp:nvSpPr>
      <dsp:spPr>
        <a:xfrm>
          <a:off x="1522" y="1978610"/>
          <a:ext cx="3114998" cy="6256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安全的工作条件、外加的福利、普遍加薪、职业保障</a:t>
          </a:r>
          <a:endParaRPr lang="en-US" sz="1200" kern="1200" dirty="0">
            <a:latin typeface="微软雅黑" panose="020B0503020204020204" pitchFamily="34" charset="-122"/>
            <a:ea typeface="微软雅黑" panose="020B0503020204020204" pitchFamily="34" charset="-122"/>
          </a:endParaRPr>
        </a:p>
      </dsp:txBody>
      <dsp:txXfrm>
        <a:off x="1522" y="1978610"/>
        <a:ext cx="3114998" cy="625666"/>
      </dsp:txXfrm>
    </dsp:sp>
    <dsp:sp modelId="{1AD4ECC9-79CE-4786-8A9D-9C1ABB3FB1E5}">
      <dsp:nvSpPr>
        <dsp:cNvPr id="0" name=""/>
        <dsp:cNvSpPr/>
      </dsp:nvSpPr>
      <dsp:spPr>
        <a:xfrm>
          <a:off x="1522" y="2637741"/>
          <a:ext cx="3114998" cy="625666"/>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工资、基本福利、工作条件</a:t>
          </a:r>
          <a:endParaRPr lang="en-US" sz="1200" kern="1200" dirty="0">
            <a:latin typeface="微软雅黑" panose="020B0503020204020204" pitchFamily="34" charset="-122"/>
            <a:ea typeface="微软雅黑" panose="020B0503020204020204" pitchFamily="34" charset="-122"/>
          </a:endParaRPr>
        </a:p>
      </dsp:txBody>
      <dsp:txXfrm>
        <a:off x="1522" y="2637741"/>
        <a:ext cx="3114998" cy="625666"/>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976370-516C-458F-BDF4-7C0B23175553}">
      <dsp:nvSpPr>
        <dsp:cNvPr id="0" name=""/>
        <dsp:cNvSpPr/>
      </dsp:nvSpPr>
      <dsp:spPr>
        <a:xfrm>
          <a:off x="2846" y="557635"/>
          <a:ext cx="1207735" cy="693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计划</a:t>
          </a:r>
          <a:endParaRPr lang="en-US" sz="1500" b="1" kern="1200" dirty="0">
            <a:latin typeface="微软雅黑" panose="020B0503020204020204" pitchFamily="34" charset="-122"/>
            <a:ea typeface="微软雅黑" panose="020B0503020204020204" pitchFamily="34" charset="-122"/>
          </a:endParaRPr>
        </a:p>
      </dsp:txBody>
      <dsp:txXfrm>
        <a:off x="2846" y="557635"/>
        <a:ext cx="1207735" cy="462659"/>
      </dsp:txXfrm>
    </dsp:sp>
    <dsp:sp modelId="{9D891985-FC93-4458-85A3-9D807F5AA04E}">
      <dsp:nvSpPr>
        <dsp:cNvPr id="0" name=""/>
        <dsp:cNvSpPr/>
      </dsp:nvSpPr>
      <dsp:spPr>
        <a:xfrm>
          <a:off x="250213" y="1020295"/>
          <a:ext cx="1207735" cy="2022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至少提前一天准备</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面对面</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必须的文件</a:t>
          </a:r>
          <a:endParaRPr lang="en-US" sz="1200" kern="1200" dirty="0">
            <a:latin typeface="微软雅黑" panose="020B0503020204020204" pitchFamily="34" charset="-122"/>
            <a:ea typeface="微软雅黑" panose="020B0503020204020204" pitchFamily="34" charset="-122"/>
          </a:endParaRPr>
        </a:p>
      </dsp:txBody>
      <dsp:txXfrm>
        <a:off x="250213" y="1020295"/>
        <a:ext cx="1207735" cy="2022468"/>
      </dsp:txXfrm>
    </dsp:sp>
    <dsp:sp modelId="{187C3494-3238-47CA-BB81-AA434284B4BC}">
      <dsp:nvSpPr>
        <dsp:cNvPr id="0" name=""/>
        <dsp:cNvSpPr/>
      </dsp:nvSpPr>
      <dsp:spPr>
        <a:xfrm>
          <a:off x="1393670" y="638620"/>
          <a:ext cx="388147" cy="3006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微软雅黑" panose="020B0503020204020204" pitchFamily="34" charset="-122"/>
            <a:ea typeface="微软雅黑" panose="020B0503020204020204" pitchFamily="34" charset="-122"/>
          </a:endParaRPr>
        </a:p>
      </dsp:txBody>
      <dsp:txXfrm>
        <a:off x="1393670" y="638620"/>
        <a:ext cx="388147" cy="300691"/>
      </dsp:txXfrm>
    </dsp:sp>
    <dsp:sp modelId="{23F4E788-D766-47C4-98C1-443EFD38AEFF}">
      <dsp:nvSpPr>
        <dsp:cNvPr id="0" name=""/>
        <dsp:cNvSpPr/>
      </dsp:nvSpPr>
      <dsp:spPr>
        <a:xfrm>
          <a:off x="1942935" y="557635"/>
          <a:ext cx="1207735" cy="693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切入正题</a:t>
          </a:r>
          <a:endParaRPr lang="en-US" sz="1500" b="1" kern="1200" dirty="0">
            <a:latin typeface="微软雅黑" panose="020B0503020204020204" pitchFamily="34" charset="-122"/>
            <a:ea typeface="微软雅黑" panose="020B0503020204020204" pitchFamily="34" charset="-122"/>
          </a:endParaRPr>
        </a:p>
      </dsp:txBody>
      <dsp:txXfrm>
        <a:off x="1942935" y="557635"/>
        <a:ext cx="1207735" cy="462659"/>
      </dsp:txXfrm>
    </dsp:sp>
    <dsp:sp modelId="{EA022DBD-70F9-4C46-8756-F816E01E0B1A}">
      <dsp:nvSpPr>
        <dsp:cNvPr id="0" name=""/>
        <dsp:cNvSpPr/>
      </dsp:nvSpPr>
      <dsp:spPr>
        <a:xfrm>
          <a:off x="2190302" y="1020295"/>
          <a:ext cx="1207735" cy="2022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不要避重就轻</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直接通知</a:t>
          </a:r>
          <a:endParaRPr lang="en-US" sz="1200" kern="1200" dirty="0">
            <a:latin typeface="微软雅黑" panose="020B0503020204020204" pitchFamily="34" charset="-122"/>
            <a:ea typeface="微软雅黑" panose="020B0503020204020204" pitchFamily="34" charset="-122"/>
          </a:endParaRPr>
        </a:p>
      </dsp:txBody>
      <dsp:txXfrm>
        <a:off x="2190302" y="1020295"/>
        <a:ext cx="1207735" cy="2022468"/>
      </dsp:txXfrm>
    </dsp:sp>
    <dsp:sp modelId="{E5346F2F-D5B4-46A7-BB78-4C1502D61DC6}">
      <dsp:nvSpPr>
        <dsp:cNvPr id="0" name=""/>
        <dsp:cNvSpPr/>
      </dsp:nvSpPr>
      <dsp:spPr>
        <a:xfrm>
          <a:off x="3333758" y="638620"/>
          <a:ext cx="388147" cy="3006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微软雅黑" panose="020B0503020204020204" pitchFamily="34" charset="-122"/>
            <a:ea typeface="微软雅黑" panose="020B0503020204020204" pitchFamily="34" charset="-122"/>
          </a:endParaRPr>
        </a:p>
      </dsp:txBody>
      <dsp:txXfrm>
        <a:off x="3333758" y="638620"/>
        <a:ext cx="388147" cy="300691"/>
      </dsp:txXfrm>
    </dsp:sp>
    <dsp:sp modelId="{51D3AEB3-D797-4D37-A33B-FF94940BD089}">
      <dsp:nvSpPr>
        <dsp:cNvPr id="0" name=""/>
        <dsp:cNvSpPr/>
      </dsp:nvSpPr>
      <dsp:spPr>
        <a:xfrm>
          <a:off x="3883024" y="557635"/>
          <a:ext cx="1207735" cy="693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描述情景</a:t>
          </a:r>
          <a:endParaRPr lang="en-US" sz="1500" b="1" kern="1200" dirty="0">
            <a:latin typeface="微软雅黑" panose="020B0503020204020204" pitchFamily="34" charset="-122"/>
            <a:ea typeface="微软雅黑" panose="020B0503020204020204" pitchFamily="34" charset="-122"/>
          </a:endParaRPr>
        </a:p>
      </dsp:txBody>
      <dsp:txXfrm>
        <a:off x="3883024" y="557635"/>
        <a:ext cx="1207735" cy="462659"/>
      </dsp:txXfrm>
    </dsp:sp>
    <dsp:sp modelId="{812C5D3B-AFE2-4271-BFDE-0EFC41464D77}">
      <dsp:nvSpPr>
        <dsp:cNvPr id="0" name=""/>
        <dsp:cNvSpPr/>
      </dsp:nvSpPr>
      <dsp:spPr>
        <a:xfrm>
          <a:off x="4130391" y="1020295"/>
          <a:ext cx="1207735" cy="2022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简单描述原因</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不要攻击人格</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强调决定不可更改</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en-US" altLang="zh-CN" sz="1200" kern="1200" dirty="0" smtClean="0">
              <a:latin typeface="微软雅黑" panose="020B0503020204020204" pitchFamily="34" charset="-122"/>
              <a:ea typeface="微软雅黑" panose="020B0503020204020204" pitchFamily="34" charset="-122"/>
            </a:rPr>
            <a:t>15</a:t>
          </a:r>
          <a:r>
            <a:rPr lang="zh-CN" altLang="en-US" sz="1200" kern="1200" dirty="0" smtClean="0">
              <a:latin typeface="微软雅黑" panose="020B0503020204020204" pitchFamily="34" charset="-122"/>
              <a:ea typeface="微软雅黑" panose="020B0503020204020204" pitchFamily="34" charset="-122"/>
            </a:rPr>
            <a:t>分钟内</a:t>
          </a:r>
          <a:endParaRPr lang="en-US" sz="1200" kern="1200" dirty="0">
            <a:latin typeface="微软雅黑" panose="020B0503020204020204" pitchFamily="34" charset="-122"/>
            <a:ea typeface="微软雅黑" panose="020B0503020204020204" pitchFamily="34" charset="-122"/>
          </a:endParaRPr>
        </a:p>
      </dsp:txBody>
      <dsp:txXfrm>
        <a:off x="4130391" y="1020295"/>
        <a:ext cx="1207735" cy="2022468"/>
      </dsp:txXfrm>
    </dsp:sp>
    <dsp:sp modelId="{6723DB2C-5A2B-4AE7-962B-04B6A48AC56E}">
      <dsp:nvSpPr>
        <dsp:cNvPr id="0" name=""/>
        <dsp:cNvSpPr/>
      </dsp:nvSpPr>
      <dsp:spPr>
        <a:xfrm>
          <a:off x="5273847" y="638620"/>
          <a:ext cx="388147" cy="3006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微软雅黑" panose="020B0503020204020204" pitchFamily="34" charset="-122"/>
            <a:ea typeface="微软雅黑" panose="020B0503020204020204" pitchFamily="34" charset="-122"/>
          </a:endParaRPr>
        </a:p>
      </dsp:txBody>
      <dsp:txXfrm>
        <a:off x="5273847" y="638620"/>
        <a:ext cx="388147" cy="300691"/>
      </dsp:txXfrm>
    </dsp:sp>
    <dsp:sp modelId="{45BA5700-0496-4FBC-9CFE-64FF014A28EB}">
      <dsp:nvSpPr>
        <dsp:cNvPr id="0" name=""/>
        <dsp:cNvSpPr/>
      </dsp:nvSpPr>
      <dsp:spPr>
        <a:xfrm>
          <a:off x="5823112" y="557635"/>
          <a:ext cx="1207735" cy="693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倾听</a:t>
          </a:r>
          <a:endParaRPr lang="en-US" sz="1500" b="1" kern="1200" dirty="0">
            <a:latin typeface="微软雅黑" panose="020B0503020204020204" pitchFamily="34" charset="-122"/>
            <a:ea typeface="微软雅黑" panose="020B0503020204020204" pitchFamily="34" charset="-122"/>
          </a:endParaRPr>
        </a:p>
      </dsp:txBody>
      <dsp:txXfrm>
        <a:off x="5823112" y="557635"/>
        <a:ext cx="1207735" cy="462659"/>
      </dsp:txXfrm>
    </dsp:sp>
    <dsp:sp modelId="{0AA9BCA6-2644-4987-897E-48D598CF6CA4}">
      <dsp:nvSpPr>
        <dsp:cNvPr id="0" name=""/>
        <dsp:cNvSpPr/>
      </dsp:nvSpPr>
      <dsp:spPr>
        <a:xfrm>
          <a:off x="6070480" y="1020295"/>
          <a:ext cx="1207735" cy="2022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面谈到员工可稍微冷静地接受</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不要辩论，要倾听和开放式问题</a:t>
          </a:r>
          <a:endParaRPr lang="en-US" sz="1200" kern="1200" dirty="0">
            <a:latin typeface="微软雅黑" panose="020B0503020204020204" pitchFamily="34" charset="-122"/>
            <a:ea typeface="微软雅黑" panose="020B0503020204020204" pitchFamily="34" charset="-122"/>
          </a:endParaRPr>
        </a:p>
      </dsp:txBody>
      <dsp:txXfrm>
        <a:off x="6070480" y="1020295"/>
        <a:ext cx="1207735" cy="2022468"/>
      </dsp:txXfrm>
    </dsp:sp>
    <dsp:sp modelId="{27DE7F73-CF35-49E5-B7CF-8BC099C68C7F}">
      <dsp:nvSpPr>
        <dsp:cNvPr id="0" name=""/>
        <dsp:cNvSpPr/>
      </dsp:nvSpPr>
      <dsp:spPr>
        <a:xfrm>
          <a:off x="7213936" y="638620"/>
          <a:ext cx="388147" cy="3006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微软雅黑" panose="020B0503020204020204" pitchFamily="34" charset="-122"/>
            <a:ea typeface="微软雅黑" panose="020B0503020204020204" pitchFamily="34" charset="-122"/>
          </a:endParaRPr>
        </a:p>
      </dsp:txBody>
      <dsp:txXfrm>
        <a:off x="7213936" y="638620"/>
        <a:ext cx="388147" cy="300691"/>
      </dsp:txXfrm>
    </dsp:sp>
    <dsp:sp modelId="{D704CA62-CBF3-4F3C-A7E7-8ADC4739BDD3}">
      <dsp:nvSpPr>
        <dsp:cNvPr id="0" name=""/>
        <dsp:cNvSpPr/>
      </dsp:nvSpPr>
      <dsp:spPr>
        <a:xfrm>
          <a:off x="7763201" y="557635"/>
          <a:ext cx="1207735" cy="693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沟通内容</a:t>
          </a:r>
          <a:endParaRPr lang="en-US" sz="1500" b="1" kern="1200" dirty="0">
            <a:latin typeface="微软雅黑" panose="020B0503020204020204" pitchFamily="34" charset="-122"/>
            <a:ea typeface="微软雅黑" panose="020B0503020204020204" pitchFamily="34" charset="-122"/>
          </a:endParaRPr>
        </a:p>
      </dsp:txBody>
      <dsp:txXfrm>
        <a:off x="7763201" y="557635"/>
        <a:ext cx="1207735" cy="462659"/>
      </dsp:txXfrm>
    </dsp:sp>
    <dsp:sp modelId="{63E62AE2-8CFD-4ACB-849B-CD413FDE86E6}">
      <dsp:nvSpPr>
        <dsp:cNvPr id="0" name=""/>
        <dsp:cNvSpPr/>
      </dsp:nvSpPr>
      <dsp:spPr>
        <a:xfrm>
          <a:off x="8010569" y="1020295"/>
          <a:ext cx="1207735" cy="2022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赔偿金的具体内容和金额</a:t>
          </a:r>
          <a:endParaRPr lang="en-US"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不要承诺“调查一下再答复”等内容</a:t>
          </a:r>
          <a:endParaRPr lang="en-US" sz="1200" kern="1200" dirty="0">
            <a:latin typeface="微软雅黑" panose="020B0503020204020204" pitchFamily="34" charset="-122"/>
            <a:ea typeface="微软雅黑" panose="020B0503020204020204" pitchFamily="34" charset="-122"/>
          </a:endParaRPr>
        </a:p>
      </dsp:txBody>
      <dsp:txXfrm>
        <a:off x="8010569" y="1020295"/>
        <a:ext cx="1207735" cy="2022468"/>
      </dsp:txXfrm>
    </dsp:sp>
    <dsp:sp modelId="{74A2449D-0318-4654-81A2-229428DC2360}">
      <dsp:nvSpPr>
        <dsp:cNvPr id="0" name=""/>
        <dsp:cNvSpPr/>
      </dsp:nvSpPr>
      <dsp:spPr>
        <a:xfrm>
          <a:off x="9154025" y="638620"/>
          <a:ext cx="388147" cy="3006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latin typeface="微软雅黑" panose="020B0503020204020204" pitchFamily="34" charset="-122"/>
            <a:ea typeface="微软雅黑" panose="020B0503020204020204" pitchFamily="34" charset="-122"/>
          </a:endParaRPr>
        </a:p>
      </dsp:txBody>
      <dsp:txXfrm>
        <a:off x="9154025" y="638620"/>
        <a:ext cx="388147" cy="300691"/>
      </dsp:txXfrm>
    </dsp:sp>
    <dsp:sp modelId="{525C46C0-5979-4881-8AB5-2FF05D2EDFF4}">
      <dsp:nvSpPr>
        <dsp:cNvPr id="0" name=""/>
        <dsp:cNvSpPr/>
      </dsp:nvSpPr>
      <dsp:spPr>
        <a:xfrm>
          <a:off x="9703290" y="557635"/>
          <a:ext cx="1207735" cy="693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明确下一步</a:t>
          </a:r>
          <a:endParaRPr lang="en-US" sz="1500" b="1" kern="1200" dirty="0">
            <a:latin typeface="微软雅黑" panose="020B0503020204020204" pitchFamily="34" charset="-122"/>
            <a:ea typeface="微软雅黑" panose="020B0503020204020204" pitchFamily="34" charset="-122"/>
          </a:endParaRPr>
        </a:p>
      </dsp:txBody>
      <dsp:txXfrm>
        <a:off x="9703290" y="557635"/>
        <a:ext cx="1207735" cy="462659"/>
      </dsp:txXfrm>
    </dsp:sp>
    <dsp:sp modelId="{71EDB11F-C21A-4B89-9915-653B40BBE747}">
      <dsp:nvSpPr>
        <dsp:cNvPr id="0" name=""/>
        <dsp:cNvSpPr/>
      </dsp:nvSpPr>
      <dsp:spPr>
        <a:xfrm>
          <a:off x="9950658" y="1020295"/>
          <a:ext cx="1207735" cy="2022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anose="020B0503020204020204" pitchFamily="34" charset="-122"/>
              <a:ea typeface="微软雅黑" panose="020B0503020204020204" pitchFamily="34" charset="-122"/>
            </a:rPr>
            <a:t>离职流程手续</a:t>
          </a:r>
          <a:endParaRPr lang="en-US" sz="1200" kern="1200" dirty="0">
            <a:latin typeface="微软雅黑" panose="020B0503020204020204" pitchFamily="34" charset="-122"/>
            <a:ea typeface="微软雅黑" panose="020B0503020204020204" pitchFamily="34" charset="-122"/>
          </a:endParaRPr>
        </a:p>
      </dsp:txBody>
      <dsp:txXfrm>
        <a:off x="9950658" y="1020295"/>
        <a:ext cx="1207735" cy="202246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4C4160-21D0-4533-AB1B-F8C397EB03F9}">
      <dsp:nvSpPr>
        <dsp:cNvPr id="0" name=""/>
        <dsp:cNvSpPr/>
      </dsp:nvSpPr>
      <dsp:spPr>
        <a:xfrm>
          <a:off x="2509" y="708895"/>
          <a:ext cx="2233732" cy="8934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部门提出申请，并与员工面谈</a:t>
          </a:r>
          <a:endParaRPr lang="en-US" sz="1600" kern="1200" dirty="0">
            <a:latin typeface="微软雅黑" panose="020B0503020204020204" pitchFamily="34" charset="-122"/>
            <a:ea typeface="微软雅黑" panose="020B0503020204020204" pitchFamily="34" charset="-122"/>
          </a:endParaRPr>
        </a:p>
      </dsp:txBody>
      <dsp:txXfrm>
        <a:off x="2509" y="708895"/>
        <a:ext cx="2233732" cy="893492"/>
      </dsp:txXfrm>
    </dsp:sp>
    <dsp:sp modelId="{D7C479DA-8A1A-40D3-9E31-A9858834DE96}">
      <dsp:nvSpPr>
        <dsp:cNvPr id="0" name=""/>
        <dsp:cNvSpPr/>
      </dsp:nvSpPr>
      <dsp:spPr>
        <a:xfrm>
          <a:off x="2012868" y="708895"/>
          <a:ext cx="2233732" cy="8934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部门提交申请表和审批表</a:t>
          </a:r>
          <a:endParaRPr lang="en-US" sz="1600" kern="1200" dirty="0">
            <a:latin typeface="微软雅黑" panose="020B0503020204020204" pitchFamily="34" charset="-122"/>
            <a:ea typeface="微软雅黑" panose="020B0503020204020204" pitchFamily="34" charset="-122"/>
          </a:endParaRPr>
        </a:p>
      </dsp:txBody>
      <dsp:txXfrm>
        <a:off x="2012868" y="708895"/>
        <a:ext cx="2233732" cy="893492"/>
      </dsp:txXfrm>
    </dsp:sp>
    <dsp:sp modelId="{578ACBB3-9A9E-4872-879E-7F93BC9258E6}">
      <dsp:nvSpPr>
        <dsp:cNvPr id="0" name=""/>
        <dsp:cNvSpPr/>
      </dsp:nvSpPr>
      <dsp:spPr>
        <a:xfrm>
          <a:off x="4023227" y="708895"/>
          <a:ext cx="2233732" cy="8934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C&amp;B</a:t>
          </a:r>
          <a:r>
            <a:rPr lang="zh-CN" altLang="en-US" sz="1600" kern="1200" dirty="0" smtClean="0">
              <a:latin typeface="微软雅黑" panose="020B0503020204020204" pitchFamily="34" charset="-122"/>
              <a:ea typeface="微软雅黑" panose="020B0503020204020204" pitchFamily="34" charset="-122"/>
            </a:rPr>
            <a:t>计算经济补偿金</a:t>
          </a:r>
          <a:endParaRPr lang="en-US" sz="1600" kern="1200" dirty="0">
            <a:latin typeface="微软雅黑" panose="020B0503020204020204" pitchFamily="34" charset="-122"/>
            <a:ea typeface="微软雅黑" panose="020B0503020204020204" pitchFamily="34" charset="-122"/>
          </a:endParaRPr>
        </a:p>
      </dsp:txBody>
      <dsp:txXfrm>
        <a:off x="4023227" y="708895"/>
        <a:ext cx="2233732" cy="893492"/>
      </dsp:txXfrm>
    </dsp:sp>
    <dsp:sp modelId="{E84A7518-E7BD-4173-9D3D-C8B0C346BD8C}">
      <dsp:nvSpPr>
        <dsp:cNvPr id="0" name=""/>
        <dsp:cNvSpPr/>
      </dsp:nvSpPr>
      <dsp:spPr>
        <a:xfrm>
          <a:off x="6033586" y="708895"/>
          <a:ext cx="2233732" cy="8934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HR</a:t>
          </a:r>
          <a:r>
            <a:rPr lang="zh-CN" altLang="en-US" sz="1600" kern="1200" dirty="0" smtClean="0">
              <a:latin typeface="微软雅黑" panose="020B0503020204020204" pitchFamily="34" charset="-122"/>
              <a:ea typeface="微软雅黑" panose="020B0503020204020204" pitchFamily="34" charset="-122"/>
            </a:rPr>
            <a:t>与员工签订协议书</a:t>
          </a:r>
          <a:endParaRPr lang="en-US" sz="1600" kern="1200" dirty="0">
            <a:latin typeface="微软雅黑" panose="020B0503020204020204" pitchFamily="34" charset="-122"/>
            <a:ea typeface="微软雅黑" panose="020B0503020204020204" pitchFamily="34" charset="-122"/>
          </a:endParaRPr>
        </a:p>
      </dsp:txBody>
      <dsp:txXfrm>
        <a:off x="6033586" y="708895"/>
        <a:ext cx="2233732" cy="893492"/>
      </dsp:txXfrm>
    </dsp:sp>
    <dsp:sp modelId="{08779983-3083-4FDC-B097-395B0742FD93}">
      <dsp:nvSpPr>
        <dsp:cNvPr id="0" name=""/>
        <dsp:cNvSpPr/>
      </dsp:nvSpPr>
      <dsp:spPr>
        <a:xfrm>
          <a:off x="8043945" y="708895"/>
          <a:ext cx="2233732" cy="89349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办理离职手续，</a:t>
          </a:r>
          <a:r>
            <a:rPr lang="en-US" altLang="zh-CN" sz="1600" kern="1200" dirty="0" smtClean="0">
              <a:latin typeface="微软雅黑" panose="020B0503020204020204" pitchFamily="34" charset="-122"/>
              <a:ea typeface="微软雅黑" panose="020B0503020204020204" pitchFamily="34" charset="-122"/>
            </a:rPr>
            <a:t>HR</a:t>
          </a:r>
          <a:r>
            <a:rPr lang="zh-CN" altLang="en-US" sz="1600" kern="1200" dirty="0" smtClean="0">
              <a:latin typeface="微软雅黑" panose="020B0503020204020204" pitchFamily="34" charset="-122"/>
              <a:ea typeface="微软雅黑" panose="020B0503020204020204" pitchFamily="34" charset="-122"/>
            </a:rPr>
            <a:t>出具证明</a:t>
          </a:r>
          <a:endParaRPr lang="en-US" sz="1600" kern="1200" dirty="0">
            <a:latin typeface="微软雅黑" panose="020B0503020204020204" pitchFamily="34" charset="-122"/>
            <a:ea typeface="微软雅黑" panose="020B0503020204020204" pitchFamily="34" charset="-122"/>
          </a:endParaRPr>
        </a:p>
      </dsp:txBody>
      <dsp:txXfrm>
        <a:off x="8043945" y="708895"/>
        <a:ext cx="2233732" cy="893492"/>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307B38-1462-4514-BA49-978AFD82E873}">
      <dsp:nvSpPr>
        <dsp:cNvPr id="0" name=""/>
        <dsp:cNvSpPr/>
      </dsp:nvSpPr>
      <dsp:spPr>
        <a:xfrm>
          <a:off x="2933125" y="1607842"/>
          <a:ext cx="1222617" cy="12226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anose="020B0503020204020204" pitchFamily="34" charset="-122"/>
              <a:ea typeface="微软雅黑" panose="020B0503020204020204" pitchFamily="34" charset="-122"/>
            </a:rPr>
            <a:t>EAP</a:t>
          </a:r>
          <a:endParaRPr lang="en-US" sz="2000" b="1" kern="1200" dirty="0">
            <a:latin typeface="微软雅黑" panose="020B0503020204020204" pitchFamily="34" charset="-122"/>
            <a:ea typeface="微软雅黑" panose="020B0503020204020204" pitchFamily="34" charset="-122"/>
          </a:endParaRPr>
        </a:p>
      </dsp:txBody>
      <dsp:txXfrm>
        <a:off x="2933125" y="1607842"/>
        <a:ext cx="1222617" cy="1222617"/>
      </dsp:txXfrm>
    </dsp:sp>
    <dsp:sp modelId="{C80116AF-EF57-4BDA-978A-BEC657ABD1C8}">
      <dsp:nvSpPr>
        <dsp:cNvPr id="0" name=""/>
        <dsp:cNvSpPr/>
      </dsp:nvSpPr>
      <dsp:spPr>
        <a:xfrm rot="16200000">
          <a:off x="3359992" y="1407877"/>
          <a:ext cx="368884" cy="31044"/>
        </a:xfrm>
        <a:custGeom>
          <a:avLst/>
          <a:gdLst/>
          <a:ahLst/>
          <a:cxnLst/>
          <a:rect l="0" t="0" r="0" b="0"/>
          <a:pathLst>
            <a:path>
              <a:moveTo>
                <a:pt x="0" y="15522"/>
              </a:moveTo>
              <a:lnTo>
                <a:pt x="368884" y="1552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b="1" kern="1200">
            <a:latin typeface="微软雅黑" panose="020B0503020204020204" pitchFamily="34" charset="-122"/>
            <a:ea typeface="微软雅黑" panose="020B0503020204020204" pitchFamily="34" charset="-122"/>
          </a:endParaRPr>
        </a:p>
      </dsp:txBody>
      <dsp:txXfrm rot="16200000">
        <a:off x="3535212" y="1414177"/>
        <a:ext cx="18444" cy="18444"/>
      </dsp:txXfrm>
    </dsp:sp>
    <dsp:sp modelId="{2734CA09-5ACC-478C-A260-0499848EAA7E}">
      <dsp:nvSpPr>
        <dsp:cNvPr id="0" name=""/>
        <dsp:cNvSpPr/>
      </dsp:nvSpPr>
      <dsp:spPr>
        <a:xfrm>
          <a:off x="2933125" y="16339"/>
          <a:ext cx="1222617" cy="122261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情绪压力管理</a:t>
          </a:r>
          <a:endParaRPr lang="en-US" sz="1600" b="1" kern="1200" dirty="0">
            <a:latin typeface="微软雅黑" panose="020B0503020204020204" pitchFamily="34" charset="-122"/>
            <a:ea typeface="微软雅黑" panose="020B0503020204020204" pitchFamily="34" charset="-122"/>
          </a:endParaRPr>
        </a:p>
      </dsp:txBody>
      <dsp:txXfrm>
        <a:off x="2933125" y="16339"/>
        <a:ext cx="1222617" cy="1222617"/>
      </dsp:txXfrm>
    </dsp:sp>
    <dsp:sp modelId="{DCBC48A8-5D83-4B7A-9066-8EB5701B7E14}">
      <dsp:nvSpPr>
        <dsp:cNvPr id="0" name=""/>
        <dsp:cNvSpPr/>
      </dsp:nvSpPr>
      <dsp:spPr>
        <a:xfrm rot="19800000">
          <a:off x="4049133" y="1805753"/>
          <a:ext cx="368884" cy="31044"/>
        </a:xfrm>
        <a:custGeom>
          <a:avLst/>
          <a:gdLst/>
          <a:ahLst/>
          <a:cxnLst/>
          <a:rect l="0" t="0" r="0" b="0"/>
          <a:pathLst>
            <a:path>
              <a:moveTo>
                <a:pt x="0" y="15522"/>
              </a:moveTo>
              <a:lnTo>
                <a:pt x="368884" y="1552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800000">
        <a:off x="4224353" y="1812053"/>
        <a:ext cx="18444" cy="18444"/>
      </dsp:txXfrm>
    </dsp:sp>
    <dsp:sp modelId="{38FF4B4D-0C7C-45C8-8C08-124B34DC1AA0}">
      <dsp:nvSpPr>
        <dsp:cNvPr id="0" name=""/>
        <dsp:cNvSpPr/>
      </dsp:nvSpPr>
      <dsp:spPr>
        <a:xfrm>
          <a:off x="4311406" y="812090"/>
          <a:ext cx="1222617" cy="1222617"/>
        </a:xfrm>
        <a:prstGeom prst="ellipse">
          <a:avLst/>
        </a:prstGeom>
        <a:solidFill>
          <a:schemeClr val="accent2">
            <a:hueOff val="1273292"/>
            <a:satOff val="2160"/>
            <a:lumOff val="-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职场问题</a:t>
          </a:r>
          <a:endParaRPr lang="en-US" sz="1600" b="1" kern="1200" dirty="0">
            <a:latin typeface="微软雅黑" panose="020B0503020204020204" pitchFamily="34" charset="-122"/>
            <a:ea typeface="微软雅黑" panose="020B0503020204020204" pitchFamily="34" charset="-122"/>
          </a:endParaRPr>
        </a:p>
      </dsp:txBody>
      <dsp:txXfrm>
        <a:off x="4311406" y="812090"/>
        <a:ext cx="1222617" cy="1222617"/>
      </dsp:txXfrm>
    </dsp:sp>
    <dsp:sp modelId="{F98758EE-42AC-458D-A965-D3B5BE8907BE}">
      <dsp:nvSpPr>
        <dsp:cNvPr id="0" name=""/>
        <dsp:cNvSpPr/>
      </dsp:nvSpPr>
      <dsp:spPr>
        <a:xfrm rot="1800000">
          <a:off x="4049133" y="2601504"/>
          <a:ext cx="368884" cy="31044"/>
        </a:xfrm>
        <a:custGeom>
          <a:avLst/>
          <a:gdLst/>
          <a:ahLst/>
          <a:cxnLst/>
          <a:rect l="0" t="0" r="0" b="0"/>
          <a:pathLst>
            <a:path>
              <a:moveTo>
                <a:pt x="0" y="15522"/>
              </a:moveTo>
              <a:lnTo>
                <a:pt x="368884" y="1552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800000">
        <a:off x="4224353" y="2607804"/>
        <a:ext cx="18444" cy="18444"/>
      </dsp:txXfrm>
    </dsp:sp>
    <dsp:sp modelId="{1AF539B5-B4FE-451D-B24D-02782B3C33B1}">
      <dsp:nvSpPr>
        <dsp:cNvPr id="0" name=""/>
        <dsp:cNvSpPr/>
      </dsp:nvSpPr>
      <dsp:spPr>
        <a:xfrm>
          <a:off x="4311406" y="2403593"/>
          <a:ext cx="1222617" cy="1222617"/>
        </a:xfrm>
        <a:prstGeom prst="ellipse">
          <a:avLst/>
        </a:prstGeom>
        <a:solidFill>
          <a:schemeClr val="accent2">
            <a:hueOff val="2546585"/>
            <a:satOff val="4320"/>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职业心理健康</a:t>
          </a:r>
          <a:endParaRPr lang="en-US" sz="1600" b="1" kern="1200" dirty="0">
            <a:latin typeface="微软雅黑" panose="020B0503020204020204" pitchFamily="34" charset="-122"/>
            <a:ea typeface="微软雅黑" panose="020B0503020204020204" pitchFamily="34" charset="-122"/>
          </a:endParaRPr>
        </a:p>
      </dsp:txBody>
      <dsp:txXfrm>
        <a:off x="4311406" y="2403593"/>
        <a:ext cx="1222617" cy="1222617"/>
      </dsp:txXfrm>
    </dsp:sp>
    <dsp:sp modelId="{4894D05D-D771-4FAE-B9F8-1F2666C8C409}">
      <dsp:nvSpPr>
        <dsp:cNvPr id="0" name=""/>
        <dsp:cNvSpPr/>
      </dsp:nvSpPr>
      <dsp:spPr>
        <a:xfrm rot="5400000">
          <a:off x="3359992" y="2999379"/>
          <a:ext cx="368884" cy="31044"/>
        </a:xfrm>
        <a:custGeom>
          <a:avLst/>
          <a:gdLst/>
          <a:ahLst/>
          <a:cxnLst/>
          <a:rect l="0" t="0" r="0" b="0"/>
          <a:pathLst>
            <a:path>
              <a:moveTo>
                <a:pt x="0" y="15522"/>
              </a:moveTo>
              <a:lnTo>
                <a:pt x="368884" y="1552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b="1" kern="1200">
            <a:latin typeface="微软雅黑" panose="020B0503020204020204" pitchFamily="34" charset="-122"/>
            <a:ea typeface="微软雅黑" panose="020B0503020204020204" pitchFamily="34" charset="-122"/>
          </a:endParaRPr>
        </a:p>
      </dsp:txBody>
      <dsp:txXfrm rot="5400000">
        <a:off x="3535212" y="3005680"/>
        <a:ext cx="18444" cy="18444"/>
      </dsp:txXfrm>
    </dsp:sp>
    <dsp:sp modelId="{1E154208-5F97-41F3-BA0E-7B3A6B3FE9C3}">
      <dsp:nvSpPr>
        <dsp:cNvPr id="0" name=""/>
        <dsp:cNvSpPr/>
      </dsp:nvSpPr>
      <dsp:spPr>
        <a:xfrm>
          <a:off x="2933125" y="3199344"/>
          <a:ext cx="1222617" cy="1222617"/>
        </a:xfrm>
        <a:prstGeom prst="ellipse">
          <a:avLst/>
        </a:prstGeom>
        <a:solidFill>
          <a:schemeClr val="accent2">
            <a:hueOff val="3819877"/>
            <a:satOff val="6480"/>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恋爱婚姻</a:t>
          </a:r>
          <a:endParaRPr lang="en-US" sz="1600" b="1" kern="1200" dirty="0">
            <a:latin typeface="微软雅黑" panose="020B0503020204020204" pitchFamily="34" charset="-122"/>
            <a:ea typeface="微软雅黑" panose="020B0503020204020204" pitchFamily="34" charset="-122"/>
          </a:endParaRPr>
        </a:p>
      </dsp:txBody>
      <dsp:txXfrm>
        <a:off x="2933125" y="3199344"/>
        <a:ext cx="1222617" cy="1222617"/>
      </dsp:txXfrm>
    </dsp:sp>
    <dsp:sp modelId="{1F8598D1-0D56-41B4-8DF4-358A0D96430C}">
      <dsp:nvSpPr>
        <dsp:cNvPr id="0" name=""/>
        <dsp:cNvSpPr/>
      </dsp:nvSpPr>
      <dsp:spPr>
        <a:xfrm rot="9000000">
          <a:off x="2670851" y="2601504"/>
          <a:ext cx="368884" cy="31044"/>
        </a:xfrm>
        <a:custGeom>
          <a:avLst/>
          <a:gdLst/>
          <a:ahLst/>
          <a:cxnLst/>
          <a:rect l="0" t="0" r="0" b="0"/>
          <a:pathLst>
            <a:path>
              <a:moveTo>
                <a:pt x="0" y="15522"/>
              </a:moveTo>
              <a:lnTo>
                <a:pt x="368884" y="1552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b="1" kern="1200">
            <a:latin typeface="微软雅黑" panose="020B0503020204020204" pitchFamily="34" charset="-122"/>
            <a:ea typeface="微软雅黑" panose="020B0503020204020204" pitchFamily="34" charset="-122"/>
          </a:endParaRPr>
        </a:p>
      </dsp:txBody>
      <dsp:txXfrm rot="9000000">
        <a:off x="2846071" y="2607804"/>
        <a:ext cx="18444" cy="18444"/>
      </dsp:txXfrm>
    </dsp:sp>
    <dsp:sp modelId="{4B52E819-7844-430B-9C0E-7F3B01AA8ACD}">
      <dsp:nvSpPr>
        <dsp:cNvPr id="0" name=""/>
        <dsp:cNvSpPr/>
      </dsp:nvSpPr>
      <dsp:spPr>
        <a:xfrm>
          <a:off x="1554844" y="2403593"/>
          <a:ext cx="1222617" cy="1222617"/>
        </a:xfrm>
        <a:prstGeom prst="ellipse">
          <a:avLst/>
        </a:prstGeom>
        <a:solidFill>
          <a:schemeClr val="accent2">
            <a:hueOff val="5093169"/>
            <a:satOff val="8640"/>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亲子关系</a:t>
          </a:r>
          <a:endParaRPr lang="en-US" sz="1600" b="1" kern="1200" dirty="0">
            <a:latin typeface="微软雅黑" panose="020B0503020204020204" pitchFamily="34" charset="-122"/>
            <a:ea typeface="微软雅黑" panose="020B0503020204020204" pitchFamily="34" charset="-122"/>
          </a:endParaRPr>
        </a:p>
      </dsp:txBody>
      <dsp:txXfrm>
        <a:off x="1554844" y="2403593"/>
        <a:ext cx="1222617" cy="1222617"/>
      </dsp:txXfrm>
    </dsp:sp>
    <dsp:sp modelId="{BD3992AD-3AAA-4D17-A9C0-FA7D9395EEE8}">
      <dsp:nvSpPr>
        <dsp:cNvPr id="0" name=""/>
        <dsp:cNvSpPr/>
      </dsp:nvSpPr>
      <dsp:spPr>
        <a:xfrm rot="12600000">
          <a:off x="2670851" y="1805753"/>
          <a:ext cx="368884" cy="31044"/>
        </a:xfrm>
        <a:custGeom>
          <a:avLst/>
          <a:gdLst/>
          <a:ahLst/>
          <a:cxnLst/>
          <a:rect l="0" t="0" r="0" b="0"/>
          <a:pathLst>
            <a:path>
              <a:moveTo>
                <a:pt x="0" y="15522"/>
              </a:moveTo>
              <a:lnTo>
                <a:pt x="368884" y="1552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b="1" kern="1200">
            <a:latin typeface="微软雅黑" panose="020B0503020204020204" pitchFamily="34" charset="-122"/>
            <a:ea typeface="微软雅黑" panose="020B0503020204020204" pitchFamily="34" charset="-122"/>
          </a:endParaRPr>
        </a:p>
      </dsp:txBody>
      <dsp:txXfrm rot="12600000">
        <a:off x="2846071" y="1812053"/>
        <a:ext cx="18444" cy="18444"/>
      </dsp:txXfrm>
    </dsp:sp>
    <dsp:sp modelId="{0C27280B-CC13-47D8-BB0C-A20A2653B1C8}">
      <dsp:nvSpPr>
        <dsp:cNvPr id="0" name=""/>
        <dsp:cNvSpPr/>
      </dsp:nvSpPr>
      <dsp:spPr>
        <a:xfrm>
          <a:off x="1554844" y="812090"/>
          <a:ext cx="1222617" cy="1222617"/>
        </a:xfrm>
        <a:prstGeom prst="ellipse">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危机事件</a:t>
          </a:r>
          <a:endParaRPr lang="en-US" sz="1600" b="1" kern="1200" dirty="0">
            <a:latin typeface="微软雅黑" panose="020B0503020204020204" pitchFamily="34" charset="-122"/>
            <a:ea typeface="微软雅黑" panose="020B0503020204020204" pitchFamily="34" charset="-122"/>
          </a:endParaRPr>
        </a:p>
      </dsp:txBody>
      <dsp:txXfrm>
        <a:off x="1554844" y="812090"/>
        <a:ext cx="1222617" cy="1222617"/>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1">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radial1#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9407C3DD-1650-4DAE-994E-C73EACE8719D}" type="datetimeFigureOut">
              <a:rPr lang="en-US" smtClean="0"/>
            </a:fld>
            <a:endParaRPr lang="en-US"/>
          </a:p>
        </p:txBody>
      </p:sp>
      <p:sp>
        <p:nvSpPr>
          <p:cNvPr id="4" name="页脚占位符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26F46C37-1B16-4019-842C-92DDF28A6F4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en-US" altLang="zh-CN"/>
          </a:p>
        </p:txBody>
      </p:sp>
      <p:sp>
        <p:nvSpPr>
          <p:cNvPr id="4099" name="Rectangle 3"/>
          <p:cNvSpPr>
            <a:spLocks noGrp="1" noChangeArrowheads="1"/>
          </p:cNvSpPr>
          <p:nvPr>
            <p:ph type="dt"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92075" y="746125"/>
            <a:ext cx="6621463" cy="3725863"/>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5"/>
          <p:cNvSpPr>
            <a:spLocks noGrp="1" noChangeArrowheads="1"/>
          </p:cNvSpPr>
          <p:nvPr>
            <p:ph type="body" sz="quarter" idx="3"/>
          </p:nvPr>
        </p:nvSpPr>
        <p:spPr bwMode="auto">
          <a:xfrm>
            <a:off x="680562" y="4721186"/>
            <a:ext cx="5444490" cy="447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102" name="Rectangle 6"/>
          <p:cNvSpPr>
            <a:spLocks noGrp="1" noChangeArrowheads="1"/>
          </p:cNvSpPr>
          <p:nvPr>
            <p:ph type="ftr" sz="quarter" idx="4"/>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193396AA-606F-4BA8-A5BD-387426240A0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7" Type="http://schemas.openxmlformats.org/officeDocument/2006/relationships/hyperlink" Target="http://baike.baidu.com/view/1786363.htm" TargetMode="External"/><Relationship Id="rId6" Type="http://schemas.openxmlformats.org/officeDocument/2006/relationships/hyperlink" Target="http://baike.baidu.com/view/3706102.htm" TargetMode="External"/><Relationship Id="rId5" Type="http://schemas.openxmlformats.org/officeDocument/2006/relationships/hyperlink" Target="http://baike.baidu.com/view/58922.htm" TargetMode="External"/><Relationship Id="rId4" Type="http://schemas.openxmlformats.org/officeDocument/2006/relationships/hyperlink" Target="http://baike.baidu.com/view/2950293.htm" TargetMode="External"/><Relationship Id="rId3" Type="http://schemas.openxmlformats.org/officeDocument/2006/relationships/hyperlink" Target="http://baike.baidu.com/view/153086.htm"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案例</a:t>
            </a:r>
            <a:r>
              <a:rPr lang="en-US" altLang="zh-CN" dirty="0" smtClean="0"/>
              <a:t>1:</a:t>
            </a:r>
            <a:endParaRPr lang="en-US" altLang="zh-CN" dirty="0" smtClean="0"/>
          </a:p>
          <a:p>
            <a:pPr marL="228600" indent="-228600">
              <a:buAutoNum type="arabicPeriod"/>
            </a:pPr>
            <a:r>
              <a:rPr lang="zh-CN" altLang="en-US" baseline="0" dirty="0" smtClean="0"/>
              <a:t>前期透风阶段</a:t>
            </a:r>
            <a:r>
              <a:rPr lang="en-US" altLang="zh-CN" baseline="0" dirty="0" smtClean="0"/>
              <a:t>: </a:t>
            </a:r>
            <a:r>
              <a:rPr lang="zh-CN" altLang="en-US" baseline="0" dirty="0" smtClean="0"/>
              <a:t>管理者应提前（半年或者更长时间）向员工透露未来改变之事宜，可以通过正式或不正式的渠道进行透风；</a:t>
            </a:r>
            <a:endParaRPr lang="en-US" altLang="zh-CN" baseline="0" dirty="0" smtClean="0"/>
          </a:p>
          <a:p>
            <a:pPr marL="228600" indent="-228600">
              <a:buAutoNum type="arabicPeriod"/>
            </a:pPr>
            <a:r>
              <a:rPr lang="zh-CN" altLang="en-US" baseline="0" dirty="0" smtClean="0"/>
              <a:t>准备阶段</a:t>
            </a:r>
            <a:r>
              <a:rPr lang="en-US" altLang="zh-CN" baseline="0" dirty="0" smtClean="0"/>
              <a:t>: </a:t>
            </a:r>
            <a:r>
              <a:rPr lang="zh-CN" altLang="en-US" baseline="0" dirty="0" smtClean="0"/>
              <a:t>在改变来临之前，管理者先做好相应的准备，这些准备包括：</a:t>
            </a:r>
            <a:endParaRPr lang="en-US" altLang="zh-CN" baseline="0" dirty="0" smtClean="0"/>
          </a:p>
          <a:p>
            <a:pPr marL="0" indent="0">
              <a:buNone/>
            </a:pPr>
            <a:r>
              <a:rPr lang="en-US" altLang="zh-CN" baseline="0" dirty="0" smtClean="0"/>
              <a:t>      -- </a:t>
            </a:r>
            <a:r>
              <a:rPr lang="zh-CN" altLang="en-US" baseline="0" dirty="0" smtClean="0"/>
              <a:t>新设备购进后，员工的工作内容</a:t>
            </a:r>
            <a:r>
              <a:rPr lang="en-US" altLang="zh-CN" baseline="0" dirty="0" smtClean="0"/>
              <a:t>/</a:t>
            </a:r>
            <a:r>
              <a:rPr lang="zh-CN" altLang="en-US" baseline="0" dirty="0" smtClean="0"/>
              <a:t>工作职责会发生怎样的变化？</a:t>
            </a:r>
            <a:endParaRPr lang="en-US" altLang="zh-CN" baseline="0" dirty="0" smtClean="0"/>
          </a:p>
          <a:p>
            <a:pPr marL="0" indent="0">
              <a:buNone/>
            </a:pPr>
            <a:r>
              <a:rPr lang="en-US" altLang="zh-CN" baseline="0" dirty="0" smtClean="0"/>
              <a:t>      -- </a:t>
            </a:r>
            <a:r>
              <a:rPr lang="zh-CN" altLang="en-US" baseline="0" dirty="0" smtClean="0"/>
              <a:t>车间需要怎样的员工？</a:t>
            </a:r>
            <a:endParaRPr lang="en-US" altLang="zh-CN" baseline="0" dirty="0" smtClean="0"/>
          </a:p>
          <a:p>
            <a:pPr marL="0" indent="0">
              <a:buNone/>
            </a:pPr>
            <a:r>
              <a:rPr lang="zh-CN" altLang="en-US" baseline="0" dirty="0" smtClean="0"/>
              <a:t>      </a:t>
            </a:r>
            <a:r>
              <a:rPr lang="en-US" altLang="zh-CN" baseline="0" dirty="0" smtClean="0"/>
              <a:t>-- </a:t>
            </a:r>
            <a:r>
              <a:rPr lang="zh-CN" altLang="en-US" baseline="0" dirty="0" smtClean="0"/>
              <a:t>通过哪些方法可以筛选出车间想保留的员工？</a:t>
            </a:r>
            <a:r>
              <a:rPr lang="en-US" altLang="zh-CN" baseline="0" dirty="0" smtClean="0"/>
              <a:t>--</a:t>
            </a:r>
            <a:r>
              <a:rPr lang="zh-CN" altLang="en-US" baseline="0" dirty="0" smtClean="0"/>
              <a:t>公开</a:t>
            </a:r>
            <a:r>
              <a:rPr lang="en-US" altLang="zh-CN" baseline="0" dirty="0" smtClean="0"/>
              <a:t>/</a:t>
            </a:r>
            <a:r>
              <a:rPr lang="zh-CN" altLang="en-US" baseline="0" dirty="0" smtClean="0"/>
              <a:t>公平</a:t>
            </a:r>
            <a:endParaRPr lang="en-US" altLang="zh-CN" baseline="0" dirty="0" smtClean="0"/>
          </a:p>
          <a:p>
            <a:pPr marL="0" indent="0">
              <a:buNone/>
            </a:pPr>
            <a:r>
              <a:rPr lang="en-US" baseline="0" dirty="0" smtClean="0"/>
              <a:t>      -- </a:t>
            </a:r>
            <a:r>
              <a:rPr lang="zh-CN" altLang="en-US" baseline="0" dirty="0" smtClean="0"/>
              <a:t>没有选上的员工如何安置</a:t>
            </a:r>
            <a:r>
              <a:rPr lang="en-US" altLang="zh-CN" baseline="0" dirty="0" smtClean="0"/>
              <a:t>?</a:t>
            </a:r>
            <a:r>
              <a:rPr lang="zh-CN" altLang="en-US" baseline="0" dirty="0" smtClean="0"/>
              <a:t>安置方案有哪几种</a:t>
            </a:r>
            <a:r>
              <a:rPr lang="en-US" altLang="zh-CN" baseline="0" dirty="0" smtClean="0"/>
              <a:t>?</a:t>
            </a:r>
            <a:endParaRPr lang="en-US" altLang="zh-CN" baseline="0" dirty="0" smtClean="0"/>
          </a:p>
          <a:p>
            <a:pPr marL="0" indent="0">
              <a:buNone/>
            </a:pPr>
            <a:r>
              <a:rPr lang="en-US" altLang="zh-CN" baseline="0" dirty="0" smtClean="0"/>
              <a:t>      -- </a:t>
            </a:r>
            <a:r>
              <a:rPr lang="zh-CN" altLang="en-US" baseline="0" dirty="0" smtClean="0"/>
              <a:t>如果不能安置的</a:t>
            </a:r>
            <a:r>
              <a:rPr lang="en-US" altLang="zh-CN" baseline="0" dirty="0" smtClean="0"/>
              <a:t>,</a:t>
            </a:r>
            <a:r>
              <a:rPr lang="zh-CN" altLang="en-US" baseline="0" dirty="0" smtClean="0"/>
              <a:t>如何处理</a:t>
            </a:r>
            <a:r>
              <a:rPr lang="en-US" altLang="zh-CN" baseline="0" dirty="0" smtClean="0"/>
              <a:t>?</a:t>
            </a:r>
            <a:endParaRPr lang="en-US" altLang="zh-CN" baseline="0" dirty="0" smtClean="0"/>
          </a:p>
          <a:p>
            <a:pPr marL="0" indent="0">
              <a:buNone/>
            </a:pPr>
            <a:r>
              <a:rPr lang="en-US" altLang="zh-CN" baseline="0" dirty="0" smtClean="0"/>
              <a:t>      -- </a:t>
            </a:r>
            <a:r>
              <a:rPr lang="zh-CN" altLang="en-US" baseline="0" dirty="0" smtClean="0"/>
              <a:t>如何减少分流员工的负面情绪？</a:t>
            </a:r>
            <a:endParaRPr lang="en-US" altLang="zh-CN" baseline="0" dirty="0" smtClean="0"/>
          </a:p>
          <a:p>
            <a:pPr marL="0" indent="0">
              <a:buNone/>
            </a:pPr>
            <a:r>
              <a:rPr lang="zh-CN" altLang="en-US" baseline="0" dirty="0" smtClean="0"/>
              <a:t>      </a:t>
            </a:r>
            <a:r>
              <a:rPr lang="en-US" altLang="zh-CN" baseline="0" dirty="0" smtClean="0"/>
              <a:t>……</a:t>
            </a:r>
            <a:endParaRPr lang="en-US" altLang="zh-CN" baseline="0" dirty="0" smtClean="0"/>
          </a:p>
          <a:p>
            <a:pPr marL="0" indent="0">
              <a:buNone/>
            </a:pPr>
            <a:r>
              <a:rPr lang="en-US" altLang="zh-CN" baseline="0" dirty="0" smtClean="0"/>
              <a:t>3. </a:t>
            </a:r>
            <a:r>
              <a:rPr lang="zh-CN" altLang="en-US" baseline="0" dirty="0" smtClean="0"/>
              <a:t>正式的沟通阶段</a:t>
            </a:r>
            <a:r>
              <a:rPr lang="en-US" altLang="zh-CN" baseline="0" dirty="0" smtClean="0"/>
              <a:t>:</a:t>
            </a:r>
            <a:endParaRPr lang="en-US" altLang="zh-CN" baseline="0" dirty="0" smtClean="0"/>
          </a:p>
          <a:p>
            <a:pPr marL="0" indent="0">
              <a:buNone/>
            </a:pPr>
            <a:r>
              <a:rPr lang="en-US" altLang="zh-CN" baseline="0" dirty="0" smtClean="0"/>
              <a:t>    -- </a:t>
            </a:r>
            <a:r>
              <a:rPr lang="zh-CN" altLang="en-US" baseline="0" dirty="0" smtClean="0"/>
              <a:t>坦诚告诉员工变化的原因</a:t>
            </a:r>
            <a:r>
              <a:rPr lang="en-US" altLang="zh-CN" baseline="0" dirty="0" smtClean="0"/>
              <a:t>/</a:t>
            </a:r>
            <a:r>
              <a:rPr lang="zh-CN" altLang="en-US" baseline="0" dirty="0" smtClean="0"/>
              <a:t>目的</a:t>
            </a:r>
            <a:r>
              <a:rPr lang="en-US" altLang="zh-CN" baseline="0" dirty="0" smtClean="0"/>
              <a:t>, </a:t>
            </a:r>
            <a:r>
              <a:rPr lang="zh-CN" altLang="en-US" baseline="0" dirty="0" smtClean="0"/>
              <a:t>改变的好处和影响</a:t>
            </a:r>
            <a:endParaRPr lang="en-US" altLang="zh-CN" baseline="0" dirty="0" smtClean="0"/>
          </a:p>
          <a:p>
            <a:pPr marL="0" indent="0">
              <a:buNone/>
            </a:pPr>
            <a:r>
              <a:rPr lang="en-US" altLang="zh-CN" baseline="0" dirty="0" smtClean="0"/>
              <a:t>    -- </a:t>
            </a:r>
            <a:r>
              <a:rPr lang="zh-CN" altLang="en-US" baseline="0" dirty="0" smtClean="0"/>
              <a:t>公开具体改变的方案</a:t>
            </a:r>
            <a:r>
              <a:rPr lang="en-US" altLang="zh-CN" baseline="0" dirty="0" smtClean="0"/>
              <a:t>,</a:t>
            </a:r>
            <a:r>
              <a:rPr lang="zh-CN" altLang="en-US" baseline="0" dirty="0" smtClean="0"/>
              <a:t>包括</a:t>
            </a:r>
            <a:r>
              <a:rPr lang="en-US" altLang="zh-CN" baseline="0" dirty="0" smtClean="0"/>
              <a:t>: </a:t>
            </a:r>
            <a:r>
              <a:rPr lang="zh-CN" altLang="en-US" baseline="0" dirty="0" smtClean="0"/>
              <a:t>选拔标准</a:t>
            </a:r>
            <a:r>
              <a:rPr lang="en-US" altLang="zh-CN" baseline="0" dirty="0" smtClean="0"/>
              <a:t>,</a:t>
            </a:r>
            <a:r>
              <a:rPr lang="zh-CN" altLang="en-US" baseline="0" dirty="0" smtClean="0"/>
              <a:t>考核方案</a:t>
            </a:r>
            <a:r>
              <a:rPr lang="en-US" altLang="zh-CN" baseline="0" dirty="0" smtClean="0"/>
              <a:t>,</a:t>
            </a:r>
            <a:r>
              <a:rPr lang="zh-CN" altLang="en-US" baseline="0" dirty="0" smtClean="0"/>
              <a:t>录用准则</a:t>
            </a:r>
            <a:r>
              <a:rPr lang="en-US" altLang="zh-CN" baseline="0" dirty="0" smtClean="0"/>
              <a:t>,</a:t>
            </a:r>
            <a:r>
              <a:rPr lang="zh-CN" altLang="en-US" baseline="0" dirty="0" smtClean="0"/>
              <a:t>未来承担的工作职责</a:t>
            </a:r>
            <a:r>
              <a:rPr lang="en-US" altLang="zh-CN" baseline="0" dirty="0" smtClean="0"/>
              <a:t>……</a:t>
            </a:r>
            <a:endParaRPr lang="en-US" altLang="zh-CN" baseline="0" dirty="0" smtClean="0"/>
          </a:p>
          <a:p>
            <a:pPr marL="0" indent="0">
              <a:buNone/>
            </a:pPr>
            <a:r>
              <a:rPr lang="en-US" altLang="zh-CN" baseline="0" dirty="0" smtClean="0"/>
              <a:t>    -- </a:t>
            </a:r>
            <a:r>
              <a:rPr lang="zh-CN" altLang="en-US" baseline="0" dirty="0" smtClean="0"/>
              <a:t>鼓励员工自主寻找适合的岗位内部调动</a:t>
            </a:r>
            <a:r>
              <a:rPr lang="en-US" altLang="zh-CN" baseline="0" dirty="0" smtClean="0"/>
              <a:t>; </a:t>
            </a:r>
            <a:r>
              <a:rPr lang="zh-CN" altLang="en-US" baseline="0" dirty="0" smtClean="0"/>
              <a:t>提供可调动的岗位供选择</a:t>
            </a:r>
            <a:r>
              <a:rPr lang="en-US" altLang="zh-CN" baseline="0" dirty="0" smtClean="0"/>
              <a:t>……</a:t>
            </a:r>
            <a:endParaRPr lang="en-US" altLang="zh-CN" baseline="0" dirty="0" smtClean="0"/>
          </a:p>
          <a:p>
            <a:pPr marL="0" indent="0">
              <a:buNone/>
            </a:pPr>
            <a:r>
              <a:rPr lang="en-US" altLang="zh-CN" baseline="0" dirty="0" smtClean="0"/>
              <a:t>4. </a:t>
            </a:r>
            <a:r>
              <a:rPr lang="zh-CN" altLang="en-US" baseline="0" dirty="0" smtClean="0"/>
              <a:t>倾听员工的声音，安抚员工的情绪，积极解决问题</a:t>
            </a:r>
            <a:endParaRPr lang="en-US" altLang="zh-CN" baseline="0" dirty="0" smtClean="0"/>
          </a:p>
          <a:p>
            <a:pPr marL="0" indent="0">
              <a:buNone/>
            </a:pPr>
            <a:r>
              <a:rPr lang="en-US" altLang="zh-CN" baseline="0" dirty="0" smtClean="0"/>
              <a:t>5.</a:t>
            </a:r>
            <a:r>
              <a:rPr lang="zh-CN" altLang="en-US" baseline="0" dirty="0" smtClean="0"/>
              <a:t> 对于不愿意调动的员工循环沟通</a:t>
            </a:r>
            <a:endParaRPr lang="en-US" altLang="zh-CN" baseline="0" dirty="0" smtClean="0"/>
          </a:p>
          <a:p>
            <a:pPr marL="0" indent="0">
              <a:buNone/>
            </a:pPr>
            <a:r>
              <a:rPr lang="en-US" altLang="zh-CN" baseline="0" dirty="0" smtClean="0"/>
              <a:t> </a:t>
            </a:r>
            <a:endParaRPr lang="en-US" altLang="zh-CN" baseline="0" dirty="0" smtClean="0"/>
          </a:p>
          <a:p>
            <a:pPr marL="0" indent="0">
              <a:buNone/>
            </a:pPr>
            <a:r>
              <a:rPr lang="zh-CN" altLang="en-US" baseline="0" dirty="0" smtClean="0"/>
              <a:t>案例</a:t>
            </a:r>
            <a:r>
              <a:rPr lang="en-US" altLang="zh-CN" baseline="0" dirty="0" smtClean="0"/>
              <a:t>2:</a:t>
            </a:r>
            <a:endParaRPr lang="en-US" altLang="zh-CN" baseline="0" dirty="0" smtClean="0"/>
          </a:p>
          <a:p>
            <a:pPr marL="0" indent="0">
              <a:buNone/>
            </a:pPr>
            <a:r>
              <a:rPr lang="zh-CN" altLang="en-US" baseline="0" dirty="0" smtClean="0"/>
              <a:t>管理者应与资源主管一起为该员工订立明确的学习目标以及不同阶段的考核标准，定期跟资深主管</a:t>
            </a:r>
            <a:r>
              <a:rPr lang="en-US" altLang="zh-CN" baseline="0" dirty="0" smtClean="0"/>
              <a:t>\</a:t>
            </a:r>
            <a:r>
              <a:rPr lang="zh-CN" altLang="en-US" baseline="0" dirty="0" smtClean="0"/>
              <a:t>新入职员工进行沟通</a:t>
            </a:r>
            <a:r>
              <a:rPr lang="en-US" altLang="zh-CN" baseline="0" dirty="0" smtClean="0"/>
              <a:t>, </a:t>
            </a:r>
            <a:r>
              <a:rPr lang="zh-CN" altLang="en-US" baseline="0" dirty="0" smtClean="0"/>
              <a:t>了解情况学习</a:t>
            </a:r>
            <a:r>
              <a:rPr lang="en-US" altLang="zh-CN" baseline="0" dirty="0" smtClean="0"/>
              <a:t>,</a:t>
            </a:r>
            <a:r>
              <a:rPr lang="zh-CN" altLang="en-US" baseline="0" dirty="0" smtClean="0"/>
              <a:t>并给予及时的反馈，及时解决问题。</a:t>
            </a:r>
            <a:endParaRPr lang="en-US" altLang="zh-CN" baseline="0" dirty="0" smtClean="0"/>
          </a:p>
          <a:p>
            <a:pPr marL="0" indent="0">
              <a:buNone/>
            </a:pPr>
            <a:r>
              <a:rPr lang="zh-CN" altLang="en-US" baseline="0" dirty="0" smtClean="0"/>
              <a:t>沟通频率要适当</a:t>
            </a:r>
            <a:endParaRPr lang="en-US" altLang="zh-CN" baseline="0" dirty="0" smtClean="0"/>
          </a:p>
          <a:p>
            <a:pPr marL="0" indent="0">
              <a:buNone/>
            </a:pPr>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案例</a:t>
            </a:r>
            <a:r>
              <a:rPr lang="en-US" altLang="zh-CN" dirty="0" smtClean="0"/>
              <a:t>1：</a:t>
            </a:r>
            <a:r>
              <a:rPr lang="zh-CN" altLang="en-US" dirty="0" smtClean="0"/>
              <a:t>适当增加工作职责和新的挑战</a:t>
            </a:r>
            <a:endParaRPr lang="en-US" altLang="zh-CN" dirty="0" smtClean="0"/>
          </a:p>
          <a:p>
            <a:r>
              <a:rPr lang="zh-CN" altLang="en-US" dirty="0" smtClean="0"/>
              <a:t>案例</a:t>
            </a:r>
            <a:r>
              <a:rPr lang="en-US" altLang="zh-CN" dirty="0" smtClean="0"/>
              <a:t>2：</a:t>
            </a:r>
            <a:r>
              <a:rPr lang="zh-CN" altLang="en-US" dirty="0" smtClean="0"/>
              <a:t>增加沟通频率，对员工的工作进行定期的跟进与反馈，给予认可的同时，指出问题</a:t>
            </a:r>
            <a:endParaRPr lang="en-US" altLang="zh-CN" dirty="0" smtClean="0"/>
          </a:p>
          <a:p>
            <a:r>
              <a:rPr lang="zh-CN" altLang="en-US" dirty="0" smtClean="0"/>
              <a:t>案例外：适当授权</a:t>
            </a:r>
            <a:endParaRPr lang="zh-CN" alt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70000"/>
              </a:lnSpc>
              <a:buFontTx/>
              <a:buNone/>
            </a:pPr>
            <a:r>
              <a:rPr lang="zh-CN" altLang="en-US" sz="1200" b="1" dirty="0" smtClean="0">
                <a:solidFill>
                  <a:srgbClr val="A50021"/>
                </a:solidFill>
                <a:latin typeface="宋体" panose="02010600030101010101" pitchFamily="2" charset="-122"/>
              </a:rPr>
              <a:t>一、自我检查：</a:t>
            </a:r>
            <a:r>
              <a:rPr lang="zh-CN" altLang="en-US" sz="1200" dirty="0" smtClean="0">
                <a:latin typeface="宋体" panose="02010600030101010101" pitchFamily="2" charset="-122"/>
              </a:rPr>
              <a:t>检查自己的管理和沟通方式是否出现问题，工作任务是否分配清晰。</a:t>
            </a:r>
            <a:endParaRPr lang="zh-CN" altLang="en-US" sz="1200" dirty="0" smtClean="0">
              <a:solidFill>
                <a:schemeClr val="accent1"/>
              </a:solidFill>
              <a:latin typeface="宋体" panose="02010600030101010101" pitchFamily="2" charset="-122"/>
            </a:endParaRPr>
          </a:p>
          <a:p>
            <a:pPr>
              <a:lnSpc>
                <a:spcPct val="70000"/>
              </a:lnSpc>
            </a:pPr>
            <a:endParaRPr lang="zh-CN" altLang="en-US" sz="1200" dirty="0" smtClean="0">
              <a:solidFill>
                <a:schemeClr val="accent1"/>
              </a:solidFill>
              <a:latin typeface="宋体" panose="02010600030101010101" pitchFamily="2" charset="-122"/>
            </a:endParaRPr>
          </a:p>
          <a:p>
            <a:pPr>
              <a:lnSpc>
                <a:spcPct val="70000"/>
              </a:lnSpc>
              <a:buFontTx/>
              <a:buNone/>
            </a:pPr>
            <a:r>
              <a:rPr lang="zh-CN" altLang="en-US" sz="1200" b="1" dirty="0" smtClean="0">
                <a:solidFill>
                  <a:srgbClr val="A50021"/>
                </a:solidFill>
                <a:latin typeface="宋体" panose="02010600030101010101" pitchFamily="2" charset="-122"/>
              </a:rPr>
              <a:t>二、正面引导：</a:t>
            </a:r>
            <a:r>
              <a:rPr lang="zh-CN" altLang="en-US" sz="1200" dirty="0" smtClean="0">
                <a:latin typeface="宋体" panose="02010600030101010101" pitchFamily="2" charset="-122"/>
              </a:rPr>
              <a:t>首先给予员工过去表现的肯定和鼓励，沟通了解员工近期的想法。</a:t>
            </a:r>
            <a:endParaRPr lang="zh-CN" altLang="en-US" sz="1200" dirty="0" smtClean="0">
              <a:latin typeface="宋体" panose="02010600030101010101" pitchFamily="2" charset="-122"/>
            </a:endParaRPr>
          </a:p>
          <a:p>
            <a:pPr>
              <a:lnSpc>
                <a:spcPct val="70000"/>
              </a:lnSpc>
            </a:pPr>
            <a:endParaRPr lang="zh-CN" altLang="en-US" sz="1200" dirty="0" smtClean="0">
              <a:latin typeface="宋体" panose="02010600030101010101" pitchFamily="2" charset="-122"/>
            </a:endParaRPr>
          </a:p>
          <a:p>
            <a:pPr>
              <a:lnSpc>
                <a:spcPct val="70000"/>
              </a:lnSpc>
              <a:buFontTx/>
              <a:buNone/>
            </a:pPr>
            <a:r>
              <a:rPr lang="zh-CN" altLang="en-US" sz="1200" b="1" dirty="0" smtClean="0">
                <a:solidFill>
                  <a:srgbClr val="A50021"/>
                </a:solidFill>
                <a:latin typeface="宋体" panose="02010600030101010101" pitchFamily="2" charset="-122"/>
              </a:rPr>
              <a:t>三、查明原因：</a:t>
            </a:r>
            <a:r>
              <a:rPr lang="zh-CN" altLang="en-US" sz="1200" dirty="0" smtClean="0">
                <a:latin typeface="宋体" panose="02010600030101010101" pitchFamily="2" charset="-122"/>
              </a:rPr>
              <a:t>通过各种途径查明员工出现问题的原因，再进一步分析解决问题的具体办法。</a:t>
            </a:r>
            <a:endParaRPr lang="zh-CN" altLang="en-US" sz="1200" dirty="0" smtClean="0">
              <a:latin typeface="宋体" panose="02010600030101010101" pitchFamily="2" charset="-122"/>
            </a:endParaRPr>
          </a:p>
          <a:p>
            <a:pPr>
              <a:lnSpc>
                <a:spcPct val="70000"/>
              </a:lnSpc>
            </a:pPr>
            <a:endParaRPr lang="zh-CN" altLang="en-US" sz="1200" dirty="0" smtClean="0">
              <a:latin typeface="宋体" panose="02010600030101010101" pitchFamily="2" charset="-122"/>
            </a:endParaRPr>
          </a:p>
          <a:p>
            <a:pPr>
              <a:lnSpc>
                <a:spcPct val="70000"/>
              </a:lnSpc>
              <a:buFontTx/>
              <a:buNone/>
            </a:pPr>
            <a:r>
              <a:rPr lang="zh-CN" altLang="en-US" sz="1200" b="1" dirty="0" smtClean="0">
                <a:solidFill>
                  <a:srgbClr val="A50021"/>
                </a:solidFill>
                <a:latin typeface="宋体" panose="02010600030101010101" pitchFamily="2" charset="-122"/>
              </a:rPr>
              <a:t>四、安抚情绪：</a:t>
            </a:r>
            <a:r>
              <a:rPr lang="zh-CN" altLang="en-US" sz="1200" dirty="0" smtClean="0">
                <a:latin typeface="宋体" panose="02010600030101010101" pitchFamily="2" charset="-122"/>
              </a:rPr>
              <a:t>面对面深入沟通，帮助员工分析目前遇到的困难，引导和协助她找出应对新项目的方法。</a:t>
            </a:r>
            <a:endParaRPr lang="zh-CN" altLang="en-US" sz="1200" dirty="0" smtClean="0">
              <a:latin typeface="宋体" panose="02010600030101010101" pitchFamily="2" charset="-122"/>
            </a:endParaRPr>
          </a:p>
          <a:p>
            <a:pPr>
              <a:lnSpc>
                <a:spcPct val="70000"/>
              </a:lnSpc>
            </a:pPr>
            <a:endParaRPr lang="zh-CN" altLang="en-US" sz="1200" dirty="0" smtClean="0">
              <a:latin typeface="宋体" panose="02010600030101010101" pitchFamily="2" charset="-122"/>
            </a:endParaRPr>
          </a:p>
          <a:p>
            <a:pPr>
              <a:lnSpc>
                <a:spcPct val="70000"/>
              </a:lnSpc>
              <a:buFontTx/>
              <a:buNone/>
            </a:pPr>
            <a:r>
              <a:rPr lang="zh-CN" altLang="en-US" sz="1200" b="1" dirty="0" smtClean="0">
                <a:solidFill>
                  <a:srgbClr val="A50021"/>
                </a:solidFill>
                <a:latin typeface="宋体" panose="02010600030101010101" pitchFamily="2" charset="-122"/>
              </a:rPr>
              <a:t>五、提高技能：</a:t>
            </a:r>
            <a:r>
              <a:rPr lang="zh-CN" altLang="en-US" sz="1200" dirty="0" smtClean="0">
                <a:latin typeface="宋体" panose="02010600030101010101" pitchFamily="2" charset="-122"/>
              </a:rPr>
              <a:t>定期评估员工能力表现，并给予相关的辅导和培训，不断提升业务知识和技能。</a:t>
            </a:r>
            <a:endParaRPr lang="zh-CN" altLang="en-US" sz="1200" dirty="0" smtClean="0">
              <a:latin typeface="宋体" panose="02010600030101010101" pitchFamily="2" charset="-122"/>
            </a:endParaRPr>
          </a:p>
          <a:p>
            <a:pPr>
              <a:lnSpc>
                <a:spcPct val="70000"/>
              </a:lnSpc>
            </a:pPr>
            <a:endParaRPr lang="zh-CN" altLang="en-US" sz="1200" dirty="0" smtClean="0">
              <a:latin typeface="宋体" panose="02010600030101010101" pitchFamily="2" charset="-122"/>
            </a:endParaRPr>
          </a:p>
          <a:p>
            <a:pPr>
              <a:lnSpc>
                <a:spcPct val="80000"/>
              </a:lnSpc>
              <a:buFontTx/>
              <a:buNone/>
            </a:pPr>
            <a:r>
              <a:rPr lang="zh-CN" altLang="en-US" sz="1200" b="1" dirty="0" smtClean="0">
                <a:solidFill>
                  <a:srgbClr val="A50021"/>
                </a:solidFill>
                <a:latin typeface="宋体" panose="02010600030101010101" pitchFamily="2" charset="-122"/>
              </a:rPr>
              <a:t>六、正负激励：</a:t>
            </a:r>
            <a:r>
              <a:rPr lang="zh-CN" altLang="en-US" sz="1200" dirty="0" smtClean="0">
                <a:latin typeface="宋体" panose="02010600030101010101" pitchFamily="2" charset="-122"/>
              </a:rPr>
              <a:t>明确项目考核标准，分享项目完成后的重大收获，调动其积极性；</a:t>
            </a:r>
            <a:endParaRPr lang="zh-CN" altLang="en-US" sz="1200" dirty="0" smtClean="0">
              <a:latin typeface="宋体" panose="02010600030101010101" pitchFamily="2" charset="-122"/>
            </a:endParaRPr>
          </a:p>
          <a:p>
            <a:pPr>
              <a:lnSpc>
                <a:spcPct val="80000"/>
              </a:lnSpc>
              <a:buFontTx/>
              <a:buNone/>
            </a:pPr>
            <a:r>
              <a:rPr lang="zh-CN" altLang="en-US" sz="1200" dirty="0" smtClean="0">
                <a:latin typeface="宋体" panose="02010600030101010101" pitchFamily="2" charset="-122"/>
              </a:rPr>
              <a:t>              同时分享项目没达标的严重后果。</a:t>
            </a:r>
            <a:endParaRPr lang="zh-CN" altLang="en-US" sz="1200" dirty="0" smtClean="0">
              <a:latin typeface="宋体" panose="02010600030101010101" pitchFamily="2" charset="-122"/>
            </a:endParaRPr>
          </a:p>
          <a:p>
            <a:pPr>
              <a:lnSpc>
                <a:spcPct val="70000"/>
              </a:lnSpc>
            </a:pPr>
            <a:endParaRPr lang="zh-CN" altLang="en-US" sz="1200" dirty="0" smtClean="0">
              <a:latin typeface="宋体" panose="02010600030101010101" pitchFamily="2" charset="-122"/>
            </a:endParaRPr>
          </a:p>
          <a:p>
            <a:pPr>
              <a:lnSpc>
                <a:spcPct val="80000"/>
              </a:lnSpc>
              <a:buFontTx/>
              <a:buNone/>
            </a:pPr>
            <a:r>
              <a:rPr lang="zh-CN" altLang="en-US" sz="1200" b="1" dirty="0" smtClean="0">
                <a:solidFill>
                  <a:srgbClr val="A50021"/>
                </a:solidFill>
                <a:latin typeface="宋体" panose="02010600030101010101" pitchFamily="2" charset="-122"/>
              </a:rPr>
              <a:t>七、团队建设：</a:t>
            </a:r>
            <a:r>
              <a:rPr lang="zh-CN" altLang="en-US" sz="1200" dirty="0" smtClean="0">
                <a:latin typeface="宋体" panose="02010600030101010101" pitchFamily="2" charset="-122"/>
              </a:rPr>
              <a:t>调动和鼓励部门全体员工发挥团队协作精神，集思广益出谋划策，为达成项目目标共同努力。 </a:t>
            </a:r>
            <a:endParaRPr lang="zh-CN" altLang="en-US" sz="1200" dirty="0" smtClean="0">
              <a:latin typeface="宋体" panose="02010600030101010101" pitchFamily="2" charset="-122"/>
            </a:endParaRPr>
          </a:p>
          <a:p>
            <a:pPr>
              <a:lnSpc>
                <a:spcPct val="80000"/>
              </a:lnSpc>
            </a:pPr>
            <a:endParaRPr lang="zh-CN" altLang="en-US" sz="1200" dirty="0" smtClean="0">
              <a:latin typeface="宋体" panose="02010600030101010101" pitchFamily="2" charset="-122"/>
            </a:endParaRPr>
          </a:p>
          <a:p>
            <a:pPr>
              <a:lnSpc>
                <a:spcPct val="70000"/>
              </a:lnSpc>
              <a:buFontTx/>
              <a:buNone/>
            </a:pPr>
            <a:r>
              <a:rPr lang="zh-CN" altLang="en-US" sz="1200" b="1" dirty="0" smtClean="0">
                <a:solidFill>
                  <a:srgbClr val="A50021"/>
                </a:solidFill>
                <a:latin typeface="宋体" panose="02010600030101010101" pitchFamily="2" charset="-122"/>
              </a:rPr>
              <a:t>八、</a:t>
            </a:r>
            <a:r>
              <a:rPr lang="en-US" altLang="zh-CN" sz="1200" b="1" dirty="0" smtClean="0">
                <a:solidFill>
                  <a:srgbClr val="A50021"/>
                </a:solidFill>
                <a:latin typeface="宋体" panose="02010600030101010101" pitchFamily="2" charset="-122"/>
              </a:rPr>
              <a:t>Follow Up</a:t>
            </a:r>
            <a:r>
              <a:rPr lang="zh-CN" altLang="en-US" sz="1200" b="1" dirty="0" smtClean="0">
                <a:solidFill>
                  <a:srgbClr val="A50021"/>
                </a:solidFill>
                <a:latin typeface="宋体" panose="02010600030101010101" pitchFamily="2" charset="-122"/>
              </a:rPr>
              <a:t>：</a:t>
            </a:r>
            <a:r>
              <a:rPr lang="zh-CN" altLang="en-US" sz="1200" dirty="0" smtClean="0">
                <a:latin typeface="宋体" panose="02010600030101010101" pitchFamily="2" charset="-122"/>
              </a:rPr>
              <a:t>密切关注项目进度，及时提供支持和辅导，努力做到信息共享、资源共享和成败共享。</a:t>
            </a:r>
            <a:endParaRPr lang="zh-CN" altLang="en-US" sz="1200" dirty="0" smtClean="0">
              <a:latin typeface="宋体" panose="02010600030101010101" pitchFamily="2" charset="-122"/>
            </a:endParaRPr>
          </a:p>
          <a:p>
            <a:pPr>
              <a:lnSpc>
                <a:spcPct val="70000"/>
              </a:lnSpc>
            </a:pPr>
            <a:endParaRPr lang="zh-CN" altLang="en-US" sz="1200" dirty="0" smtClean="0">
              <a:latin typeface="宋体" panose="02010600030101010101" pitchFamily="2" charset="-122"/>
            </a:endParaRPr>
          </a:p>
          <a:p>
            <a:pPr>
              <a:lnSpc>
                <a:spcPct val="70000"/>
              </a:lnSpc>
              <a:buFontTx/>
              <a:buNone/>
            </a:pPr>
            <a:r>
              <a:rPr lang="zh-CN" altLang="en-US" sz="1200" b="1" dirty="0" smtClean="0">
                <a:solidFill>
                  <a:srgbClr val="A50021"/>
                </a:solidFill>
                <a:latin typeface="宋体" panose="02010600030101010101" pitchFamily="2" charset="-122"/>
              </a:rPr>
              <a:t>九、客户反馈</a:t>
            </a:r>
            <a:r>
              <a:rPr lang="zh-CN" altLang="en-US" sz="1200" b="1" dirty="0" smtClean="0">
                <a:solidFill>
                  <a:srgbClr val="993300"/>
                </a:solidFill>
                <a:latin typeface="宋体" panose="02010600030101010101" pitchFamily="2" charset="-122"/>
              </a:rPr>
              <a:t>：</a:t>
            </a:r>
            <a:r>
              <a:rPr lang="zh-CN" altLang="en-US" sz="1200" dirty="0" smtClean="0">
                <a:latin typeface="宋体" panose="02010600030101010101" pitchFamily="2" charset="-122"/>
              </a:rPr>
              <a:t>做好客户的解释工作，及时向客户更新项目进展情况。</a:t>
            </a:r>
            <a:endParaRPr lang="zh-CN" altLang="en-US" sz="1200" dirty="0" smtClean="0">
              <a:latin typeface="宋体" panose="02010600030101010101" pitchFamily="2" charset="-122"/>
            </a:endParaRPr>
          </a:p>
          <a:p>
            <a:pPr>
              <a:lnSpc>
                <a:spcPct val="80000"/>
              </a:lnSpc>
              <a:buFontTx/>
              <a:buNone/>
            </a:pPr>
            <a:endParaRPr lang="zh-CN" altLang="en-US" sz="1200" dirty="0" smtClean="0">
              <a:latin typeface="宋体" panose="02010600030101010101" pitchFamily="2" charset="-122"/>
            </a:endParaRPr>
          </a:p>
          <a:p>
            <a:pPr>
              <a:lnSpc>
                <a:spcPct val="80000"/>
              </a:lnSpc>
              <a:buFontTx/>
              <a:buNone/>
            </a:pPr>
            <a:r>
              <a:rPr lang="zh-CN" altLang="en-US" sz="1200" b="1" dirty="0" smtClean="0">
                <a:solidFill>
                  <a:srgbClr val="A50021"/>
                </a:solidFill>
                <a:latin typeface="宋体" panose="02010600030101010101" pitchFamily="2" charset="-122"/>
              </a:rPr>
              <a:t>十、</a:t>
            </a:r>
            <a:r>
              <a:rPr lang="en-US" altLang="zh-CN" sz="1200" b="1" dirty="0" smtClean="0">
                <a:solidFill>
                  <a:srgbClr val="A50021"/>
                </a:solidFill>
                <a:latin typeface="宋体" panose="02010600030101010101" pitchFamily="2" charset="-122"/>
              </a:rPr>
              <a:t>Backup</a:t>
            </a:r>
            <a:r>
              <a:rPr lang="zh-CN" altLang="en-US" sz="1200" b="1" dirty="0" smtClean="0">
                <a:solidFill>
                  <a:srgbClr val="A50021"/>
                </a:solidFill>
                <a:latin typeface="宋体" panose="02010600030101010101" pitchFamily="2" charset="-122"/>
              </a:rPr>
              <a:t>：</a:t>
            </a:r>
            <a:r>
              <a:rPr lang="zh-CN" altLang="en-US" sz="1200" dirty="0" smtClean="0">
                <a:latin typeface="宋体" panose="02010600030101010101" pitchFamily="2" charset="-122"/>
              </a:rPr>
              <a:t>一方面配备后备人员以防万一她的离职或生病休假；</a:t>
            </a:r>
            <a:endParaRPr lang="zh-CN" altLang="en-US" sz="1200" dirty="0" smtClean="0">
              <a:latin typeface="宋体" panose="02010600030101010101" pitchFamily="2" charset="-122"/>
            </a:endParaRPr>
          </a:p>
          <a:p>
            <a:pPr>
              <a:lnSpc>
                <a:spcPct val="80000"/>
              </a:lnSpc>
              <a:buFontTx/>
              <a:buNone/>
            </a:pPr>
            <a:r>
              <a:rPr lang="zh-CN" altLang="en-US" sz="1200" dirty="0" smtClean="0">
                <a:latin typeface="宋体" panose="02010600030101010101" pitchFamily="2" charset="-122"/>
              </a:rPr>
              <a:t>            二是定期拷贝完成的工作数据和资料以防丢失或损毁。</a:t>
            </a:r>
            <a:endParaRPr lang="zh-CN" altLang="en-US" sz="1200" dirty="0" smtClean="0">
              <a:latin typeface="宋体" panose="02010600030101010101" pitchFamily="2" charset="-122"/>
            </a:endParaRPr>
          </a:p>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None/>
            </a:pPr>
            <a:r>
              <a:rPr lang="zh-CN" altLang="en-US" sz="1200" b="1" dirty="0" smtClean="0">
                <a:solidFill>
                  <a:srgbClr val="A50021"/>
                </a:solidFill>
                <a:latin typeface="宋体" panose="02010600030101010101" pitchFamily="2" charset="-122"/>
              </a:rPr>
              <a:t>一、正面反馈：</a:t>
            </a:r>
            <a:r>
              <a:rPr lang="zh-CN" altLang="en-US" sz="1200" dirty="0" smtClean="0">
                <a:latin typeface="宋体" panose="02010600030101010101" pitchFamily="2" charset="-122"/>
              </a:rPr>
              <a:t>感谢该员工的提问，并简单告知员工此事的处理流程及预计答复的时间。</a:t>
            </a:r>
            <a:endParaRPr lang="zh-CN" altLang="en-US" sz="1200" dirty="0" smtClean="0">
              <a:latin typeface="宋体" panose="02010600030101010101" pitchFamily="2" charset="-122"/>
            </a:endParaRPr>
          </a:p>
          <a:p>
            <a:endParaRPr lang="zh-CN" altLang="en-US" sz="1200"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二、分析原因：</a:t>
            </a:r>
            <a:r>
              <a:rPr lang="zh-CN" altLang="en-US" sz="1200" dirty="0" smtClean="0">
                <a:latin typeface="宋体" panose="02010600030101010101" pitchFamily="2" charset="-122"/>
              </a:rPr>
              <a:t>与</a:t>
            </a:r>
            <a:r>
              <a:rPr lang="en-US" altLang="zh-CN" sz="1200" dirty="0" smtClean="0">
                <a:latin typeface="宋体" panose="02010600030101010101" pitchFamily="2" charset="-122"/>
              </a:rPr>
              <a:t>HR</a:t>
            </a:r>
            <a:r>
              <a:rPr lang="zh-CN" altLang="en-US" sz="1200" dirty="0" smtClean="0">
                <a:latin typeface="宋体" panose="02010600030101010101" pitchFamily="2" charset="-122"/>
              </a:rPr>
              <a:t>合作，把同批入职大专生工资调出来，从分厂、部门、岗位等多方面</a:t>
            </a:r>
            <a:endParaRPr lang="zh-CN" altLang="en-US" sz="1200" dirty="0" smtClean="0">
              <a:latin typeface="宋体" panose="02010600030101010101" pitchFamily="2" charset="-122"/>
            </a:endParaRPr>
          </a:p>
          <a:p>
            <a:pPr>
              <a:buFontTx/>
              <a:buNone/>
            </a:pPr>
            <a:r>
              <a:rPr lang="zh-CN" altLang="en-US" sz="1200" dirty="0" smtClean="0">
                <a:latin typeface="宋体" panose="02010600030101010101" pitchFamily="2" charset="-122"/>
              </a:rPr>
              <a:t>                              </a:t>
            </a:r>
            <a:endParaRPr lang="zh-CN" altLang="en-US" sz="1200" dirty="0" smtClean="0">
              <a:latin typeface="宋体" panose="02010600030101010101" pitchFamily="2" charset="-122"/>
            </a:endParaRPr>
          </a:p>
          <a:p>
            <a:pPr>
              <a:buFontTx/>
              <a:buNone/>
            </a:pPr>
            <a:r>
              <a:rPr lang="zh-CN" altLang="en-US" sz="1200" dirty="0" smtClean="0">
                <a:latin typeface="宋体" panose="02010600030101010101" pitchFamily="2" charset="-122"/>
              </a:rPr>
              <a:t>              角度进行深入分析，找到差距的具体原因。</a:t>
            </a:r>
            <a:endParaRPr lang="zh-CN" altLang="en-US" sz="1200" dirty="0" smtClean="0">
              <a:latin typeface="宋体" panose="02010600030101010101" pitchFamily="2" charset="-122"/>
            </a:endParaRPr>
          </a:p>
          <a:p>
            <a:endParaRPr lang="zh-CN" altLang="en-US" sz="1200"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三、安抚情绪：</a:t>
            </a:r>
            <a:r>
              <a:rPr lang="zh-CN" altLang="en-US" sz="1200" dirty="0" smtClean="0">
                <a:latin typeface="宋体" panose="02010600030101010101" pitchFamily="2" charset="-122"/>
              </a:rPr>
              <a:t>面对面深入沟通，介绍工资方案内容，分析讲解工资存在差异的原因，解答</a:t>
            </a:r>
            <a:endParaRPr lang="zh-CN" altLang="en-US" sz="1200" dirty="0" smtClean="0">
              <a:latin typeface="宋体" panose="02010600030101010101" pitchFamily="2" charset="-122"/>
            </a:endParaRPr>
          </a:p>
          <a:p>
            <a:pPr>
              <a:buFontTx/>
              <a:buNone/>
            </a:pPr>
            <a:r>
              <a:rPr lang="zh-CN" altLang="en-US" sz="1200" dirty="0" smtClean="0">
                <a:latin typeface="宋体" panose="02010600030101010101" pitchFamily="2" charset="-122"/>
              </a:rPr>
              <a:t>                            </a:t>
            </a:r>
            <a:endParaRPr lang="zh-CN" altLang="en-US" sz="1200" dirty="0" smtClean="0">
              <a:latin typeface="宋体" panose="02010600030101010101" pitchFamily="2" charset="-122"/>
            </a:endParaRPr>
          </a:p>
          <a:p>
            <a:pPr>
              <a:buFontTx/>
              <a:buNone/>
            </a:pPr>
            <a:r>
              <a:rPr lang="zh-CN" altLang="en-US" sz="1200" dirty="0" smtClean="0">
                <a:latin typeface="宋体" panose="02010600030101010101" pitchFamily="2" charset="-122"/>
              </a:rPr>
              <a:t>              员工遇到的困惑。</a:t>
            </a:r>
            <a:endParaRPr lang="zh-CN" altLang="en-US" sz="1200" dirty="0" smtClean="0">
              <a:latin typeface="宋体" panose="02010600030101010101" pitchFamily="2" charset="-122"/>
            </a:endParaRPr>
          </a:p>
          <a:p>
            <a:endParaRPr lang="zh-CN" altLang="en-US" sz="1200"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四、职业规划：</a:t>
            </a:r>
            <a:r>
              <a:rPr lang="zh-CN" altLang="en-US" sz="1200" dirty="0" smtClean="0">
                <a:latin typeface="宋体" panose="02010600030101010101" pitchFamily="2" charset="-122"/>
              </a:rPr>
              <a:t>帮员工分析其以后的职业生涯发展规划，给出进一步提升的改善建议。</a:t>
            </a:r>
            <a:endParaRPr lang="zh-CN" altLang="en-US" sz="1200" dirty="0" smtClean="0">
              <a:latin typeface="宋体" panose="02010600030101010101" pitchFamily="2" charset="-122"/>
            </a:endParaRPr>
          </a:p>
          <a:p>
            <a:endParaRPr lang="zh-CN" altLang="en-US" sz="1200"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五、正面激励：</a:t>
            </a:r>
            <a:r>
              <a:rPr lang="zh-CN" altLang="en-US" sz="1200" dirty="0" smtClean="0">
                <a:latin typeface="宋体" panose="02010600030101010101" pitchFamily="2" charset="-122"/>
              </a:rPr>
              <a:t>鼓励员工以后继续提出意见或建议，保持和部门管理人员的紧密联系。</a:t>
            </a:r>
            <a:endParaRPr lang="zh-CN" altLang="en-US" sz="1200" dirty="0" smtClean="0">
              <a:latin typeface="宋体" panose="02010600030101010101" pitchFamily="2" charset="-122"/>
            </a:endParaRPr>
          </a:p>
          <a:p>
            <a:endParaRPr lang="zh-CN" altLang="en-US" sz="1200"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六、培训介绍：</a:t>
            </a:r>
            <a:r>
              <a:rPr lang="zh-CN" altLang="en-US" sz="1200" dirty="0" smtClean="0">
                <a:latin typeface="宋体" panose="02010600030101010101" pitchFamily="2" charset="-122"/>
              </a:rPr>
              <a:t>与</a:t>
            </a:r>
            <a:r>
              <a:rPr lang="en-US" altLang="zh-CN" sz="1200" dirty="0" smtClean="0">
                <a:latin typeface="宋体" panose="02010600030101010101" pitchFamily="2" charset="-122"/>
              </a:rPr>
              <a:t>HR</a:t>
            </a:r>
            <a:r>
              <a:rPr lang="zh-CN" altLang="en-US" sz="1200" dirty="0" smtClean="0">
                <a:latin typeface="宋体" panose="02010600030101010101" pitchFamily="2" charset="-122"/>
              </a:rPr>
              <a:t>检查新员工入职培训的内容是否有涵盖工资方案介绍部分，必须及时添加或更新。</a:t>
            </a:r>
            <a:endParaRPr lang="zh-CN" altLang="en-US" sz="1200" dirty="0" smtClean="0">
              <a:latin typeface="宋体" panose="02010600030101010101" pitchFamily="2" charset="-122"/>
            </a:endParaRPr>
          </a:p>
          <a:p>
            <a:pPr>
              <a:buFontTx/>
              <a:buNone/>
            </a:pPr>
            <a:r>
              <a:rPr lang="zh-CN" altLang="en-US" sz="1200" dirty="0" smtClean="0">
                <a:latin typeface="宋体" panose="02010600030101010101" pitchFamily="2" charset="-122"/>
              </a:rPr>
              <a:t>   </a:t>
            </a:r>
            <a:endParaRPr lang="zh-CN" altLang="en-US" sz="1200"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七、市场对比：</a:t>
            </a:r>
            <a:r>
              <a:rPr lang="zh-CN" altLang="en-US" sz="1200" dirty="0" smtClean="0">
                <a:latin typeface="宋体" panose="02010600030101010101" pitchFamily="2" charset="-122"/>
              </a:rPr>
              <a:t>与</a:t>
            </a:r>
            <a:r>
              <a:rPr lang="en-US" altLang="zh-CN" sz="1200" dirty="0" smtClean="0">
                <a:latin typeface="宋体" panose="02010600030101010101" pitchFamily="2" charset="-122"/>
              </a:rPr>
              <a:t>HR</a:t>
            </a:r>
            <a:r>
              <a:rPr lang="zh-CN" altLang="en-US" sz="1200" dirty="0" smtClean="0">
                <a:latin typeface="宋体" panose="02010600030101010101" pitchFamily="2" charset="-122"/>
              </a:rPr>
              <a:t>合作了解市场同行工资水平，实施岗位评估，根据科学专业的步骤调整工资结构。</a:t>
            </a:r>
            <a:endParaRPr lang="zh-CN" altLang="en-US" sz="1200" dirty="0" smtClean="0">
              <a:latin typeface="宋体" panose="02010600030101010101" pitchFamily="2" charset="-122"/>
            </a:endParaRPr>
          </a:p>
          <a:p>
            <a:endParaRPr lang="zh-CN" altLang="en-US" sz="1200"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八、开展沟通会：</a:t>
            </a:r>
            <a:r>
              <a:rPr lang="zh-CN" altLang="en-US" sz="1200" dirty="0" smtClean="0">
                <a:latin typeface="宋体" panose="02010600030101010101" pitchFamily="2" charset="-122"/>
              </a:rPr>
              <a:t>对同期入职的大专生开展沟通座谈会，了解大家目前遇到的困惑，及时给予帮助。</a:t>
            </a:r>
            <a:endParaRPr lang="zh-CN" altLang="en-US" sz="1200" dirty="0" smtClean="0">
              <a:latin typeface="宋体" panose="02010600030101010101" pitchFamily="2" charset="-122"/>
            </a:endParaRPr>
          </a:p>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smtClean="0">
              <a:latin typeface="微软雅黑" panose="020B0503020204020204" pitchFamily="34" charset="-122"/>
              <a:ea typeface="微软雅黑" panose="020B0503020204020204" pitchFamily="34" charset="-122"/>
            </a:endParaRPr>
          </a:p>
          <a:p>
            <a:r>
              <a:rPr lang="zh-CN" altLang="en-US" sz="1200" b="1" dirty="0" smtClean="0">
                <a:solidFill>
                  <a:srgbClr val="A50021"/>
                </a:solidFill>
                <a:latin typeface="微软雅黑" panose="020B0503020204020204" pitchFamily="34" charset="-122"/>
                <a:ea typeface="微软雅黑" panose="020B0503020204020204" pitchFamily="34" charset="-122"/>
              </a:rPr>
              <a:t>案例</a:t>
            </a:r>
            <a:r>
              <a:rPr lang="en-US" altLang="zh-CN" sz="1200" b="1" dirty="0" smtClean="0">
                <a:solidFill>
                  <a:srgbClr val="A50021"/>
                </a:solidFill>
                <a:latin typeface="微软雅黑" panose="020B0503020204020204" pitchFamily="34" charset="-122"/>
                <a:ea typeface="微软雅黑" panose="020B0503020204020204" pitchFamily="34" charset="-122"/>
              </a:rPr>
              <a:t>1：</a:t>
            </a:r>
            <a:r>
              <a:rPr lang="zh-CN" altLang="en-US" sz="1200" b="1" dirty="0" smtClean="0">
                <a:solidFill>
                  <a:srgbClr val="A50021"/>
                </a:solidFill>
                <a:latin typeface="微软雅黑" panose="020B0503020204020204" pitchFamily="34" charset="-122"/>
                <a:ea typeface="微软雅黑" panose="020B0503020204020204" pitchFamily="34" charset="-122"/>
              </a:rPr>
              <a:t>处理结果：</a:t>
            </a:r>
            <a:endParaRPr lang="zh-CN" altLang="en-US" sz="1200" b="1" dirty="0" smtClean="0">
              <a:solidFill>
                <a:srgbClr val="A50021"/>
              </a:solidFill>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陈某不承认自己的错误，拒绝在警告信上签字确认，后</a:t>
            </a:r>
            <a:r>
              <a:rPr lang="en-US" altLang="zh-CN" sz="1200" dirty="0" smtClean="0">
                <a:latin typeface="微软雅黑" panose="020B0503020204020204" pitchFamily="34" charset="-122"/>
                <a:ea typeface="微软雅黑" panose="020B0503020204020204" pitchFamily="34" charset="-122"/>
              </a:rPr>
              <a:t>HR</a:t>
            </a:r>
            <a:r>
              <a:rPr lang="zh-CN" altLang="en-US" sz="1200" dirty="0" smtClean="0">
                <a:latin typeface="微软雅黑" panose="020B0503020204020204" pitchFamily="34" charset="-122"/>
                <a:ea typeface="微软雅黑" panose="020B0503020204020204" pitchFamily="34" charset="-122"/>
              </a:rPr>
              <a:t>把相关的资料邮寄到员工家里，让两位见证者作为证人签订了送达证明，</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并让当时在场的其它员工书写了事件的全过程，每位员工签字确认，留档备案。</a:t>
            </a:r>
            <a:endParaRPr lang="zh-CN" altLang="en-US" sz="1200" dirty="0" smtClean="0">
              <a:latin typeface="微软雅黑" panose="020B0503020204020204" pitchFamily="34" charset="-122"/>
              <a:ea typeface="微软雅黑" panose="020B0503020204020204" pitchFamily="34" charset="-122"/>
            </a:endParaRPr>
          </a:p>
          <a:p>
            <a:endParaRPr lang="en-US" dirty="0" smtClean="0"/>
          </a:p>
          <a:p>
            <a:pPr>
              <a:lnSpc>
                <a:spcPct val="150000"/>
              </a:lnSpc>
            </a:pPr>
            <a:r>
              <a:rPr lang="zh-CN" altLang="en-US" dirty="0" smtClean="0"/>
              <a:t>案例</a:t>
            </a:r>
            <a:r>
              <a:rPr lang="en-US" altLang="zh-CN" dirty="0" smtClean="0"/>
              <a:t>2：</a:t>
            </a:r>
            <a:endParaRPr lang="en-US" altLang="zh-CN" dirty="0" smtClean="0"/>
          </a:p>
          <a:p>
            <a:pPr>
              <a:lnSpc>
                <a:spcPct val="150000"/>
              </a:lnSpc>
            </a:pPr>
            <a:r>
              <a:rPr lang="zh-CN" altLang="en-US" dirty="0" smtClean="0"/>
              <a:t>警告信的开出要以事实为依据，应依据事情的性质及后果的严重程度给出。</a:t>
            </a:r>
            <a:endParaRPr lang="en-US" altLang="zh-CN" dirty="0" smtClean="0"/>
          </a:p>
          <a:p>
            <a:pPr>
              <a:lnSpc>
                <a:spcPct val="150000"/>
              </a:lnSpc>
            </a:pPr>
            <a:r>
              <a:rPr lang="zh-CN" altLang="en-US" dirty="0" smtClean="0"/>
              <a:t>一、展开调查：</a:t>
            </a:r>
            <a:r>
              <a:rPr lang="en-US" baseline="0" dirty="0" smtClean="0"/>
              <a:t> </a:t>
            </a:r>
            <a:r>
              <a:rPr lang="zh-CN" altLang="en-US" baseline="0" dirty="0" smtClean="0"/>
              <a:t>当事人</a:t>
            </a:r>
            <a:r>
              <a:rPr lang="en-US" altLang="zh-CN" baseline="0" dirty="0" smtClean="0"/>
              <a:t>/</a:t>
            </a:r>
            <a:r>
              <a:rPr lang="zh-CN" altLang="en-US" baseline="0" dirty="0" smtClean="0"/>
              <a:t>在场见证人需要将事情经过描述清楚</a:t>
            </a:r>
            <a:endParaRPr lang="en-US" altLang="zh-CN" baseline="0" dirty="0" smtClean="0"/>
          </a:p>
          <a:p>
            <a:pPr>
              <a:lnSpc>
                <a:spcPct val="150000"/>
              </a:lnSpc>
            </a:pPr>
            <a:r>
              <a:rPr lang="zh-CN" altLang="en-US" baseline="0" dirty="0" smtClean="0"/>
              <a:t>二、给出处理意见：如双方确有肢体冲突并确认有还手的，双方应一起依据公司规定处理，不应为</a:t>
            </a:r>
            <a:r>
              <a:rPr lang="en-US" altLang="zh-CN" baseline="0" dirty="0" smtClean="0"/>
              <a:t>A</a:t>
            </a:r>
            <a:r>
              <a:rPr lang="zh-CN" altLang="en-US" baseline="0" dirty="0" smtClean="0"/>
              <a:t>类警告</a:t>
            </a:r>
            <a:endParaRPr lang="en-US" altLang="zh-CN" baseline="0" dirty="0" smtClean="0"/>
          </a:p>
          <a:p>
            <a:pPr>
              <a:lnSpc>
                <a:spcPct val="150000"/>
              </a:lnSpc>
            </a:pPr>
            <a:r>
              <a:rPr lang="zh-CN" altLang="en-US" baseline="0" dirty="0" smtClean="0"/>
              <a:t>三、警告信签定： 如员工不同意签字，必要时可补报警，取得报警回执</a:t>
            </a:r>
            <a:endParaRPr lang="en-US" altLang="zh-CN" baseline="0" dirty="0" smtClean="0"/>
          </a:p>
          <a:p>
            <a:pPr>
              <a:lnSpc>
                <a:spcPct val="150000"/>
              </a:lnSpc>
            </a:pPr>
            <a:r>
              <a:rPr lang="zh-CN" altLang="en-US" baseline="0" dirty="0" smtClean="0"/>
              <a:t>四、警告信送达：员工不同签字，送达处理</a:t>
            </a:r>
            <a:endParaRPr lang="en-US" altLang="zh-CN" baseline="0" dirty="0" smtClean="0"/>
          </a:p>
          <a:p>
            <a:pPr>
              <a:lnSpc>
                <a:spcPct val="150000"/>
              </a:lnSpc>
            </a:pPr>
            <a:endParaRPr lang="en-US" baseline="0" dirty="0" smtClean="0"/>
          </a:p>
          <a:p>
            <a:pPr>
              <a:lnSpc>
                <a:spcPct val="150000"/>
              </a:lnSpc>
            </a:pPr>
            <a:r>
              <a:rPr lang="zh-CN" altLang="en-US" baseline="0" dirty="0" smtClean="0"/>
              <a:t>对于定性为打架的案例，建议车间第一时间报保卫科报警处理，并取得报警回执，对后续处理提供依据。</a:t>
            </a:r>
            <a:endParaRPr lang="en-US" altLang="zh-CN" baseline="0" dirty="0" smtClean="0"/>
          </a:p>
          <a:p>
            <a:pPr>
              <a:lnSpc>
                <a:spcPct val="150000"/>
              </a:lnSpc>
            </a:pPr>
            <a:r>
              <a:rPr lang="zh-CN" altLang="en-US" baseline="0" dirty="0" smtClean="0"/>
              <a:t>对于案例中提到张某曾被员工投诉过几次的问题，车间管理层应在收到员工第一次投诉时及时展开调查，对张某的表现进行反馈与教育，并提</a:t>
            </a:r>
            <a:endParaRPr lang="en-US" altLang="zh-CN" baseline="0" dirty="0" smtClean="0"/>
          </a:p>
          <a:p>
            <a:pPr>
              <a:lnSpc>
                <a:spcPct val="150000"/>
              </a:lnSpc>
            </a:pPr>
            <a:r>
              <a:rPr lang="zh-CN" altLang="en-US" baseline="0" dirty="0" smtClean="0"/>
              <a:t>出改善建议，定期跟进其表现情况，避免再有类似问题发生。</a:t>
            </a:r>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发生骚扰或类似骚扰事件，应第一时间告诉部门负责人或人力资源部；管理层代表公司界入事件处理，提醒相关人员终止骚扰行动；必要时可以报警处理。</a:t>
            </a:r>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案例</a:t>
            </a:r>
            <a:r>
              <a:rPr lang="en-US" altLang="zh-CN" dirty="0" smtClean="0"/>
              <a:t>1：</a:t>
            </a:r>
            <a:r>
              <a:rPr lang="zh-CN" altLang="en-US" dirty="0" smtClean="0"/>
              <a:t>如确定患病可作休病假处理，待康复后回原岗位工作；这个个案的难点在于如何证明到员工的身体状况是否真的不符合原岗位工作。由于员工距离退休仅有两年时间，</a:t>
            </a:r>
            <a:endParaRPr lang="en-US" altLang="zh-CN" dirty="0" smtClean="0"/>
          </a:p>
          <a:p>
            <a:r>
              <a:rPr lang="en-US" altLang="zh-CN" baseline="0" dirty="0" smtClean="0"/>
              <a:t>            </a:t>
            </a:r>
            <a:r>
              <a:rPr lang="zh-CN" altLang="en-US" baseline="0" dirty="0" smtClean="0"/>
              <a:t>如员工愿意协商，可以以</a:t>
            </a:r>
            <a:r>
              <a:rPr lang="en-US" altLang="zh-CN" baseline="0" dirty="0" smtClean="0"/>
              <a:t>”</a:t>
            </a:r>
            <a:r>
              <a:rPr lang="zh-CN" altLang="en-US" baseline="0" dirty="0" smtClean="0"/>
              <a:t>双方协商一致</a:t>
            </a:r>
            <a:r>
              <a:rPr lang="en-US" altLang="zh-CN" baseline="0" dirty="0" smtClean="0"/>
              <a:t>“</a:t>
            </a:r>
            <a:r>
              <a:rPr lang="zh-CN" altLang="en-US" baseline="0" dirty="0" smtClean="0"/>
              <a:t>而非</a:t>
            </a:r>
            <a:r>
              <a:rPr lang="en-US" altLang="zh-CN" baseline="0" dirty="0" smtClean="0"/>
              <a:t>”</a:t>
            </a:r>
            <a:r>
              <a:rPr lang="zh-CN" altLang="en-US" baseline="0" dirty="0" smtClean="0"/>
              <a:t>患病解除</a:t>
            </a:r>
            <a:r>
              <a:rPr lang="en-US" altLang="zh-CN" baseline="0" dirty="0" smtClean="0"/>
              <a:t>“</a:t>
            </a:r>
            <a:r>
              <a:rPr lang="zh-CN" altLang="en-US" baseline="0" dirty="0" smtClean="0"/>
              <a:t>的方式处理，补偿金额为两年的病假工资。</a:t>
            </a:r>
            <a:endParaRPr lang="en-US" altLang="zh-CN" dirty="0" smtClean="0"/>
          </a:p>
          <a:p>
            <a:endParaRPr lang="en-US" altLang="zh-CN" dirty="0" smtClean="0"/>
          </a:p>
          <a:p>
            <a:r>
              <a:rPr lang="zh-CN" altLang="en-US" dirty="0" smtClean="0"/>
              <a:t>案例</a:t>
            </a:r>
            <a:r>
              <a:rPr lang="en-US" altLang="zh-CN" dirty="0" smtClean="0"/>
              <a:t>2：</a:t>
            </a:r>
            <a:r>
              <a:rPr lang="zh-CN" altLang="en-US" dirty="0" smtClean="0"/>
              <a:t>这个个案员工有泡病假的嫌疑。目前劳动部门并没有实质的劳动能力览定机构，但可以尝试要求员工提供相应的证明，拿不到证明，就回原岗位工作；</a:t>
            </a:r>
            <a:endParaRPr lang="en-US" altLang="zh-CN" dirty="0" smtClean="0"/>
          </a:p>
          <a:p>
            <a:r>
              <a:rPr lang="zh-CN" altLang="en-US" baseline="0" dirty="0" smtClean="0"/>
              <a:t>            如果员工医疗期后请继续请病假，可以在批假时要求员工提供近期的检查证明，另一方面则严格按公司的请假要求批假，如不符合申请休假程序的，</a:t>
            </a:r>
            <a:endParaRPr lang="en-US" altLang="zh-CN" baseline="0" dirty="0" smtClean="0"/>
          </a:p>
          <a:p>
            <a:r>
              <a:rPr lang="en-US" altLang="zh-CN" baseline="0" dirty="0" smtClean="0"/>
              <a:t>            </a:t>
            </a:r>
            <a:r>
              <a:rPr lang="zh-CN" altLang="en-US" baseline="0" dirty="0" smtClean="0"/>
              <a:t>则按规定给予警告处理； </a:t>
            </a:r>
            <a:endParaRPr lang="en-US" altLang="zh-CN" baseline="0" dirty="0" smtClean="0"/>
          </a:p>
          <a:p>
            <a:endParaRPr lang="en-US" altLang="zh-CN" baseline="0" dirty="0" smtClean="0"/>
          </a:p>
          <a:p>
            <a:r>
              <a:rPr lang="zh-CN" altLang="en-US" baseline="0" dirty="0" smtClean="0"/>
              <a:t>            协商解除非首选，如员工愿意协商，可以以</a:t>
            </a:r>
            <a:r>
              <a:rPr lang="en-US" altLang="zh-CN" baseline="0" dirty="0" smtClean="0"/>
              <a:t>”</a:t>
            </a:r>
            <a:r>
              <a:rPr lang="zh-CN" altLang="en-US" baseline="0" dirty="0" smtClean="0"/>
              <a:t>双方协商一致</a:t>
            </a:r>
            <a:r>
              <a:rPr lang="en-US" altLang="zh-CN" baseline="0" dirty="0" smtClean="0"/>
              <a:t>“</a:t>
            </a:r>
            <a:r>
              <a:rPr lang="zh-CN" altLang="en-US" baseline="0" dirty="0" smtClean="0"/>
              <a:t>而非</a:t>
            </a:r>
            <a:r>
              <a:rPr lang="en-US" altLang="zh-CN" baseline="0" dirty="0" smtClean="0"/>
              <a:t>”</a:t>
            </a:r>
            <a:r>
              <a:rPr lang="zh-CN" altLang="en-US" baseline="0" dirty="0" smtClean="0"/>
              <a:t>患病解除</a:t>
            </a:r>
            <a:r>
              <a:rPr lang="en-US" altLang="zh-CN" baseline="0" dirty="0" smtClean="0"/>
              <a:t>“</a:t>
            </a:r>
            <a:r>
              <a:rPr lang="zh-CN" altLang="en-US" baseline="0" dirty="0" smtClean="0"/>
              <a:t>的方式处理，补偿金额为</a:t>
            </a:r>
            <a:r>
              <a:rPr lang="en-US" altLang="zh-CN" baseline="0" dirty="0" smtClean="0"/>
              <a:t>“</a:t>
            </a:r>
            <a:r>
              <a:rPr lang="zh-CN" altLang="en-US" baseline="0" dirty="0" smtClean="0"/>
              <a:t>离职前</a:t>
            </a:r>
            <a:r>
              <a:rPr lang="en-US" altLang="zh-CN" baseline="0" dirty="0" smtClean="0"/>
              <a:t>12</a:t>
            </a:r>
            <a:r>
              <a:rPr lang="zh-CN" altLang="en-US" baseline="0" dirty="0" smtClean="0"/>
              <a:t>个月的平均工资</a:t>
            </a:r>
            <a:r>
              <a:rPr lang="en-US" altLang="zh-CN" baseline="0" dirty="0" smtClean="0"/>
              <a:t>*</a:t>
            </a:r>
            <a:r>
              <a:rPr lang="zh-CN" altLang="en-US" baseline="0" dirty="0" smtClean="0"/>
              <a:t>工作年限</a:t>
            </a:r>
            <a:endParaRPr lang="en-US" dirty="0" smtClean="0"/>
          </a:p>
          <a:p>
            <a:endParaRPr lang="en-US" altLang="zh-CN" dirty="0" smtClean="0"/>
          </a:p>
          <a:p>
            <a:r>
              <a:rPr lang="zh-CN" altLang="en-US" dirty="0" smtClean="0"/>
              <a:t>案例</a:t>
            </a:r>
            <a:r>
              <a:rPr lang="en-US" altLang="zh-CN" dirty="0" smtClean="0"/>
              <a:t>3：</a:t>
            </a:r>
            <a:r>
              <a:rPr lang="zh-CN" altLang="en-US" dirty="0" smtClean="0"/>
              <a:t>癫痫病发作不定时，发现不及时或抢救不及时会引至生命危险，如果员工愿意，建议及早协商解除</a:t>
            </a:r>
            <a:endParaRPr lang="en-US" altLang="zh-CN" dirty="0" smtClean="0"/>
          </a:p>
          <a:p>
            <a:endParaRPr lang="en-US" dirty="0" smtClean="0"/>
          </a:p>
          <a:p>
            <a:r>
              <a:rPr lang="zh-CN" altLang="en-US" dirty="0" smtClean="0"/>
              <a:t>案例</a:t>
            </a:r>
            <a:r>
              <a:rPr lang="en-US" altLang="zh-CN" dirty="0" smtClean="0"/>
              <a:t>4：</a:t>
            </a:r>
            <a:r>
              <a:rPr lang="en-US" altLang="zh-CN" baseline="0" dirty="0" smtClean="0"/>
              <a:t> </a:t>
            </a:r>
            <a:r>
              <a:rPr lang="zh-CN" altLang="en-US" baseline="0" dirty="0" smtClean="0"/>
              <a:t>不应批假。</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肺</a:t>
            </a:r>
            <a:r>
              <a:rPr lang="zh-CN" altLang="en-US" baseline="0" dirty="0" smtClean="0"/>
              <a:t>结核病可以享受国家免费治疗。可以要求员工提供地方疾控防治中心的诊断书及休假证明后再批假，</a:t>
            </a:r>
            <a:endParaRPr lang="en-US" altLang="zh-CN" baseline="0" dirty="0" smtClean="0"/>
          </a:p>
          <a:p>
            <a:r>
              <a:rPr lang="en-US" altLang="zh-CN" baseline="0" dirty="0" smtClean="0"/>
              <a:t>             </a:t>
            </a:r>
            <a:r>
              <a:rPr lang="zh-CN" altLang="en-US" baseline="0" dirty="0" smtClean="0"/>
              <a:t>一般而言，正规的医疗机构不会一次性出一张病休假为一年的证明。</a:t>
            </a:r>
            <a:endParaRPr lang="en-US" altLang="zh-CN" baseline="0" dirty="0" smtClean="0"/>
          </a:p>
          <a:p>
            <a:r>
              <a:rPr lang="en-US" dirty="0" smtClean="0"/>
              <a:t>             </a:t>
            </a:r>
            <a:r>
              <a:rPr lang="zh-CN" altLang="en-US" dirty="0" smtClean="0"/>
              <a:t>公司的请假制度已明确，单次请假最长时间不工科超过</a:t>
            </a:r>
            <a:r>
              <a:rPr lang="en-US" altLang="zh-CN" dirty="0" smtClean="0"/>
              <a:t>1</a:t>
            </a:r>
            <a:r>
              <a:rPr lang="zh-CN" altLang="en-US" dirty="0" smtClean="0"/>
              <a:t>个月，超过</a:t>
            </a:r>
            <a:r>
              <a:rPr lang="en-US" altLang="zh-CN" dirty="0" smtClean="0"/>
              <a:t>1</a:t>
            </a:r>
            <a:r>
              <a:rPr lang="zh-CN" altLang="en-US" dirty="0" smtClean="0"/>
              <a:t>个月要按续假程序办理。</a:t>
            </a:r>
            <a:endParaRPr lang="en-US" altLang="zh-CN"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案例</a:t>
            </a:r>
            <a:r>
              <a:rPr lang="en-US" altLang="zh-CN" dirty="0" smtClean="0"/>
              <a:t>5：</a:t>
            </a:r>
            <a:r>
              <a:rPr lang="zh-CN" altLang="en-US" baseline="0" dirty="0" smtClean="0"/>
              <a:t>目前国家劳动部门规定，企业不能以乙肝为由拒绝录用。部门不能以患乙肝为由解除员工劳动合同；如果医生诊断乙肝严重需要休病假，则部门应当安排病休假。</a:t>
            </a:r>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baseline="0" dirty="0" smtClean="0"/>
              <a:t>案例</a:t>
            </a:r>
            <a:r>
              <a:rPr lang="en-US" altLang="zh-CN" baseline="0" dirty="0" smtClean="0"/>
              <a:t>1：</a:t>
            </a:r>
            <a:r>
              <a:rPr lang="zh-CN" altLang="en-US" baseline="0" dirty="0" smtClean="0"/>
              <a:t>目前法律上对于调岗并无明确的定义，不同的法官有不同的理解的方式，上述调整也有可能被认为是调岗，只要调整就需要与员工本人达成一致，</a:t>
            </a:r>
            <a:endParaRPr lang="en-US" altLang="zh-CN" baseline="0" dirty="0" smtClean="0"/>
          </a:p>
          <a:p>
            <a:pPr>
              <a:lnSpc>
                <a:spcPct val="150000"/>
              </a:lnSpc>
            </a:pPr>
            <a:r>
              <a:rPr lang="en-US" altLang="zh-CN" baseline="0" dirty="0" smtClean="0"/>
              <a:t>            </a:t>
            </a:r>
            <a:r>
              <a:rPr lang="zh-CN" altLang="en-US" baseline="0" dirty="0" smtClean="0"/>
              <a:t>如果员工不愿意调动，则不可以强制调整；同时要保留员工不同意调整的书面确认书；部门可以以生产任务不足的方式减少员工的出勤时间，期</a:t>
            </a:r>
            <a:endParaRPr lang="en-US" altLang="zh-CN" baseline="0" dirty="0" smtClean="0"/>
          </a:p>
          <a:p>
            <a:pPr>
              <a:lnSpc>
                <a:spcPct val="150000"/>
              </a:lnSpc>
            </a:pPr>
            <a:r>
              <a:rPr lang="en-US" baseline="0" dirty="0" smtClean="0"/>
              <a:t>            </a:t>
            </a:r>
            <a:r>
              <a:rPr lang="zh-CN" altLang="en-US" baseline="0" dirty="0" smtClean="0"/>
              <a:t>望员工可以因为收入的减少而主动接受调整，如员长期不接受调整，则可考虑进一步减少出勤，正常出勤作回工处理；？？</a:t>
            </a:r>
            <a:endParaRPr lang="en-US" altLang="zh-CN" baseline="0" dirty="0" smtClean="0"/>
          </a:p>
          <a:p>
            <a:endParaRPr lang="en-US" baseline="0" dirty="0" smtClean="0"/>
          </a:p>
          <a:p>
            <a:endParaRPr lang="en-US" baseline="0" dirty="0" smtClean="0"/>
          </a:p>
          <a:p>
            <a:r>
              <a:rPr lang="zh-CN" altLang="en-US" baseline="0" dirty="0" smtClean="0"/>
              <a:t>案例</a:t>
            </a:r>
            <a:r>
              <a:rPr lang="en-US" altLang="zh-CN" baseline="0" dirty="0" smtClean="0"/>
              <a:t>2：</a:t>
            </a:r>
            <a:r>
              <a:rPr lang="zh-CN" altLang="en-US" baseline="0" dirty="0" smtClean="0"/>
              <a:t>处理前应排除员工患病是否与职业岗位有相关性；如无相关性，则有多种处理方式，采用何种处理方式可以根据员工的过往表现、员工个性特点等进行考虑</a:t>
            </a:r>
            <a:endParaRPr lang="en-US" altLang="zh-CN" baseline="0" dirty="0" smtClean="0"/>
          </a:p>
          <a:p>
            <a:endParaRPr lang="en-US" altLang="zh-CN" baseline="0" dirty="0" smtClean="0"/>
          </a:p>
          <a:p>
            <a:r>
              <a:rPr lang="en-US" baseline="0" dirty="0" smtClean="0"/>
              <a:t>           1）</a:t>
            </a:r>
            <a:r>
              <a:rPr lang="zh-CN" altLang="en-US" baseline="0" dirty="0" smtClean="0"/>
              <a:t>如果员工愿意，可以协商解除，这是最为简单的一种处理方式；</a:t>
            </a:r>
            <a:endParaRPr lang="en-US" altLang="zh-CN" baseline="0" dirty="0" smtClean="0"/>
          </a:p>
          <a:p>
            <a:endParaRPr lang="en-US" altLang="zh-CN" baseline="0" dirty="0" smtClean="0"/>
          </a:p>
          <a:p>
            <a:r>
              <a:rPr lang="en-US" baseline="0" dirty="0" smtClean="0"/>
              <a:t>           2）</a:t>
            </a:r>
            <a:r>
              <a:rPr lang="zh-CN" altLang="en-US" baseline="0" dirty="0" smtClean="0"/>
              <a:t>如果部门确有合适的工作可安排员工调动，调动后要保留员工培训</a:t>
            </a:r>
            <a:r>
              <a:rPr lang="en-US" altLang="zh-CN" baseline="0" dirty="0" smtClean="0"/>
              <a:t>/</a:t>
            </a:r>
            <a:r>
              <a:rPr lang="zh-CN" altLang="en-US" baseline="0" dirty="0" smtClean="0"/>
              <a:t>考核记录，如一旦出现考核不合格，再安排一次培训</a:t>
            </a:r>
            <a:r>
              <a:rPr lang="en-US" altLang="zh-CN" baseline="0" dirty="0" smtClean="0"/>
              <a:t>/</a:t>
            </a:r>
            <a:r>
              <a:rPr lang="zh-CN" altLang="en-US" baseline="0" dirty="0" smtClean="0"/>
              <a:t>考核仍不合格，则公司</a:t>
            </a:r>
            <a:endParaRPr lang="en-US" altLang="zh-CN" baseline="0" dirty="0" smtClean="0"/>
          </a:p>
          <a:p>
            <a:r>
              <a:rPr lang="zh-CN" altLang="en-US" baseline="0" dirty="0" smtClean="0"/>
              <a:t>                可以不胜任为由给予经济补偿后主动解除员工的劳动合同；</a:t>
            </a:r>
            <a:endParaRPr lang="en-US" altLang="zh-CN" baseline="0" dirty="0" smtClean="0"/>
          </a:p>
          <a:p>
            <a:endParaRPr lang="en-US" altLang="zh-CN" baseline="0" dirty="0" smtClean="0"/>
          </a:p>
          <a:p>
            <a:r>
              <a:rPr lang="en-US" baseline="0" dirty="0" smtClean="0"/>
              <a:t>           3）</a:t>
            </a:r>
            <a:r>
              <a:rPr lang="zh-CN" altLang="en-US" baseline="0" dirty="0" smtClean="0"/>
              <a:t>员工未休完法定医疗期的情况提出回来上班，不接受员工的调岗申请，安排回原来的岗位工作；如员工不愿意，可以清楚告诉其他做不了可以申请辞职或者</a:t>
            </a:r>
            <a:endParaRPr lang="en-US" altLang="zh-CN" baseline="0" dirty="0" smtClean="0"/>
          </a:p>
          <a:p>
            <a:r>
              <a:rPr lang="en-US" altLang="zh-CN" baseline="0" dirty="0" smtClean="0"/>
              <a:t>                </a:t>
            </a:r>
            <a:r>
              <a:rPr lang="zh-CN" altLang="en-US" baseline="0" dirty="0" smtClean="0"/>
              <a:t>继续请病假治疗；如果员工选择回原岗位工作，可以正常的岗位进行考核，如果表现不佳则可按员工守则给予书面警告处理，一年内三次</a:t>
            </a:r>
            <a:r>
              <a:rPr lang="en-US" altLang="zh-CN" baseline="0" dirty="0" smtClean="0"/>
              <a:t>A</a:t>
            </a:r>
            <a:r>
              <a:rPr lang="zh-CN" altLang="en-US" baseline="0" dirty="0" smtClean="0"/>
              <a:t>类书面警告，即可</a:t>
            </a:r>
            <a:endParaRPr lang="en-US" altLang="zh-CN" baseline="0" dirty="0" smtClean="0"/>
          </a:p>
          <a:p>
            <a:r>
              <a:rPr lang="en-US" baseline="0" dirty="0" smtClean="0"/>
              <a:t>                </a:t>
            </a:r>
            <a:r>
              <a:rPr lang="zh-CN" altLang="en-US" baseline="0" dirty="0" smtClean="0"/>
              <a:t>作辞退处理；如果员工作选择继续休病假，医疗期结束后公司可以给予经济补偿后主动解除员工的劳动合同。</a:t>
            </a:r>
            <a:endParaRPr lang="en-US" altLang="zh-CN" baseline="0" dirty="0" smtClean="0"/>
          </a:p>
          <a:p>
            <a:endParaRPr lang="en-US" baseline="0" dirty="0" smtClean="0"/>
          </a:p>
          <a:p>
            <a:r>
              <a:rPr lang="en-US" baseline="0" dirty="0" smtClean="0"/>
              <a:t>      </a:t>
            </a:r>
            <a:r>
              <a:rPr lang="zh-CN" altLang="en-US" baseline="0" dirty="0" smtClean="0"/>
              <a:t>在这个案例中，部门有以下两点是可以改善的：</a:t>
            </a:r>
            <a:endParaRPr lang="en-US" altLang="zh-CN" baseline="0" dirty="0" smtClean="0"/>
          </a:p>
          <a:p>
            <a:r>
              <a:rPr lang="en-US" altLang="zh-CN" baseline="0" dirty="0" smtClean="0"/>
              <a:t>       1）</a:t>
            </a:r>
            <a:r>
              <a:rPr lang="zh-CN" altLang="en-US" baseline="0" dirty="0" smtClean="0"/>
              <a:t>员工第一次提出调岗申请，部门可以坚持不同意员工的申请（工厂不是福利机构，管理人员敢于表明公司的立场，有时候管理人员心软了，反而弄到后面事情不容易处理）</a:t>
            </a:r>
            <a:endParaRPr lang="en-US" altLang="zh-CN" baseline="0" dirty="0" smtClean="0"/>
          </a:p>
          <a:p>
            <a:r>
              <a:rPr lang="en-US" baseline="0" dirty="0" smtClean="0"/>
              <a:t>       2）</a:t>
            </a:r>
            <a:r>
              <a:rPr lang="zh-CN" altLang="en-US" baseline="0" dirty="0" smtClean="0"/>
              <a:t>部门安排员工调岗后，对其开展的培训</a:t>
            </a:r>
            <a:r>
              <a:rPr lang="en-US" altLang="zh-CN" baseline="0" dirty="0" smtClean="0"/>
              <a:t>/</a:t>
            </a:r>
            <a:r>
              <a:rPr lang="zh-CN" altLang="en-US" baseline="0" dirty="0" smtClean="0"/>
              <a:t>考核应保留书面的记录，为后续处理提供依据</a:t>
            </a:r>
            <a:endParaRPr lang="en-US" baseline="0" dirty="0" smtClean="0"/>
          </a:p>
          <a:p>
            <a:endParaRPr lang="en-US" baseline="0" dirty="0" smtClean="0"/>
          </a:p>
          <a:p>
            <a:endParaRPr lang="en-US" baseline="0" dirty="0" smtClean="0"/>
          </a:p>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案例</a:t>
            </a:r>
            <a:r>
              <a:rPr lang="en-US" altLang="zh-CN" dirty="0" smtClean="0"/>
              <a:t>1：</a:t>
            </a:r>
            <a:r>
              <a:rPr lang="zh-CN" altLang="en-US" dirty="0" smtClean="0"/>
              <a:t>尽量寻找工资收入相当的岗位提供给员工选择，如果员工均选择放弃，须让员工签字确认；</a:t>
            </a:r>
            <a:r>
              <a:rPr lang="zh-CN" altLang="en-US" baseline="0" dirty="0" smtClean="0"/>
              <a:t> 可能最后都会采用双方协商一致解除劳动合同；</a:t>
            </a:r>
            <a:endParaRPr lang="en-US" altLang="zh-CN" dirty="0" smtClean="0"/>
          </a:p>
          <a:p>
            <a:endParaRPr lang="en-US" dirty="0" smtClean="0"/>
          </a:p>
          <a:p>
            <a:r>
              <a:rPr lang="zh-CN" altLang="en-US" dirty="0" smtClean="0"/>
              <a:t>案例</a:t>
            </a:r>
            <a:r>
              <a:rPr lang="en-US" altLang="zh-CN" dirty="0" smtClean="0"/>
              <a:t>2：</a:t>
            </a:r>
            <a:r>
              <a:rPr lang="zh-CN" altLang="en-US" dirty="0" smtClean="0"/>
              <a:t>无合适的岗位可提供选择内调，如果员工愿意，可以选择双方协商一致解除劳动合同；</a:t>
            </a:r>
            <a:endParaRPr lang="en-US" altLang="zh-CN" dirty="0" smtClean="0"/>
          </a:p>
          <a:p>
            <a:endParaRPr lang="en-US" dirty="0" smtClean="0"/>
          </a:p>
          <a:p>
            <a:r>
              <a:rPr lang="zh-CN" altLang="en-US" dirty="0" smtClean="0"/>
              <a:t>案例</a:t>
            </a:r>
            <a:r>
              <a:rPr lang="en-US" altLang="zh-CN" dirty="0" smtClean="0"/>
              <a:t>3：</a:t>
            </a:r>
            <a:r>
              <a:rPr lang="zh-CN" altLang="en-US" dirty="0" smtClean="0"/>
              <a:t>员工调离原岗位时需要签定调岗通知书；对于员工离职后提出的诉求，不予受理；如果员工有疑问，可以建议其咨询劳动部门或律师对于职业禁忌的处理意见及法律后果。</a:t>
            </a:r>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对于这类个案：</a:t>
            </a:r>
            <a:r>
              <a:rPr lang="en-US" altLang="zh-CN" sz="1200" dirty="0" smtClean="0">
                <a:latin typeface="微软雅黑" panose="020B0503020204020204" pitchFamily="34" charset="-122"/>
                <a:ea typeface="微软雅黑" panose="020B0503020204020204" pitchFamily="34" charset="-122"/>
              </a:rPr>
              <a:t>HR</a:t>
            </a:r>
            <a:r>
              <a:rPr lang="zh-CN" altLang="en-US" sz="1200" dirty="0" smtClean="0">
                <a:latin typeface="微软雅黑" panose="020B0503020204020204" pitchFamily="34" charset="-122"/>
                <a:ea typeface="微软雅黑" panose="020B0503020204020204" pitchFamily="34" charset="-122"/>
              </a:rPr>
              <a:t>基本上没有调查的必要性，只能配合业务部门尽快处理好这件事情。</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跟员工沟通前，准备好所有的文件（包括补偿协议书，解除劳动合同通知书</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证明，离职证明等）</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跟员工沟通：直接提出问题，并告诉对方是公司的决定。</a:t>
            </a:r>
            <a:endParaRPr lang="en-US" altLang="zh-CN" sz="1200" dirty="0" smtClean="0">
              <a:latin typeface="微软雅黑" panose="020B0503020204020204" pitchFamily="34" charset="-122"/>
              <a:ea typeface="微软雅黑" panose="020B0503020204020204" pitchFamily="34" charset="-122"/>
            </a:endParaRPr>
          </a:p>
          <a:p>
            <a:r>
              <a:rPr lang="en-US" altLang="zh-CN" sz="1200" baseline="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如果员工有情绪，先听其说，对于员工提出的问题，不作调查承诺，强调公司的决定不可更改。待员工的情绪恢复正常，可以提供建议：</a:t>
            </a:r>
            <a:endParaRPr lang="en-US" altLang="zh-CN" sz="1200" dirty="0" smtClean="0">
              <a:latin typeface="微软雅黑" panose="020B0503020204020204" pitchFamily="34" charset="-122"/>
              <a:ea typeface="微软雅黑" panose="020B0503020204020204" pitchFamily="34" charset="-122"/>
            </a:endParaRPr>
          </a:p>
          <a:p>
            <a:r>
              <a:rPr lang="en-US" altLang="zh-CN" sz="1200" baseline="0" dirty="0" smtClean="0">
                <a:latin typeface="微软雅黑" panose="020B0503020204020204" pitchFamily="34" charset="-122"/>
                <a:ea typeface="微软雅黑" panose="020B0503020204020204" pitchFamily="34" charset="-122"/>
              </a:rPr>
              <a:t>     -</a:t>
            </a:r>
            <a:r>
              <a:rPr lang="zh-CN" altLang="en-US" sz="1200" baseline="0" dirty="0" smtClean="0">
                <a:latin typeface="微软雅黑" panose="020B0503020204020204" pitchFamily="34" charset="-122"/>
                <a:ea typeface="微软雅黑" panose="020B0503020204020204" pitchFamily="34" charset="-122"/>
              </a:rPr>
              <a:t> 如果不同意协商解除，继续留在原岗位工作得不到上司的支持</a:t>
            </a:r>
            <a:r>
              <a:rPr lang="en-US" altLang="zh-CN" sz="1200" baseline="0" dirty="0" smtClean="0">
                <a:latin typeface="微软雅黑" panose="020B0503020204020204" pitchFamily="34" charset="-122"/>
                <a:ea typeface="微软雅黑" panose="020B0503020204020204" pitchFamily="34" charset="-122"/>
              </a:rPr>
              <a:t>/</a:t>
            </a:r>
            <a:r>
              <a:rPr lang="zh-CN" altLang="en-US" sz="1200" baseline="0" dirty="0" smtClean="0">
                <a:latin typeface="微软雅黑" panose="020B0503020204020204" pitchFamily="34" charset="-122"/>
                <a:ea typeface="微软雅黑" panose="020B0503020204020204" pitchFamily="34" charset="-122"/>
              </a:rPr>
              <a:t>认可，后续工作不好开展，影响个人工作状态；</a:t>
            </a:r>
            <a:endParaRPr lang="en-US" altLang="zh-CN" sz="1200" baseline="0" dirty="0" smtClean="0">
              <a:latin typeface="微软雅黑" panose="020B0503020204020204" pitchFamily="34" charset="-122"/>
              <a:ea typeface="微软雅黑" panose="020B0503020204020204" pitchFamily="34" charset="-122"/>
            </a:endParaRPr>
          </a:p>
          <a:p>
            <a:r>
              <a:rPr lang="en-US" altLang="zh-CN" sz="1200" baseline="0" dirty="0" smtClean="0">
                <a:latin typeface="微软雅黑" panose="020B0503020204020204" pitchFamily="34" charset="-122"/>
                <a:ea typeface="微软雅黑" panose="020B0503020204020204" pitchFamily="34" charset="-122"/>
              </a:rPr>
              <a:t>     - </a:t>
            </a:r>
            <a:r>
              <a:rPr lang="zh-CN" altLang="en-US" sz="1200" baseline="0" dirty="0" smtClean="0">
                <a:latin typeface="微软雅黑" panose="020B0503020204020204" pitchFamily="34" charset="-122"/>
                <a:ea typeface="微软雅黑" panose="020B0503020204020204" pitchFamily="34" charset="-122"/>
              </a:rPr>
              <a:t>接受协商解除，可以得到一笔可观的经济补偿费，好好休整后，重新开始</a:t>
            </a:r>
            <a:endParaRPr lang="en-US" altLang="zh-CN" sz="1200" baseline="0" dirty="0" smtClean="0">
              <a:latin typeface="微软雅黑" panose="020B0503020204020204" pitchFamily="34" charset="-122"/>
              <a:ea typeface="微软雅黑" panose="020B0503020204020204" pitchFamily="34" charset="-122"/>
            </a:endParaRPr>
          </a:p>
          <a:p>
            <a:r>
              <a:rPr lang="en-US" altLang="zh-CN" sz="1200" baseline="0" dirty="0" smtClean="0">
                <a:latin typeface="微软雅黑" panose="020B0503020204020204" pitchFamily="34" charset="-122"/>
                <a:ea typeface="微软雅黑" panose="020B0503020204020204" pitchFamily="34" charset="-122"/>
              </a:rPr>
              <a:t>    </a:t>
            </a:r>
            <a:endParaRPr lang="en-US" altLang="zh-CN" sz="1200" baseline="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安排文件签字，并返还一份给员工</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4、</a:t>
            </a:r>
            <a:r>
              <a:rPr lang="zh-CN" altLang="en-US" sz="1200" dirty="0" smtClean="0">
                <a:latin typeface="微软雅黑" panose="020B0503020204020204" pitchFamily="34" charset="-122"/>
                <a:ea typeface="微软雅黑" panose="020B0503020204020204" pitchFamily="34" charset="-122"/>
              </a:rPr>
              <a:t>安排厂牌、办公文件</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工具的移交，离职手续办理</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微软雅黑" panose="020B0503020204020204" pitchFamily="34" charset="-122"/>
                <a:ea typeface="微软雅黑" panose="020B0503020204020204" pitchFamily="34" charset="-122"/>
              </a:rPr>
              <a:t>32’15” </a:t>
            </a:r>
            <a:r>
              <a:rPr lang="zh-CN" altLang="en-US" sz="1200" dirty="0" smtClean="0">
                <a:latin typeface="微软雅黑" panose="020B0503020204020204" pitchFamily="34" charset="-122"/>
                <a:ea typeface="微软雅黑" panose="020B0503020204020204" pitchFamily="34" charset="-122"/>
              </a:rPr>
              <a:t>到</a:t>
            </a:r>
            <a:r>
              <a:rPr lang="en-US" altLang="zh-CN" sz="1200" dirty="0" smtClean="0">
                <a:latin typeface="微软雅黑" panose="020B0503020204020204" pitchFamily="34" charset="-122"/>
                <a:ea typeface="微软雅黑" panose="020B0503020204020204" pitchFamily="34" charset="-122"/>
              </a:rPr>
              <a:t>36’04”</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宋体" panose="02010600030101010101" pitchFamily="2" charset="-122"/>
              </a:rPr>
              <a:t>反应</a:t>
            </a:r>
            <a:r>
              <a:rPr lang="en-US" altLang="zh-CN" sz="1200" dirty="0" smtClean="0">
                <a:latin typeface="宋体" panose="02010600030101010101" pitchFamily="2" charset="-122"/>
              </a:rPr>
              <a:t>1——</a:t>
            </a:r>
            <a:r>
              <a:rPr lang="zh-CN" altLang="en-US" sz="1200" dirty="0" smtClean="0">
                <a:latin typeface="宋体" panose="02010600030101010101" pitchFamily="2" charset="-122"/>
              </a:rPr>
              <a:t>敌意，生气</a:t>
            </a:r>
            <a:endParaRPr lang="zh-CN" altLang="en-US" sz="1200" dirty="0" smtClean="0">
              <a:latin typeface="宋体" panose="02010600030101010101" pitchFamily="2" charset="-122"/>
            </a:endParaRPr>
          </a:p>
          <a:p>
            <a:r>
              <a:rPr lang="zh-CN" altLang="en-US" sz="1200" dirty="0" smtClean="0">
                <a:latin typeface="宋体" panose="02010600030101010101" pitchFamily="2" charset="-122"/>
              </a:rPr>
              <a:t>反应</a:t>
            </a:r>
            <a:r>
              <a:rPr lang="en-US" altLang="zh-CN" sz="1200" dirty="0" smtClean="0">
                <a:latin typeface="宋体" panose="02010600030101010101" pitchFamily="2" charset="-122"/>
              </a:rPr>
              <a:t>2——</a:t>
            </a:r>
            <a:r>
              <a:rPr lang="zh-CN" altLang="en-US" sz="1200" dirty="0" smtClean="0">
                <a:latin typeface="宋体" panose="02010600030101010101" pitchFamily="2" charset="-122"/>
              </a:rPr>
              <a:t>防卫性强，讨价还价</a:t>
            </a:r>
            <a:endParaRPr lang="zh-CN" altLang="en-US" sz="1200" dirty="0" smtClean="0">
              <a:latin typeface="宋体" panose="02010600030101010101" pitchFamily="2" charset="-122"/>
            </a:endParaRPr>
          </a:p>
          <a:p>
            <a:r>
              <a:rPr lang="zh-CN" altLang="en-US" sz="1200" dirty="0" smtClean="0">
                <a:latin typeface="宋体" panose="02010600030101010101" pitchFamily="2" charset="-122"/>
              </a:rPr>
              <a:t>反应</a:t>
            </a:r>
            <a:r>
              <a:rPr lang="en-US" altLang="zh-CN" sz="1200" dirty="0" smtClean="0">
                <a:latin typeface="宋体" panose="02010600030101010101" pitchFamily="2" charset="-122"/>
              </a:rPr>
              <a:t>3——</a:t>
            </a:r>
            <a:r>
              <a:rPr lang="zh-CN" altLang="en-US" sz="1200" dirty="0" smtClean="0">
                <a:latin typeface="宋体" panose="02010600030101010101" pitchFamily="2" charset="-122"/>
              </a:rPr>
              <a:t>正式的，程序化的</a:t>
            </a:r>
            <a:endParaRPr lang="zh-CN" altLang="en-US" sz="1200" dirty="0" smtClean="0">
              <a:latin typeface="宋体" panose="02010600030101010101" pitchFamily="2" charset="-122"/>
            </a:endParaRPr>
          </a:p>
          <a:p>
            <a:r>
              <a:rPr lang="zh-CN" altLang="en-US" sz="1200" dirty="0" smtClean="0">
                <a:latin typeface="宋体" panose="02010600030101010101" pitchFamily="2" charset="-122"/>
              </a:rPr>
              <a:t>反应</a:t>
            </a:r>
            <a:r>
              <a:rPr lang="en-US" altLang="zh-CN" sz="1200" dirty="0" smtClean="0">
                <a:latin typeface="宋体" panose="02010600030101010101" pitchFamily="2" charset="-122"/>
              </a:rPr>
              <a:t>4——</a:t>
            </a:r>
            <a:r>
              <a:rPr lang="zh-CN" altLang="en-US" sz="1200" dirty="0" smtClean="0">
                <a:latin typeface="宋体" panose="02010600030101010101" pitchFamily="2" charset="-122"/>
              </a:rPr>
              <a:t>坚忍克己</a:t>
            </a:r>
            <a:endParaRPr lang="zh-CN" altLang="en-US" sz="1200" dirty="0" smtClean="0">
              <a:latin typeface="宋体" panose="02010600030101010101" pitchFamily="2" charset="-122"/>
            </a:endParaRPr>
          </a:p>
          <a:p>
            <a:r>
              <a:rPr lang="zh-CN" altLang="en-US" sz="1200" dirty="0" smtClean="0">
                <a:latin typeface="宋体" panose="02010600030101010101" pitchFamily="2" charset="-122"/>
              </a:rPr>
              <a:t>反应</a:t>
            </a:r>
            <a:r>
              <a:rPr lang="en-US" altLang="zh-CN" sz="1200" dirty="0" smtClean="0">
                <a:latin typeface="宋体" panose="02010600030101010101" pitchFamily="2" charset="-122"/>
              </a:rPr>
              <a:t>5——</a:t>
            </a:r>
            <a:r>
              <a:rPr lang="zh-CN" altLang="en-US" sz="1200" dirty="0" smtClean="0">
                <a:latin typeface="宋体" panose="02010600030101010101" pitchFamily="2" charset="-122"/>
              </a:rPr>
              <a:t>哭哭啼啼</a:t>
            </a:r>
            <a:endParaRPr lang="zh-CN" altLang="en-US" sz="1200" dirty="0" smtClean="0">
              <a:latin typeface="宋体" panose="02010600030101010101" pitchFamily="2" charset="-122"/>
            </a:endParaRPr>
          </a:p>
          <a:p>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A5A087-97BE-4A35-82D2-F4AA4289A0B5}" type="slidenum">
              <a:rPr lang="en-US" altLang="zh-CN"/>
            </a:fld>
            <a:endParaRPr lang="en-US" altLang="zh-CN"/>
          </a:p>
        </p:txBody>
      </p:sp>
      <p:sp>
        <p:nvSpPr>
          <p:cNvPr id="223234" name="Rectangle 2"/>
          <p:cNvSpPr>
            <a:spLocks noGrp="1" noRot="1" noChangeAspect="1" noChangeArrowheads="1" noTextEdit="1"/>
          </p:cNvSpPr>
          <p:nvPr>
            <p:ph type="sldImg"/>
          </p:nvPr>
        </p:nvSpPr>
        <p:spPr>
          <a:xfrm>
            <a:off x="92075" y="746125"/>
            <a:ext cx="6621463" cy="3725863"/>
          </a:xfrm>
        </p:spPr>
      </p:sp>
      <p:sp>
        <p:nvSpPr>
          <p:cNvPr id="223235" name="Rectangle 3"/>
          <p:cNvSpPr>
            <a:spLocks noGrp="1" noChangeArrowheads="1"/>
          </p:cNvSpPr>
          <p:nvPr>
            <p:ph type="body" idx="1"/>
          </p:nvPr>
        </p:nvSpPr>
        <p:spPr>
          <a:xfrm>
            <a:off x="907415" y="4721186"/>
            <a:ext cx="4990783" cy="4472702"/>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54FF22-C4FB-4D0C-96E7-113019BE55CE}" type="slidenum">
              <a:rPr lang="en-US" altLang="zh-CN"/>
            </a:fld>
            <a:endParaRPr lang="en-US" altLang="zh-CN"/>
          </a:p>
        </p:txBody>
      </p:sp>
      <p:sp>
        <p:nvSpPr>
          <p:cNvPr id="240642" name="Rectangle 2"/>
          <p:cNvSpPr>
            <a:spLocks noGrp="1" noRot="1" noChangeAspect="1" noChangeArrowheads="1" noTextEdit="1"/>
          </p:cNvSpPr>
          <p:nvPr>
            <p:ph type="sldImg"/>
          </p:nvPr>
        </p:nvSpPr>
        <p:spPr>
          <a:xfrm>
            <a:off x="92075" y="746125"/>
            <a:ext cx="6623050" cy="3725863"/>
          </a:xfrm>
        </p:spPr>
      </p:sp>
      <p:sp>
        <p:nvSpPr>
          <p:cNvPr id="240643" name="Rectangle 3"/>
          <p:cNvSpPr>
            <a:spLocks noGrp="1" noChangeArrowheads="1"/>
          </p:cNvSpPr>
          <p:nvPr>
            <p:ph type="body" idx="1"/>
          </p:nvPr>
        </p:nvSpPr>
        <p:spPr>
          <a:xfrm>
            <a:off x="905841" y="4721186"/>
            <a:ext cx="4992358" cy="4472702"/>
          </a:xfrm>
        </p:spPr>
        <p:txBody>
          <a:bodyPr/>
          <a:lstStyle/>
          <a:p>
            <a:pPr>
              <a:buFontTx/>
              <a:buNone/>
            </a:pPr>
            <a:r>
              <a:rPr lang="zh-CN" altLang="en-US" sz="1200" b="1" dirty="0" smtClean="0">
                <a:solidFill>
                  <a:srgbClr val="A50021"/>
                </a:solidFill>
                <a:latin typeface="宋体" panose="02010600030101010101" pitchFamily="2" charset="-122"/>
              </a:rPr>
              <a:t>一、安抚、安置员工</a:t>
            </a:r>
            <a:r>
              <a:rPr lang="zh-CN" altLang="en-US" sz="1200" dirty="0" smtClean="0">
                <a:solidFill>
                  <a:srgbClr val="A50021"/>
                </a:solidFill>
                <a:latin typeface="宋体" panose="02010600030101010101" pitchFamily="2" charset="-122"/>
              </a:rPr>
              <a:t>：</a:t>
            </a:r>
            <a:r>
              <a:rPr lang="zh-CN" altLang="en-US" sz="1200" dirty="0" smtClean="0">
                <a:latin typeface="宋体" panose="02010600030101010101" pitchFamily="2" charset="-122"/>
              </a:rPr>
              <a:t>必要时联系医院为员工提供相应治疗</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二、搜集资料</a:t>
            </a:r>
            <a:r>
              <a:rPr lang="zh-CN" altLang="en-US" sz="1200" dirty="0" smtClean="0">
                <a:solidFill>
                  <a:srgbClr val="A50021"/>
                </a:solidFill>
                <a:latin typeface="宋体" panose="02010600030101010101" pitchFamily="2" charset="-122"/>
              </a:rPr>
              <a:t>：</a:t>
            </a:r>
            <a:endParaRPr lang="zh-CN" altLang="en-US" sz="1200" dirty="0" smtClean="0">
              <a:solidFill>
                <a:srgbClr val="A50021"/>
              </a:solidFill>
              <a:latin typeface="宋体" panose="02010600030101010101" pitchFamily="2" charset="-122"/>
            </a:endParaRPr>
          </a:p>
          <a:p>
            <a:pPr>
              <a:buFontTx/>
              <a:buNone/>
            </a:pPr>
            <a:r>
              <a:rPr lang="zh-CN" altLang="en-US" sz="1200" dirty="0" smtClean="0">
                <a:latin typeface="宋体" panose="02010600030101010101" pitchFamily="2" charset="-122"/>
              </a:rPr>
              <a:t>    </a:t>
            </a:r>
            <a:r>
              <a:rPr lang="en-US" altLang="zh-CN" sz="1200" dirty="0" smtClean="0">
                <a:latin typeface="宋体" panose="02010600030101010101" pitchFamily="2" charset="-122"/>
              </a:rPr>
              <a:t>a</a:t>
            </a:r>
            <a:r>
              <a:rPr lang="zh-CN" altLang="en-US" sz="1200" dirty="0" smtClean="0">
                <a:latin typeface="宋体" panose="02010600030101010101" pitchFamily="2" charset="-122"/>
              </a:rPr>
              <a:t>、了解员工的基本信息，为后期面谈做准备</a:t>
            </a:r>
            <a:endParaRPr lang="zh-CN" altLang="en-US" sz="1200" dirty="0" smtClean="0">
              <a:latin typeface="宋体" panose="02010600030101010101" pitchFamily="2" charset="-122"/>
            </a:endParaRPr>
          </a:p>
          <a:p>
            <a:pPr>
              <a:buFontTx/>
              <a:buNone/>
            </a:pPr>
            <a:r>
              <a:rPr lang="zh-CN" altLang="en-US" sz="1200" dirty="0" smtClean="0">
                <a:latin typeface="宋体" panose="02010600030101010101" pitchFamily="2" charset="-122"/>
              </a:rPr>
              <a:t>    </a:t>
            </a:r>
            <a:r>
              <a:rPr lang="en-US" altLang="zh-CN" sz="1200" dirty="0" smtClean="0">
                <a:latin typeface="宋体" panose="02010600030101010101" pitchFamily="2" charset="-122"/>
              </a:rPr>
              <a:t>b</a:t>
            </a:r>
            <a:r>
              <a:rPr lang="zh-CN" altLang="en-US" sz="1200" dirty="0" smtClean="0">
                <a:latin typeface="宋体" panose="02010600030101010101" pitchFamily="2" charset="-122"/>
              </a:rPr>
              <a:t>、判断是否符合解除劳动关系的法律规定</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三、找对的人谈对的事：</a:t>
            </a:r>
            <a:r>
              <a:rPr lang="zh-CN" altLang="en-US" sz="1200" dirty="0" smtClean="0">
                <a:latin typeface="宋体" panose="02010600030101010101" pitchFamily="2" charset="-122"/>
              </a:rPr>
              <a:t>找最关心员工的家属，讲述真实情况</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四、真诚倾听：</a:t>
            </a:r>
            <a:r>
              <a:rPr lang="zh-CN" altLang="en-US" sz="1200" dirty="0" smtClean="0">
                <a:latin typeface="宋体" panose="02010600030101010101" pitchFamily="2" charset="-122"/>
              </a:rPr>
              <a:t>了解其家属想法，顾虑</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五、表示理解：</a:t>
            </a:r>
            <a:r>
              <a:rPr lang="zh-CN" altLang="en-US" sz="1200" dirty="0" smtClean="0">
                <a:latin typeface="宋体" panose="02010600030101010101" pitchFamily="2" charset="-122"/>
              </a:rPr>
              <a:t>对家属的顾虑等想法表示理解</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六、站在对方的角度谈问题：</a:t>
            </a:r>
            <a:endParaRPr lang="zh-CN" altLang="en-US" sz="1200" b="1" dirty="0" smtClean="0">
              <a:solidFill>
                <a:srgbClr val="A50021"/>
              </a:solidFill>
              <a:latin typeface="宋体" panose="02010600030101010101" pitchFamily="2" charset="-122"/>
            </a:endParaRPr>
          </a:p>
          <a:p>
            <a:pPr>
              <a:buFontTx/>
              <a:buNone/>
            </a:pPr>
            <a:r>
              <a:rPr lang="zh-CN" altLang="en-US" sz="1200" dirty="0" smtClean="0">
                <a:latin typeface="宋体" panose="02010600030101010101" pitchFamily="2" charset="-122"/>
              </a:rPr>
              <a:t>    站在家属、员工角度考虑，给予其建议的解决方式，重点讲述协商解除劳动关系对员工的好处：经济补偿金、医疗补助、失业金等可以为员工看病提供支持，家里可以减轻经济负担，而且把病治好了家人也不用再担心。必要时可以给予合理的小建议，让家属觉得你是为她们考虑（享受失业金期间可以只购买医疗险，对治病的经济压力也有一定的减缓）</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七、强调不配合对其不利的地方：</a:t>
            </a:r>
            <a:endParaRPr lang="zh-CN" altLang="en-US" sz="1200" b="1" dirty="0" smtClean="0">
              <a:solidFill>
                <a:srgbClr val="A50021"/>
              </a:solidFill>
              <a:latin typeface="宋体" panose="02010600030101010101" pitchFamily="2" charset="-122"/>
            </a:endParaRPr>
          </a:p>
          <a:p>
            <a:pPr>
              <a:buFontTx/>
              <a:buNone/>
            </a:pPr>
            <a:r>
              <a:rPr lang="zh-CN" altLang="en-US" sz="1200" dirty="0" smtClean="0">
                <a:latin typeface="宋体" panose="02010600030101010101" pitchFamily="2" charset="-122"/>
              </a:rPr>
              <a:t>    阐明员工医疗期结束后公司有权与其协商解除劳动关系，员工不同意的情况下公司可以采取送达的方式。但考虑到这样就没有失业金，失业期间的医疗费，也无法续上报销，站在对家属有利的角度建议家属代办离职手续</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八、留下联系方式：</a:t>
            </a:r>
            <a:r>
              <a:rPr lang="zh-CN" altLang="en-US" sz="1200" dirty="0" smtClean="0">
                <a:latin typeface="宋体" panose="02010600030101010101" pitchFamily="2" charset="-122"/>
              </a:rPr>
              <a:t>方便员工有问题及时联系，尽快解决问题</a:t>
            </a:r>
            <a:endParaRPr lang="zh-CN" altLang="en-US" sz="1200" b="1" dirty="0" smtClean="0">
              <a:latin typeface="宋体" panose="02010600030101010101" pitchFamily="2" charset="-122"/>
            </a:endParaRPr>
          </a:p>
          <a:p>
            <a:pPr>
              <a:buFontTx/>
              <a:buNone/>
            </a:pPr>
            <a:r>
              <a:rPr lang="zh-CN" altLang="en-US" sz="1200" b="1" dirty="0" smtClean="0">
                <a:solidFill>
                  <a:srgbClr val="A50021"/>
                </a:solidFill>
                <a:latin typeface="宋体" panose="02010600030101010101" pitchFamily="2" charset="-122"/>
              </a:rPr>
              <a:t>九、签订协议：</a:t>
            </a:r>
            <a:r>
              <a:rPr lang="zh-CN" altLang="en-US" sz="1200" dirty="0" smtClean="0">
                <a:latin typeface="宋体" panose="02010600030101010101" pitchFamily="2" charset="-122"/>
              </a:rPr>
              <a:t>用黑色签字笔</a:t>
            </a:r>
            <a:endParaRPr lang="zh-CN" altLang="en-US" sz="1200" dirty="0" smtClean="0">
              <a:latin typeface="宋体" panose="02010600030101010101" pitchFamily="2" charset="-122"/>
            </a:endParaRP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引起员工不满的因素有很多，但是通常怠工情况的出现都是长期不满累计后的爆发，而且引发怠工事件的导火索一般都是与薪酬或者管理风格有关。</a:t>
            </a:r>
            <a:endParaRPr lang="en-US" altLang="zh-CN"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处理流程：目标员工尽快恢复工作</a:t>
            </a:r>
            <a:endParaRPr lang="en-US" altLang="zh-CN" dirty="0" smtClean="0"/>
          </a:p>
          <a:p>
            <a:r>
              <a:rPr lang="en-US" altLang="zh-CN" dirty="0" smtClean="0"/>
              <a:t>1、</a:t>
            </a:r>
            <a:r>
              <a:rPr lang="zh-CN" altLang="en-US" dirty="0" smtClean="0"/>
              <a:t>公司管理高层（包括工厂</a:t>
            </a:r>
            <a:r>
              <a:rPr lang="en-US" altLang="zh-CN" dirty="0" smtClean="0"/>
              <a:t>/HR/</a:t>
            </a:r>
            <a:r>
              <a:rPr lang="zh-CN" altLang="en-US" dirty="0" smtClean="0"/>
              <a:t>相关部门领导或人员）应即时界入事件与员工进行对话，劝服员工回岗位正常工作并建立临时委员会处理事件</a:t>
            </a:r>
            <a:endParaRPr lang="en-US" altLang="zh-CN" dirty="0" smtClean="0"/>
          </a:p>
          <a:p>
            <a:r>
              <a:rPr lang="en-US" altLang="zh-CN" dirty="0" smtClean="0"/>
              <a:t>2、</a:t>
            </a:r>
            <a:r>
              <a:rPr lang="zh-CN" altLang="en-US" dirty="0" smtClean="0"/>
              <a:t>了解员工怠工的原因与诉求，通过部分员工代表与公司管理层面对面沟通，详细记录员工反馈的问题以及引发怠工的原因（尽量找有影响力的员工代表参与沟通，在</a:t>
            </a:r>
            <a:endParaRPr lang="en-US" altLang="zh-CN" dirty="0" smtClean="0"/>
          </a:p>
          <a:p>
            <a:r>
              <a:rPr lang="en-US" altLang="zh-CN" baseline="0" dirty="0" smtClean="0"/>
              <a:t>      </a:t>
            </a:r>
            <a:r>
              <a:rPr lang="zh-CN" altLang="en-US" baseline="0" dirty="0" smtClean="0"/>
              <a:t>沟通过程中多观察，多询问，多表示理解，看看是否可以找到带头闹事的人员）</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smtClean="0"/>
              <a:t>3、</a:t>
            </a:r>
            <a:r>
              <a:rPr lang="zh-CN" altLang="en-US" dirty="0" smtClean="0"/>
              <a:t>对员工反馈的问题进行深入细致的调查</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smtClean="0"/>
              <a:t>4、</a:t>
            </a:r>
            <a:r>
              <a:rPr lang="zh-CN" altLang="en-US" dirty="0" smtClean="0"/>
              <a:t>对于已经有结论的问题，及时向员工代表和广大员工进行反馈；未有结论的问题，承诺在一定期限内给予员工逐一答复；</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smtClean="0"/>
              <a:t>5、</a:t>
            </a:r>
            <a:r>
              <a:rPr lang="zh-CN" altLang="en-US" dirty="0" smtClean="0"/>
              <a:t>公布事件处理结果（包括但不限于：后续改善问题</a:t>
            </a:r>
            <a:r>
              <a:rPr lang="en-US" altLang="zh-CN" dirty="0" smtClean="0"/>
              <a:t>/</a:t>
            </a:r>
            <a:r>
              <a:rPr lang="zh-CN" altLang="en-US" dirty="0" smtClean="0"/>
              <a:t>方向，相关人员的处理等等）</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smtClean="0"/>
              <a:t>6、</a:t>
            </a:r>
            <a:r>
              <a:rPr lang="zh-CN" altLang="en-US" dirty="0" smtClean="0"/>
              <a:t>强调员工申诉制度及流程，严肃公司纪律要求（如有违者，按员工守则规定处理）</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en-US" altLang="zh-CN" dirty="0" smtClean="0"/>
              <a:t>7、</a:t>
            </a:r>
            <a:r>
              <a:rPr lang="zh-CN" altLang="en-US" dirty="0" smtClean="0"/>
              <a:t>事件的反思（建立管理者与员工之间畅顺的沟通渠道，提高管理者的敏感性，在变革前后或变革过程中充分考虑受影响群体的收益</a:t>
            </a:r>
            <a:r>
              <a:rPr lang="en-US" altLang="zh-CN" dirty="0" smtClean="0"/>
              <a:t>/</a:t>
            </a:r>
            <a:r>
              <a:rPr lang="zh-CN" altLang="en-US" dirty="0" smtClean="0"/>
              <a:t>感受，管理好涉及变化中的人或事，</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     及时化解可能导致的危机等）</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193396AA-606F-4BA8-A5BD-387426240A0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DDFEA4-3F0E-432E-BAD9-FB58062D8EC0}" type="slidenum">
              <a:rPr lang="en-US" altLang="zh-CN"/>
            </a:fld>
            <a:endParaRPr lang="en-US" altLang="zh-CN"/>
          </a:p>
        </p:txBody>
      </p:sp>
      <p:sp>
        <p:nvSpPr>
          <p:cNvPr id="310274" name="Rectangle 2"/>
          <p:cNvSpPr>
            <a:spLocks noGrp="1" noRot="1" noChangeAspect="1" noChangeArrowheads="1" noTextEdit="1"/>
          </p:cNvSpPr>
          <p:nvPr>
            <p:ph type="sldImg"/>
          </p:nvPr>
        </p:nvSpPr>
        <p:spPr>
          <a:xfrm>
            <a:off x="92075" y="746125"/>
            <a:ext cx="6621463" cy="3725863"/>
          </a:xfrm>
        </p:spPr>
      </p:sp>
      <p:sp>
        <p:nvSpPr>
          <p:cNvPr id="310275" name="Rectangle 3"/>
          <p:cNvSpPr>
            <a:spLocks noGrp="1" noChangeArrowheads="1"/>
          </p:cNvSpPr>
          <p:nvPr>
            <p:ph type="body" idx="1"/>
          </p:nvPr>
        </p:nvSpPr>
        <p:spPr/>
        <p:txBody>
          <a:bodyPr/>
          <a:lstStyle/>
          <a:p>
            <a:r>
              <a:rPr lang="zh-CN" altLang="en-US"/>
              <a:t>上个世纪</a:t>
            </a:r>
            <a:r>
              <a:rPr lang="en-US" altLang="zh-CN"/>
              <a:t>70</a:t>
            </a:r>
            <a:r>
              <a:rPr lang="zh-CN" altLang="en-US"/>
              <a:t>年代，美国心理学家</a:t>
            </a:r>
            <a:r>
              <a:rPr lang="zh-CN" altLang="en-US">
                <a:hlinkClick r:id="rId3"/>
              </a:rPr>
              <a:t>施恩</a:t>
            </a:r>
            <a:r>
              <a:rPr lang="zh-CN" altLang="en-US"/>
              <a:t>提出了心理契约的概念。虽然心理契约不是有形的，但却发挥着有形契约的作用。企业清楚地了解每个员工的需求和发展愿望，并尽量予以满足；而员工也为企业的发展全力奉献，因为他们相信企业能满足他们的需求与愿望。 </a:t>
            </a:r>
            <a:endParaRPr lang="zh-CN" altLang="en-US"/>
          </a:p>
          <a:p>
            <a:r>
              <a:rPr lang="zh-CN" altLang="en-US"/>
              <a:t>　　心理契约是由员工需求、企业激励方式、员工自我定位以及相应的工作行为四个方面的循环来构建而成的，并且这四个方面有着理性的决定关系。心理契约给我们员工关系管理带来的思考是： </a:t>
            </a:r>
            <a:endParaRPr lang="zh-CN" altLang="en-US"/>
          </a:p>
          <a:p>
            <a:r>
              <a:rPr lang="zh-CN" altLang="en-US"/>
              <a:t>　　企业在构建心理契约时，要以自身的人力资源和个人</a:t>
            </a:r>
            <a:r>
              <a:rPr lang="zh-CN" altLang="en-US">
                <a:hlinkClick r:id="rId4"/>
              </a:rPr>
              <a:t>需求结构</a:t>
            </a:r>
            <a:r>
              <a:rPr lang="zh-CN" altLang="en-US"/>
              <a:t>为基础，用一定的激励方法和管理手段来满足、对应和引导员工的心理需求，促动员工以相应的工作行为作为回报，并根据员工的反应在激励上做出适当的调整；员工则依据个人期望和企业的愿景目标，调整自己的心理需求，确定自己对企业的关系定位，结合企业发展目标和自身特点设定自己的</a:t>
            </a:r>
            <a:r>
              <a:rPr lang="zh-CN" altLang="en-US">
                <a:hlinkClick r:id="rId5"/>
              </a:rPr>
              <a:t>职业生涯规划</a:t>
            </a:r>
            <a:r>
              <a:rPr lang="zh-CN" altLang="en-US"/>
              <a:t>，并因此决定自己的</a:t>
            </a:r>
            <a:r>
              <a:rPr lang="zh-CN" altLang="en-US">
                <a:hlinkClick r:id="rId6"/>
              </a:rPr>
              <a:t>工作绩效</a:t>
            </a:r>
            <a:r>
              <a:rPr lang="zh-CN" altLang="en-US"/>
              <a:t>和达成与企业的共识：个人成长必须依附企业平台，离开企业这个平台谈员工个人目标的实现只能是一句空话，这好比大海与溪水的关系，企业是海，个人是水，离开大海，溪水是会干枯的。这就是</a:t>
            </a:r>
            <a:r>
              <a:rPr lang="zh-CN" altLang="en-US">
                <a:hlinkClick r:id="rId7"/>
              </a:rPr>
              <a:t>现代人力资源管理</a:t>
            </a:r>
            <a:r>
              <a:rPr lang="zh-CN" altLang="en-US"/>
              <a:t>的心理契约循环过程，也是企业员工关系管理的核心部分。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C050C791-88AA-4C1F-99CC-EAF1FEEC6E7D}" type="slidenum">
              <a:rPr lang="en-US" altLang="zh-CN"/>
            </a:fld>
            <a:endParaRPr lang="en-US" altLang="zh-CN"/>
          </a:p>
        </p:txBody>
      </p:sp>
      <p:sp>
        <p:nvSpPr>
          <p:cNvPr id="317442" name="Rectangle 7"/>
          <p:cNvSpPr txBox="1">
            <a:spLocks noGrp="1" noChangeArrowheads="1"/>
          </p:cNvSpPr>
          <p:nvPr/>
        </p:nvSpPr>
        <p:spPr bwMode="auto">
          <a:xfrm>
            <a:off x="3854939" y="9440646"/>
            <a:ext cx="2949099"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DD63F3C5-BD55-40A7-A1E4-FF3F979B0A38}" type="slidenum">
              <a:rPr lang="en-US" altLang="zh-CN" sz="1200"/>
            </a:fld>
            <a:endParaRPr lang="en-US" altLang="zh-CN" sz="1200"/>
          </a:p>
        </p:txBody>
      </p:sp>
      <p:sp>
        <p:nvSpPr>
          <p:cNvPr id="317443" name="Rectangle 2"/>
          <p:cNvSpPr>
            <a:spLocks noGrp="1" noRot="1" noChangeAspect="1" noChangeArrowheads="1" noTextEdit="1"/>
          </p:cNvSpPr>
          <p:nvPr>
            <p:ph type="sldImg"/>
          </p:nvPr>
        </p:nvSpPr>
        <p:spPr>
          <a:xfrm>
            <a:off x="92075" y="746125"/>
            <a:ext cx="6621463" cy="3725863"/>
          </a:xfrm>
        </p:spPr>
      </p:sp>
      <p:sp>
        <p:nvSpPr>
          <p:cNvPr id="31744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51CC8E9-4411-449C-B6BB-36FB6F92F9EB}" type="slidenum">
              <a:rPr lang="en-US" altLang="zh-CN"/>
            </a:fld>
            <a:endParaRPr lang="en-US" altLang="zh-CN"/>
          </a:p>
        </p:txBody>
      </p:sp>
      <p:sp>
        <p:nvSpPr>
          <p:cNvPr id="319490" name="Rectangle 7"/>
          <p:cNvSpPr txBox="1">
            <a:spLocks noGrp="1" noChangeArrowheads="1"/>
          </p:cNvSpPr>
          <p:nvPr/>
        </p:nvSpPr>
        <p:spPr bwMode="auto">
          <a:xfrm>
            <a:off x="3854939" y="9440646"/>
            <a:ext cx="2949099"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57BAEB9-768D-42C1-A66A-69EECB4C0A17}" type="slidenum">
              <a:rPr lang="en-US" altLang="zh-CN" sz="1200"/>
            </a:fld>
            <a:endParaRPr lang="en-US" altLang="zh-CN" sz="1200"/>
          </a:p>
        </p:txBody>
      </p:sp>
      <p:sp>
        <p:nvSpPr>
          <p:cNvPr id="319491" name="Rectangle 2"/>
          <p:cNvSpPr>
            <a:spLocks noGrp="1" noRot="1" noChangeAspect="1" noChangeArrowheads="1" noTextEdit="1"/>
          </p:cNvSpPr>
          <p:nvPr>
            <p:ph type="sldImg"/>
          </p:nvPr>
        </p:nvSpPr>
        <p:spPr>
          <a:xfrm>
            <a:off x="92075" y="746125"/>
            <a:ext cx="6621463" cy="3725863"/>
          </a:xfrm>
        </p:spPr>
      </p:sp>
      <p:sp>
        <p:nvSpPr>
          <p:cNvPr id="319492"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51CC8E9-4411-449C-B6BB-36FB6F92F9EB}" type="slidenum">
              <a:rPr lang="en-US" altLang="zh-CN"/>
            </a:fld>
            <a:endParaRPr lang="en-US" altLang="zh-CN"/>
          </a:p>
        </p:txBody>
      </p:sp>
      <p:sp>
        <p:nvSpPr>
          <p:cNvPr id="319490" name="Rectangle 7"/>
          <p:cNvSpPr txBox="1">
            <a:spLocks noGrp="1" noChangeArrowheads="1"/>
          </p:cNvSpPr>
          <p:nvPr/>
        </p:nvSpPr>
        <p:spPr bwMode="auto">
          <a:xfrm>
            <a:off x="3854939" y="9440646"/>
            <a:ext cx="2949099"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57BAEB9-768D-42C1-A66A-69EECB4C0A17}" type="slidenum">
              <a:rPr lang="en-US" altLang="zh-CN" sz="1200"/>
            </a:fld>
            <a:endParaRPr lang="en-US" altLang="zh-CN" sz="1200"/>
          </a:p>
        </p:txBody>
      </p:sp>
      <p:sp>
        <p:nvSpPr>
          <p:cNvPr id="319491" name="Rectangle 2"/>
          <p:cNvSpPr>
            <a:spLocks noGrp="1" noRot="1" noChangeAspect="1" noChangeArrowheads="1" noTextEdit="1"/>
          </p:cNvSpPr>
          <p:nvPr>
            <p:ph type="sldImg"/>
          </p:nvPr>
        </p:nvSpPr>
        <p:spPr>
          <a:xfrm>
            <a:off x="92075" y="746125"/>
            <a:ext cx="6621463" cy="3725863"/>
          </a:xfrm>
        </p:spPr>
      </p:sp>
      <p:sp>
        <p:nvSpPr>
          <p:cNvPr id="319492"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51CC8E9-4411-449C-B6BB-36FB6F92F9EB}" type="slidenum">
              <a:rPr lang="en-US" altLang="zh-CN"/>
            </a:fld>
            <a:endParaRPr lang="en-US" altLang="zh-CN"/>
          </a:p>
        </p:txBody>
      </p:sp>
      <p:sp>
        <p:nvSpPr>
          <p:cNvPr id="319490" name="Rectangle 7"/>
          <p:cNvSpPr txBox="1">
            <a:spLocks noGrp="1" noChangeArrowheads="1"/>
          </p:cNvSpPr>
          <p:nvPr/>
        </p:nvSpPr>
        <p:spPr bwMode="auto">
          <a:xfrm>
            <a:off x="3854939" y="9440646"/>
            <a:ext cx="2949099"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57BAEB9-768D-42C1-A66A-69EECB4C0A17}" type="slidenum">
              <a:rPr lang="en-US" altLang="zh-CN" sz="1200"/>
            </a:fld>
            <a:endParaRPr lang="en-US" altLang="zh-CN" sz="1200"/>
          </a:p>
        </p:txBody>
      </p:sp>
      <p:sp>
        <p:nvSpPr>
          <p:cNvPr id="319491" name="Rectangle 2"/>
          <p:cNvSpPr>
            <a:spLocks noGrp="1" noRot="1" noChangeAspect="1" noChangeArrowheads="1" noTextEdit="1"/>
          </p:cNvSpPr>
          <p:nvPr>
            <p:ph type="sldImg"/>
          </p:nvPr>
        </p:nvSpPr>
        <p:spPr>
          <a:xfrm>
            <a:off x="92075" y="746125"/>
            <a:ext cx="6621463" cy="3725863"/>
          </a:xfrm>
        </p:spPr>
      </p:sp>
      <p:sp>
        <p:nvSpPr>
          <p:cNvPr id="319492"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51CC8E9-4411-449C-B6BB-36FB6F92F9EB}" type="slidenum">
              <a:rPr lang="en-US" altLang="zh-CN"/>
            </a:fld>
            <a:endParaRPr lang="en-US" altLang="zh-CN"/>
          </a:p>
        </p:txBody>
      </p:sp>
      <p:sp>
        <p:nvSpPr>
          <p:cNvPr id="319490" name="Rectangle 7"/>
          <p:cNvSpPr txBox="1">
            <a:spLocks noGrp="1" noChangeArrowheads="1"/>
          </p:cNvSpPr>
          <p:nvPr/>
        </p:nvSpPr>
        <p:spPr bwMode="auto">
          <a:xfrm>
            <a:off x="3854939" y="9440646"/>
            <a:ext cx="2949099"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57BAEB9-768D-42C1-A66A-69EECB4C0A17}" type="slidenum">
              <a:rPr lang="en-US" altLang="zh-CN" sz="1200"/>
            </a:fld>
            <a:endParaRPr lang="en-US" altLang="zh-CN" sz="1200"/>
          </a:p>
        </p:txBody>
      </p:sp>
      <p:sp>
        <p:nvSpPr>
          <p:cNvPr id="319491" name="Rectangle 2"/>
          <p:cNvSpPr>
            <a:spLocks noGrp="1" noRot="1" noChangeAspect="1" noChangeArrowheads="1" noTextEdit="1"/>
          </p:cNvSpPr>
          <p:nvPr>
            <p:ph type="sldImg"/>
          </p:nvPr>
        </p:nvSpPr>
        <p:spPr>
          <a:xfrm>
            <a:off x="92075" y="746125"/>
            <a:ext cx="6621463" cy="3725863"/>
          </a:xfrm>
        </p:spPr>
      </p:sp>
      <p:sp>
        <p:nvSpPr>
          <p:cNvPr id="319492"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DD1FD97D-50D6-4C86-9523-2F5094E056F0}" type="slidenum">
              <a:rPr lang="en-US" altLang="zh-CN"/>
            </a:fld>
            <a:endParaRPr lang="en-US" altLang="zh-CN"/>
          </a:p>
        </p:txBody>
      </p:sp>
      <p:sp>
        <p:nvSpPr>
          <p:cNvPr id="315394" name="Rectangle 7"/>
          <p:cNvSpPr txBox="1">
            <a:spLocks noGrp="1" noChangeArrowheads="1"/>
          </p:cNvSpPr>
          <p:nvPr/>
        </p:nvSpPr>
        <p:spPr bwMode="auto">
          <a:xfrm>
            <a:off x="3854939" y="9440646"/>
            <a:ext cx="2949099" cy="4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3A2E9751-4812-4926-9D78-15C58AC7C7D1}" type="slidenum">
              <a:rPr lang="en-US" altLang="zh-CN" sz="1200"/>
            </a:fld>
            <a:endParaRPr lang="en-US" altLang="zh-CN" sz="1200"/>
          </a:p>
        </p:txBody>
      </p:sp>
      <p:sp>
        <p:nvSpPr>
          <p:cNvPr id="315395" name="Rectangle 2"/>
          <p:cNvSpPr>
            <a:spLocks noGrp="1" noRot="1" noChangeAspect="1" noChangeArrowheads="1" noTextEdit="1"/>
          </p:cNvSpPr>
          <p:nvPr>
            <p:ph type="sldImg"/>
          </p:nvPr>
        </p:nvSpPr>
        <p:spPr>
          <a:xfrm>
            <a:off x="92075" y="746125"/>
            <a:ext cx="6621463" cy="3725863"/>
          </a:xfrm>
        </p:spPr>
      </p:sp>
      <p:sp>
        <p:nvSpPr>
          <p:cNvPr id="315396"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9"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dirty="0"/>
          </a:p>
        </p:txBody>
      </p:sp>
      <p:sp>
        <p:nvSpPr>
          <p:cNvPr id="9"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dirty="0"/>
          </a:p>
        </p:txBody>
      </p:sp>
      <p:sp>
        <p:nvSpPr>
          <p:cNvPr id="9"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8"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9"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12"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8"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dirty="0"/>
          </a:p>
        </p:txBody>
      </p:sp>
      <p:sp>
        <p:nvSpPr>
          <p:cNvPr id="8"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11"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10" name="灯片编号占位符 4"/>
          <p:cNvSpPr>
            <a:spLocks noGrp="1"/>
          </p:cNvSpPr>
          <p:nvPr>
            <p:ph type="sldNum" sz="quarter" idx="12"/>
          </p:nvPr>
        </p:nvSpPr>
        <p:spPr>
          <a:xfrm>
            <a:off x="4656667" y="6498558"/>
            <a:ext cx="2844800" cy="359530"/>
          </a:xfrm>
          <a:prstGeom prst="rect">
            <a:avLst/>
          </a:prstGeom>
        </p:spPr>
        <p:txBody>
          <a:bodyPr/>
          <a:lstStyle>
            <a:lvl1pPr algn="ctr">
              <a:defRPr sz="1200">
                <a:solidFill>
                  <a:schemeClr val="tx1">
                    <a:lumMod val="50000"/>
                    <a:lumOff val="50000"/>
                  </a:schemeClr>
                </a:solidFill>
                <a:latin typeface="微软雅黑" panose="020B0503020204020204" pitchFamily="34" charset="-122"/>
                <a:ea typeface="微软雅黑" panose="020B0503020204020204" pitchFamily="34" charset="-122"/>
              </a:defRPr>
            </a:lvl1pPr>
          </a:lstStyle>
          <a:p>
            <a:fld id="{F1D05527-5AB4-4F8C-AD90-86AFE137FA48}"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microsoft.com/office/2007/relationships/diagramDrawing" Target="../diagrams/drawing3.xml"/><Relationship Id="rId8" Type="http://schemas.openxmlformats.org/officeDocument/2006/relationships/diagramColors" Target="../diagrams/colors3.xml"/><Relationship Id="rId7" Type="http://schemas.openxmlformats.org/officeDocument/2006/relationships/diagramQuickStyle" Target="../diagrams/quickStyle3.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7" Type="http://schemas.openxmlformats.org/officeDocument/2006/relationships/notesSlide" Target="../notesSlides/notesSlide13.xml"/><Relationship Id="rId16" Type="http://schemas.openxmlformats.org/officeDocument/2006/relationships/slideLayout" Target="../slideLayouts/slideLayout7.xml"/><Relationship Id="rId15" Type="http://schemas.microsoft.com/office/2007/relationships/diagramDrawing" Target="../diagrams/drawing6.xml"/><Relationship Id="rId14" Type="http://schemas.openxmlformats.org/officeDocument/2006/relationships/diagramColors" Target="../diagrams/colors6.xml"/><Relationship Id="rId13" Type="http://schemas.openxmlformats.org/officeDocument/2006/relationships/diagramQuickStyle" Target="../diagrams/quickStyle6.xml"/><Relationship Id="rId12" Type="http://schemas.openxmlformats.org/officeDocument/2006/relationships/diagramLayout" Target="../diagrams/layout6.xml"/><Relationship Id="rId11" Type="http://schemas.openxmlformats.org/officeDocument/2006/relationships/diagramData" Target="../diagrams/data6.xml"/><Relationship Id="rId10" Type="http://schemas.microsoft.com/office/2007/relationships/diagramDrawing" Target="../diagrams/drawing5.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fld id="{F1D05527-5AB4-4F8C-AD90-86AFE137FA48}" type="slidenum">
              <a:rPr lang="en-US" altLang="zh-CN" smtClean="0"/>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12" name="组合 11"/>
          <p:cNvGrpSpPr/>
          <p:nvPr/>
        </p:nvGrpSpPr>
        <p:grpSpPr>
          <a:xfrm>
            <a:off x="0" y="116632"/>
            <a:ext cx="12288688" cy="802530"/>
            <a:chOff x="0" y="116632"/>
            <a:chExt cx="12288688" cy="802530"/>
          </a:xfrm>
        </p:grpSpPr>
        <p:sp>
          <p:nvSpPr>
            <p:cNvPr id="13" name="矩形 12"/>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a:t>
              </a:r>
              <a:r>
                <a:rPr lang="zh-CN" altLang="en-US" sz="2400" b="1" dirty="0">
                  <a:latin typeface="微软雅黑" panose="020B0503020204020204" pitchFamily="34" charset="-122"/>
                  <a:ea typeface="微软雅黑" panose="020B0503020204020204" pitchFamily="34" charset="-122"/>
                </a:rPr>
                <a:t>内容</a:t>
              </a:r>
              <a:endParaRPr lang="en-US" b="1"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616280" y="555130"/>
              <a:ext cx="3672408" cy="360040"/>
              <a:chOff x="1547664" y="2328896"/>
              <a:chExt cx="6192688" cy="605519"/>
            </a:xfrm>
          </p:grpSpPr>
          <p:cxnSp>
            <p:nvCxnSpPr>
              <p:cNvPr id="15" name="直接连接符 14"/>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10" name="图示 9"/>
          <p:cNvGraphicFramePr/>
          <p:nvPr/>
        </p:nvGraphicFramePr>
        <p:xfrm>
          <a:off x="2257807" y="1247274"/>
          <a:ext cx="7654617" cy="51340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文本框 10"/>
          <p:cNvSpPr txBox="1"/>
          <p:nvPr/>
        </p:nvSpPr>
        <p:spPr>
          <a:xfrm>
            <a:off x="5447928" y="908720"/>
            <a:ext cx="1224136" cy="338554"/>
          </a:xfrm>
          <a:prstGeom prst="rect">
            <a:avLst/>
          </a:prstGeom>
          <a:noFill/>
        </p:spPr>
        <p:txBody>
          <a:bodyPr wrap="square" rtlCol="0">
            <a:spAutoFit/>
          </a:bodyPr>
          <a:lstStyle/>
          <a:p>
            <a:pPr algn="ctr"/>
            <a:r>
              <a:rPr lang="zh-CN" altLang="en-US" sz="1600" b="1" dirty="0" smtClean="0">
                <a:solidFill>
                  <a:srgbClr val="006600"/>
                </a:solidFill>
                <a:latin typeface="微软雅黑" panose="020B0503020204020204" pitchFamily="34" charset="-122"/>
                <a:ea typeface="微软雅黑" panose="020B0503020204020204" pitchFamily="34" charset="-122"/>
              </a:rPr>
              <a:t>战略</a:t>
            </a:r>
            <a:r>
              <a:rPr lang="en-US" altLang="zh-CN" sz="1600" b="1" dirty="0" smtClean="0">
                <a:solidFill>
                  <a:srgbClr val="006600"/>
                </a:solidFill>
                <a:latin typeface="微软雅黑" panose="020B0503020204020204" pitchFamily="34" charset="-122"/>
                <a:ea typeface="微软雅黑" panose="020B0503020204020204" pitchFamily="34" charset="-122"/>
              </a:rPr>
              <a:t>/</a:t>
            </a:r>
            <a:r>
              <a:rPr lang="zh-CN" altLang="en-US" sz="1600" b="1" dirty="0" smtClean="0">
                <a:solidFill>
                  <a:srgbClr val="006600"/>
                </a:solidFill>
                <a:latin typeface="微软雅黑" panose="020B0503020204020204" pitchFamily="34" charset="-122"/>
                <a:ea typeface="微软雅黑" panose="020B0503020204020204" pitchFamily="34" charset="-122"/>
              </a:rPr>
              <a:t>长期</a:t>
            </a:r>
            <a:endParaRPr lang="en-US" sz="1600" b="1" dirty="0">
              <a:solidFill>
                <a:srgbClr val="0066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447928" y="6330806"/>
            <a:ext cx="1224136" cy="338554"/>
          </a:xfrm>
          <a:prstGeom prst="rect">
            <a:avLst/>
          </a:prstGeom>
          <a:noFill/>
        </p:spPr>
        <p:txBody>
          <a:bodyPr wrap="square" rtlCol="0">
            <a:spAutoFit/>
          </a:bodyPr>
          <a:lstStyle/>
          <a:p>
            <a:pPr algn="ctr"/>
            <a:r>
              <a:rPr lang="zh-CN" altLang="en-US" sz="1600" b="1" dirty="0">
                <a:solidFill>
                  <a:srgbClr val="006600"/>
                </a:solidFill>
                <a:latin typeface="微软雅黑" panose="020B0503020204020204" pitchFamily="34" charset="-122"/>
                <a:ea typeface="微软雅黑" panose="020B0503020204020204" pitchFamily="34" charset="-122"/>
              </a:rPr>
              <a:t>运作</a:t>
            </a:r>
            <a:r>
              <a:rPr lang="en-US" altLang="zh-CN" sz="1600" b="1" dirty="0" smtClean="0">
                <a:solidFill>
                  <a:srgbClr val="006600"/>
                </a:solidFill>
                <a:latin typeface="微软雅黑" panose="020B0503020204020204" pitchFamily="34" charset="-122"/>
                <a:ea typeface="微软雅黑" panose="020B0503020204020204" pitchFamily="34" charset="-122"/>
              </a:rPr>
              <a:t>/</a:t>
            </a:r>
            <a:r>
              <a:rPr lang="zh-CN" altLang="en-US" sz="1600" b="1" dirty="0" smtClean="0">
                <a:solidFill>
                  <a:srgbClr val="006600"/>
                </a:solidFill>
                <a:latin typeface="微软雅黑" panose="020B0503020204020204" pitchFamily="34" charset="-122"/>
                <a:ea typeface="微软雅黑" panose="020B0503020204020204" pitchFamily="34" charset="-122"/>
              </a:rPr>
              <a:t>每天</a:t>
            </a:r>
            <a:endParaRPr lang="en-US" sz="1600" b="1" dirty="0">
              <a:solidFill>
                <a:srgbClr val="0066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23392" y="3645024"/>
            <a:ext cx="1224136" cy="338554"/>
          </a:xfrm>
          <a:prstGeom prst="rect">
            <a:avLst/>
          </a:prstGeom>
          <a:noFill/>
        </p:spPr>
        <p:txBody>
          <a:bodyPr wrap="square" rtlCol="0">
            <a:spAutoFit/>
          </a:bodyPr>
          <a:lstStyle/>
          <a:p>
            <a:pPr algn="ctr"/>
            <a:r>
              <a:rPr lang="zh-CN" altLang="en-US" sz="1600" b="1" dirty="0" smtClean="0">
                <a:solidFill>
                  <a:srgbClr val="006600"/>
                </a:solidFill>
                <a:latin typeface="微软雅黑" panose="020B0503020204020204" pitchFamily="34" charset="-122"/>
                <a:ea typeface="微软雅黑" panose="020B0503020204020204" pitchFamily="34" charset="-122"/>
              </a:rPr>
              <a:t>流程</a:t>
            </a:r>
            <a:endParaRPr lang="en-US" sz="1600" b="1" dirty="0">
              <a:solidFill>
                <a:srgbClr val="006600"/>
              </a:solidFill>
              <a:latin typeface="微软雅黑" panose="020B0503020204020204" pitchFamily="34" charset="-122"/>
              <a:ea typeface="微软雅黑" panose="020B0503020204020204" pitchFamily="34" charset="-122"/>
            </a:endParaRPr>
          </a:p>
        </p:txBody>
      </p:sp>
      <p:sp>
        <p:nvSpPr>
          <p:cNvPr id="36" name="文本框 10"/>
          <p:cNvSpPr txBox="1"/>
          <p:nvPr/>
        </p:nvSpPr>
        <p:spPr>
          <a:xfrm>
            <a:off x="10205879" y="3672521"/>
            <a:ext cx="1224136" cy="33855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b="1" dirty="0" smtClean="0">
                <a:solidFill>
                  <a:srgbClr val="006600"/>
                </a:solidFill>
                <a:latin typeface="微软雅黑" panose="020B0503020204020204" pitchFamily="34" charset="-122"/>
                <a:ea typeface="微软雅黑" panose="020B0503020204020204" pitchFamily="34" charset="-122"/>
              </a:rPr>
              <a:t>人</a:t>
            </a:r>
            <a:endParaRPr lang="en-US" sz="1600" b="1" dirty="0">
              <a:solidFill>
                <a:srgbClr val="006600"/>
              </a:solidFill>
              <a:latin typeface="微软雅黑" panose="020B0503020204020204" pitchFamily="34" charset="-122"/>
              <a:ea typeface="微软雅黑" panose="020B0503020204020204" pitchFamily="34" charset="-122"/>
            </a:endParaRPr>
          </a:p>
        </p:txBody>
      </p:sp>
      <p:graphicFrame>
        <p:nvGraphicFramePr>
          <p:cNvPr id="57" name="图表 56"/>
          <p:cNvGraphicFramePr/>
          <p:nvPr/>
        </p:nvGraphicFramePr>
        <p:xfrm>
          <a:off x="2639616" y="3673794"/>
          <a:ext cx="2808312" cy="227127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8" name="图表 57"/>
          <p:cNvGraphicFramePr/>
          <p:nvPr/>
        </p:nvGraphicFramePr>
        <p:xfrm>
          <a:off x="2639616" y="1712302"/>
          <a:ext cx="2808312" cy="22712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9" name="图表 58"/>
          <p:cNvGraphicFramePr/>
          <p:nvPr/>
        </p:nvGraphicFramePr>
        <p:xfrm>
          <a:off x="6600628" y="1712302"/>
          <a:ext cx="2808312" cy="22712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1" name="图表 60"/>
          <p:cNvGraphicFramePr/>
          <p:nvPr/>
        </p:nvGraphicFramePr>
        <p:xfrm>
          <a:off x="6573975" y="3672521"/>
          <a:ext cx="2808312" cy="227127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1921590" y="1378424"/>
            <a:ext cx="8348820" cy="738664"/>
          </a:xfrm>
          <a:prstGeom prst="rect">
            <a:avLst/>
          </a:prstGeom>
          <a:noFill/>
        </p:spPr>
        <p:txBody>
          <a:bodyPr wrap="square" rtlCol="0">
            <a:spAutoFit/>
          </a:bodyPr>
          <a:lstStyle/>
          <a:p>
            <a:pPr algn="ctr">
              <a:lnSpc>
                <a:spcPct val="150000"/>
              </a:lnSpc>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“路线确定以后，干部是决定因素”</a:t>
            </a:r>
            <a:endParaRPr lang="en-US"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67708" y="2420888"/>
            <a:ext cx="5256584" cy="36541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86" name="Oval 4"/>
          <p:cNvSpPr>
            <a:spLocks noChangeArrowheads="1"/>
          </p:cNvSpPr>
          <p:nvPr/>
        </p:nvSpPr>
        <p:spPr bwMode="auto">
          <a:xfrm>
            <a:off x="4670426" y="1654175"/>
            <a:ext cx="3116263" cy="389413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ea typeface="PMingLiU" panose="02020500000000000000" pitchFamily="18" charset="-120"/>
            </a:endParaRPr>
          </a:p>
        </p:txBody>
      </p:sp>
      <p:sp>
        <p:nvSpPr>
          <p:cNvPr id="314400" name="AutoShape 3"/>
          <p:cNvSpPr>
            <a:spLocks noChangeArrowheads="1"/>
          </p:cNvSpPr>
          <p:nvPr/>
        </p:nvSpPr>
        <p:spPr bwMode="gray">
          <a:xfrm>
            <a:off x="2351089" y="2276872"/>
            <a:ext cx="3671887" cy="4131306"/>
          </a:xfrm>
          <a:prstGeom prst="roundRect">
            <a:avLst>
              <a:gd name="adj" fmla="val 4343"/>
            </a:avLst>
          </a:prstGeom>
          <a:solidFill>
            <a:srgbClr val="6399AB"/>
          </a:solidFill>
          <a:ln w="25400" algn="ctr">
            <a:solidFill>
              <a:srgbClr val="FFFFFF"/>
            </a:solidFill>
            <a:round/>
          </a:ln>
          <a:effectLst>
            <a:outerShdw dist="107763" dir="2700000" algn="ctr" rotWithShape="0">
              <a:schemeClr val="bg2">
                <a:alpha val="50000"/>
              </a:schemeClr>
            </a:outerShdw>
          </a:effectLst>
        </p:spPr>
        <p:txBody>
          <a:bodyPr lIns="45720" tIns="44450" rIns="45720" bIns="44450"/>
          <a:lstStyle>
            <a:lvl1pPr marL="174625" indent="-1746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FontTx/>
              <a:buChar char="•"/>
            </a:pPr>
            <a:r>
              <a:rPr kumimoji="1" lang="zh-CN" altLang="en-US" sz="1600" b="1" dirty="0">
                <a:solidFill>
                  <a:schemeClr val="bg1"/>
                </a:solidFill>
                <a:latin typeface="微软雅黑" panose="020B0503020204020204" pitchFamily="34" charset="-122"/>
                <a:ea typeface="微软雅黑" panose="020B0503020204020204" pitchFamily="34" charset="-122"/>
              </a:rPr>
              <a:t>劳动关系管理（合同、暂住证等）</a:t>
            </a: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nSpc>
                <a:spcPct val="130000"/>
              </a:lnSpc>
              <a:spcBef>
                <a:spcPct val="20000"/>
              </a:spcBef>
              <a:buFontTx/>
              <a:buChar char="•"/>
            </a:pPr>
            <a:r>
              <a:rPr kumimoji="1" lang="zh-CN" altLang="en-US" sz="1600" b="1" dirty="0">
                <a:solidFill>
                  <a:schemeClr val="bg1"/>
                </a:solidFill>
                <a:latin typeface="微软雅黑" panose="020B0503020204020204" pitchFamily="34" charset="-122"/>
                <a:ea typeface="微软雅黑" panose="020B0503020204020204" pitchFamily="34" charset="-122"/>
              </a:rPr>
              <a:t>提供有关法律法规、规章制度的咨询服务</a:t>
            </a: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nSpc>
                <a:spcPct val="130000"/>
              </a:lnSpc>
              <a:spcBef>
                <a:spcPct val="20000"/>
              </a:spcBef>
              <a:buFontTx/>
              <a:buChar char="•"/>
            </a:pPr>
            <a:r>
              <a:rPr kumimoji="1" lang="zh-CN" altLang="en-US" sz="1600" b="1" dirty="0">
                <a:solidFill>
                  <a:schemeClr val="bg1"/>
                </a:solidFill>
                <a:latin typeface="微软雅黑" panose="020B0503020204020204" pitchFamily="34" charset="-122"/>
                <a:ea typeface="微软雅黑" panose="020B0503020204020204" pitchFamily="34" charset="-122"/>
              </a:rPr>
              <a:t>组织有效性和员工满意度调查</a:t>
            </a: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nSpc>
                <a:spcPct val="130000"/>
              </a:lnSpc>
              <a:spcBef>
                <a:spcPct val="20000"/>
              </a:spcBef>
              <a:buFontTx/>
              <a:buChar char="•"/>
            </a:pPr>
            <a:r>
              <a:rPr kumimoji="1" lang="zh-CN" altLang="en-US" sz="1600" b="1" dirty="0">
                <a:solidFill>
                  <a:schemeClr val="bg1"/>
                </a:solidFill>
                <a:latin typeface="微软雅黑" panose="020B0503020204020204" pitchFamily="34" charset="-122"/>
                <a:ea typeface="微软雅黑" panose="020B0503020204020204" pitchFamily="34" charset="-122"/>
              </a:rPr>
              <a:t>为各级人员提供相关培训</a:t>
            </a: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nSpc>
                <a:spcPct val="130000"/>
              </a:lnSpc>
              <a:spcBef>
                <a:spcPct val="20000"/>
              </a:spcBef>
              <a:buFontTx/>
              <a:buChar char="•"/>
            </a:pPr>
            <a:r>
              <a:rPr kumimoji="1" lang="en-US" altLang="zh-CN" sz="1600" b="1" dirty="0">
                <a:solidFill>
                  <a:schemeClr val="bg1"/>
                </a:solidFill>
                <a:latin typeface="微软雅黑" panose="020B0503020204020204" pitchFamily="34" charset="-122"/>
                <a:ea typeface="微软雅黑" panose="020B0503020204020204" pitchFamily="34" charset="-122"/>
              </a:rPr>
              <a:t>……</a:t>
            </a:r>
            <a:endParaRPr kumimoji="1"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314402" name="AutoShape 5"/>
          <p:cNvSpPr>
            <a:spLocks noChangeArrowheads="1"/>
          </p:cNvSpPr>
          <p:nvPr/>
        </p:nvSpPr>
        <p:spPr bwMode="gray">
          <a:xfrm>
            <a:off x="6022975" y="2276872"/>
            <a:ext cx="3671888" cy="4131306"/>
          </a:xfrm>
          <a:prstGeom prst="roundRect">
            <a:avLst>
              <a:gd name="adj" fmla="val 4343"/>
            </a:avLst>
          </a:prstGeom>
          <a:solidFill>
            <a:srgbClr val="E0AD12"/>
          </a:solidFill>
          <a:ln w="25400" algn="ctr">
            <a:solidFill>
              <a:srgbClr val="FFFFFF"/>
            </a:solidFill>
            <a:round/>
          </a:ln>
          <a:effectLst>
            <a:outerShdw dist="107763" dir="2700000" algn="ctr" rotWithShape="0">
              <a:schemeClr val="bg2">
                <a:alpha val="50000"/>
              </a:schemeClr>
            </a:outerShdw>
          </a:effectLst>
        </p:spPr>
        <p:txBody>
          <a:bodyPr lIns="45720" tIns="44450" rIns="45720" bIns="44450"/>
          <a:lstStyle>
            <a:lvl1pPr marL="174625" indent="-1746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30000"/>
              </a:lnSpc>
              <a:spcBef>
                <a:spcPct val="20000"/>
              </a:spcBef>
              <a:buFontTx/>
              <a:buChar char="•"/>
            </a:pPr>
            <a:r>
              <a:rPr lang="zh-CN" altLang="en-US" sz="1600" b="1">
                <a:solidFill>
                  <a:schemeClr val="bg1"/>
                </a:solidFill>
                <a:latin typeface="微软雅黑" panose="020B0503020204020204" pitchFamily="34" charset="-122"/>
                <a:ea typeface="微软雅黑" panose="020B0503020204020204" pitchFamily="34" charset="-122"/>
              </a:rPr>
              <a:t>创造相互尊重信任的工作环境，维持健康的劳动关系</a:t>
            </a:r>
            <a:endParaRPr lang="zh-CN" altLang="en-US" sz="1600" b="1">
              <a:solidFill>
                <a:schemeClr val="bg1"/>
              </a:solidFill>
              <a:latin typeface="微软雅黑" panose="020B0503020204020204" pitchFamily="34" charset="-122"/>
              <a:ea typeface="微软雅黑" panose="020B0503020204020204" pitchFamily="34" charset="-122"/>
            </a:endParaRPr>
          </a:p>
          <a:p>
            <a:pPr eaLnBrk="0" hangingPunct="0">
              <a:lnSpc>
                <a:spcPct val="130000"/>
              </a:lnSpc>
              <a:spcBef>
                <a:spcPct val="20000"/>
              </a:spcBef>
              <a:buFontTx/>
              <a:buChar char="•"/>
            </a:pPr>
            <a:r>
              <a:rPr lang="zh-CN" altLang="en-US" sz="1600" b="1">
                <a:solidFill>
                  <a:schemeClr val="bg1"/>
                </a:solidFill>
                <a:latin typeface="微软雅黑" panose="020B0503020204020204" pitchFamily="34" charset="-122"/>
                <a:ea typeface="微软雅黑" panose="020B0503020204020204" pitchFamily="34" charset="-122"/>
              </a:rPr>
              <a:t>工作内容和工作绩效的管理</a:t>
            </a:r>
            <a:endParaRPr lang="zh-CN" altLang="en-US" sz="1600" b="1">
              <a:solidFill>
                <a:schemeClr val="bg1"/>
              </a:solidFill>
              <a:latin typeface="微软雅黑" panose="020B0503020204020204" pitchFamily="34" charset="-122"/>
              <a:ea typeface="微软雅黑" panose="020B0503020204020204" pitchFamily="34" charset="-122"/>
            </a:endParaRPr>
          </a:p>
          <a:p>
            <a:pPr eaLnBrk="0" hangingPunct="0">
              <a:lnSpc>
                <a:spcPct val="130000"/>
              </a:lnSpc>
              <a:spcBef>
                <a:spcPct val="20000"/>
              </a:spcBef>
              <a:buFontTx/>
              <a:buChar char="•"/>
            </a:pPr>
            <a:r>
              <a:rPr lang="zh-CN" altLang="en-US" sz="1600" b="1">
                <a:solidFill>
                  <a:schemeClr val="bg1"/>
                </a:solidFill>
                <a:latin typeface="微软雅黑" panose="020B0503020204020204" pitchFamily="34" charset="-122"/>
                <a:ea typeface="微软雅黑" panose="020B0503020204020204" pitchFamily="34" charset="-122"/>
              </a:rPr>
              <a:t>组织员工活动</a:t>
            </a:r>
            <a:endParaRPr lang="zh-CN" altLang="en-US" sz="1600" b="1">
              <a:solidFill>
                <a:schemeClr val="bg1"/>
              </a:solidFill>
              <a:latin typeface="微软雅黑" panose="020B0503020204020204" pitchFamily="34" charset="-122"/>
              <a:ea typeface="微软雅黑" panose="020B0503020204020204" pitchFamily="34" charset="-122"/>
            </a:endParaRPr>
          </a:p>
          <a:p>
            <a:pPr eaLnBrk="0" hangingPunct="0">
              <a:lnSpc>
                <a:spcPct val="130000"/>
              </a:lnSpc>
              <a:spcBef>
                <a:spcPct val="20000"/>
              </a:spcBef>
              <a:buFontTx/>
              <a:buChar char="•"/>
            </a:pPr>
            <a:r>
              <a:rPr lang="zh-CN" altLang="en-US" sz="1600" b="1">
                <a:solidFill>
                  <a:schemeClr val="bg1"/>
                </a:solidFill>
                <a:latin typeface="微软雅黑" panose="020B0503020204020204" pitchFamily="34" charset="-122"/>
                <a:ea typeface="微软雅黑" panose="020B0503020204020204" pitchFamily="34" charset="-122"/>
              </a:rPr>
              <a:t>处理员工投诉</a:t>
            </a:r>
            <a:endParaRPr lang="zh-CN" altLang="en-US" sz="1600" b="1">
              <a:solidFill>
                <a:schemeClr val="bg1"/>
              </a:solidFill>
              <a:latin typeface="微软雅黑" panose="020B0503020204020204" pitchFamily="34" charset="-122"/>
              <a:ea typeface="微软雅黑" panose="020B0503020204020204" pitchFamily="34" charset="-122"/>
            </a:endParaRPr>
          </a:p>
          <a:p>
            <a:pPr eaLnBrk="0" hangingPunct="0">
              <a:lnSpc>
                <a:spcPct val="130000"/>
              </a:lnSpc>
              <a:spcBef>
                <a:spcPct val="20000"/>
              </a:spcBef>
              <a:buFontTx/>
              <a:buChar char="•"/>
            </a:pPr>
            <a:r>
              <a:rPr lang="en-US" altLang="zh-CN" sz="1600" b="1">
                <a:solidFill>
                  <a:schemeClr val="bg1"/>
                </a:solidFill>
                <a:latin typeface="微软雅黑" panose="020B0503020204020204" pitchFamily="34" charset="-122"/>
                <a:ea typeface="微软雅黑" panose="020B0503020204020204" pitchFamily="34" charset="-122"/>
              </a:rPr>
              <a:t>……</a:t>
            </a:r>
            <a:endParaRPr lang="en-US" altLang="zh-CN" sz="1600" b="1">
              <a:solidFill>
                <a:schemeClr val="bg1"/>
              </a:solidFill>
              <a:latin typeface="微软雅黑" panose="020B0503020204020204" pitchFamily="34" charset="-122"/>
              <a:ea typeface="微软雅黑" panose="020B0503020204020204" pitchFamily="34" charset="-122"/>
            </a:endParaRPr>
          </a:p>
        </p:txBody>
      </p:sp>
      <p:sp>
        <p:nvSpPr>
          <p:cNvPr id="314401" name="AutoShape 4"/>
          <p:cNvSpPr>
            <a:spLocks noChangeArrowheads="1"/>
          </p:cNvSpPr>
          <p:nvPr/>
        </p:nvSpPr>
        <p:spPr bwMode="gray">
          <a:xfrm>
            <a:off x="4006851" y="4581128"/>
            <a:ext cx="4105275" cy="1728787"/>
          </a:xfrm>
          <a:prstGeom prst="roundRect">
            <a:avLst>
              <a:gd name="adj" fmla="val 4343"/>
            </a:avLst>
          </a:prstGeom>
          <a:solidFill>
            <a:srgbClr val="B1A35D"/>
          </a:solidFill>
          <a:ln w="25400" algn="ctr">
            <a:solidFill>
              <a:srgbClr val="FFFFFF"/>
            </a:solidFill>
            <a:round/>
          </a:ln>
          <a:effectLst>
            <a:outerShdw dist="107763" dir="2700000" algn="ctr" rotWithShape="0">
              <a:schemeClr val="bg2">
                <a:alpha val="50000"/>
              </a:schemeClr>
            </a:outerShdw>
          </a:effectLst>
        </p:spPr>
        <p:txBody>
          <a:bodyPr lIns="45720" tIns="44450" rIns="45720" bIns="44450" anchor="ctr" anchorCtr="1"/>
          <a:lstStyle>
            <a:lvl1pPr marL="174625" indent="-1746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FontTx/>
              <a:buChar char="•"/>
            </a:pPr>
            <a:r>
              <a:rPr kumimoji="1" lang="zh-CN" altLang="en-US" sz="1600" b="1">
                <a:solidFill>
                  <a:schemeClr val="bg1"/>
                </a:solidFill>
                <a:latin typeface="微软雅黑" panose="020B0503020204020204" pitchFamily="34" charset="-122"/>
                <a:ea typeface="微软雅黑" panose="020B0503020204020204" pitchFamily="34" charset="-122"/>
              </a:rPr>
              <a:t>制定公平合理的奖惩机制</a:t>
            </a:r>
            <a:endParaRPr kumimoji="1" lang="zh-CN" altLang="en-US" sz="1600" b="1">
              <a:solidFill>
                <a:schemeClr val="bg1"/>
              </a:solidFill>
              <a:latin typeface="微软雅黑" panose="020B0503020204020204" pitchFamily="34" charset="-122"/>
              <a:ea typeface="微软雅黑" panose="020B0503020204020204" pitchFamily="34" charset="-122"/>
            </a:endParaRPr>
          </a:p>
          <a:p>
            <a:pPr>
              <a:lnSpc>
                <a:spcPct val="130000"/>
              </a:lnSpc>
              <a:spcBef>
                <a:spcPct val="20000"/>
              </a:spcBef>
              <a:buFontTx/>
              <a:buChar char="•"/>
            </a:pPr>
            <a:r>
              <a:rPr kumimoji="1" lang="zh-CN" altLang="en-US" sz="1600" b="1">
                <a:solidFill>
                  <a:schemeClr val="bg1"/>
                </a:solidFill>
                <a:latin typeface="微软雅黑" panose="020B0503020204020204" pitchFamily="34" charset="-122"/>
                <a:ea typeface="微软雅黑" panose="020B0503020204020204" pitchFamily="34" charset="-122"/>
              </a:rPr>
              <a:t>顺畅的沟通渠道</a:t>
            </a:r>
            <a:endParaRPr kumimoji="1" lang="zh-CN" altLang="en-US" sz="1600" b="1">
              <a:solidFill>
                <a:schemeClr val="bg1"/>
              </a:solidFill>
              <a:latin typeface="微软雅黑" panose="020B0503020204020204" pitchFamily="34" charset="-122"/>
              <a:ea typeface="微软雅黑" panose="020B0503020204020204" pitchFamily="34" charset="-122"/>
            </a:endParaRPr>
          </a:p>
          <a:p>
            <a:pPr>
              <a:lnSpc>
                <a:spcPct val="130000"/>
              </a:lnSpc>
              <a:spcBef>
                <a:spcPct val="20000"/>
              </a:spcBef>
              <a:buFontTx/>
              <a:buChar char="•"/>
            </a:pPr>
            <a:r>
              <a:rPr kumimoji="1" lang="zh-CN" altLang="en-US" sz="1600" b="1">
                <a:solidFill>
                  <a:schemeClr val="bg1"/>
                </a:solidFill>
                <a:latin typeface="微软雅黑" panose="020B0503020204020204" pitchFamily="34" charset="-122"/>
                <a:ea typeface="微软雅黑" panose="020B0503020204020204" pitchFamily="34" charset="-122"/>
              </a:rPr>
              <a:t>危机事件及劳动纠纷的处理</a:t>
            </a:r>
            <a:endParaRPr kumimoji="1" lang="zh-CN" altLang="en-US" sz="1600" b="1">
              <a:solidFill>
                <a:schemeClr val="bg1"/>
              </a:solidFill>
              <a:latin typeface="微软雅黑" panose="020B0503020204020204" pitchFamily="34" charset="-122"/>
              <a:ea typeface="微软雅黑" panose="020B0503020204020204" pitchFamily="34" charset="-122"/>
            </a:endParaRPr>
          </a:p>
          <a:p>
            <a:pPr>
              <a:lnSpc>
                <a:spcPct val="130000"/>
              </a:lnSpc>
              <a:spcBef>
                <a:spcPct val="20000"/>
              </a:spcBef>
              <a:buFontTx/>
              <a:buChar char="•"/>
            </a:pPr>
            <a:r>
              <a:rPr kumimoji="1" lang="en-US" altLang="zh-CN" sz="1600" b="1">
                <a:solidFill>
                  <a:schemeClr val="bg1"/>
                </a:solidFill>
                <a:latin typeface="微软雅黑" panose="020B0503020204020204" pitchFamily="34" charset="-122"/>
                <a:ea typeface="微软雅黑" panose="020B0503020204020204" pitchFamily="34" charset="-122"/>
              </a:rPr>
              <a:t>……</a:t>
            </a:r>
            <a:endParaRPr kumimoji="1" lang="en-US" altLang="zh-CN" sz="1600" b="1">
              <a:solidFill>
                <a:schemeClr val="bg1"/>
              </a:solidFill>
              <a:latin typeface="微软雅黑" panose="020B0503020204020204" pitchFamily="34" charset="-122"/>
              <a:ea typeface="微软雅黑" panose="020B0503020204020204" pitchFamily="34" charset="-122"/>
            </a:endParaRPr>
          </a:p>
        </p:txBody>
      </p:sp>
      <p:sp>
        <p:nvSpPr>
          <p:cNvPr id="314405" name="Text Box 37"/>
          <p:cNvSpPr txBox="1">
            <a:spLocks noChangeArrowheads="1"/>
          </p:cNvSpPr>
          <p:nvPr/>
        </p:nvSpPr>
        <p:spPr bwMode="auto">
          <a:xfrm>
            <a:off x="2351089" y="1273449"/>
            <a:ext cx="3671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dirty="0">
                <a:solidFill>
                  <a:srgbClr val="336699"/>
                </a:solidFill>
                <a:ea typeface="华文新魏" panose="02010800040101010101" pitchFamily="2" charset="-122"/>
              </a:rPr>
              <a:t>人力资源部</a:t>
            </a:r>
            <a:endParaRPr lang="zh-CN" altLang="en-US" sz="2400" b="1" dirty="0">
              <a:solidFill>
                <a:srgbClr val="336699"/>
              </a:solidFill>
              <a:ea typeface="华文新魏" panose="02010800040101010101" pitchFamily="2" charset="-122"/>
            </a:endParaRPr>
          </a:p>
          <a:p>
            <a:pPr algn="ctr"/>
            <a:r>
              <a:rPr lang="zh-CN" altLang="en-US" sz="2400" b="1" dirty="0">
                <a:solidFill>
                  <a:srgbClr val="336699"/>
                </a:solidFill>
                <a:ea typeface="华文新魏" panose="02010800040101010101" pitchFamily="2" charset="-122"/>
              </a:rPr>
              <a:t>组织部门</a:t>
            </a:r>
            <a:endParaRPr lang="zh-CN" altLang="en-US" sz="2400" b="1" dirty="0">
              <a:solidFill>
                <a:srgbClr val="336699"/>
              </a:solidFill>
              <a:ea typeface="华文新魏" panose="02010800040101010101" pitchFamily="2" charset="-122"/>
            </a:endParaRPr>
          </a:p>
        </p:txBody>
      </p:sp>
      <p:sp>
        <p:nvSpPr>
          <p:cNvPr id="314406" name="Text Box 38"/>
          <p:cNvSpPr txBox="1">
            <a:spLocks noChangeArrowheads="1"/>
          </p:cNvSpPr>
          <p:nvPr/>
        </p:nvSpPr>
        <p:spPr bwMode="auto">
          <a:xfrm>
            <a:off x="6096000" y="1268686"/>
            <a:ext cx="360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rgbClr val="CC9900"/>
                </a:solidFill>
                <a:ea typeface="华文新魏" panose="02010800040101010101" pitchFamily="2" charset="-122"/>
              </a:rPr>
              <a:t>职能部门经理</a:t>
            </a:r>
            <a:endParaRPr lang="zh-CN" altLang="en-US" sz="2400" b="1">
              <a:solidFill>
                <a:srgbClr val="CC9900"/>
              </a:solidFill>
              <a:ea typeface="华文新魏" panose="02010800040101010101" pitchFamily="2" charset="-122"/>
            </a:endParaRPr>
          </a:p>
          <a:p>
            <a:pPr algn="ctr"/>
            <a:r>
              <a:rPr lang="zh-CN" altLang="en-US" sz="2400" b="1">
                <a:solidFill>
                  <a:srgbClr val="CC9900"/>
                </a:solidFill>
                <a:ea typeface="华文新魏" panose="02010800040101010101" pitchFamily="2" charset="-122"/>
              </a:rPr>
              <a:t>首要负责人</a:t>
            </a:r>
            <a:endParaRPr lang="zh-CN" altLang="en-US" sz="2400" b="1">
              <a:solidFill>
                <a:srgbClr val="CC9900"/>
              </a:solidFill>
              <a:ea typeface="华文新魏" panose="02010800040101010101" pitchFamily="2" charset="-122"/>
            </a:endParaRPr>
          </a:p>
        </p:txBody>
      </p:sp>
      <p:grpSp>
        <p:nvGrpSpPr>
          <p:cNvPr id="314407" name="Group 2"/>
          <p:cNvGrpSpPr/>
          <p:nvPr/>
        </p:nvGrpSpPr>
        <p:grpSpPr bwMode="auto">
          <a:xfrm>
            <a:off x="5014914" y="1363936"/>
            <a:ext cx="1944687" cy="696913"/>
            <a:chOff x="385" y="527"/>
            <a:chExt cx="5326" cy="3342"/>
          </a:xfrm>
        </p:grpSpPr>
        <p:sp>
          <p:nvSpPr>
            <p:cNvPr id="314408" name="Freeform 3"/>
            <p:cNvSpPr/>
            <p:nvPr/>
          </p:nvSpPr>
          <p:spPr bwMode="gray">
            <a:xfrm rot="-5400000">
              <a:off x="817" y="173"/>
              <a:ext cx="3264" cy="4128"/>
            </a:xfrm>
            <a:custGeom>
              <a:avLst/>
              <a:gdLst>
                <a:gd name="T0" fmla="*/ 1644 w 3264"/>
                <a:gd name="T1" fmla="*/ 0 h 4128"/>
                <a:gd name="T2" fmla="*/ 0 w 3264"/>
                <a:gd name="T3" fmla="*/ 1224 h 4128"/>
                <a:gd name="T4" fmla="*/ 468 w 3264"/>
                <a:gd name="T5" fmla="*/ 1224 h 4128"/>
                <a:gd name="T6" fmla="*/ 468 w 3264"/>
                <a:gd name="T7" fmla="*/ 4128 h 4128"/>
                <a:gd name="T8" fmla="*/ 1680 w 3264"/>
                <a:gd name="T9" fmla="*/ 4128 h 4128"/>
                <a:gd name="T10" fmla="*/ 1680 w 3264"/>
                <a:gd name="T11" fmla="*/ 1212 h 4128"/>
                <a:gd name="T12" fmla="*/ 3264 w 3264"/>
                <a:gd name="T13" fmla="*/ 1212 h 4128"/>
                <a:gd name="T14" fmla="*/ 1644 w 3264"/>
                <a:gd name="T15" fmla="*/ 0 h 4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64" h="4128">
                  <a:moveTo>
                    <a:pt x="1644" y="0"/>
                  </a:moveTo>
                  <a:lnTo>
                    <a:pt x="0" y="1224"/>
                  </a:lnTo>
                  <a:lnTo>
                    <a:pt x="468" y="1224"/>
                  </a:lnTo>
                  <a:lnTo>
                    <a:pt x="468" y="4128"/>
                  </a:lnTo>
                  <a:lnTo>
                    <a:pt x="1680" y="4128"/>
                  </a:lnTo>
                  <a:lnTo>
                    <a:pt x="1680" y="1212"/>
                  </a:lnTo>
                  <a:lnTo>
                    <a:pt x="3264" y="1212"/>
                  </a:lnTo>
                  <a:lnTo>
                    <a:pt x="1644" y="0"/>
                  </a:lnTo>
                  <a:close/>
                </a:path>
              </a:pathLst>
            </a:custGeom>
            <a:solidFill>
              <a:srgbClr val="6399AB"/>
            </a:solidFill>
            <a:ln>
              <a:noFill/>
            </a:ln>
            <a:effectLst/>
            <a:extLst>
              <a:ext uri="{91240B29-F687-4F45-9708-019B960494DF}">
                <a14:hiddenLine xmlns:a14="http://schemas.microsoft.com/office/drawing/2010/main" w="25400">
                  <a:solidFill>
                    <a:srgbClr val="FFFFFF"/>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p>
              <a:endParaRPr lang="en-US"/>
            </a:p>
          </p:txBody>
        </p:sp>
        <p:sp>
          <p:nvSpPr>
            <p:cNvPr id="314409" name="Freeform 4"/>
            <p:cNvSpPr/>
            <p:nvPr/>
          </p:nvSpPr>
          <p:spPr bwMode="gray">
            <a:xfrm rot="5400000">
              <a:off x="2015" y="95"/>
              <a:ext cx="3264" cy="4128"/>
            </a:xfrm>
            <a:custGeom>
              <a:avLst/>
              <a:gdLst>
                <a:gd name="T0" fmla="*/ 1644 w 3264"/>
                <a:gd name="T1" fmla="*/ 0 h 4128"/>
                <a:gd name="T2" fmla="*/ 0 w 3264"/>
                <a:gd name="T3" fmla="*/ 1224 h 4128"/>
                <a:gd name="T4" fmla="*/ 468 w 3264"/>
                <a:gd name="T5" fmla="*/ 1224 h 4128"/>
                <a:gd name="T6" fmla="*/ 468 w 3264"/>
                <a:gd name="T7" fmla="*/ 4128 h 4128"/>
                <a:gd name="T8" fmla="*/ 1680 w 3264"/>
                <a:gd name="T9" fmla="*/ 4128 h 4128"/>
                <a:gd name="T10" fmla="*/ 1680 w 3264"/>
                <a:gd name="T11" fmla="*/ 1212 h 4128"/>
                <a:gd name="T12" fmla="*/ 3264 w 3264"/>
                <a:gd name="T13" fmla="*/ 1212 h 4128"/>
                <a:gd name="T14" fmla="*/ 1644 w 3264"/>
                <a:gd name="T15" fmla="*/ 0 h 4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64" h="4128">
                  <a:moveTo>
                    <a:pt x="1644" y="0"/>
                  </a:moveTo>
                  <a:lnTo>
                    <a:pt x="0" y="1224"/>
                  </a:lnTo>
                  <a:lnTo>
                    <a:pt x="468" y="1224"/>
                  </a:lnTo>
                  <a:lnTo>
                    <a:pt x="468" y="4128"/>
                  </a:lnTo>
                  <a:lnTo>
                    <a:pt x="1680" y="4128"/>
                  </a:lnTo>
                  <a:lnTo>
                    <a:pt x="1680" y="1212"/>
                  </a:lnTo>
                  <a:lnTo>
                    <a:pt x="3264" y="1212"/>
                  </a:lnTo>
                  <a:lnTo>
                    <a:pt x="1644" y="0"/>
                  </a:lnTo>
                  <a:close/>
                </a:path>
              </a:pathLst>
            </a:custGeom>
            <a:solidFill>
              <a:srgbClr val="E0AD12"/>
            </a:solidFill>
            <a:ln>
              <a:noFill/>
            </a:ln>
            <a:effectLst>
              <a:prstShdw prst="shdw17" dist="17961" dir="2700000">
                <a:srgbClr val="86680B"/>
              </a:prstShdw>
            </a:effectLst>
            <a:extLst>
              <a:ext uri="{91240B29-F687-4F45-9708-019B960494DF}">
                <a14:hiddenLine xmlns:a14="http://schemas.microsoft.com/office/drawing/2010/main" w="25400">
                  <a:solidFill>
                    <a:srgbClr val="FFFFFF"/>
                  </a:solidFill>
                  <a:prstDash val="solid"/>
                  <a:round/>
                </a14:hiddenLine>
              </a:ext>
            </a:extLst>
          </p:spPr>
          <p:txBody>
            <a:bodyPr lIns="45720" tIns="44450" rIns="45720" bIns="44450" anchor="ctr" anchorCtr="1"/>
            <a:lstStyle/>
            <a:p>
              <a:endParaRPr lang="en-US"/>
            </a:p>
          </p:txBody>
        </p:sp>
      </p:grpSp>
      <p:sp>
        <p:nvSpPr>
          <p:cNvPr id="314411" name="Text Box 43"/>
          <p:cNvSpPr txBox="1">
            <a:spLocks noChangeArrowheads="1"/>
          </p:cNvSpPr>
          <p:nvPr/>
        </p:nvSpPr>
        <p:spPr bwMode="auto">
          <a:xfrm>
            <a:off x="5664200" y="1368064"/>
            <a:ext cx="647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bg1"/>
                </a:solidFill>
                <a:ea typeface="华文新魏" panose="02010800040101010101" pitchFamily="2" charset="-122"/>
              </a:rPr>
              <a:t>支持</a:t>
            </a:r>
            <a:endParaRPr lang="zh-CN" altLang="en-US" b="1" dirty="0">
              <a:solidFill>
                <a:schemeClr val="bg1"/>
              </a:solidFill>
              <a:ea typeface="华文新魏" panose="02010800040101010101" pitchFamily="2" charset="-122"/>
            </a:endParaRPr>
          </a:p>
          <a:p>
            <a:r>
              <a:rPr lang="zh-CN" altLang="en-US" b="1" dirty="0">
                <a:solidFill>
                  <a:schemeClr val="bg1"/>
                </a:solidFill>
                <a:ea typeface="华文新魏" panose="02010800040101010101" pitchFamily="2" charset="-122"/>
              </a:rPr>
              <a:t>配合</a:t>
            </a:r>
            <a:endParaRPr lang="zh-CN" altLang="en-US" b="1" dirty="0">
              <a:solidFill>
                <a:schemeClr val="bg1"/>
              </a:solidFill>
              <a:ea typeface="华文新魏" panose="02010800040101010101" pitchFamily="2" charset="-122"/>
            </a:endParaRPr>
          </a:p>
        </p:txBody>
      </p:sp>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17" name="组合 16"/>
          <p:cNvGrpSpPr/>
          <p:nvPr/>
        </p:nvGrpSpPr>
        <p:grpSpPr>
          <a:xfrm>
            <a:off x="0" y="116632"/>
            <a:ext cx="12288688" cy="802530"/>
            <a:chOff x="0" y="116632"/>
            <a:chExt cx="12288688" cy="802530"/>
          </a:xfrm>
        </p:grpSpPr>
        <p:sp>
          <p:nvSpPr>
            <p:cNvPr id="18" name="矩形 17"/>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a:t>
              </a:r>
              <a:r>
                <a:rPr lang="zh-CN" altLang="en-US" sz="2400" b="1" dirty="0">
                  <a:latin typeface="微软雅黑" panose="020B0503020204020204" pitchFamily="34" charset="-122"/>
                  <a:ea typeface="微软雅黑" panose="020B0503020204020204" pitchFamily="34" charset="-122"/>
                </a:rPr>
                <a:t>内容</a:t>
              </a:r>
              <a:endParaRPr lang="en-US" b="1"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616280" y="555130"/>
              <a:ext cx="3672408" cy="360040"/>
              <a:chOff x="1547664" y="2328896"/>
              <a:chExt cx="6192688" cy="605519"/>
            </a:xfrm>
          </p:grpSpPr>
          <p:cxnSp>
            <p:nvCxnSpPr>
              <p:cNvPr id="20" name="直接连接符 19"/>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BEBA8EAE-BF5A-486C-A8C5-ECC9F3942E4B}">
                <a14:imgProps xmlns:a14="http://schemas.microsoft.com/office/drawing/2010/main">
                  <a14:imgLayer r:embed="rId2">
                    <a14:imgEffect>
                      <a14:brightnessContrast contrast="-5000"/>
                    </a14:imgEffect>
                    <a14:imgEffect>
                      <a14:saturation sat="170000"/>
                    </a14:imgEffect>
                  </a14:imgLayer>
                </a14:imgProps>
              </a:ext>
            </a:extLst>
          </a:blip>
          <a:stretch>
            <a:fillRect/>
          </a:stretch>
        </p:blipFill>
        <p:spPr>
          <a:xfrm>
            <a:off x="2369475" y="937846"/>
            <a:ext cx="7391400" cy="5875020"/>
          </a:xfrm>
          <a:prstGeom prst="rect">
            <a:avLst/>
          </a:prstGeom>
        </p:spPr>
      </p:pic>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沟通</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2369476" y="1150882"/>
            <a:ext cx="7391400" cy="621933"/>
          </a:xfrm>
          <a:prstGeom prst="rect">
            <a:avLst/>
          </a:prstGeom>
          <a:solidFill>
            <a:schemeClr val="bg1">
              <a:lumMod val="85000"/>
              <a:alpha val="55000"/>
            </a:schemeClr>
          </a:solidFill>
        </p:spPr>
        <p:txBody>
          <a:bodyPr wrap="none" rtlCol="0" anchor="ctr" anchorCtr="0">
            <a:noAutofit/>
          </a:bodyPr>
          <a:lstStyle/>
          <a:p>
            <a:pPr algn="ct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宗教不会自己跑到人的脑子里，所以和尚很重要</a:t>
            </a:r>
            <a:endParaRPr lang="en-US"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1303" name="Group 2"/>
          <p:cNvGrpSpPr/>
          <p:nvPr/>
        </p:nvGrpSpPr>
        <p:grpSpPr bwMode="auto">
          <a:xfrm>
            <a:off x="2482850" y="1047751"/>
            <a:ext cx="7285038" cy="5260975"/>
            <a:chOff x="521" y="572"/>
            <a:chExt cx="4589" cy="3314"/>
          </a:xfrm>
        </p:grpSpPr>
        <p:grpSp>
          <p:nvGrpSpPr>
            <p:cNvPr id="311304" name="Group 3"/>
            <p:cNvGrpSpPr/>
            <p:nvPr/>
          </p:nvGrpSpPr>
          <p:grpSpPr bwMode="auto">
            <a:xfrm>
              <a:off x="1795" y="1207"/>
              <a:ext cx="2041" cy="2041"/>
              <a:chOff x="2018" y="1117"/>
              <a:chExt cx="2041" cy="2041"/>
            </a:xfrm>
          </p:grpSpPr>
          <p:sp>
            <p:nvSpPr>
              <p:cNvPr id="311305" name="Line 4"/>
              <p:cNvSpPr>
                <a:spLocks noChangeShapeType="1"/>
              </p:cNvSpPr>
              <p:nvPr/>
            </p:nvSpPr>
            <p:spPr bwMode="auto">
              <a:xfrm>
                <a:off x="2971" y="1117"/>
                <a:ext cx="0" cy="2041"/>
              </a:xfrm>
              <a:prstGeom prst="line">
                <a:avLst/>
              </a:prstGeom>
              <a:noFill/>
              <a:ln w="38100">
                <a:solidFill>
                  <a:srgbClr val="96969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微软雅黑" panose="020B0503020204020204" pitchFamily="34" charset="-122"/>
                  <a:ea typeface="微软雅黑" panose="020B0503020204020204" pitchFamily="34" charset="-122"/>
                </a:endParaRPr>
              </a:p>
            </p:txBody>
          </p:sp>
          <p:sp>
            <p:nvSpPr>
              <p:cNvPr id="311306" name="Line 5"/>
              <p:cNvSpPr>
                <a:spLocks noChangeShapeType="1"/>
              </p:cNvSpPr>
              <p:nvPr/>
            </p:nvSpPr>
            <p:spPr bwMode="auto">
              <a:xfrm rot="-5400000">
                <a:off x="3039" y="1117"/>
                <a:ext cx="0" cy="2041"/>
              </a:xfrm>
              <a:prstGeom prst="line">
                <a:avLst/>
              </a:prstGeom>
              <a:noFill/>
              <a:ln w="38100">
                <a:solidFill>
                  <a:srgbClr val="96969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微软雅黑" panose="020B0503020204020204" pitchFamily="34" charset="-122"/>
                  <a:ea typeface="微软雅黑" panose="020B0503020204020204" pitchFamily="34" charset="-122"/>
                </a:endParaRPr>
              </a:p>
            </p:txBody>
          </p:sp>
        </p:grpSp>
        <p:grpSp>
          <p:nvGrpSpPr>
            <p:cNvPr id="311307" name="Group 6"/>
            <p:cNvGrpSpPr/>
            <p:nvPr/>
          </p:nvGrpSpPr>
          <p:grpSpPr bwMode="auto">
            <a:xfrm rot="2700000">
              <a:off x="1768" y="1251"/>
              <a:ext cx="2041" cy="2041"/>
              <a:chOff x="2018" y="1117"/>
              <a:chExt cx="2041" cy="2041"/>
            </a:xfrm>
          </p:grpSpPr>
          <p:sp>
            <p:nvSpPr>
              <p:cNvPr id="311308" name="Line 7"/>
              <p:cNvSpPr>
                <a:spLocks noChangeShapeType="1"/>
              </p:cNvSpPr>
              <p:nvPr/>
            </p:nvSpPr>
            <p:spPr bwMode="auto">
              <a:xfrm>
                <a:off x="2971" y="1117"/>
                <a:ext cx="0" cy="2041"/>
              </a:xfrm>
              <a:prstGeom prst="line">
                <a:avLst/>
              </a:prstGeom>
              <a:noFill/>
              <a:ln w="38100">
                <a:solidFill>
                  <a:srgbClr val="96969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微软雅黑" panose="020B0503020204020204" pitchFamily="34" charset="-122"/>
                  <a:ea typeface="微软雅黑" panose="020B0503020204020204" pitchFamily="34" charset="-122"/>
                </a:endParaRPr>
              </a:p>
            </p:txBody>
          </p:sp>
          <p:sp>
            <p:nvSpPr>
              <p:cNvPr id="311309" name="Line 8"/>
              <p:cNvSpPr>
                <a:spLocks noChangeShapeType="1"/>
              </p:cNvSpPr>
              <p:nvPr/>
            </p:nvSpPr>
            <p:spPr bwMode="auto">
              <a:xfrm rot="-5400000">
                <a:off x="3039" y="1117"/>
                <a:ext cx="0" cy="2041"/>
              </a:xfrm>
              <a:prstGeom prst="line">
                <a:avLst/>
              </a:prstGeom>
              <a:noFill/>
              <a:ln w="38100">
                <a:solidFill>
                  <a:srgbClr val="96969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微软雅黑" panose="020B0503020204020204" pitchFamily="34" charset="-122"/>
                  <a:ea typeface="微软雅黑" panose="020B0503020204020204" pitchFamily="34" charset="-122"/>
                </a:endParaRPr>
              </a:p>
            </p:txBody>
          </p:sp>
        </p:grpSp>
        <p:sp>
          <p:nvSpPr>
            <p:cNvPr id="311310" name="Oval 9"/>
            <p:cNvSpPr>
              <a:spLocks noChangeArrowheads="1"/>
            </p:cNvSpPr>
            <p:nvPr/>
          </p:nvSpPr>
          <p:spPr bwMode="auto">
            <a:xfrm>
              <a:off x="2185" y="1633"/>
              <a:ext cx="1134" cy="113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b="1">
                <a:solidFill>
                  <a:schemeClr val="bg1"/>
                </a:solidFill>
                <a:latin typeface="微软雅黑" panose="020B0503020204020204" pitchFamily="34" charset="-122"/>
                <a:ea typeface="微软雅黑" panose="020B0503020204020204" pitchFamily="34" charset="-122"/>
              </a:endParaRPr>
            </a:p>
          </p:txBody>
        </p:sp>
        <p:sp>
          <p:nvSpPr>
            <p:cNvPr id="311311" name="Oval 10"/>
            <p:cNvSpPr>
              <a:spLocks noChangeArrowheads="1"/>
            </p:cNvSpPr>
            <p:nvPr/>
          </p:nvSpPr>
          <p:spPr bwMode="gray">
            <a:xfrm>
              <a:off x="2249" y="1706"/>
              <a:ext cx="998" cy="998"/>
            </a:xfrm>
            <a:prstGeom prst="ellipse">
              <a:avLst/>
            </a:prstGeom>
            <a:solidFill>
              <a:srgbClr val="6399AB"/>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rou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员工成长沟通体系</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2" name="Rectangle 11"/>
            <p:cNvSpPr>
              <a:spLocks noChangeArrowheads="1"/>
            </p:cNvSpPr>
            <p:nvPr/>
          </p:nvSpPr>
          <p:spPr bwMode="gray">
            <a:xfrm>
              <a:off x="2103" y="572"/>
              <a:ext cx="1270" cy="635"/>
            </a:xfrm>
            <a:prstGeom prst="rect">
              <a:avLst/>
            </a:prstGeom>
            <a:solidFill>
              <a:srgbClr val="B1A35D"/>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入司前沟通</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3" name="Rectangle 12"/>
            <p:cNvSpPr>
              <a:spLocks noChangeArrowheads="1"/>
            </p:cNvSpPr>
            <p:nvPr/>
          </p:nvSpPr>
          <p:spPr bwMode="gray">
            <a:xfrm>
              <a:off x="2103" y="3251"/>
              <a:ext cx="1270" cy="635"/>
            </a:xfrm>
            <a:prstGeom prst="rect">
              <a:avLst/>
            </a:prstGeom>
            <a:solidFill>
              <a:srgbClr val="B1A35D"/>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工作异动沟通</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4" name="Rectangle 13"/>
            <p:cNvSpPr>
              <a:spLocks noChangeArrowheads="1"/>
            </p:cNvSpPr>
            <p:nvPr/>
          </p:nvSpPr>
          <p:spPr bwMode="gray">
            <a:xfrm>
              <a:off x="3840" y="1907"/>
              <a:ext cx="1270" cy="635"/>
            </a:xfrm>
            <a:prstGeom prst="rect">
              <a:avLst/>
            </a:prstGeom>
            <a:solidFill>
              <a:srgbClr val="A1A646"/>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试用期间沟通</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5" name="Rectangle 14"/>
            <p:cNvSpPr>
              <a:spLocks noChangeArrowheads="1"/>
            </p:cNvSpPr>
            <p:nvPr/>
          </p:nvSpPr>
          <p:spPr bwMode="gray">
            <a:xfrm>
              <a:off x="521" y="1907"/>
              <a:ext cx="1270" cy="635"/>
            </a:xfrm>
            <a:prstGeom prst="rect">
              <a:avLst/>
            </a:prstGeom>
            <a:solidFill>
              <a:srgbClr val="A1A646"/>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离职面谈</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6" name="Rectangle 15"/>
            <p:cNvSpPr>
              <a:spLocks noChangeArrowheads="1"/>
            </p:cNvSpPr>
            <p:nvPr/>
          </p:nvSpPr>
          <p:spPr bwMode="gray">
            <a:xfrm>
              <a:off x="786" y="1130"/>
              <a:ext cx="1270" cy="635"/>
            </a:xfrm>
            <a:prstGeom prst="rect">
              <a:avLst/>
            </a:prstGeom>
            <a:solidFill>
              <a:srgbClr val="D973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离职后沟通</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7" name="Rectangle 16"/>
            <p:cNvSpPr>
              <a:spLocks noChangeArrowheads="1"/>
            </p:cNvSpPr>
            <p:nvPr/>
          </p:nvSpPr>
          <p:spPr bwMode="gray">
            <a:xfrm>
              <a:off x="3455" y="1130"/>
              <a:ext cx="1270" cy="635"/>
            </a:xfrm>
            <a:prstGeom prst="rect">
              <a:avLst/>
            </a:prstGeom>
            <a:solidFill>
              <a:srgbClr val="E0AD12"/>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岗前培训沟通</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8" name="Rectangle 17"/>
            <p:cNvSpPr>
              <a:spLocks noChangeArrowheads="1"/>
            </p:cNvSpPr>
            <p:nvPr/>
          </p:nvSpPr>
          <p:spPr bwMode="gray">
            <a:xfrm>
              <a:off x="786" y="2730"/>
              <a:ext cx="1270" cy="635"/>
            </a:xfrm>
            <a:prstGeom prst="rect">
              <a:avLst/>
            </a:prstGeom>
            <a:solidFill>
              <a:srgbClr val="E0AD12"/>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定期考核沟通</a:t>
              </a:r>
              <a:endParaRPr kumimoji="1" lang="zh-CN" altLang="en-US" b="1">
                <a:solidFill>
                  <a:schemeClr val="bg1"/>
                </a:solidFill>
                <a:latin typeface="微软雅黑" panose="020B0503020204020204" pitchFamily="34" charset="-122"/>
                <a:ea typeface="微软雅黑" panose="020B0503020204020204" pitchFamily="34" charset="-122"/>
              </a:endParaRPr>
            </a:p>
          </p:txBody>
        </p:sp>
        <p:sp>
          <p:nvSpPr>
            <p:cNvPr id="311319" name="Rectangle 18"/>
            <p:cNvSpPr>
              <a:spLocks noChangeArrowheads="1"/>
            </p:cNvSpPr>
            <p:nvPr/>
          </p:nvSpPr>
          <p:spPr bwMode="gray">
            <a:xfrm>
              <a:off x="3455" y="2730"/>
              <a:ext cx="1270" cy="635"/>
            </a:xfrm>
            <a:prstGeom prst="rect">
              <a:avLst/>
            </a:prstGeom>
            <a:solidFill>
              <a:srgbClr val="D973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转正沟通</a:t>
              </a:r>
              <a:endParaRPr kumimoji="1" lang="zh-CN" altLang="en-US" b="1">
                <a:solidFill>
                  <a:schemeClr val="bg1"/>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沟通</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p:cNvSpPr/>
          <p:nvPr/>
        </p:nvSpPr>
        <p:spPr>
          <a:xfrm>
            <a:off x="695400" y="1628800"/>
            <a:ext cx="2520280" cy="4464496"/>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面试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STAR</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职位内容</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汇报关系</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技能要求</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详细内容请参考面试技巧培训</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沟通</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矩形 2"/>
          <p:cNvSpPr/>
          <p:nvPr/>
        </p:nvSpPr>
        <p:spPr>
          <a:xfrm>
            <a:off x="695400" y="1634084"/>
            <a:ext cx="2520280" cy="64807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入</a:t>
            </a:r>
            <a:r>
              <a:rPr lang="zh-CN" altLang="en-US" b="1" dirty="0" smtClean="0">
                <a:latin typeface="微软雅黑" panose="020B0503020204020204" pitchFamily="34" charset="-122"/>
                <a:ea typeface="微软雅黑" panose="020B0503020204020204" pitchFamily="34" charset="-122"/>
              </a:rPr>
              <a:t>职前沟通</a:t>
            </a:r>
            <a:endParaRPr lang="en-US" b="1" dirty="0">
              <a:latin typeface="微软雅黑" panose="020B0503020204020204" pitchFamily="34" charset="-122"/>
              <a:ea typeface="微软雅黑" panose="020B0503020204020204" pitchFamily="34" charset="-122"/>
            </a:endParaRPr>
          </a:p>
        </p:txBody>
      </p:sp>
      <p:sp>
        <p:nvSpPr>
          <p:cNvPr id="36" name="矩形 35"/>
          <p:cNvSpPr/>
          <p:nvPr/>
        </p:nvSpPr>
        <p:spPr>
          <a:xfrm>
            <a:off x="3431704" y="1628800"/>
            <a:ext cx="2520280" cy="4464496"/>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On-boarding plan</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欢迎新同事</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学习目的、内容、要求</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公司规章制度</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沟通频率</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（第一周、第一个月、第二个月、第三个月）</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转正面谈、绩效目标</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6168008" y="1628800"/>
            <a:ext cx="2520280" cy="4464496"/>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原因、目的</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新岗位工作内容</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双向沟通</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公平、真诚</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必要</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时要循序渐进</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8904312" y="1628800"/>
            <a:ext cx="2520280" cy="4464496"/>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离职原因</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消除敌意和误会</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必要的挽留</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公司</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部门需要改进的地方</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离职后的联系</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公司的最新信息</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辞退或协商内容请往后翻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3431704" y="1634084"/>
            <a:ext cx="2520280" cy="64807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岗前培训</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试用期沟通</a:t>
            </a:r>
            <a:endParaRPr lang="en-US" b="1" dirty="0">
              <a:latin typeface="微软雅黑" panose="020B0503020204020204" pitchFamily="34" charset="-122"/>
              <a:ea typeface="微软雅黑" panose="020B0503020204020204" pitchFamily="34" charset="-122"/>
            </a:endParaRPr>
          </a:p>
        </p:txBody>
      </p:sp>
      <p:sp>
        <p:nvSpPr>
          <p:cNvPr id="44" name="矩形 43"/>
          <p:cNvSpPr/>
          <p:nvPr/>
        </p:nvSpPr>
        <p:spPr>
          <a:xfrm>
            <a:off x="6168008" y="1634084"/>
            <a:ext cx="2520280" cy="64807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职位变动沟通</a:t>
            </a:r>
            <a:endParaRPr lang="en-US" b="1" dirty="0">
              <a:latin typeface="微软雅黑" panose="020B0503020204020204" pitchFamily="34" charset="-122"/>
              <a:ea typeface="微软雅黑" panose="020B0503020204020204" pitchFamily="34" charset="-122"/>
            </a:endParaRPr>
          </a:p>
        </p:txBody>
      </p:sp>
      <p:sp>
        <p:nvSpPr>
          <p:cNvPr id="45" name="矩形 44"/>
          <p:cNvSpPr/>
          <p:nvPr/>
        </p:nvSpPr>
        <p:spPr>
          <a:xfrm>
            <a:off x="8904312" y="1634084"/>
            <a:ext cx="2520280" cy="64807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离职</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后沟通</a:t>
            </a:r>
            <a:endParaRPr 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linds(horizontal)">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36" grpId="0" animBg="1"/>
      <p:bldP spid="38" grpId="0" animBg="1"/>
      <p:bldP spid="40" grpId="0" animBg="1"/>
      <p:bldP spid="43" grpId="0" animBg="1"/>
      <p:bldP spid="44"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沟通</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1487488" y="1700808"/>
            <a:ext cx="9145016" cy="3462486"/>
          </a:xfrm>
          <a:prstGeom prst="rect">
            <a:avLst/>
          </a:prstGeom>
          <a:noFill/>
        </p:spPr>
        <p:txBody>
          <a:bodyPr wrap="square" rtlCol="0">
            <a:spAutoFit/>
          </a:bodyPr>
          <a:lstStyle/>
          <a:p>
            <a:pPr>
              <a:lnSpc>
                <a:spcPct val="150000"/>
              </a:lnSpc>
            </a:pP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小讨论：</a:t>
            </a:r>
            <a:endPar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厂内某岗位目前有员工六十人，经过流程优化和辅助设备的引进，现在该岗位只需要员工二十人，其他员工要分流到别的岗位，但是该岗位的工作环境、工作时间、工作内容、薪资水平都是相对比较好的，所以应该很多员工都不愿意分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部门需要一些有创意的人才，你面试并录用了一位非常有才华并且你坚信能为部门带来价值的人，对方对你描绘的工作和前景也很认同。你交代一位非常资深的主管负责带这个人。但是过了两个月，这个主管跟你反馈这个人学习不认真，同时你从别处听说这个人有很多牢骚并且有离职的打算。</a:t>
            </a: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2063552" y="1628800"/>
            <a:ext cx="4185761" cy="461665"/>
          </a:xfrm>
          <a:prstGeom prst="rect">
            <a:avLst/>
          </a:prstGeom>
          <a:noFill/>
        </p:spPr>
        <p:txBody>
          <a:bodyPr wrap="none" rtlCol="0">
            <a:spAutoFit/>
          </a:bodyPr>
          <a:lstStyle/>
          <a:p>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你有没有遇到过以下的困惑？</a:t>
            </a:r>
            <a:endParaRPr 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079776" y="2564904"/>
            <a:ext cx="6552728" cy="3384376"/>
          </a:xfrm>
          <a:prstGeom prst="rect">
            <a:avLst/>
          </a:prstGeom>
          <a:noFill/>
        </p:spPr>
        <p:txBody>
          <a:bodyPr wrap="square" rtlCol="0">
            <a:noAutofit/>
          </a:bodyPr>
          <a:lstStyle/>
          <a:p>
            <a:pPr marL="285750" indent="-285750">
              <a:lnSpc>
                <a:spcPct val="150000"/>
              </a:lnSpc>
              <a:buFontTx/>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王二在一个岗位上工作了十年，技能和流程都非常熟悉，自己负责的工作都能按时完成，但是很少主动帮助其他人，每天</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17:00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就准时下班</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张三每次在开始一个新的项目或者流程改变的时候都讨论得热火朝天，看起来干劲十足，但是过了两三个月就变得没什么动静了</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Tx/>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李四工作能力很强，工作计划和执行都很好，但是每件事都要征求上司的意见</a:t>
            </a: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stretch>
            <a:fillRect/>
          </a:stretch>
        </p:blipFill>
        <p:spPr>
          <a:xfrm>
            <a:off x="899126" y="2345641"/>
            <a:ext cx="2918460" cy="4229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1271464" y="4340711"/>
            <a:ext cx="9649072" cy="2400657"/>
          </a:xfrm>
          <a:prstGeom prst="rect">
            <a:avLst/>
          </a:prstGeom>
          <a:solidFill>
            <a:schemeClr val="bg1">
              <a:lumMod val="85000"/>
            </a:schemeClr>
          </a:solidFill>
        </p:spPr>
        <p:txBody>
          <a:bodyPr wrap="square" rtlCol="0">
            <a:spAutoFit/>
          </a:bodyPr>
          <a:lstStyle/>
          <a:p>
            <a:pPr>
              <a:lnSpc>
                <a:spcPct val="150000"/>
              </a:lnSpc>
            </a:pPr>
            <a:r>
              <a:rPr lang="zh-CN" altLang="en-US" sz="2000" dirty="0">
                <a:latin typeface="隶书" panose="02010509060101010101" pitchFamily="49" charset="-122"/>
                <a:ea typeface="隶书" panose="02010509060101010101" pitchFamily="49" charset="-122"/>
              </a:rPr>
              <a:t>你可以买到一个人的时间，你可以雇一个人到固定的工作岗位，你可以买到按时或按日计算的技术操作，但你买不到热情，买不到创造性，买不到全身心的投入，你不得不设法去争取这些</a:t>
            </a:r>
            <a:r>
              <a:rPr lang="zh-CN" altLang="en-US" sz="2000" dirty="0" smtClean="0">
                <a:latin typeface="隶书" panose="02010509060101010101" pitchFamily="49" charset="-122"/>
                <a:ea typeface="隶书" panose="02010509060101010101" pitchFamily="49" charset="-122"/>
              </a:rPr>
              <a:t>。</a:t>
            </a:r>
            <a:endParaRPr lang="en-US" altLang="zh-CN" sz="2000" dirty="0" smtClean="0">
              <a:latin typeface="隶书" panose="02010509060101010101" pitchFamily="49" charset="-122"/>
              <a:ea typeface="隶书" panose="02010509060101010101" pitchFamily="49" charset="-122"/>
            </a:endParaRPr>
          </a:p>
          <a:p>
            <a:pPr algn="r">
              <a:lnSpc>
                <a:spcPct val="150000"/>
              </a:lnSpc>
            </a:pPr>
            <a:endParaRPr lang="en-US" altLang="zh-CN" sz="2000" dirty="0" smtClean="0">
              <a:latin typeface="隶书" panose="02010509060101010101" pitchFamily="49" charset="-122"/>
              <a:ea typeface="隶书" panose="02010509060101010101" pitchFamily="49" charset="-122"/>
            </a:endParaRPr>
          </a:p>
          <a:p>
            <a:pPr algn="r">
              <a:lnSpc>
                <a:spcPct val="150000"/>
              </a:lnSpc>
            </a:pPr>
            <a:r>
              <a:rPr lang="en-US" altLang="zh-CN" sz="2000" dirty="0" smtClean="0">
                <a:latin typeface="隶书" panose="02010509060101010101" pitchFamily="49" charset="-122"/>
                <a:ea typeface="隶书" panose="02010509060101010101" pitchFamily="49" charset="-122"/>
              </a:rPr>
              <a:t>--- </a:t>
            </a:r>
            <a:r>
              <a:rPr lang="zh-CN" altLang="en-US" sz="2000" dirty="0" smtClean="0">
                <a:latin typeface="隶书" panose="02010509060101010101" pitchFamily="49" charset="-122"/>
                <a:ea typeface="隶书" panose="02010509060101010101" pitchFamily="49" charset="-122"/>
              </a:rPr>
              <a:t>弗朗西斯，</a:t>
            </a:r>
            <a:r>
              <a:rPr lang="en-US" altLang="zh-CN" sz="2000" dirty="0" smtClean="0">
                <a:latin typeface="隶书" panose="02010509060101010101" pitchFamily="49" charset="-122"/>
                <a:ea typeface="隶书" panose="02010509060101010101" pitchFamily="49" charset="-122"/>
              </a:rPr>
              <a:t>Jack C. Francis</a:t>
            </a:r>
            <a:endParaRPr lang="en-US" sz="2000" dirty="0">
              <a:latin typeface="隶书" panose="02010509060101010101" pitchFamily="49" charset="-122"/>
              <a:ea typeface="隶书" panose="02010509060101010101" pitchFamily="49" charset="-122"/>
            </a:endParaRPr>
          </a:p>
        </p:txBody>
      </p:sp>
      <p:sp>
        <p:nvSpPr>
          <p:cNvPr id="4" name="文本框 3"/>
          <p:cNvSpPr txBox="1"/>
          <p:nvPr/>
        </p:nvSpPr>
        <p:spPr>
          <a:xfrm>
            <a:off x="2207568" y="1909301"/>
            <a:ext cx="7992888" cy="1569660"/>
          </a:xfrm>
          <a:prstGeom prst="rect">
            <a:avLst/>
          </a:prstGeom>
          <a:noFill/>
        </p:spPr>
        <p:txBody>
          <a:bodyPr wrap="square" rtlCol="0">
            <a:spAutoFit/>
          </a:bodyPr>
          <a:lstStyle/>
          <a:p>
            <a:pPr algn="ctr">
              <a:lnSpc>
                <a:spcPct val="150000"/>
              </a:lnSpc>
            </a:pP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激励，</a:t>
            </a:r>
            <a:endParaRPr lang="en-US" altLang="zh-CN" sz="2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指激发员工的工作动机，也就是说用各种有效的方法去</a:t>
            </a:r>
            <a:r>
              <a:rPr lang="zh-CN" altLang="en-US" sz="2000" b="1" dirty="0">
                <a:solidFill>
                  <a:srgbClr val="FF0000"/>
                </a:solidFill>
                <a:latin typeface="微软雅黑" panose="020B0503020204020204" pitchFamily="34" charset="-122"/>
                <a:ea typeface="微软雅黑" panose="020B0503020204020204" pitchFamily="34" charset="-122"/>
              </a:rPr>
              <a:t>调动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员工的积极性和创造性，使员工努力去完成</a:t>
            </a:r>
            <a:r>
              <a:rPr lang="zh-CN" altLang="en-US" sz="2000" b="1" dirty="0">
                <a:solidFill>
                  <a:srgbClr val="FF0000"/>
                </a:solidFill>
                <a:latin typeface="微软雅黑" panose="020B0503020204020204" pitchFamily="34" charset="-122"/>
                <a:ea typeface="微软雅黑" panose="020B0503020204020204" pitchFamily="34" charset="-122"/>
              </a:rPr>
              <a:t>组织的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任务，实现</a:t>
            </a:r>
            <a:r>
              <a:rPr lang="zh-CN" altLang="en-US" sz="2000" b="1" dirty="0">
                <a:solidFill>
                  <a:srgbClr val="FF0000"/>
                </a:solidFill>
                <a:latin typeface="微软雅黑" panose="020B0503020204020204" pitchFamily="34" charset="-122"/>
                <a:ea typeface="微软雅黑" panose="020B0503020204020204" pitchFamily="34" charset="-122"/>
              </a:rPr>
              <a:t>组织的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目标。</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39832" y="1379731"/>
            <a:ext cx="3025304" cy="4437112"/>
          </a:xfrm>
          <a:prstGeom prst="rect">
            <a:avLst/>
          </a:prstGeom>
        </p:spPr>
      </p:pic>
      <p:sp>
        <p:nvSpPr>
          <p:cNvPr id="5" name="左右箭头 4"/>
          <p:cNvSpPr/>
          <p:nvPr/>
        </p:nvSpPr>
        <p:spPr>
          <a:xfrm>
            <a:off x="839416" y="5517232"/>
            <a:ext cx="7416824" cy="864096"/>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满意                                    中性                                   不满意</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3"/>
          <p:cNvSpPr>
            <a:spLocks noChangeArrowheads="1"/>
          </p:cNvSpPr>
          <p:nvPr/>
        </p:nvSpPr>
        <p:spPr bwMode="auto">
          <a:xfrm>
            <a:off x="1055739" y="1482452"/>
            <a:ext cx="3384077" cy="3818756"/>
          </a:xfrm>
          <a:prstGeom prst="rect">
            <a:avLst/>
          </a:prstGeom>
          <a:noFill/>
          <a:ln w="25400">
            <a:solidFill>
              <a:srgbClr val="6399AB"/>
            </a:solidFill>
            <a:miter lim="800000"/>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kumimoji="1">
                <a:solidFill>
                  <a:schemeClr val="tx1"/>
                </a:solidFill>
                <a:latin typeface="Arial" panose="020B0604020202020204" pitchFamily="34" charset="0"/>
                <a:ea typeface="PMingLiU" panose="02020500000000000000" pitchFamily="18" charset="-120"/>
              </a:defRPr>
            </a:lvl1pPr>
            <a:lvl2pPr marL="742950" indent="-285750" eaLnBrk="0" hangingPunct="0">
              <a:defRPr kumimoji="1">
                <a:solidFill>
                  <a:schemeClr val="tx1"/>
                </a:solidFill>
                <a:latin typeface="Arial" panose="020B0604020202020204" pitchFamily="34" charset="0"/>
                <a:ea typeface="PMingLiU" panose="02020500000000000000" pitchFamily="18" charset="-120"/>
              </a:defRPr>
            </a:lvl2pPr>
            <a:lvl3pPr marL="1143000" indent="-228600" eaLnBrk="0" hangingPunct="0">
              <a:defRPr kumimoji="1">
                <a:solidFill>
                  <a:schemeClr val="tx1"/>
                </a:solidFill>
                <a:latin typeface="Arial" panose="020B0604020202020204" pitchFamily="34" charset="0"/>
                <a:ea typeface="PMingLiU" panose="02020500000000000000" pitchFamily="18" charset="-120"/>
              </a:defRPr>
            </a:lvl3pPr>
            <a:lvl4pPr marL="1600200" indent="-228600" eaLnBrk="0" hangingPunct="0">
              <a:defRPr kumimoji="1">
                <a:solidFill>
                  <a:schemeClr val="tx1"/>
                </a:solidFill>
                <a:latin typeface="Arial" panose="020B0604020202020204" pitchFamily="34" charset="0"/>
                <a:ea typeface="PMingLiU" panose="02020500000000000000" pitchFamily="18" charset="-120"/>
              </a:defRPr>
            </a:lvl4pPr>
            <a:lvl5pPr marL="2057400" indent="-228600" eaLnBrk="0" hangingPunct="0">
              <a:defRPr kumimoji="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成就</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赏识</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挑战性</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工作</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增加</a:t>
            </a:r>
            <a:r>
              <a:rPr lang="zh-CN" altLang="en-US" dirty="0">
                <a:latin typeface="微软雅黑" panose="020B0503020204020204" pitchFamily="34" charset="-122"/>
                <a:ea typeface="微软雅黑" panose="020B0503020204020204" pitchFamily="34" charset="-122"/>
              </a:rPr>
              <a:t>的工作</a:t>
            </a:r>
            <a:r>
              <a:rPr lang="zh-CN" altLang="en-US" dirty="0" smtClean="0">
                <a:latin typeface="微软雅黑" panose="020B0503020204020204" pitchFamily="34" charset="-122"/>
                <a:ea typeface="微软雅黑" panose="020B0503020204020204" pitchFamily="34" charset="-122"/>
              </a:rPr>
              <a:t>责任</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成长</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发展</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机会</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7" name="Rectangle 4"/>
          <p:cNvSpPr>
            <a:spLocks noChangeArrowheads="1"/>
          </p:cNvSpPr>
          <p:nvPr/>
        </p:nvSpPr>
        <p:spPr bwMode="gray">
          <a:xfrm>
            <a:off x="1068439" y="1493565"/>
            <a:ext cx="3367097" cy="723900"/>
          </a:xfrm>
          <a:prstGeom prst="rect">
            <a:avLst/>
          </a:prstGeom>
          <a:solidFill>
            <a:srgbClr val="6399AB"/>
          </a:solidFill>
          <a:ln>
            <a:noFill/>
          </a:ln>
          <a:effectLst/>
          <a:extLst>
            <a:ext uri="{91240B29-F687-4F45-9708-019B960494DF}">
              <a14:hiddenLine xmlns:a14="http://schemas.microsoft.com/office/drawing/2010/main" w="25400">
                <a:solidFill>
                  <a:srgbClr val="FFFFFF"/>
                </a:solidFill>
                <a:miter lim="800000"/>
                <a:headEnd/>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eaLnBrk="0" hangingPunct="0">
              <a:defRPr kumimoji="1">
                <a:solidFill>
                  <a:schemeClr val="tx1"/>
                </a:solidFill>
                <a:latin typeface="Arial" panose="020B0604020202020204" pitchFamily="34" charset="0"/>
                <a:ea typeface="PMingLiU" panose="02020500000000000000" pitchFamily="18" charset="-120"/>
              </a:defRPr>
            </a:lvl1pPr>
            <a:lvl2pPr marL="742950" indent="-285750" eaLnBrk="0" hangingPunct="0">
              <a:defRPr kumimoji="1">
                <a:solidFill>
                  <a:schemeClr val="tx1"/>
                </a:solidFill>
                <a:latin typeface="Arial" panose="020B0604020202020204" pitchFamily="34" charset="0"/>
                <a:ea typeface="PMingLiU" panose="02020500000000000000" pitchFamily="18" charset="-120"/>
              </a:defRPr>
            </a:lvl2pPr>
            <a:lvl3pPr marL="1143000" indent="-228600" eaLnBrk="0" hangingPunct="0">
              <a:defRPr kumimoji="1">
                <a:solidFill>
                  <a:schemeClr val="tx1"/>
                </a:solidFill>
                <a:latin typeface="Arial" panose="020B0604020202020204" pitchFamily="34" charset="0"/>
                <a:ea typeface="PMingLiU" panose="02020500000000000000" pitchFamily="18" charset="-120"/>
              </a:defRPr>
            </a:lvl3pPr>
            <a:lvl4pPr marL="1600200" indent="-228600" eaLnBrk="0" hangingPunct="0">
              <a:defRPr kumimoji="1">
                <a:solidFill>
                  <a:schemeClr val="tx1"/>
                </a:solidFill>
                <a:latin typeface="Arial" panose="020B0604020202020204" pitchFamily="34" charset="0"/>
                <a:ea typeface="PMingLiU" panose="02020500000000000000" pitchFamily="18" charset="-120"/>
              </a:defRPr>
            </a:lvl4pPr>
            <a:lvl5pPr marL="2057400" indent="-228600" eaLnBrk="0" hangingPunct="0">
              <a:defRPr kumimoji="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激励因素</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Rectangle 5"/>
          <p:cNvSpPr>
            <a:spLocks noChangeArrowheads="1"/>
          </p:cNvSpPr>
          <p:nvPr/>
        </p:nvSpPr>
        <p:spPr bwMode="auto">
          <a:xfrm>
            <a:off x="4471348" y="1482452"/>
            <a:ext cx="3384077" cy="3818756"/>
          </a:xfrm>
          <a:prstGeom prst="rect">
            <a:avLst/>
          </a:prstGeom>
          <a:noFill/>
          <a:ln w="25400">
            <a:solidFill>
              <a:srgbClr val="E0AD12"/>
            </a:solidFill>
            <a:miter lim="800000"/>
            <a:tailEnd type="none" w="lg"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kumimoji="1">
                <a:solidFill>
                  <a:schemeClr val="tx1"/>
                </a:solidFill>
                <a:latin typeface="Arial" panose="020B0604020202020204" pitchFamily="34" charset="0"/>
                <a:ea typeface="PMingLiU" panose="02020500000000000000" pitchFamily="18" charset="-120"/>
              </a:defRPr>
            </a:lvl1pPr>
            <a:lvl2pPr marL="742950" indent="-285750" eaLnBrk="0" hangingPunct="0">
              <a:defRPr kumimoji="1">
                <a:solidFill>
                  <a:schemeClr val="tx1"/>
                </a:solidFill>
                <a:latin typeface="Arial" panose="020B0604020202020204" pitchFamily="34" charset="0"/>
                <a:ea typeface="PMingLiU" panose="02020500000000000000" pitchFamily="18" charset="-120"/>
              </a:defRPr>
            </a:lvl2pPr>
            <a:lvl3pPr marL="1143000" indent="-228600" eaLnBrk="0" hangingPunct="0">
              <a:defRPr kumimoji="1">
                <a:solidFill>
                  <a:schemeClr val="tx1"/>
                </a:solidFill>
                <a:latin typeface="Arial" panose="020B0604020202020204" pitchFamily="34" charset="0"/>
                <a:ea typeface="PMingLiU" panose="02020500000000000000" pitchFamily="18" charset="-120"/>
              </a:defRPr>
            </a:lvl3pPr>
            <a:lvl4pPr marL="1600200" indent="-228600" eaLnBrk="0" hangingPunct="0">
              <a:defRPr kumimoji="1">
                <a:solidFill>
                  <a:schemeClr val="tx1"/>
                </a:solidFill>
                <a:latin typeface="Arial" panose="020B0604020202020204" pitchFamily="34" charset="0"/>
                <a:ea typeface="PMingLiU" panose="02020500000000000000" pitchFamily="18" charset="-120"/>
              </a:defRPr>
            </a:lvl4pPr>
            <a:lvl5pPr marL="2057400" indent="-228600" eaLnBrk="0" hangingPunct="0">
              <a:defRPr kumimoji="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441325" indent="-268605" eaLnBrk="1" hangingPunct="1">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公司政策</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稳定与保障</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地位</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监督</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人际关系</a:t>
            </a:r>
            <a:endParaRPr lang="en-US" altLang="zh-CN" dirty="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物质</a:t>
            </a:r>
            <a:r>
              <a:rPr lang="zh-CN" altLang="en-US" dirty="0">
                <a:latin typeface="微软雅黑" panose="020B0503020204020204" pitchFamily="34" charset="-122"/>
                <a:ea typeface="微软雅黑" panose="020B0503020204020204" pitchFamily="34" charset="-122"/>
              </a:rPr>
              <a:t>工作</a:t>
            </a:r>
            <a:r>
              <a:rPr lang="zh-CN" altLang="en-US" dirty="0" smtClean="0">
                <a:latin typeface="微软雅黑" panose="020B0503020204020204" pitchFamily="34" charset="-122"/>
                <a:ea typeface="微软雅黑" panose="020B0503020204020204" pitchFamily="34" charset="-122"/>
              </a:rPr>
              <a:t>条件</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工资福利</a:t>
            </a:r>
            <a:endParaRPr lang="en-US" altLang="zh-CN" dirty="0" smtClean="0">
              <a:latin typeface="微软雅黑" panose="020B0503020204020204" pitchFamily="34" charset="-122"/>
              <a:ea typeface="微软雅黑" panose="020B0503020204020204" pitchFamily="34" charset="-122"/>
            </a:endParaRPr>
          </a:p>
          <a:p>
            <a:pPr marL="441325" indent="-268605" eaLnBrk="1" hangingPunct="1">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9" name="Rectangle 6"/>
          <p:cNvSpPr>
            <a:spLocks noChangeArrowheads="1"/>
          </p:cNvSpPr>
          <p:nvPr/>
        </p:nvSpPr>
        <p:spPr bwMode="gray">
          <a:xfrm>
            <a:off x="4482569" y="1493565"/>
            <a:ext cx="3367097" cy="723900"/>
          </a:xfrm>
          <a:prstGeom prst="rect">
            <a:avLst/>
          </a:prstGeom>
          <a:solidFill>
            <a:srgbClr val="E0AD12"/>
          </a:solidFill>
          <a:ln>
            <a:noFill/>
          </a:ln>
          <a:effectLst/>
          <a:extLst>
            <a:ext uri="{91240B29-F687-4F45-9708-019B960494DF}">
              <a14:hiddenLine xmlns:a14="http://schemas.microsoft.com/office/drawing/2010/main" w="25400">
                <a:solidFill>
                  <a:srgbClr val="FFFFFF"/>
                </a:solidFill>
                <a:miter lim="800000"/>
                <a:headEnd/>
                <a:tailEnd type="none" w="lg"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eaLnBrk="0" hangingPunct="0">
              <a:defRPr kumimoji="1">
                <a:solidFill>
                  <a:schemeClr val="tx1"/>
                </a:solidFill>
                <a:latin typeface="Arial" panose="020B0604020202020204" pitchFamily="34" charset="0"/>
                <a:ea typeface="PMingLiU" panose="02020500000000000000" pitchFamily="18" charset="-120"/>
              </a:defRPr>
            </a:lvl1pPr>
            <a:lvl2pPr marL="742950" indent="-285750" eaLnBrk="0" hangingPunct="0">
              <a:defRPr kumimoji="1">
                <a:solidFill>
                  <a:schemeClr val="tx1"/>
                </a:solidFill>
                <a:latin typeface="Arial" panose="020B0604020202020204" pitchFamily="34" charset="0"/>
                <a:ea typeface="PMingLiU" panose="02020500000000000000" pitchFamily="18" charset="-120"/>
              </a:defRPr>
            </a:lvl2pPr>
            <a:lvl3pPr marL="1143000" indent="-228600" eaLnBrk="0" hangingPunct="0">
              <a:defRPr kumimoji="1">
                <a:solidFill>
                  <a:schemeClr val="tx1"/>
                </a:solidFill>
                <a:latin typeface="Arial" panose="020B0604020202020204" pitchFamily="34" charset="0"/>
                <a:ea typeface="PMingLiU" panose="02020500000000000000" pitchFamily="18" charset="-120"/>
              </a:defRPr>
            </a:lvl3pPr>
            <a:lvl4pPr marL="1600200" indent="-228600" eaLnBrk="0" hangingPunct="0">
              <a:defRPr kumimoji="1">
                <a:solidFill>
                  <a:schemeClr val="tx1"/>
                </a:solidFill>
                <a:latin typeface="Arial" panose="020B0604020202020204" pitchFamily="34" charset="0"/>
                <a:ea typeface="PMingLiU" panose="02020500000000000000" pitchFamily="18" charset="-120"/>
              </a:defRPr>
            </a:lvl4pPr>
            <a:lvl5pPr marL="2057400" indent="-228600" eaLnBrk="0" hangingPunct="0">
              <a:defRPr kumimoji="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保健因素</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3"/>
          <p:cNvSpPr txBox="1">
            <a:spLocks noChangeArrowheads="1"/>
          </p:cNvSpPr>
          <p:nvPr/>
        </p:nvSpPr>
        <p:spPr bwMode="auto">
          <a:xfrm>
            <a:off x="3184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p>
        </p:txBody>
      </p:sp>
      <p:sp>
        <p:nvSpPr>
          <p:cNvPr id="3" name="灯片编号占位符 2"/>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aphicFrame>
        <p:nvGraphicFramePr>
          <p:cNvPr id="4" name="图示 3"/>
          <p:cNvGraphicFramePr/>
          <p:nvPr/>
        </p:nvGraphicFramePr>
        <p:xfrm>
          <a:off x="1991544" y="1460310"/>
          <a:ext cx="8128000" cy="41289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14" name="图示 13"/>
          <p:cNvGraphicFramePr/>
          <p:nvPr/>
        </p:nvGraphicFramePr>
        <p:xfrm>
          <a:off x="1388492" y="1412776"/>
          <a:ext cx="4226115" cy="41360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5" name="图示 14"/>
          <p:cNvGraphicFramePr/>
          <p:nvPr/>
        </p:nvGraphicFramePr>
        <p:xfrm>
          <a:off x="5764243" y="1792523"/>
          <a:ext cx="2163014" cy="32646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6" name="图示 15"/>
          <p:cNvGraphicFramePr/>
          <p:nvPr/>
        </p:nvGraphicFramePr>
        <p:xfrm>
          <a:off x="8162533" y="1816587"/>
          <a:ext cx="3118043" cy="326462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5" name="上箭头 4"/>
          <p:cNvSpPr/>
          <p:nvPr/>
        </p:nvSpPr>
        <p:spPr>
          <a:xfrm>
            <a:off x="767408" y="1412776"/>
            <a:ext cx="288032" cy="4104456"/>
          </a:xfrm>
          <a:prstGeom prst="up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479376" y="1052736"/>
            <a:ext cx="864096" cy="307777"/>
          </a:xfrm>
          <a:prstGeom prst="rect">
            <a:avLst/>
          </a:prstGeom>
          <a:noFill/>
        </p:spPr>
        <p:txBody>
          <a:bodyPr wrap="square" rtlCol="0">
            <a:spAutoFit/>
          </a:bodyPr>
          <a:lstStyle/>
          <a:p>
            <a:pPr algn="ct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复杂的</a:t>
            </a:r>
            <a:endParaRPr 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79376" y="5610726"/>
            <a:ext cx="864096" cy="307777"/>
          </a:xfrm>
          <a:prstGeom prst="rect">
            <a:avLst/>
          </a:prstGeom>
          <a:noFill/>
        </p:spPr>
        <p:txBody>
          <a:bodyPr wrap="square" rtlCol="0">
            <a:spAutoFit/>
          </a:bodyPr>
          <a:lstStyle/>
          <a:p>
            <a:pPr algn="ct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基本</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的</a:t>
            </a:r>
            <a:endParaRPr 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407368" y="3140968"/>
            <a:ext cx="100811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上升顺序</a:t>
            </a:r>
            <a:endParaRPr 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207568" y="980728"/>
            <a:ext cx="2088232"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马斯洛需求理论</a:t>
            </a:r>
            <a:endParaRPr lang="en-US"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663952" y="1002214"/>
            <a:ext cx="2088232"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一般激励因素</a:t>
            </a:r>
            <a:endParaRPr lang="en-US"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256240" y="980728"/>
            <a:ext cx="2088232"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组织措施</a:t>
            </a:r>
            <a:endParaRPr lang="en-US"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919536" y="5877272"/>
            <a:ext cx="8568952" cy="830997"/>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人</a:t>
            </a:r>
            <a:r>
              <a:rPr lang="zh-CN" altLang="en-US" sz="1600" dirty="0">
                <a:latin typeface="微软雅黑" panose="020B0503020204020204" pitchFamily="34" charset="-122"/>
                <a:ea typeface="微软雅黑" panose="020B0503020204020204" pitchFamily="34" charset="-122"/>
              </a:rPr>
              <a:t>的行为受其需要的驱动，但是已满足的需要不能起到</a:t>
            </a:r>
            <a:r>
              <a:rPr lang="zh-CN" altLang="en-US" sz="1600" dirty="0" smtClean="0">
                <a:latin typeface="微软雅黑" panose="020B0503020204020204" pitchFamily="34" charset="-122"/>
                <a:ea typeface="微软雅黑" panose="020B0503020204020204" pitchFamily="34" charset="-122"/>
              </a:rPr>
              <a:t>激励</a:t>
            </a:r>
            <a:r>
              <a:rPr lang="zh-CN" altLang="en-US" sz="1600" dirty="0">
                <a:latin typeface="微软雅黑" panose="020B0503020204020204" pitchFamily="34" charset="-122"/>
                <a:ea typeface="微软雅黑" panose="020B0503020204020204" pitchFamily="34" charset="-122"/>
              </a:rPr>
              <a:t>作用</a:t>
            </a:r>
            <a:r>
              <a:rPr lang="zh-CN" altLang="en-US" sz="1600" dirty="0" smtClean="0">
                <a:latin typeface="微软雅黑" panose="020B0503020204020204" pitchFamily="34" charset="-122"/>
                <a:ea typeface="微软雅黑" panose="020B0503020204020204" pitchFamily="34" charset="-122"/>
              </a:rPr>
              <a:t>。人们</a:t>
            </a:r>
            <a:r>
              <a:rPr lang="zh-CN" altLang="en-US" sz="1600" dirty="0">
                <a:latin typeface="微软雅黑" panose="020B0503020204020204" pitchFamily="34" charset="-122"/>
                <a:ea typeface="微软雅黑" panose="020B0503020204020204" pitchFamily="34" charset="-122"/>
              </a:rPr>
              <a:t>可能同时存在几种需要，但强度不同，其中强度</a:t>
            </a:r>
            <a:r>
              <a:rPr lang="zh-CN" altLang="en-US" sz="1600" dirty="0" smtClean="0">
                <a:latin typeface="微软雅黑" panose="020B0503020204020204" pitchFamily="34" charset="-122"/>
                <a:ea typeface="微软雅黑" panose="020B0503020204020204" pitchFamily="34" charset="-122"/>
              </a:rPr>
              <a:t>最大的</a:t>
            </a:r>
            <a:r>
              <a:rPr lang="zh-CN" altLang="en-US" sz="1600" dirty="0">
                <a:latin typeface="微软雅黑" panose="020B0503020204020204" pitchFamily="34" charset="-122"/>
                <a:ea typeface="微软雅黑" panose="020B0503020204020204" pitchFamily="34" charset="-122"/>
              </a:rPr>
              <a:t>称为</a:t>
            </a:r>
            <a:r>
              <a:rPr lang="zh-CN" altLang="en-US" sz="1600" b="1" dirty="0">
                <a:solidFill>
                  <a:srgbClr val="FF0000"/>
                </a:solidFill>
                <a:latin typeface="微软雅黑" panose="020B0503020204020204" pitchFamily="34" charset="-122"/>
                <a:ea typeface="微软雅黑" panose="020B0503020204020204" pitchFamily="34" charset="-122"/>
              </a:rPr>
              <a:t>主导需要</a:t>
            </a:r>
            <a:r>
              <a:rPr lang="zh-CN" altLang="en-US" sz="1600" dirty="0">
                <a:latin typeface="微软雅黑" panose="020B0503020204020204" pitchFamily="34" charset="-122"/>
                <a:ea typeface="微软雅黑" panose="020B0503020204020204" pitchFamily="34" charset="-122"/>
              </a:rPr>
              <a:t>。人的行为是由当时的主导需要决定的</a:t>
            </a: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 name="组合 14"/>
          <p:cNvGrpSpPr/>
          <p:nvPr/>
        </p:nvGrpSpPr>
        <p:grpSpPr>
          <a:xfrm>
            <a:off x="839416" y="1397010"/>
            <a:ext cx="6965073" cy="5073755"/>
            <a:chOff x="859738" y="1825625"/>
            <a:chExt cx="4841875" cy="2744062"/>
          </a:xfrm>
        </p:grpSpPr>
        <p:sp>
          <p:nvSpPr>
            <p:cNvPr id="16" name="Rectangle 2"/>
            <p:cNvSpPr>
              <a:spLocks noChangeArrowheads="1"/>
            </p:cNvSpPr>
            <p:nvPr/>
          </p:nvSpPr>
          <p:spPr bwMode="auto">
            <a:xfrm>
              <a:off x="859738" y="1825625"/>
              <a:ext cx="4841875" cy="2566987"/>
            </a:xfrm>
            <a:prstGeom prst="rect">
              <a:avLst/>
            </a:prstGeom>
            <a:solidFill>
              <a:srgbClr val="DDDDDD"/>
            </a:solidFill>
            <a:ln w="9525">
              <a:noFill/>
              <a:miter lim="800000"/>
            </a:ln>
          </p:spPr>
          <p:txBody>
            <a:bodyPr wrap="none" anchor="ctr"/>
            <a:lstStyle/>
            <a:p>
              <a:endParaRPr lang="de-CH" sz="1200" smtClean="0">
                <a:latin typeface="微软雅黑" panose="020B0503020204020204" pitchFamily="34" charset="-122"/>
                <a:ea typeface="微软雅黑" panose="020B0503020204020204" pitchFamily="34" charset="-122"/>
              </a:endParaRPr>
            </a:p>
          </p:txBody>
        </p:sp>
        <p:sp>
          <p:nvSpPr>
            <p:cNvPr id="17" name="Text Box 7"/>
            <p:cNvSpPr txBox="1">
              <a:spLocks noChangeArrowheads="1"/>
            </p:cNvSpPr>
            <p:nvPr/>
          </p:nvSpPr>
          <p:spPr bwMode="auto">
            <a:xfrm>
              <a:off x="1101144" y="1922441"/>
              <a:ext cx="413648" cy="183102"/>
            </a:xfrm>
            <a:prstGeom prst="rect">
              <a:avLst/>
            </a:prstGeom>
            <a:noFill/>
            <a:ln w="9525">
              <a:noFill/>
              <a:miter lim="800000"/>
            </a:ln>
          </p:spPr>
          <p:txBody>
            <a:bodyPr wrap="none">
              <a:spAutoFit/>
            </a:bodyPr>
            <a:lstStyle/>
            <a:p>
              <a:r>
                <a:rPr lang="zh-CN" altLang="en-US" sz="1600" b="1" dirty="0">
                  <a:latin typeface="微软雅黑" panose="020B0503020204020204" pitchFamily="34" charset="-122"/>
                  <a:ea typeface="微软雅黑" panose="020B0503020204020204" pitchFamily="34" charset="-122"/>
                </a:rPr>
                <a:t>潜力</a:t>
              </a:r>
              <a:endParaRPr lang="de-DE" sz="1600" b="1" dirty="0" smtClean="0">
                <a:latin typeface="微软雅黑" panose="020B0503020204020204" pitchFamily="34" charset="-122"/>
                <a:ea typeface="微软雅黑" panose="020B0503020204020204" pitchFamily="34" charset="-122"/>
              </a:endParaRPr>
            </a:p>
          </p:txBody>
        </p:sp>
        <p:graphicFrame>
          <p:nvGraphicFramePr>
            <p:cNvPr id="18" name="Group 478"/>
            <p:cNvGraphicFramePr/>
            <p:nvPr/>
          </p:nvGraphicFramePr>
          <p:xfrm>
            <a:off x="859738" y="2141342"/>
            <a:ext cx="6907238" cy="4489997"/>
          </p:xfrm>
          <a:graphic>
            <a:graphicData uri="http://schemas.openxmlformats.org/drawingml/2006/table">
              <a:tbl>
                <a:tblPr/>
                <a:tblGrid>
                  <a:gridCol w="955537"/>
                  <a:gridCol w="2013734"/>
                  <a:gridCol w="1974248"/>
                  <a:gridCol w="1963719"/>
                </a:tblGrid>
                <a:tr h="1162780">
                  <a:tc>
                    <a:txBody>
                      <a:bodyPr/>
                      <a:lstStyle/>
                      <a:p>
                        <a:pPr marL="0" marR="0" lvl="0" indent="0" algn="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5. </a:t>
                        </a: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超出</a:t>
                        </a:r>
                        <a:endPar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标准</a:t>
                        </a:r>
                        <a:endParaRPr kumimoji="0" 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marL="0" marR="90000" marT="46800" marB="4680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defRPr/>
                        </a:pPr>
                        <a:endPar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defRPr/>
                        </a:pPr>
                        <a:r>
                          <a:rPr kumimoji="0" lang="en-US" altLang="zh-CN"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t>
                        </a:r>
                        <a:endParaRPr kumimoji="0" lang="en-US" altLang="zh-CN"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endPar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FDCB9"/>
                      </a:solid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endParaRPr kumimoji="0" lang="en-US" sz="9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8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B</a:t>
                        </a:r>
                        <a:endParaRPr kumimoji="0" lang="en-US" sz="18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endParaRPr kumimoji="0" lang="en-US" sz="9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2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A</a:t>
                        </a:r>
                        <a:endParaRPr kumimoji="0" lang="en-US" sz="2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F0000"/>
                      </a:solidFill>
                    </a:tcPr>
                  </a:tc>
                </a:tr>
                <a:tr h="1082219">
                  <a:tc>
                    <a:txBody>
                      <a:bodyPr/>
                      <a:lstStyle/>
                      <a:p>
                        <a:pPr marL="0" marR="0" lvl="0" indent="0" algn="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3. </a:t>
                        </a: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符合</a:t>
                        </a:r>
                        <a:endPar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标准</a:t>
                        </a:r>
                        <a:endParaRPr kumimoji="0" 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marL="0" marR="90000" marT="46800" marB="4680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defRPr/>
                        </a:pPr>
                        <a:endPar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9900">
                          <a:alpha val="50195"/>
                        </a:srgbClr>
                      </a:solidFill>
                    </a:tcPr>
                  </a:tc>
                  <a:tc>
                    <a:txBody>
                      <a:bodyPr/>
                      <a:lstStyle/>
                      <a:p>
                        <a:pPr marL="0" marR="0" lvl="0" indent="0" algn="l"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endPar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t>
                        </a:r>
                        <a:endParaRPr kumimoji="0" lang="en-US" altLang="zh-CN"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FDCB9"/>
                      </a:solid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endParaRPr kumimoji="0" lang="en-US" sz="9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8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B</a:t>
                        </a:r>
                        <a:endParaRPr kumimoji="0" lang="en-US" sz="18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2"/>
                      </a:solidFill>
                    </a:tcPr>
                  </a:tc>
                </a:tr>
                <a:tr h="1213803">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 </a:t>
                        </a: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低于</a:t>
                        </a:r>
                        <a:endPar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标准</a:t>
                        </a:r>
                        <a:endPar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marL="0" marR="90000" marT="46800" marB="46800" anchor="ctr" horzOverflow="overflow">
                      <a:lnL>
                        <a:noFill/>
                      </a:lnL>
                      <a:lnR w="1905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defRPr/>
                        </a:pPr>
                        <a:r>
                          <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lumMod val="75000"/>
                          <a:alpha val="50000"/>
                        </a:schemeClr>
                      </a:solid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defRPr/>
                        </a:pPr>
                        <a:endPar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669900">
                          <a:alpha val="50195"/>
                        </a:srgbClr>
                      </a:solidFill>
                    </a:tcPr>
                  </a:tc>
                  <a:tc>
                    <a:txBody>
                      <a:bodyPr/>
                      <a:lstStyle/>
                      <a:p>
                        <a:pPr marL="0" marR="0" lvl="0" indent="0" algn="l"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defRPr/>
                        </a:pPr>
                        <a:endParaRPr kumimoji="0" 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a:t>
                        </a:r>
                        <a:endPar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18000" marR="18000" marT="18000" marB="18000"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FFDCB9"/>
                      </a:solidFill>
                    </a:tcPr>
                  </a:tc>
                </a:tr>
                <a:tr h="1031195">
                  <a:tc>
                    <a:txBody>
                      <a:bodyPr/>
                      <a:lstStyle/>
                      <a:p>
                        <a:pPr marL="0" marR="0" lvl="0" indent="0" algn="l"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endParaRPr kumimoji="0" 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1. </a:t>
                        </a: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低于标准</a:t>
                        </a:r>
                        <a:endParaRPr kumimoji="0" 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horzOverflow="overflow">
                      <a:lnL>
                        <a:noFill/>
                      </a:lnL>
                      <a:lnR>
                        <a:noFill/>
                      </a:lnR>
                      <a:lnT w="1905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3. </a:t>
                        </a: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符合标准</a:t>
                        </a:r>
                        <a:endParaRPr kumimoji="0" 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horzOverflow="overflow">
                      <a:lnL>
                        <a:noFill/>
                      </a:lnL>
                      <a:lnR>
                        <a:noFill/>
                      </a:lnR>
                      <a:lnT w="1905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rgbClr val="9A2801"/>
                          </a:buClr>
                          <a:buSzPct val="70000"/>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5. </a:t>
                        </a:r>
                        <a:r>
                          <a:rPr kumimoji="0" lang="zh-CN"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超出标准</a:t>
                        </a:r>
                        <a:endParaRPr kumimoji="0" 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txBody>
                    <a:tcPr horzOverflow="overflow">
                      <a:lnL>
                        <a:noFill/>
                      </a:lnL>
                      <a:lnR>
                        <a:noFill/>
                      </a:lnR>
                      <a:lnT w="19050" cap="flat" cmpd="sng" algn="ctr">
                        <a:solidFill>
                          <a:schemeClr val="bg1"/>
                        </a:solidFill>
                        <a:prstDash val="solid"/>
                        <a:round/>
                        <a:headEnd type="none" w="med" len="med"/>
                        <a:tailEnd type="none" w="med" len="med"/>
                      </a:lnT>
                      <a:lnB>
                        <a:noFill/>
                      </a:lnB>
                      <a:lnTlToBr>
                        <a:noFill/>
                      </a:lnTlToBr>
                      <a:lnBlToTr>
                        <a:noFill/>
                      </a:lnBlToTr>
                      <a:noFill/>
                    </a:tcPr>
                  </a:tc>
                </a:tr>
              </a:tbl>
            </a:graphicData>
          </a:graphic>
        </p:graphicFrame>
      </p:grpSp>
      <p:graphicFrame>
        <p:nvGraphicFramePr>
          <p:cNvPr id="19" name="Group 50"/>
          <p:cNvGraphicFramePr/>
          <p:nvPr/>
        </p:nvGraphicFramePr>
        <p:xfrm>
          <a:off x="7875973" y="1412776"/>
          <a:ext cx="3404603" cy="4676480"/>
        </p:xfrm>
        <a:graphic>
          <a:graphicData uri="http://schemas.openxmlformats.org/drawingml/2006/table">
            <a:tbl>
              <a:tblPr/>
              <a:tblGrid>
                <a:gridCol w="518073"/>
                <a:gridCol w="2886530"/>
              </a:tblGrid>
              <a:tr h="310220">
                <a:tc>
                  <a:txBody>
                    <a:bodyPr/>
                    <a:lstStyle/>
                    <a:p>
                      <a:pPr marL="0" marR="0" lvl="0" indent="0" algn="ctr" defTabSz="914400" rtl="0" eaLnBrk="1" fontAlgn="base" latinLnBrk="0" hangingPunct="1">
                        <a:lnSpc>
                          <a:spcPct val="70000"/>
                        </a:lnSpc>
                        <a:spcBef>
                          <a:spcPct val="50000"/>
                        </a:spcBef>
                        <a:spcAft>
                          <a:spcPct val="0"/>
                        </a:spcAft>
                        <a:buClr>
                          <a:schemeClr val="tx2"/>
                        </a:buClr>
                        <a:buSzPct val="70000"/>
                        <a:buFont typeface="Wingdings" panose="05000000000000000000" pitchFamily="2" charset="2"/>
                        <a:buNone/>
                      </a:pPr>
                      <a:r>
                        <a:rPr kumimoji="0" lang="zh-CN" alt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级别</a:t>
                      </a:r>
                      <a:endParaRPr kumimoji="0" lang="zh-CN" alt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70000"/>
                        </a:lnSpc>
                        <a:spcBef>
                          <a:spcPct val="50000"/>
                        </a:spcBef>
                        <a:spcAft>
                          <a:spcPct val="0"/>
                        </a:spcAft>
                        <a:buClr>
                          <a:schemeClr val="tx2"/>
                        </a:buClr>
                        <a:buSzPct val="70000"/>
                        <a:buFont typeface="Wingdings" panose="05000000000000000000" pitchFamily="2" charset="2"/>
                        <a:buNone/>
                      </a:pPr>
                      <a:r>
                        <a:rPr kumimoji="0" lang="zh-CN" alt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描述 </a:t>
                      </a:r>
                      <a:endParaRPr kumimoji="0" lang="zh-CN" alt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760492">
                <a:tc>
                  <a:txBody>
                    <a:body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rPr>
                        <a:t>A</a:t>
                      </a:r>
                      <a:endPar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zh-CN" altLang="en-US"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极具潜力者</a:t>
                      </a:r>
                      <a:endParaRPr kumimoji="0" lang="en-US" altLang="zh-CN"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US"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 </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五年内可在现职向上发展至少两级、承担更重要责任</a:t>
                      </a:r>
                      <a:endParaRPr kumimoji="0" lang="en-US" altLang="zh-CN"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US" altLang="zh-CN"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en-US" altLang="zh-CN"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 1</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年内轮岗、提升、扩大工作范围等</a:t>
                      </a:r>
                      <a:endParaRPr kumimoji="0" lang="en-GB" sz="1200" b="0" i="0" u="none" strike="noStrike" cap="none" normalizeH="0" baseline="0" dirty="0" smtClean="0">
                        <a:ln>
                          <a:noFill/>
                        </a:ln>
                        <a:solidFill>
                          <a:srgbClr val="0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005">
                <a:tc>
                  <a:txBody>
                    <a:body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rPr>
                        <a:t>B</a:t>
                      </a:r>
                      <a:endPar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zh-CN" altLang="en-US"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潜力</a:t>
                      </a:r>
                      <a:r>
                        <a:rPr kumimoji="0" lang="zh-CN" altLang="en-US" sz="11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者</a:t>
                      </a:r>
                      <a:endParaRPr kumimoji="0" lang="en-US" altLang="zh-CN" sz="11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US"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zh-CN" altLang="en-US" sz="1200" b="0"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rPr>
                        <a:t>两年内可在</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现职向上发展一级</a:t>
                      </a:r>
                      <a:endParaRPr kumimoji="0" lang="en-US" altLang="zh-CN"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US" altLang="zh-CN"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在未来</a:t>
                      </a:r>
                      <a:r>
                        <a:rPr kumimoji="0" lang="en-US" altLang="zh-CN"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1-2</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年内轮岗</a:t>
                      </a:r>
                      <a:r>
                        <a:rPr kumimoji="0" lang="en-US" altLang="zh-CN"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内调，或更多授权</a:t>
                      </a:r>
                      <a:endParaRPr kumimoji="0" lang="en-GB"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165">
                <a:tc>
                  <a:txBody>
                    <a:body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rPr>
                        <a:t>C</a:t>
                      </a:r>
                      <a:endPar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zh-CN" altLang="en-US"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本岗位贡献者</a:t>
                      </a:r>
                      <a:endParaRPr kumimoji="0" lang="en-US" altLang="zh-CN"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zh-CN" altLang="en-GB"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在现</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有</a:t>
                      </a:r>
                      <a:r>
                        <a:rPr kumimoji="0" lang="zh-CN" altLang="en-GB"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职</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位</a:t>
                      </a:r>
                      <a:r>
                        <a:rPr kumimoji="0" lang="zh-CN" altLang="en-GB"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继续发展，承担更多责任</a:t>
                      </a:r>
                      <a:endParaRPr kumimoji="0" lang="en-GB"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963">
                <a:tc>
                  <a:txBody>
                    <a:body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rPr>
                        <a:t>D</a:t>
                      </a:r>
                      <a:endParaRPr kumimoji="0" lang="en-GB" sz="1200" b="1" i="0" u="none" strike="noStrike" cap="none" normalizeH="0" baseline="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zh-CN" alt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发展</a:t>
                      </a:r>
                      <a:r>
                        <a:rPr kumimoji="0" lang="zh-CN" altLang="en-US"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有</a:t>
                      </a:r>
                      <a:r>
                        <a:rPr kumimoji="0" lang="zh-CN" alt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限</a:t>
                      </a:r>
                      <a:r>
                        <a:rPr kumimoji="0" lang="zh-CN" altLang="en-US"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者</a:t>
                      </a:r>
                      <a:endParaRPr kumimoji="0" lang="en-US" altLang="zh-CN"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zh-CN" altLang="en-GB"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在现有职位发展潜力有限</a:t>
                      </a:r>
                      <a:r>
                        <a:rPr kumimoji="0" lang="zh-CN" altLang="en-US"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a:t>
                      </a:r>
                      <a:r>
                        <a:rPr kumimoji="0" lang="zh-CN" altLang="en-GB"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能进一步承担的责任有限</a:t>
                      </a:r>
                      <a:endParaRPr kumimoji="0" lang="en-US" altLang="zh-CN" sz="12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altLang="zh-CN" sz="11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 </a:t>
                      </a:r>
                      <a:r>
                        <a:rPr kumimoji="0" lang="zh-CN" altLang="en-US" sz="11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提升绩效，提供指导、培训或内调</a:t>
                      </a:r>
                      <a:endParaRPr kumimoji="0" lang="en-GB" altLang="zh-CN" sz="1100" b="0"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005">
                <a:tc>
                  <a:txBody>
                    <a:body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pPr>
                      <a:r>
                        <a:rPr kumimoji="0" 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rPr>
                        <a:t>E</a:t>
                      </a:r>
                      <a:endParaRPr kumimoji="0" lang="en-GB" sz="1200" b="1" i="0" u="none" strike="noStrike" cap="none" normalizeH="0" baseline="0" dirty="0" smtClean="0">
                        <a:ln>
                          <a:noFill/>
                        </a:ln>
                        <a:solidFill>
                          <a:srgbClr val="000000"/>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defRPr/>
                      </a:pPr>
                      <a:r>
                        <a:rPr kumimoji="0" lang="zh-CN" altLang="en-US" sz="1200" b="1"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rPr>
                        <a:t>表现不佳者</a:t>
                      </a:r>
                      <a:endParaRPr kumimoji="0" lang="en-US" altLang="zh-CN" sz="1200" b="1"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endParaRPr>
                    </a:p>
                    <a:p>
                      <a:pPr marL="285750" marR="0" lvl="0" indent="-285750" algn="l" defTabSz="914400" rtl="0" eaLnBrk="1" fontAlgn="base" latinLnBrk="0" hangingPunct="1">
                        <a:lnSpc>
                          <a:spcPct val="100000"/>
                        </a:lnSpc>
                        <a:spcBef>
                          <a:spcPct val="50000"/>
                        </a:spcBef>
                        <a:spcAft>
                          <a:spcPct val="0"/>
                        </a:spcAft>
                        <a:buClr>
                          <a:schemeClr val="tx2"/>
                        </a:buClr>
                        <a:buSzPct val="70000"/>
                        <a:buFontTx/>
                        <a:buChar char="-"/>
                        <a:defRPr/>
                      </a:pPr>
                      <a:r>
                        <a:rPr kumimoji="0" lang="zh-CN" altLang="en-US" sz="1200" b="0"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rPr>
                        <a:t>应开始绩效提升计划或淘汰计划</a:t>
                      </a:r>
                      <a:endParaRPr kumimoji="0" lang="en-US" altLang="zh-CN" sz="1200" b="0"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endParaRPr>
                    </a:p>
                    <a:p>
                      <a:pPr marL="285750" marR="0" lvl="0" indent="-285750" algn="l" defTabSz="914400" rtl="0" eaLnBrk="1" fontAlgn="base" latinLnBrk="0" hangingPunct="1">
                        <a:lnSpc>
                          <a:spcPct val="100000"/>
                        </a:lnSpc>
                        <a:spcBef>
                          <a:spcPct val="50000"/>
                        </a:spcBef>
                        <a:spcAft>
                          <a:spcPct val="0"/>
                        </a:spcAft>
                        <a:buClr>
                          <a:schemeClr val="tx2"/>
                        </a:buClr>
                        <a:buSzPct val="70000"/>
                        <a:buFontTx/>
                        <a:buChar char="-"/>
                        <a:defRPr/>
                      </a:pPr>
                      <a:r>
                        <a:rPr kumimoji="0" lang="en-US" altLang="zh-CN" sz="1200" b="0"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rPr>
                        <a:t>1</a:t>
                      </a:r>
                      <a:r>
                        <a:rPr kumimoji="0" lang="zh-CN" altLang="en-US" sz="1200" b="0"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rPr>
                        <a:t>年内淘汰或提升绩效</a:t>
                      </a:r>
                      <a:endParaRPr kumimoji="0" lang="en-GB" sz="1200" b="0" i="0" u="none" strike="noStrike" kern="1200" cap="none" normalizeH="0" baseline="0" dirty="0" smtClean="0">
                        <a:ln>
                          <a:noFill/>
                        </a:ln>
                        <a:solidFill>
                          <a:srgbClr val="000000"/>
                        </a:solidFill>
                        <a:effectLst/>
                        <a:latin typeface="华文细黑" panose="02010600040101010101" pitchFamily="2" charset="-122"/>
                        <a:ea typeface="华文细黑" panose="02010600040101010101" pitchFamily="2"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dirty="0"/>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1703512" y="1772816"/>
            <a:ext cx="860412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你们部门是如何评选优秀员工的？</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你上次正面赞扬下属是什么时候？是发自内心的吗？对方感受到你的真诚了吗？</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你对员工的肯定是如何表达的？</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员工工作目标的制定是否都足够有挑战性？</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你所在的厂</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部门绩效评估</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你</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提职</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员工的标准是什么？工龄？听话？任劳任怨？</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你自己或者让员工参加培训的目的是什么？</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Text Box 5"/>
          <p:cNvSpPr txBox="1">
            <a:spLocks noChangeArrowheads="1"/>
          </p:cNvSpPr>
          <p:nvPr/>
        </p:nvSpPr>
        <p:spPr bwMode="auto">
          <a:xfrm>
            <a:off x="911424" y="1667322"/>
            <a:ext cx="7416824" cy="4524315"/>
          </a:xfrm>
          <a:prstGeom prst="rect">
            <a:avLst/>
          </a:prstGeom>
          <a:noFill/>
          <a:ln w="12700" algn="ctr">
            <a:solidFill>
              <a:srgbClr val="80808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5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李经理部门有名女员工小娟，在过去几年里，工作效率及工作热情都很高，每次都能完满完成交给她的任务，年年被评为优秀员工，深得李经理的信任。可最近在完成一项新的项目时，小娟的工作表现很令李经理失望，工作不够积极主动，办事拖沓，经常请假，导致差错率不断攀升，项目进度也十分缓慢，近一个月时间过去了，项目依然未有大的进展！上星期甚至被客户投诉到公司高层，李经理也受到批评，责令强化管理</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indent="361950">
              <a:lnSpc>
                <a:spcPct val="150000"/>
              </a:lnSpc>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此</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事件引起了公司其它员工的纷纷议论，有人认为她败坏了公司声誉，有辱于“优秀员工”的称号，应给她严厉处分；还有人悄悄议论说她请假外出是假，去面试是真，很快就会“跳槽”。</a:t>
            </a:r>
            <a:endPar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indent="361950">
              <a:lnSpc>
                <a:spcPct val="150000"/>
              </a:lnSpc>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李经理</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得知此信息后当面严厉批评了小</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娟，警告</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她不得</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跳槽</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不能</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对公司</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忘恩负义</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要</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大局为</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重，否则</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后果严重。小娟先是坚决否认跳槽，但之后还是果断一走了之。</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1" cstate="print"/>
          <a:stretch>
            <a:fillRect/>
          </a:stretch>
        </p:blipFill>
        <p:spPr>
          <a:xfrm>
            <a:off x="8496620" y="1628800"/>
            <a:ext cx="3379802" cy="421498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激励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 name="图片 3"/>
          <p:cNvPicPr>
            <a:picLocks noChangeAspect="1"/>
          </p:cNvPicPr>
          <p:nvPr/>
        </p:nvPicPr>
        <p:blipFill>
          <a:blip r:embed="rId1" cstate="print"/>
          <a:stretch>
            <a:fillRect/>
          </a:stretch>
        </p:blipFill>
        <p:spPr>
          <a:xfrm>
            <a:off x="2286000" y="1026368"/>
            <a:ext cx="7620000" cy="571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2</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满意度调研</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39616" y="1268760"/>
            <a:ext cx="68421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002160" y="6453336"/>
            <a:ext cx="2941831" cy="307777"/>
          </a:xfrm>
          <a:prstGeom prst="rect">
            <a:avLst/>
          </a:prstGeom>
          <a:noFill/>
        </p:spPr>
        <p:txBody>
          <a:bodyPr wrap="none" rtlCol="0">
            <a:spAutoFit/>
          </a:bodyPr>
          <a:lstStyle/>
          <a:p>
            <a:pPr algn="ct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备注：</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2014</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年怡安翰威特最佳雇主</a:t>
            </a:r>
            <a:endParaRPr lang="en-US"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2</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个人内在冰山</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 name="图片 5"/>
          <p:cNvPicPr>
            <a:picLocks noChangeAspect="1"/>
          </p:cNvPicPr>
          <p:nvPr/>
        </p:nvPicPr>
        <p:blipFill>
          <a:blip r:embed="rId1" cstate="print"/>
          <a:stretch>
            <a:fillRect/>
          </a:stretch>
        </p:blipFill>
        <p:spPr>
          <a:xfrm>
            <a:off x="1703512" y="1160826"/>
            <a:ext cx="4754880" cy="5394960"/>
          </a:xfrm>
          <a:prstGeom prst="rect">
            <a:avLst/>
          </a:prstGeom>
        </p:spPr>
      </p:pic>
      <p:sp>
        <p:nvSpPr>
          <p:cNvPr id="8" name="文本框 7"/>
          <p:cNvSpPr txBox="1"/>
          <p:nvPr/>
        </p:nvSpPr>
        <p:spPr>
          <a:xfrm>
            <a:off x="7055537" y="3301241"/>
            <a:ext cx="4369055" cy="2215991"/>
          </a:xfrm>
          <a:prstGeom prst="rect">
            <a:avLst/>
          </a:prstGeom>
          <a:noFill/>
        </p:spPr>
        <p:txBody>
          <a:bodyPr wrap="square" rtlCol="0">
            <a:spAutoFit/>
          </a:bodyPr>
          <a:lstStyle/>
          <a:p>
            <a:pPr algn="ctr">
              <a:lnSpc>
                <a:spcPct val="150000"/>
              </a:lnSpc>
            </a:pP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我们应该</a:t>
            </a:r>
            <a:r>
              <a:rPr lang="zh-CN" altLang="en-US" sz="3600" b="1" dirty="0" smtClean="0">
                <a:solidFill>
                  <a:srgbClr val="FF0000"/>
                </a:solidFill>
                <a:latin typeface="微软雅黑" panose="020B0503020204020204" pitchFamily="34" charset="-122"/>
                <a:ea typeface="微软雅黑" panose="020B0503020204020204" pitchFamily="34" charset="-122"/>
              </a:rPr>
              <a:t>珍惜</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员工的抱怨，仔细探寻产生抱怨的根源，并加以解决。</a:t>
            </a:r>
            <a:endParaRPr lang="en-US"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Rectangle 4"/>
          <p:cNvSpPr txBox="1">
            <a:spLocks noChangeArrowheads="1"/>
          </p:cNvSpPr>
          <p:nvPr/>
        </p:nvSpPr>
        <p:spPr>
          <a:xfrm>
            <a:off x="7474610" y="1430837"/>
            <a:ext cx="3379788" cy="1422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lnSpc>
                <a:spcPct val="120000"/>
              </a:lnSpc>
              <a:spcAft>
                <a:spcPts val="0"/>
              </a:spcAft>
            </a:pPr>
            <a:r>
              <a:rPr lang="zh-CN" altLang="en-US" sz="1800" dirty="0" smtClean="0">
                <a:latin typeface="微软雅黑" panose="020B0503020204020204" pitchFamily="34" charset="-122"/>
                <a:ea typeface="微软雅黑" panose="020B0503020204020204" pitchFamily="34" charset="-122"/>
              </a:rPr>
              <a:t>抱怨是一种发泄</a:t>
            </a:r>
            <a:endParaRPr lang="zh-CN" altLang="en-US" sz="1800" dirty="0" smtClean="0">
              <a:latin typeface="微软雅黑" panose="020B0503020204020204" pitchFamily="34" charset="-122"/>
              <a:ea typeface="微软雅黑" panose="020B0503020204020204" pitchFamily="34" charset="-122"/>
            </a:endParaRPr>
          </a:p>
          <a:p>
            <a:pPr lvl="1" fontAlgn="auto">
              <a:lnSpc>
                <a:spcPct val="120000"/>
              </a:lnSpc>
              <a:spcAft>
                <a:spcPts val="0"/>
              </a:spcAft>
            </a:pPr>
            <a:r>
              <a:rPr lang="zh-CN" altLang="en-US" sz="1800" dirty="0" smtClean="0">
                <a:latin typeface="微软雅黑" panose="020B0503020204020204" pitchFamily="34" charset="-122"/>
                <a:ea typeface="微软雅黑" panose="020B0503020204020204" pitchFamily="34" charset="-122"/>
              </a:rPr>
              <a:t>抱怨具有传染性</a:t>
            </a:r>
            <a:endParaRPr lang="zh-CN" altLang="en-US" sz="1800" dirty="0" smtClean="0">
              <a:latin typeface="微软雅黑" panose="020B0503020204020204" pitchFamily="34" charset="-122"/>
              <a:ea typeface="微软雅黑" panose="020B0503020204020204" pitchFamily="34" charset="-122"/>
            </a:endParaRPr>
          </a:p>
          <a:p>
            <a:pPr lvl="1" fontAlgn="auto">
              <a:lnSpc>
                <a:spcPct val="120000"/>
              </a:lnSpc>
              <a:spcAft>
                <a:spcPts val="0"/>
              </a:spcAft>
            </a:pPr>
            <a:r>
              <a:rPr lang="zh-CN" altLang="en-US" sz="1800" dirty="0" smtClean="0">
                <a:latin typeface="微软雅黑" panose="020B0503020204020204" pitchFamily="34" charset="-122"/>
                <a:ea typeface="微软雅黑" panose="020B0503020204020204" pitchFamily="34" charset="-122"/>
              </a:rPr>
              <a:t>抱怨与员工性格有关</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23" name="组合 22"/>
          <p:cNvGrpSpPr/>
          <p:nvPr/>
        </p:nvGrpSpPr>
        <p:grpSpPr>
          <a:xfrm>
            <a:off x="0" y="116632"/>
            <a:ext cx="12288688" cy="802530"/>
            <a:chOff x="0" y="116632"/>
            <a:chExt cx="12288688" cy="802530"/>
          </a:xfrm>
        </p:grpSpPr>
        <p:sp>
          <p:nvSpPr>
            <p:cNvPr id="24" name="矩形 23"/>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2</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员工争议管理</a:t>
              </a:r>
              <a:endParaRPr 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8616280" y="555130"/>
              <a:ext cx="3672408" cy="360040"/>
              <a:chOff x="1547664" y="2328896"/>
              <a:chExt cx="6192688" cy="605519"/>
            </a:xfrm>
          </p:grpSpPr>
          <p:cxnSp>
            <p:nvCxnSpPr>
              <p:cNvPr id="26" name="直接连接符 25"/>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nvSpPr>
        <p:spPr>
          <a:xfrm>
            <a:off x="1055440" y="1340768"/>
            <a:ext cx="6840760" cy="400110"/>
          </a:xfrm>
          <a:prstGeom prst="rect">
            <a:avLst/>
          </a:prstGeom>
          <a:noFill/>
        </p:spPr>
        <p:txBody>
          <a:bodyPr wrap="square" rtlCol="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通常员工会对什么有不满意、抱怨甚至投诉？</a:t>
            </a:r>
            <a:endPar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椭圆 3"/>
          <p:cNvSpPr/>
          <p:nvPr/>
        </p:nvSpPr>
        <p:spPr>
          <a:xfrm>
            <a:off x="1494068" y="3326569"/>
            <a:ext cx="2088232" cy="205199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薪酬</a:t>
            </a:r>
            <a:endParaRPr lang="en-US" sz="2800" b="1" dirty="0">
              <a:latin typeface="微软雅黑" panose="020B0503020204020204" pitchFamily="34" charset="-122"/>
              <a:ea typeface="微软雅黑" panose="020B0503020204020204" pitchFamily="34" charset="-122"/>
            </a:endParaRPr>
          </a:p>
        </p:txBody>
      </p:sp>
      <p:sp>
        <p:nvSpPr>
          <p:cNvPr id="16" name="椭圆 15"/>
          <p:cNvSpPr/>
          <p:nvPr/>
        </p:nvSpPr>
        <p:spPr>
          <a:xfrm>
            <a:off x="4871864" y="2420888"/>
            <a:ext cx="2412268" cy="237626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同事关系</a:t>
            </a:r>
            <a:endParaRPr lang="en-US" sz="2800" b="1" dirty="0">
              <a:latin typeface="微软雅黑" panose="020B0503020204020204" pitchFamily="34" charset="-122"/>
              <a:ea typeface="微软雅黑" panose="020B0503020204020204" pitchFamily="34" charset="-122"/>
            </a:endParaRPr>
          </a:p>
        </p:txBody>
      </p:sp>
      <p:sp>
        <p:nvSpPr>
          <p:cNvPr id="17" name="椭圆 16"/>
          <p:cNvSpPr/>
          <p:nvPr/>
        </p:nvSpPr>
        <p:spPr>
          <a:xfrm>
            <a:off x="8573696" y="3533953"/>
            <a:ext cx="1656184" cy="1637229"/>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工作环境</a:t>
            </a:r>
            <a:endParaRPr lang="en-US" sz="2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2"/>
          <p:cNvSpPr>
            <a:spLocks noChangeArrowheads="1"/>
          </p:cNvSpPr>
          <p:nvPr/>
        </p:nvSpPr>
        <p:spPr bwMode="auto">
          <a:xfrm>
            <a:off x="2424114" y="1200151"/>
            <a:ext cx="734377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002030" indent="-285750">
              <a:defRPr>
                <a:solidFill>
                  <a:schemeClr val="tx1"/>
                </a:solidFill>
                <a:latin typeface="Arial" panose="020B0604020202020204" pitchFamily="34" charset="0"/>
                <a:ea typeface="宋体" panose="02010600030101010101" pitchFamily="2" charset="-122"/>
              </a:defRPr>
            </a:lvl2pPr>
            <a:lvl3pPr marL="1409700" indent="-228600">
              <a:defRPr>
                <a:solidFill>
                  <a:schemeClr val="tx1"/>
                </a:solidFill>
                <a:latin typeface="Arial" panose="020B0604020202020204" pitchFamily="34" charset="0"/>
                <a:ea typeface="宋体" panose="02010600030101010101" pitchFamily="2" charset="-122"/>
              </a:defRPr>
            </a:lvl3pPr>
            <a:lvl4pPr marL="1818005" indent="-228600">
              <a:defRPr>
                <a:solidFill>
                  <a:schemeClr val="tx1"/>
                </a:solidFill>
                <a:latin typeface="Arial" panose="020B0604020202020204" pitchFamily="34" charset="0"/>
                <a:ea typeface="宋体" panose="02010600030101010101" pitchFamily="2" charset="-122"/>
              </a:defRPr>
            </a:lvl4pPr>
            <a:lvl5pPr marL="2225675" indent="-228600">
              <a:defRPr>
                <a:solidFill>
                  <a:schemeClr val="tx1"/>
                </a:solidFill>
                <a:latin typeface="Arial" panose="020B0604020202020204" pitchFamily="34" charset="0"/>
                <a:ea typeface="宋体" panose="02010600030101010101" pitchFamily="2" charset="-122"/>
              </a:defRPr>
            </a:lvl5pPr>
            <a:lvl6pPr marL="2682875"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40075"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97275"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54475"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5000"/>
              </a:lnSpc>
              <a:spcBef>
                <a:spcPct val="20000"/>
              </a:spcBef>
              <a:buClr>
                <a:schemeClr val="folHlink"/>
              </a:buClr>
              <a:buSzPct val="60000"/>
              <a:buFont typeface="Wingdings" panose="05000000000000000000" pitchFamily="2" charset="2"/>
              <a:buNone/>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到公司已经四个月的校园招聘大专生王小一，逐渐得知同批入职同学的工资都比自己高，心理不平衡。于是给部门经理发了投诉邮件，内容如下：</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cs typeface="Arial" panose="020B0604020202020204" pitchFamily="34" charset="0"/>
              </a:rPr>
              <a:t>		</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endParaRPr lang="zh-CN" altLang="en-US" sz="800" dirty="0">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r>
              <a:rPr lang="zh-CN" altLang="en-US" sz="2000" b="1"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2000" b="1" dirty="0">
              <a:solidFill>
                <a:srgbClr val="99330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5000"/>
              </a:lnSpc>
              <a:spcBef>
                <a:spcPct val="20000"/>
              </a:spcBef>
              <a:buClr>
                <a:schemeClr val="folHlink"/>
              </a:buClr>
              <a:buSzPct val="60000"/>
              <a:buFont typeface="Wingdings" panose="05000000000000000000" pitchFamily="2" charset="2"/>
              <a:buNone/>
            </a:pPr>
            <a:r>
              <a:rPr lang="zh-CN" altLang="en-US" sz="2000" b="1" dirty="0">
                <a:solidFill>
                  <a:srgbClr val="A50021"/>
                </a:solidFill>
                <a:latin typeface="微软雅黑" panose="020B0503020204020204" pitchFamily="34" charset="-122"/>
                <a:ea typeface="微软雅黑" panose="020B0503020204020204" pitchFamily="34" charset="-122"/>
                <a:cs typeface="Arial" panose="020B0604020202020204" pitchFamily="34" charset="0"/>
              </a:rPr>
              <a:t>收到此邮件后，你该如何处理？</a:t>
            </a:r>
            <a:endParaRPr lang="zh-CN" altLang="en-US" sz="2000" b="1" dirty="0">
              <a:solidFill>
                <a:srgbClr val="A5002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1252" name="Rectangle 4"/>
          <p:cNvSpPr>
            <a:spLocks noChangeArrowheads="1"/>
          </p:cNvSpPr>
          <p:nvPr/>
        </p:nvSpPr>
        <p:spPr bwMode="auto">
          <a:xfrm>
            <a:off x="2452688" y="2195513"/>
            <a:ext cx="7315200" cy="3105150"/>
          </a:xfrm>
          <a:prstGeom prst="rect">
            <a:avLst/>
          </a:prstGeom>
          <a:noFill/>
          <a:ln w="9525">
            <a:solidFill>
              <a:srgbClr val="808080"/>
            </a:solidFill>
            <a:prstDash val="dash"/>
            <a:miter lim="800000"/>
          </a:ln>
          <a:extLst>
            <a:ext uri="{909E8E84-426E-40DD-AFC4-6F175D3DCCD1}">
              <a14:hiddenFill xmlns:a14="http://schemas.microsoft.com/office/drawing/2010/main">
                <a:solidFill>
                  <a:srgbClr val="FFFFFF"/>
                </a:solidFill>
              </a14:hiddenFill>
            </a:ext>
          </a:extLst>
        </p:spPr>
        <p:txBody>
          <a:bodyPr lIns="95779" tIns="47890" rIns="95779" bIns="4789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50000"/>
              </a:lnSpc>
            </a:pPr>
            <a:r>
              <a:rPr lang="en-US" altLang="zh-CN" b="1" dirty="0">
                <a:solidFill>
                  <a:schemeClr val="tx2"/>
                </a:solidFill>
                <a:latin typeface="宋体" panose="02010600030101010101" pitchFamily="2" charset="-122"/>
                <a:cs typeface="Arial" panose="020B0604020202020204" pitchFamily="34" charset="0"/>
              </a:rPr>
              <a:t>Dear </a:t>
            </a:r>
            <a:r>
              <a:rPr lang="zh-CN" altLang="en-US" b="1" dirty="0">
                <a:solidFill>
                  <a:schemeClr val="tx2"/>
                </a:solidFill>
                <a:latin typeface="宋体" panose="02010600030101010101" pitchFamily="2" charset="-122"/>
                <a:cs typeface="Arial" panose="020B0604020202020204" pitchFamily="34" charset="0"/>
              </a:rPr>
              <a:t>何经理，</a:t>
            </a:r>
            <a:endParaRPr lang="zh-CN" altLang="en-US" b="1" dirty="0">
              <a:solidFill>
                <a:schemeClr val="tx2"/>
              </a:solidFill>
              <a:latin typeface="宋体" panose="02010600030101010101" pitchFamily="2" charset="-122"/>
              <a:cs typeface="Arial" panose="020B0604020202020204" pitchFamily="34" charset="0"/>
            </a:endParaRPr>
          </a:p>
          <a:p>
            <a:pPr>
              <a:lnSpc>
                <a:spcPct val="150000"/>
              </a:lnSpc>
              <a:spcBef>
                <a:spcPct val="20000"/>
              </a:spcBef>
              <a:buClr>
                <a:schemeClr val="folHlink"/>
              </a:buClr>
              <a:buSzPct val="60000"/>
              <a:buFont typeface="Wingdings" panose="05000000000000000000" pitchFamily="2" charset="2"/>
              <a:buNone/>
            </a:pPr>
            <a:r>
              <a:rPr lang="zh-CN" altLang="en-US" b="1" dirty="0">
                <a:solidFill>
                  <a:schemeClr val="tx2"/>
                </a:solidFill>
                <a:latin typeface="宋体" panose="02010600030101010101" pitchFamily="2" charset="-122"/>
                <a:cs typeface="Arial" panose="020B0604020202020204" pitchFamily="34" charset="0"/>
              </a:rPr>
              <a:t>    我是今年</a:t>
            </a:r>
            <a:r>
              <a:rPr lang="en-US" altLang="zh-CN" b="1" dirty="0">
                <a:solidFill>
                  <a:schemeClr val="tx2"/>
                </a:solidFill>
                <a:latin typeface="宋体" panose="02010600030101010101" pitchFamily="2" charset="-122"/>
                <a:cs typeface="Arial" panose="020B0604020202020204" pitchFamily="34" charset="0"/>
              </a:rPr>
              <a:t>3</a:t>
            </a:r>
            <a:r>
              <a:rPr lang="zh-CN" altLang="en-US" b="1" dirty="0">
                <a:solidFill>
                  <a:schemeClr val="tx2"/>
                </a:solidFill>
                <a:latin typeface="宋体" panose="02010600030101010101" pitchFamily="2" charset="-122"/>
                <a:cs typeface="Arial" panose="020B0604020202020204" pitchFamily="34" charset="0"/>
              </a:rPr>
              <a:t>月份入职的校园招聘大专生，上周末与同批进厂的同学聚餐后得知，大家的工资都比我高，我想问清楚究竟我们部门的工资是怎样计算的，为什么大家都是同一学校同一专业毕业，但公司给到我们的工资不一样？希望您能给我一个合理的回复，多谢！</a:t>
            </a:r>
            <a:endParaRPr lang="zh-CN" altLang="en-US" b="1" dirty="0">
              <a:solidFill>
                <a:schemeClr val="tx2"/>
              </a:solidFill>
              <a:latin typeface="宋体" panose="02010600030101010101" pitchFamily="2" charset="-122"/>
              <a:cs typeface="Arial" panose="020B0604020202020204" pitchFamily="34" charset="0"/>
            </a:endParaRPr>
          </a:p>
          <a:p>
            <a:pPr>
              <a:lnSpc>
                <a:spcPct val="150000"/>
              </a:lnSpc>
              <a:spcBef>
                <a:spcPct val="20000"/>
              </a:spcBef>
              <a:buClr>
                <a:schemeClr val="folHlink"/>
              </a:buClr>
              <a:buSzPct val="60000"/>
              <a:buFont typeface="Wingdings" panose="05000000000000000000" pitchFamily="2" charset="2"/>
              <a:buNone/>
            </a:pPr>
            <a:r>
              <a:rPr lang="zh-CN" altLang="en-US" b="1" dirty="0">
                <a:solidFill>
                  <a:schemeClr val="tx2"/>
                </a:solidFill>
                <a:latin typeface="宋体" panose="02010600030101010101" pitchFamily="2" charset="-122"/>
                <a:cs typeface="Arial" panose="020B0604020202020204" pitchFamily="34" charset="0"/>
              </a:rPr>
              <a:t>                                                                生产部 王小一</a:t>
            </a:r>
            <a:endParaRPr lang="zh-CN" altLang="en-US" sz="800" b="1" dirty="0">
              <a:solidFill>
                <a:schemeClr val="tx2"/>
              </a:solidFill>
              <a:latin typeface="宋体" panose="02010600030101010101" pitchFamily="2" charset="-122"/>
              <a:cs typeface="Arial" panose="020B0604020202020204" pitchFamily="34" charset="0"/>
            </a:endParaRPr>
          </a:p>
        </p:txBody>
      </p:sp>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2</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员工关系管理内容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员工争议管理</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2"/>
          <p:cNvSpPr>
            <a:spLocks noChangeArrowheads="1"/>
          </p:cNvSpPr>
          <p:nvPr/>
        </p:nvSpPr>
        <p:spPr bwMode="auto">
          <a:xfrm>
            <a:off x="1343473" y="1202121"/>
            <a:ext cx="9577064" cy="144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8605" indent="-268605">
              <a:lnSpc>
                <a:spcPct val="150000"/>
              </a:lnSpc>
            </a:pPr>
            <a:r>
              <a:rPr lang="en-US" altLang="zh-CN" sz="17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700" dirty="0" smtClean="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7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700" dirty="0">
                <a:solidFill>
                  <a:schemeClr val="tx1">
                    <a:lumMod val="75000"/>
                    <a:lumOff val="25000"/>
                  </a:schemeClr>
                </a:solidFill>
                <a:latin typeface="微软雅黑" panose="020B0503020204020204" pitchFamily="34" charset="-122"/>
                <a:ea typeface="微软雅黑" panose="020B0503020204020204" pitchFamily="34" charset="-122"/>
              </a:rPr>
              <a:t>31</a:t>
            </a:r>
            <a:r>
              <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rPr>
              <a:t>日，大巴车司机</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何某（男）在</a:t>
            </a:r>
            <a:r>
              <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rPr>
              <a:t>某厂区门口接送员工下班时与该厂区板房员工陈</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某（女）因为</a:t>
            </a:r>
            <a:r>
              <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rPr>
              <a:t>上车刷卡问题发生争吵，后演变成互相拉扯并动手打架事件。民警接到报案后将二人带回了派出所备案</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7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打架</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Rectangle 2"/>
          <p:cNvSpPr>
            <a:spLocks noChangeArrowheads="1"/>
          </p:cNvSpPr>
          <p:nvPr/>
        </p:nvSpPr>
        <p:spPr bwMode="auto">
          <a:xfrm>
            <a:off x="1343472" y="3933056"/>
            <a:ext cx="957706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8605" indent="-268605">
              <a:lnSpc>
                <a:spcPct val="150000"/>
              </a:lnSpc>
            </a:pPr>
            <a:r>
              <a:rPr lang="en-US" altLang="zh-CN" sz="1700"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、张某为某厂技术骨干，并且承担了一定的管理工组。在过往的管理中，张某曾经几次被员工投诉态度差、有不文明言语，并且偶尔会跟员工有小幅度的肢体冲突。某天，突然有一位员工黄某到</a:t>
            </a:r>
            <a:r>
              <a:rPr lang="en-US" altLang="zh-CN" sz="1700" dirty="0" smtClean="0">
                <a:solidFill>
                  <a:schemeClr val="tx1">
                    <a:lumMod val="75000"/>
                    <a:lumOff val="25000"/>
                  </a:schemeClr>
                </a:solidFill>
                <a:latin typeface="微软雅黑" panose="020B0503020204020204" pitchFamily="34" charset="-122"/>
                <a:ea typeface="微软雅黑" panose="020B0503020204020204" pitchFamily="34" charset="-122"/>
              </a:rPr>
              <a:t>HR</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办公室投诉张某在车间打了他。</a:t>
            </a:r>
            <a:r>
              <a:rPr lang="en-US" altLang="zh-CN" sz="1700" dirty="0" smtClean="0">
                <a:solidFill>
                  <a:schemeClr val="tx1">
                    <a:lumMod val="75000"/>
                    <a:lumOff val="25000"/>
                  </a:schemeClr>
                </a:solidFill>
                <a:latin typeface="微软雅黑" panose="020B0503020204020204" pitchFamily="34" charset="-122"/>
                <a:ea typeface="微软雅黑" panose="020B0503020204020204" pitchFamily="34" charset="-122"/>
              </a:rPr>
              <a:t>HR</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经过调查，黄某因不服张某的工作安排而有摩擦，并且现场有同事看到张某和黄某有肢体冲突，但未有人报警，并且部门经理认为张某是管理人员，所以只打算给黄某开</a:t>
            </a:r>
            <a:r>
              <a:rPr lang="en-US" altLang="zh-CN" sz="1700" dirty="0" smtClean="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US" sz="1700" dirty="0" smtClean="0">
                <a:solidFill>
                  <a:schemeClr val="tx1">
                    <a:lumMod val="75000"/>
                    <a:lumOff val="25000"/>
                  </a:schemeClr>
                </a:solidFill>
                <a:latin typeface="微软雅黑" panose="020B0503020204020204" pitchFamily="34" charset="-122"/>
                <a:ea typeface="微软雅黑" panose="020B0503020204020204" pitchFamily="34" charset="-122"/>
              </a:rPr>
              <a:t>类警告。</a:t>
            </a:r>
            <a:endParaRPr lang="en-US" altLang="zh-CN" sz="17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2"/>
          <p:cNvSpPr>
            <a:spLocks noChangeArrowheads="1"/>
          </p:cNvSpPr>
          <p:nvPr/>
        </p:nvSpPr>
        <p:spPr bwMode="auto">
          <a:xfrm>
            <a:off x="1409610" y="2642182"/>
            <a:ext cx="9510926" cy="1074850"/>
          </a:xfrm>
          <a:prstGeom prst="rect">
            <a:avLst/>
          </a:prstGeom>
          <a:solidFill>
            <a:schemeClr val="accent6"/>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公司</a:t>
            </a:r>
            <a:r>
              <a:rPr lang="zh-CN" altLang="en-US" dirty="0">
                <a:solidFill>
                  <a:schemeClr val="bg1"/>
                </a:solidFill>
                <a:latin typeface="微软雅黑" panose="020B0503020204020204" pitchFamily="34" charset="-122"/>
                <a:ea typeface="微软雅黑" panose="020B0503020204020204" pitchFamily="34" charset="-122"/>
              </a:rPr>
              <a:t>员工手册</a:t>
            </a:r>
            <a:r>
              <a:rPr lang="en-US" altLang="zh-CN" dirty="0">
                <a:solidFill>
                  <a:schemeClr val="bg1"/>
                </a:solidFill>
                <a:latin typeface="微软雅黑" panose="020B0503020204020204" pitchFamily="34" charset="-122"/>
                <a:ea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rPr>
              <a:t>类警告第</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条规定：在公司厂区或生活区内打架、斗殴或因工作原因在厂区或生活区外打架、斗殴，或采用危险方式、手段恐吓、威胁他人。 </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build="p"/>
      <p:bldP spid="16"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9" name="AutoShape 9"/>
          <p:cNvSpPr>
            <a:spLocks noChangeArrowheads="1"/>
          </p:cNvSpPr>
          <p:nvPr/>
        </p:nvSpPr>
        <p:spPr bwMode="auto">
          <a:xfrm>
            <a:off x="6833868" y="2736166"/>
            <a:ext cx="3744416" cy="3600450"/>
          </a:xfrm>
          <a:prstGeom prst="roundRect">
            <a:avLst>
              <a:gd name="adj" fmla="val 16667"/>
            </a:avLst>
          </a:prstGeom>
          <a:noFill/>
          <a:ln w="19050">
            <a:solidFill>
              <a:schemeClr val="tx1">
                <a:lumMod val="75000"/>
                <a:lumOff val="25000"/>
              </a:schemeClr>
            </a:solidFill>
            <a:prstDash val="dash"/>
            <a:rou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20000"/>
              </a:lnSpc>
            </a:pPr>
            <a:r>
              <a:rPr lang="zh-CN" altLang="en-US" sz="1600" b="1" dirty="0">
                <a:latin typeface="微软雅黑" panose="020B0503020204020204" pitchFamily="34" charset="-122"/>
                <a:ea typeface="微软雅黑" panose="020B0503020204020204" pitchFamily="34" charset="-122"/>
              </a:rPr>
              <a:t>狭义上的定义</a:t>
            </a:r>
            <a:endParaRPr lang="zh-CN" altLang="en-US" sz="1600" b="1" dirty="0">
              <a:latin typeface="微软雅黑" panose="020B0503020204020204" pitchFamily="34" charset="-122"/>
              <a:ea typeface="微软雅黑" panose="020B0503020204020204" pitchFamily="34" charset="-122"/>
            </a:endParaRPr>
          </a:p>
          <a:p>
            <a:pPr algn="ctr">
              <a:lnSpc>
                <a:spcPct val="120000"/>
              </a:lnSpc>
            </a:pPr>
            <a:endParaRPr lang="zh-CN" altLang="en-US" sz="1400" b="1" dirty="0">
              <a:latin typeface="微软雅黑" panose="020B0503020204020204" pitchFamily="34" charset="-122"/>
              <a:ea typeface="微软雅黑" panose="020B0503020204020204" pitchFamily="34" charset="-122"/>
            </a:endParaRPr>
          </a:p>
          <a:p>
            <a:pPr algn="ctr">
              <a:lnSpc>
                <a:spcPct val="120000"/>
              </a:lnSpc>
            </a:pPr>
            <a:r>
              <a:rPr lang="zh-CN" altLang="en-US" sz="1400" dirty="0">
                <a:latin typeface="微软雅黑" panose="020B0503020204020204" pitchFamily="34" charset="-122"/>
                <a:ea typeface="微软雅黑" panose="020B0503020204020204" pitchFamily="34" charset="-122"/>
              </a:rPr>
              <a:t>员工关系</a:t>
            </a:r>
            <a:r>
              <a:rPr lang="zh-CN" altLang="en-US" sz="1400" dirty="0" smtClean="0">
                <a:latin typeface="微软雅黑" panose="020B0503020204020204" pitchFamily="34" charset="-122"/>
                <a:ea typeface="微软雅黑" panose="020B0503020204020204" pitchFamily="34" charset="-122"/>
              </a:rPr>
              <a:t>管理</a:t>
            </a:r>
            <a:r>
              <a:rPr lang="zh-CN" altLang="en-US" sz="1400" dirty="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ERM</a:t>
            </a:r>
            <a:r>
              <a:rPr lang="zh-CN" altLang="en-US" sz="1400" dirty="0" smtClean="0">
                <a:latin typeface="微软雅黑" panose="020B0503020204020204" pitchFamily="34" charset="-122"/>
                <a:ea typeface="微软雅黑" panose="020B0503020204020204" pitchFamily="34" charset="-122"/>
              </a:rPr>
              <a:t>）就是</a:t>
            </a:r>
            <a:r>
              <a:rPr lang="zh-CN" altLang="en-US" sz="1400" dirty="0">
                <a:latin typeface="微软雅黑" panose="020B0503020204020204" pitchFamily="34" charset="-122"/>
                <a:ea typeface="微软雅黑" panose="020B0503020204020204" pitchFamily="34" charset="-122"/>
              </a:rPr>
              <a:t>企业和员工的</a:t>
            </a:r>
            <a:r>
              <a:rPr lang="zh-CN" altLang="en-US" sz="1400" dirty="0">
                <a:solidFill>
                  <a:srgbClr val="A50021"/>
                </a:solidFill>
                <a:latin typeface="微软雅黑" panose="020B0503020204020204" pitchFamily="34" charset="-122"/>
                <a:ea typeface="微软雅黑" panose="020B0503020204020204" pitchFamily="34" charset="-122"/>
              </a:rPr>
              <a:t>沟通管理</a:t>
            </a:r>
            <a:r>
              <a:rPr lang="zh-CN" altLang="en-US" sz="1400" dirty="0">
                <a:latin typeface="微软雅黑" panose="020B0503020204020204" pitchFamily="34" charset="-122"/>
                <a:ea typeface="微软雅黑" panose="020B0503020204020204" pitchFamily="34" charset="-122"/>
              </a:rPr>
              <a:t>，这种沟通更多采用柔性的、激励性的、非强制的手段，从而</a:t>
            </a:r>
            <a:r>
              <a:rPr lang="zh-CN" altLang="en-US" sz="1400" dirty="0">
                <a:solidFill>
                  <a:srgbClr val="A50021"/>
                </a:solidFill>
                <a:latin typeface="微软雅黑" panose="020B0503020204020204" pitchFamily="34" charset="-122"/>
                <a:ea typeface="微软雅黑" panose="020B0503020204020204" pitchFamily="34" charset="-122"/>
              </a:rPr>
              <a:t>提高员工满意度</a:t>
            </a:r>
            <a:r>
              <a:rPr lang="zh-CN" altLang="en-US" sz="1400" dirty="0">
                <a:latin typeface="微软雅黑" panose="020B0503020204020204" pitchFamily="34" charset="-122"/>
                <a:ea typeface="微软雅黑" panose="020B0503020204020204" pitchFamily="34" charset="-122"/>
              </a:rPr>
              <a:t>，支持组织其他</a:t>
            </a:r>
            <a:r>
              <a:rPr lang="zh-CN" altLang="en-US" sz="1400" dirty="0">
                <a:solidFill>
                  <a:srgbClr val="A50021"/>
                </a:solidFill>
                <a:latin typeface="微软雅黑" panose="020B0503020204020204" pitchFamily="34" charset="-122"/>
                <a:ea typeface="微软雅黑" panose="020B0503020204020204" pitchFamily="34" charset="-122"/>
              </a:rPr>
              <a:t>管理目标的实现</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其主要职责是：协调员工与管理者、员工与员工之间的关系，引导建立积极向上的工作环境</a:t>
            </a:r>
            <a:endParaRPr lang="zh-CN" altLang="en-US" sz="1400" dirty="0">
              <a:latin typeface="微软雅黑" panose="020B0503020204020204" pitchFamily="34" charset="-122"/>
              <a:ea typeface="微软雅黑" panose="020B0503020204020204" pitchFamily="34" charset="-122"/>
            </a:endParaRPr>
          </a:p>
        </p:txBody>
      </p:sp>
      <p:sp>
        <p:nvSpPr>
          <p:cNvPr id="250890" name="AutoShape 10"/>
          <p:cNvSpPr>
            <a:spLocks noChangeArrowheads="1"/>
          </p:cNvSpPr>
          <p:nvPr/>
        </p:nvSpPr>
        <p:spPr bwMode="auto">
          <a:xfrm>
            <a:off x="1274887" y="2736166"/>
            <a:ext cx="3744416" cy="3600450"/>
          </a:xfrm>
          <a:prstGeom prst="roundRect">
            <a:avLst>
              <a:gd name="adj" fmla="val 16667"/>
            </a:avLst>
          </a:prstGeom>
          <a:noFill/>
          <a:ln w="19050" cmpd="sng">
            <a:solidFill>
              <a:schemeClr val="tx1">
                <a:lumMod val="65000"/>
                <a:lumOff val="35000"/>
              </a:schemeClr>
            </a:solidFill>
            <a:prstDash val="dash"/>
            <a:rou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20000"/>
              </a:lnSpc>
            </a:pPr>
            <a:r>
              <a:rPr lang="zh-CN" altLang="en-US" sz="1600" b="1" dirty="0">
                <a:solidFill>
                  <a:srgbClr val="1C1C1C"/>
                </a:solidFill>
                <a:latin typeface="微软雅黑" panose="020B0503020204020204" pitchFamily="34" charset="-122"/>
                <a:ea typeface="微软雅黑" panose="020B0503020204020204" pitchFamily="34" charset="-122"/>
              </a:rPr>
              <a:t>广义上的定义</a:t>
            </a:r>
            <a:endParaRPr lang="zh-CN" altLang="en-US" sz="1600" b="1" dirty="0">
              <a:solidFill>
                <a:srgbClr val="1C1C1C"/>
              </a:solidFill>
              <a:latin typeface="微软雅黑" panose="020B0503020204020204" pitchFamily="34" charset="-122"/>
              <a:ea typeface="微软雅黑" panose="020B0503020204020204" pitchFamily="34" charset="-122"/>
            </a:endParaRPr>
          </a:p>
          <a:p>
            <a:pPr algn="ctr">
              <a:lnSpc>
                <a:spcPct val="120000"/>
              </a:lnSpc>
            </a:pPr>
            <a:endParaRPr lang="zh-CN" altLang="en-US" sz="1600" b="1" dirty="0">
              <a:solidFill>
                <a:srgbClr val="1C1C1C"/>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latin typeface="微软雅黑" panose="020B0503020204020204" pitchFamily="34" charset="-122"/>
                <a:ea typeface="微软雅黑" panose="020B0503020204020204" pitchFamily="34" charset="-122"/>
              </a:rPr>
              <a:t>员工关系</a:t>
            </a:r>
            <a:r>
              <a:rPr lang="zh-CN" altLang="en-US" sz="1400" dirty="0" smtClean="0">
                <a:latin typeface="微软雅黑" panose="020B0503020204020204" pitchFamily="34" charset="-122"/>
                <a:ea typeface="微软雅黑" panose="020B0503020204020204" pitchFamily="34" charset="-122"/>
              </a:rPr>
              <a:t>管理（</a:t>
            </a:r>
            <a:r>
              <a:rPr lang="en-US" altLang="zh-CN" sz="1400" dirty="0" smtClean="0">
                <a:latin typeface="微软雅黑" panose="020B0503020204020204" pitchFamily="34" charset="-122"/>
                <a:ea typeface="微软雅黑" panose="020B0503020204020204" pitchFamily="34" charset="-122"/>
              </a:rPr>
              <a:t>ERM</a:t>
            </a:r>
            <a:r>
              <a:rPr lang="zh-CN" altLang="en-US" sz="1400" dirty="0" smtClean="0">
                <a:latin typeface="微软雅黑" panose="020B0503020204020204" pitchFamily="34" charset="-122"/>
                <a:ea typeface="微软雅黑" panose="020B0503020204020204" pitchFamily="34" charset="-122"/>
              </a:rPr>
              <a:t>）是</a:t>
            </a:r>
            <a:r>
              <a:rPr lang="zh-CN" altLang="en-US" sz="1400" dirty="0">
                <a:latin typeface="微软雅黑" panose="020B0503020204020204" pitchFamily="34" charset="-122"/>
                <a:ea typeface="微软雅黑" panose="020B0503020204020204" pitchFamily="34" charset="-122"/>
              </a:rPr>
              <a:t>在企业人力资源体系中，各级管理人员和人力资源职能管理人员，通过拟订和实施各项人力资源政策和管理行为，以及其他的管理沟通手段调节企业和员工、员工与员工之间的相互联系和影响，从而</a:t>
            </a:r>
            <a:r>
              <a:rPr lang="zh-CN" altLang="en-US" sz="1400" dirty="0">
                <a:solidFill>
                  <a:srgbClr val="A50021"/>
                </a:solidFill>
                <a:latin typeface="微软雅黑" panose="020B0503020204020204" pitchFamily="34" charset="-122"/>
                <a:ea typeface="微软雅黑" panose="020B0503020204020204" pitchFamily="34" charset="-122"/>
              </a:rPr>
              <a:t>实现组织的目标</a:t>
            </a:r>
            <a:r>
              <a:rPr lang="zh-CN" altLang="en-US" sz="1400" dirty="0">
                <a:latin typeface="微软雅黑" panose="020B0503020204020204" pitchFamily="34" charset="-122"/>
                <a:ea typeface="微软雅黑" panose="020B0503020204020204" pitchFamily="34" charset="-122"/>
              </a:rPr>
              <a:t>并</a:t>
            </a:r>
            <a:r>
              <a:rPr lang="zh-CN" altLang="en-US" sz="1400" dirty="0">
                <a:solidFill>
                  <a:srgbClr val="A50021"/>
                </a:solidFill>
                <a:latin typeface="微软雅黑" panose="020B0503020204020204" pitchFamily="34" charset="-122"/>
                <a:ea typeface="微软雅黑" panose="020B0503020204020204" pitchFamily="34" charset="-122"/>
              </a:rPr>
              <a:t>确保为员工、社会增值</a:t>
            </a:r>
            <a:r>
              <a:rPr lang="zh-CN" altLang="en-US"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p>
            <a:pPr algn="ctr" eaLnBrk="0" hangingPunct="0">
              <a:lnSpc>
                <a:spcPct val="120000"/>
              </a:lnSpc>
            </a:pPr>
            <a:endParaRPr lang="zh-CN" altLang="en-US" sz="1400" dirty="0">
              <a:latin typeface="微软雅黑" panose="020B0503020204020204" pitchFamily="34" charset="-122"/>
              <a:ea typeface="微软雅黑" panose="020B0503020204020204" pitchFamily="34" charset="-122"/>
            </a:endParaRPr>
          </a:p>
        </p:txBody>
      </p:sp>
      <p:sp>
        <p:nvSpPr>
          <p:cNvPr id="250912" name="Oval 3"/>
          <p:cNvSpPr>
            <a:spLocks noChangeArrowheads="1"/>
          </p:cNvSpPr>
          <p:nvPr/>
        </p:nvSpPr>
        <p:spPr bwMode="gray">
          <a:xfrm>
            <a:off x="5043737" y="1124744"/>
            <a:ext cx="1772343" cy="1655960"/>
          </a:xfrm>
          <a:prstGeom prst="ellipse">
            <a:avLst/>
          </a:prstGeom>
          <a:solidFill>
            <a:srgbClr val="6399AB"/>
          </a:solidFill>
          <a:ln>
            <a:noFill/>
          </a:ln>
          <a:effectLst/>
          <a:extLst>
            <a:ext uri="{91240B29-F687-4F45-9708-019B960494DF}">
              <a14:hiddenLine xmlns:a14="http://schemas.microsoft.com/office/drawing/2010/main" w="25400">
                <a:solidFill>
                  <a:srgbClr val="FFFFFF"/>
                </a:solidFill>
                <a:round/>
              </a14:hiddenLine>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dirty="0">
                <a:solidFill>
                  <a:schemeClr val="bg1"/>
                </a:solidFill>
                <a:latin typeface="微软雅黑" panose="020B0503020204020204" pitchFamily="34" charset="-122"/>
                <a:ea typeface="微软雅黑" panose="020B0503020204020204" pitchFamily="34" charset="-122"/>
              </a:rPr>
              <a:t>员工关系</a:t>
            </a:r>
            <a:r>
              <a:rPr kumimoji="1" lang="zh-CN" altLang="en-US" sz="2000" b="1" dirty="0" smtClean="0">
                <a:solidFill>
                  <a:schemeClr val="bg1"/>
                </a:solidFill>
                <a:latin typeface="微软雅黑" panose="020B0503020204020204" pitchFamily="34" charset="-122"/>
                <a:ea typeface="微软雅黑" panose="020B0503020204020204" pitchFamily="34" charset="-122"/>
              </a:rPr>
              <a:t>管理</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9" name="组合 8"/>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01 </a:t>
              </a:r>
              <a:r>
                <a:rPr lang="zh-CN" altLang="en-US" sz="2400" b="1" dirty="0" smtClean="0">
                  <a:latin typeface="微软雅黑" panose="020B0503020204020204" pitchFamily="34" charset="-122"/>
                  <a:ea typeface="微软雅黑" panose="020B0503020204020204" pitchFamily="34" charset="-122"/>
                </a:rPr>
                <a:t>员工关系管理介绍</a:t>
              </a:r>
              <a:endParaRPr lang="en-US" b="1"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8616280" y="555130"/>
              <a:ext cx="3672408" cy="360040"/>
              <a:chOff x="1547664" y="2328896"/>
              <a:chExt cx="6192688" cy="605519"/>
            </a:xfrm>
          </p:grpSpPr>
          <p:cxnSp>
            <p:nvCxnSpPr>
              <p:cNvPr id="22" name="直接连接符 21"/>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15444" t="32006" r="11462" b="32179"/>
          <a:stretch>
            <a:fillRect/>
          </a:stretch>
        </p:blipFill>
        <p:spPr>
          <a:xfrm rot="7758837">
            <a:off x="3976025" y="2386916"/>
            <a:ext cx="1116035" cy="548983"/>
          </a:xfrm>
          <a:prstGeom prst="rect">
            <a:avLst/>
          </a:prstGeom>
        </p:spPr>
      </p:pic>
      <p:pic>
        <p:nvPicPr>
          <p:cNvPr id="34" name="图片 33"/>
          <p:cNvPicPr>
            <a:picLocks noChangeAspect="1"/>
          </p:cNvPicPr>
          <p:nvPr/>
        </p:nvPicPr>
        <p:blipFill rotWithShape="1">
          <a:blip r:embed="rId1" cstate="print">
            <a:extLst>
              <a:ext uri="{28A0092B-C50C-407E-A947-70E740481C1C}">
                <a14:useLocalDpi xmlns:a14="http://schemas.microsoft.com/office/drawing/2010/main" val="0"/>
              </a:ext>
            </a:extLst>
          </a:blip>
          <a:srcRect l="15444" t="32006" r="11462" b="32179"/>
          <a:stretch>
            <a:fillRect/>
          </a:stretch>
        </p:blipFill>
        <p:spPr>
          <a:xfrm rot="2755615">
            <a:off x="6779409" y="2386915"/>
            <a:ext cx="1116035" cy="54898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骚扰</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1050721" y="1340768"/>
            <a:ext cx="10157847" cy="4608512"/>
          </a:xfrm>
          <a:prstGeom prst="rect">
            <a:avLst/>
          </a:prstGeom>
          <a:noFill/>
        </p:spPr>
        <p:txBody>
          <a:bodyPr wrap="square" rtlCol="0">
            <a:no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张某偷偷跟其他同事说她的上司经常会发一些暧昧的信息给她，晚上经常邀请她一起吃饭等，有时候还会叫她去上司的家里玩，她一般都会找各种借口推辞，但是有的时候有其他同事一起的情况下就勉强参加这些活动。上司有时候还对她动手</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脚，例如摸她的手，或者把手放在她的背、腰，甚至腿上。</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、员工何某刚满</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17</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岁，是从偏远地区来广东打工，周围没有什么亲戚朋友一起。她所在车间的一位大姐王某对她非常照顾，经常带她回家玩，有时也会让她在家里留宿。慢慢地，王某就劝何某与自己的儿子谈恋爱并同居。何某想拒绝，但是在王某软硬兼施的情况也无计可施。王某每天都和何某同进同去，避免何某逃跑。后来何某发现怀孕，惶恐之中由车间其他员工带她来到</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病假及因病协商解除合同</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1050721" y="1340768"/>
            <a:ext cx="10157847" cy="5517232"/>
          </a:xfrm>
          <a:prstGeom prst="rect">
            <a:avLst/>
          </a:prstGeom>
          <a:noFill/>
        </p:spPr>
        <p:txBody>
          <a:bodyPr wrap="square" rtlCol="0">
            <a:no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、员工张某因腰肌劳损、腰扭伤等原因，不能在原来的岗位工作，并且该员工已买足</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年社保，还有两年就要退休，因此员工要求公司给予赔偿金后解除劳动关系</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、员工姚某以椎间盘突出为由休医疗期，并在医疗期后仍然继续请病假而不回公司工作，根据其所提供的医院的检查的材料，病症轻微，完全</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具</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有工作能力。</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、员工陈某入职半年后突然在车间癫痫发作。</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、员工刘某突然没有回来工作，手机等也联系不上，一个月后找人带了某乡镇卫生院的肺结核诊断书，要求休病假一年治疗。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、员工谭某带着乙肝的诊断书要求休病假，但部门要求与其解除劳动合同</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患病与调</a:t>
              </a:r>
              <a:r>
                <a:rPr lang="zh-CN" altLang="en-US" sz="2400" b="1" dirty="0">
                  <a:latin typeface="微软雅黑" panose="020B0503020204020204" pitchFamily="34" charset="-122"/>
                  <a:ea typeface="微软雅黑" panose="020B0503020204020204" pitchFamily="34" charset="-122"/>
                </a:rPr>
                <a:t>岗</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1050721" y="1340768"/>
            <a:ext cx="10157847" cy="5517232"/>
          </a:xfrm>
          <a:prstGeom prst="rect">
            <a:avLst/>
          </a:prstGeom>
          <a:noFill/>
        </p:spPr>
        <p:txBody>
          <a:bodyPr wrap="square" rtlCol="0">
            <a:no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张某因接触化工料而造成手腕皮肤溃烂，经确认为职业病；该员工经过治疗康复后，部门将员工调至送料岗位，现在该岗位因自动化设备的投入，原来人工送料的工作全部取消，该岗位人员需要分流到其他岗位。部门已提前</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个月跟员工沟通，拟调整张某至同部门另一个车间的送料工作，工作环境，工资方案均没有改变，且为同一个部门主管管理，但员工仍然拒绝调整。</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2、</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员工李某在本司工作</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3.5</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年，因突然耳鸣，被</a:t>
            </a:r>
            <a:r>
              <a:rPr lang="zh-CN" altLang="zh-CN" sz="1600" dirty="0" smtClean="0">
                <a:solidFill>
                  <a:schemeClr val="bg2">
                    <a:lumMod val="50000"/>
                  </a:schemeClr>
                </a:solidFill>
                <a:latin typeface="微软雅黑" panose="020B0503020204020204" pitchFamily="34" charset="-122"/>
                <a:ea typeface="微软雅黑" panose="020B0503020204020204" pitchFamily="34" charset="-122"/>
              </a:rPr>
              <a:t>中山大学附属第一医</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院诊断为</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zh-CN" sz="1600" dirty="0" smtClean="0">
                <a:solidFill>
                  <a:schemeClr val="bg2">
                    <a:lumMod val="50000"/>
                  </a:schemeClr>
                </a:solidFill>
                <a:latin typeface="微软雅黑" panose="020B0503020204020204" pitchFamily="34" charset="-122"/>
                <a:ea typeface="微软雅黑" panose="020B0503020204020204" pitchFamily="34" charset="-122"/>
              </a:rPr>
              <a:t>感音神经性聋</a:t>
            </a:r>
            <a:r>
              <a:rPr lang="zh-CN" altLang="zh-CN" sz="1600" dirty="0">
                <a:solidFill>
                  <a:schemeClr val="bg2">
                    <a:lumMod val="50000"/>
                  </a:schemeClr>
                </a:solidFill>
                <a:latin typeface="微软雅黑" panose="020B0503020204020204" pitchFamily="34" charset="-122"/>
                <a:ea typeface="微软雅黑" panose="020B0503020204020204" pitchFamily="34" charset="-122"/>
              </a:rPr>
              <a:t>，噪音性</a:t>
            </a:r>
            <a:r>
              <a:rPr lang="zh-CN" altLang="zh-CN" sz="1600" dirty="0" smtClean="0">
                <a:solidFill>
                  <a:schemeClr val="bg2">
                    <a:lumMod val="50000"/>
                  </a:schemeClr>
                </a:solidFill>
                <a:latin typeface="微软雅黑" panose="020B0503020204020204" pitchFamily="34" charset="-122"/>
                <a:ea typeface="微软雅黑" panose="020B0503020204020204" pitchFamily="34" charset="-122"/>
              </a:rPr>
              <a:t>耳聋</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员工请病假</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2.5</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个月后因没钱治病要求回公司上班，并要求部门安排一个没噪声的岗位。部门基于员工过往表现并无不良现象，临时派他到小样车间帮忙，一个月后由于小样车间反馈该员工主动性差、工作完成质量不好而将该员工退回原车间，员工隔三差五要求管理人员换一个没噪声的工作岗位，原</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车间苦于无合适的岗位可</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安排。</a:t>
            </a:r>
            <a:endParaRPr lang="zh-CN" altLang="zh-CN" sz="16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职业禁忌</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1050721" y="1340768"/>
            <a:ext cx="10157847" cy="4406179"/>
          </a:xfrm>
          <a:prstGeom prst="rect">
            <a:avLst/>
          </a:prstGeom>
          <a:noFill/>
        </p:spPr>
        <p:txBody>
          <a:bodyPr wrap="square" rtlCol="0">
            <a:noAutofit/>
          </a:bodyPr>
          <a:lstStyle/>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、员工谢某因在体检中被查出职业禁忌，不能在噪音的环境中工作，因此安排其调岗。但是其他岗位的工作时间和工资都让谢某不太满意，因此拒绝调岗。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、员工李某因职业禁忌需调岗，但是由于年龄已经超过</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45</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岁，目前招聘中的岗位都不愿意接收李某。</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、员工曾某因职业禁忌已经调离原岗位，员工后主动离职，但自行到省职防院进行鉴定，鉴定结果显示为非职业病。员工又回到部门要求公司给予经济赔偿，理由是部门在其离职时未将详细情况讲述清楚。</a:t>
            </a: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辞退</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1050721" y="1340768"/>
            <a:ext cx="10157847" cy="4406179"/>
          </a:xfrm>
          <a:prstGeom prst="rect">
            <a:avLst/>
          </a:prstGeom>
          <a:noFill/>
        </p:spPr>
        <p:txBody>
          <a:bodyPr wrap="square" rtlCol="0">
            <a:no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何某在公司服务已经超过十五年，曾经在几个厂的不同部门工作过。三年前，何某开始担任某生产部门的经理，负责该部门的所有管理工作。</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何某所负责的部门一直以来生产的订单都是比较难的，无论产量还是质量等</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KPI</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都完不成目标。由于产量低，员工的收入也低，所以员工的流失很高，新员工的学习周期长，技能不熟练，导致产量、质量、员工收入和流失形成恶性循环。</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何某负责这个部门后，进行了一些改革，但是成绩不明显，</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KPI</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仍然都不达标，而且大家</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对这些改革</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的方向和方法褒贬不一。过往两年何某的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都</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得了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分，其上司考虑的因素之一是很难寻找到合适的人员愿意到这个部门来。</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突然有一天，</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经理收到厂长的邮件，要求与员工解除合同，理由是不胜任工作。</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与何某面谈后，何某很气愤，说上司从来没有对自己的工作提出过批评的意见，并且不同意辞职，也不同意协商解除合同。厂长也不肯跟何某面谈，“人是你们招来的，你们负责解决”。</a:t>
            </a: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辞退</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3" name="图示 2"/>
          <p:cNvGraphicFramePr/>
          <p:nvPr/>
        </p:nvGraphicFramePr>
        <p:xfrm>
          <a:off x="551384" y="3068960"/>
          <a:ext cx="11161240" cy="3600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 name="Rectangle 3"/>
          <p:cNvSpPr txBox="1">
            <a:spLocks noChangeArrowheads="1"/>
          </p:cNvSpPr>
          <p:nvPr/>
        </p:nvSpPr>
        <p:spPr>
          <a:xfrm>
            <a:off x="1559496" y="1196752"/>
            <a:ext cx="9294902" cy="2016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10000"/>
              </a:lnSpc>
              <a:spcBef>
                <a:spcPct val="50000"/>
              </a:spcBef>
              <a:spcAft>
                <a:spcPts val="0"/>
              </a:spcAft>
            </a:pPr>
            <a:r>
              <a:rPr lang="zh-CN" altLang="en-US" sz="1800" dirty="0" smtClean="0">
                <a:solidFill>
                  <a:schemeClr val="bg2">
                    <a:lumMod val="25000"/>
                  </a:schemeClr>
                </a:solidFill>
                <a:latin typeface="微软雅黑" panose="020B0503020204020204" pitchFamily="34" charset="-122"/>
                <a:ea typeface="微软雅黑" panose="020B0503020204020204" pitchFamily="34" charset="-122"/>
              </a:rPr>
              <a:t>采取“最后行动”前</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是否</a:t>
            </a:r>
            <a:r>
              <a:rPr lang="zh-CN" altLang="en-US" sz="1800" dirty="0" smtClean="0">
                <a:solidFill>
                  <a:schemeClr val="bg2">
                    <a:lumMod val="25000"/>
                  </a:schemeClr>
                </a:solidFill>
                <a:latin typeface="微软雅黑" panose="020B0503020204020204" pitchFamily="34" charset="-122"/>
                <a:ea typeface="微软雅黑" panose="020B0503020204020204" pitchFamily="34" charset="-122"/>
              </a:rPr>
              <a:t>已经进行过正式的警告，员工是否认识到她的绩效或行为不令人满意？</a:t>
            </a:r>
            <a:endParaRPr lang="zh-CN" altLang="en-US" sz="1800" dirty="0" smtClean="0">
              <a:solidFill>
                <a:schemeClr val="bg2">
                  <a:lumMod val="25000"/>
                </a:schemeClr>
              </a:solidFill>
              <a:latin typeface="微软雅黑" panose="020B0503020204020204" pitchFamily="34" charset="-122"/>
              <a:ea typeface="微软雅黑" panose="020B0503020204020204" pitchFamily="34" charset="-122"/>
            </a:endParaRPr>
          </a:p>
          <a:p>
            <a:pPr fontAlgn="auto">
              <a:lnSpc>
                <a:spcPct val="110000"/>
              </a:lnSpc>
              <a:spcBef>
                <a:spcPct val="50000"/>
              </a:spcBef>
              <a:spcAft>
                <a:spcPts val="0"/>
              </a:spcAft>
            </a:pPr>
            <a:r>
              <a:rPr lang="zh-CN" altLang="en-US" sz="1800" dirty="0" smtClean="0">
                <a:solidFill>
                  <a:schemeClr val="bg2">
                    <a:lumMod val="25000"/>
                  </a:schemeClr>
                </a:solidFill>
                <a:latin typeface="微软雅黑" panose="020B0503020204020204" pitchFamily="34" charset="-122"/>
                <a:ea typeface="微软雅黑" panose="020B0503020204020204" pitchFamily="34" charset="-122"/>
              </a:rPr>
              <a:t>是否有书面的“最后通牒”？</a:t>
            </a:r>
            <a:endParaRPr lang="en-US" altLang="zh-CN" sz="1800" dirty="0" smtClean="0">
              <a:solidFill>
                <a:schemeClr val="bg2">
                  <a:lumMod val="25000"/>
                </a:schemeClr>
              </a:solidFill>
              <a:latin typeface="微软雅黑" panose="020B0503020204020204" pitchFamily="34" charset="-122"/>
              <a:ea typeface="微软雅黑" panose="020B0503020204020204" pitchFamily="34" charset="-122"/>
            </a:endParaRPr>
          </a:p>
          <a:p>
            <a:pPr fontAlgn="auto">
              <a:lnSpc>
                <a:spcPct val="110000"/>
              </a:lnSpc>
              <a:spcBef>
                <a:spcPct val="50000"/>
              </a:spcBef>
              <a:spcAft>
                <a:spcPts val="0"/>
              </a:spcAft>
            </a:pPr>
            <a:r>
              <a:rPr lang="zh-CN" altLang="en-US" sz="1800" dirty="0" smtClean="0">
                <a:solidFill>
                  <a:schemeClr val="bg2">
                    <a:lumMod val="25000"/>
                  </a:schemeClr>
                </a:solidFill>
                <a:latin typeface="微软雅黑" panose="020B0503020204020204" pitchFamily="34" charset="-122"/>
                <a:ea typeface="微软雅黑" panose="020B0503020204020204" pitchFamily="34" charset="-122"/>
              </a:rPr>
              <a:t>是否会对其他员工有负面影响？</a:t>
            </a:r>
            <a:endParaRPr lang="en-US" altLang="zh-CN" sz="1800" dirty="0" smtClean="0">
              <a:solidFill>
                <a:schemeClr val="bg2">
                  <a:lumMod val="25000"/>
                </a:schemeClr>
              </a:solidFill>
              <a:latin typeface="微软雅黑" panose="020B0503020204020204" pitchFamily="34" charset="-122"/>
              <a:ea typeface="微软雅黑" panose="020B0503020204020204" pitchFamily="34" charset="-122"/>
            </a:endParaRPr>
          </a:p>
          <a:p>
            <a:pPr fontAlgn="auto">
              <a:lnSpc>
                <a:spcPct val="110000"/>
              </a:lnSpc>
              <a:spcBef>
                <a:spcPct val="50000"/>
              </a:spcBef>
              <a:spcAft>
                <a:spcPts val="0"/>
              </a:spcAft>
            </a:pPr>
            <a:r>
              <a:rPr lang="zh-CN" altLang="en-US" sz="1800" dirty="0" smtClean="0">
                <a:solidFill>
                  <a:schemeClr val="bg2">
                    <a:lumMod val="25000"/>
                  </a:schemeClr>
                </a:solidFill>
                <a:latin typeface="微软雅黑" panose="020B0503020204020204" pitchFamily="34" charset="-122"/>
                <a:ea typeface="微软雅黑" panose="020B0503020204020204" pitchFamily="34" charset="-122"/>
              </a:rPr>
              <a:t>如何通知其他员工关于这个员工的辞退消息？一个非正式的部门会议可能比较有效</a:t>
            </a:r>
            <a:endParaRPr lang="zh-CN" altLang="en-US" sz="18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辞退</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 name="图片 3"/>
          <p:cNvPicPr>
            <a:picLocks noChangeAspect="1"/>
          </p:cNvPicPr>
          <p:nvPr/>
        </p:nvPicPr>
        <p:blipFill>
          <a:blip r:embed="rId1" cstate="print"/>
          <a:stretch>
            <a:fillRect/>
          </a:stretch>
        </p:blipFill>
        <p:spPr>
          <a:xfrm>
            <a:off x="2840567" y="1219720"/>
            <a:ext cx="6477000" cy="486156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10" name="组合 9"/>
          <p:cNvGrpSpPr/>
          <p:nvPr/>
        </p:nvGrpSpPr>
        <p:grpSpPr>
          <a:xfrm>
            <a:off x="0" y="116632"/>
            <a:ext cx="12288688" cy="802530"/>
            <a:chOff x="0" y="116632"/>
            <a:chExt cx="12288688" cy="802530"/>
          </a:xfrm>
        </p:grpSpPr>
        <p:sp>
          <p:nvSpPr>
            <p:cNvPr id="11" name="矩形 10"/>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解除合同</a:t>
              </a:r>
              <a:endParaRPr lang="en-US"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8616280" y="555130"/>
              <a:ext cx="3672408" cy="360040"/>
              <a:chOff x="1547664" y="2328896"/>
              <a:chExt cx="6192688" cy="605519"/>
            </a:xfrm>
          </p:grpSpPr>
          <p:cxnSp>
            <p:nvCxnSpPr>
              <p:cNvPr id="13" name="直接连接符 12"/>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文本框 19"/>
          <p:cNvSpPr txBox="1"/>
          <p:nvPr/>
        </p:nvSpPr>
        <p:spPr>
          <a:xfrm>
            <a:off x="1050721" y="1543101"/>
            <a:ext cx="9797807" cy="1669875"/>
          </a:xfrm>
          <a:prstGeom prst="rect">
            <a:avLst/>
          </a:prstGeom>
          <a:noFill/>
        </p:spPr>
        <p:txBody>
          <a:bodyPr wrap="square" rtlCol="0">
            <a:no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如果公司</a:t>
            </a:r>
            <a:r>
              <a:rPr lang="zh-CN" altLang="en-US" sz="1600" dirty="0">
                <a:latin typeface="微软雅黑" panose="020B0503020204020204" pitchFamily="34" charset="-122"/>
                <a:ea typeface="微软雅黑" panose="020B0503020204020204" pitchFamily="34" charset="-122"/>
              </a:rPr>
              <a:t>与员工解除或终止劳动合同关系，根据法律规定公司需支付员工经济补偿</a:t>
            </a:r>
            <a:r>
              <a:rPr lang="zh-CN" altLang="en-US" sz="1600" dirty="0" smtClean="0">
                <a:latin typeface="微软雅黑" panose="020B0503020204020204" pitchFamily="34" charset="-122"/>
                <a:ea typeface="微软雅黑" panose="020B0503020204020204" pitchFamily="34" charset="-122"/>
              </a:rPr>
              <a:t>金：</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经济补偿金：</a:t>
            </a:r>
            <a:r>
              <a:rPr lang="zh-CN" altLang="en-US" sz="1600" dirty="0">
                <a:latin typeface="微软雅黑" panose="020B0503020204020204" pitchFamily="34" charset="-122"/>
                <a:ea typeface="微软雅黑" panose="020B0503020204020204" pitchFamily="34" charset="-122"/>
              </a:rPr>
              <a:t>经济补偿金是在劳动合同解除或终止后，用人单位依法一次性支付给劳动者的经济上的补助。</a:t>
            </a:r>
            <a:endParaRPr lang="en-US" sz="1600" dirty="0">
              <a:latin typeface="微软雅黑" panose="020B0503020204020204" pitchFamily="34" charset="-122"/>
              <a:ea typeface="微软雅黑" panose="020B0503020204020204" pitchFamily="34" charset="-122"/>
            </a:endParaRPr>
          </a:p>
          <a:p>
            <a:pPr>
              <a:lnSpc>
                <a:spcPct val="150000"/>
              </a:lnSpc>
            </a:pPr>
            <a:r>
              <a:rPr lang="zh-CN" altLang="en-US" sz="1600" b="1" dirty="0">
                <a:latin typeface="微软雅黑" panose="020B0503020204020204" pitchFamily="34" charset="-122"/>
                <a:ea typeface="微软雅黑" panose="020B0503020204020204" pitchFamily="34" charset="-122"/>
              </a:rPr>
              <a:t>代通知金：</a:t>
            </a:r>
            <a:r>
              <a:rPr lang="zh-CN" altLang="en-US" sz="1600" dirty="0">
                <a:latin typeface="微软雅黑" panose="020B0503020204020204" pitchFamily="34" charset="-122"/>
                <a:ea typeface="微软雅黑" panose="020B0503020204020204" pitchFamily="34" charset="-122"/>
              </a:rPr>
              <a:t>指用人单位在提出解除劳动合同或终止劳动合同时应该提前一个月通知的情况下，如果用人单位没有依法提前一个月通知的，以给付一个月工资作为代替。</a:t>
            </a:r>
            <a:endParaRPr lang="en-US" sz="1600" dirty="0">
              <a:latin typeface="微软雅黑" panose="020B0503020204020204" pitchFamily="34" charset="-122"/>
              <a:ea typeface="微软雅黑" panose="020B0503020204020204" pitchFamily="34" charset="-122"/>
            </a:endParaRPr>
          </a:p>
          <a:p>
            <a:pPr>
              <a:lnSpc>
                <a:spcPct val="150000"/>
              </a:lnSpc>
            </a:pP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941427" y="3212976"/>
          <a:ext cx="10280188" cy="23112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解除合同</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3" name="表格 2"/>
          <p:cNvGraphicFramePr>
            <a:graphicFrameLocks noGrp="1"/>
          </p:cNvGraphicFramePr>
          <p:nvPr/>
        </p:nvGraphicFramePr>
        <p:xfrm>
          <a:off x="191343" y="1124743"/>
          <a:ext cx="11756579" cy="5565102"/>
        </p:xfrm>
        <a:graphic>
          <a:graphicData uri="http://schemas.openxmlformats.org/drawingml/2006/table">
            <a:tbl>
              <a:tblPr firstRow="1" bandRow="1">
                <a:tableStyleId>{5C22544A-7EE6-4342-B048-85BDC9FD1C3A}</a:tableStyleId>
              </a:tblPr>
              <a:tblGrid>
                <a:gridCol w="1800201"/>
                <a:gridCol w="5184576"/>
                <a:gridCol w="4771802"/>
              </a:tblGrid>
              <a:tr h="720081">
                <a:tc>
                  <a:txBody>
                    <a:bodyPr/>
                    <a:lstStyle/>
                    <a:p>
                      <a:pPr algn="ctr"/>
                      <a:r>
                        <a:rPr lang="zh-CN" altLang="en-US" sz="1400" b="1" kern="1200" dirty="0" smtClean="0">
                          <a:solidFill>
                            <a:schemeClr val="lt1"/>
                          </a:solidFill>
                          <a:effectLst/>
                          <a:latin typeface="微软雅黑" panose="020B0503020204020204" pitchFamily="34" charset="-122"/>
                          <a:ea typeface="微软雅黑" panose="020B0503020204020204" pitchFamily="34" charset="-122"/>
                          <a:cs typeface="+mn-cs"/>
                        </a:rPr>
                        <a:t>解除或终止劳动合同类型</a:t>
                      </a:r>
                      <a:endParaRPr lang="en-US" sz="1400" dirty="0">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1400" dirty="0" smtClean="0">
                          <a:latin typeface="微软雅黑" panose="020B0503020204020204" pitchFamily="34" charset="-122"/>
                          <a:ea typeface="微软雅黑" panose="020B0503020204020204" pitchFamily="34" charset="-122"/>
                        </a:rPr>
                        <a:t>待他说得差不多时，经济补偿金</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（工资</a:t>
                      </a:r>
                      <a:r>
                        <a:rPr lang="en-US" altLang="zh-CN" sz="1400" dirty="0" smtClean="0">
                          <a:latin typeface="微软雅黑" panose="020B0503020204020204" pitchFamily="34" charset="-122"/>
                          <a:ea typeface="微软雅黑" panose="020B0503020204020204" pitchFamily="34" charset="-122"/>
                        </a:rPr>
                        <a:t>&gt;</a:t>
                      </a:r>
                      <a:r>
                        <a:rPr lang="zh-CN" altLang="en-US" sz="1400" dirty="0" smtClean="0">
                          <a:latin typeface="微软雅黑" panose="020B0503020204020204" pitchFamily="34" charset="-122"/>
                          <a:ea typeface="微软雅黑" panose="020B0503020204020204" pitchFamily="34" charset="-122"/>
                        </a:rPr>
                        <a:t>社平工资</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倍）</a:t>
                      </a:r>
                      <a:endParaRPr lang="en-US" sz="1400" dirty="0">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1400" dirty="0" smtClean="0">
                          <a:latin typeface="微软雅黑" panose="020B0503020204020204" pitchFamily="34" charset="-122"/>
                          <a:ea typeface="微软雅黑" panose="020B0503020204020204" pitchFamily="34" charset="-122"/>
                        </a:rPr>
                        <a:t>经济补偿金</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（工资</a:t>
                      </a:r>
                      <a:r>
                        <a:rPr lang="en-US" altLang="zh-CN" sz="1400" dirty="0" smtClean="0">
                          <a:latin typeface="微软雅黑" panose="020B0503020204020204" pitchFamily="34" charset="-122"/>
                          <a:ea typeface="微软雅黑" panose="020B0503020204020204" pitchFamily="34" charset="-122"/>
                        </a:rPr>
                        <a:t>&lt;=</a:t>
                      </a:r>
                      <a:r>
                        <a:rPr lang="zh-CN" altLang="en-US" sz="1400" dirty="0" smtClean="0">
                          <a:latin typeface="微软雅黑" panose="020B0503020204020204" pitchFamily="34" charset="-122"/>
                          <a:ea typeface="微软雅黑" panose="020B0503020204020204" pitchFamily="34" charset="-122"/>
                        </a:rPr>
                        <a:t>社平工资</a:t>
                      </a:r>
                      <a:r>
                        <a:rPr lang="en-US" altLang="zh-CN" sz="1400" dirty="0" smtClean="0">
                          <a:latin typeface="微软雅黑" panose="020B0503020204020204" pitchFamily="34" charset="-122"/>
                          <a:ea typeface="微软雅黑" panose="020B0503020204020204" pitchFamily="34" charset="-122"/>
                        </a:rPr>
                        <a:t>3</a:t>
                      </a:r>
                      <a:r>
                        <a:rPr lang="zh-CN" altLang="en-US" sz="1400" dirty="0" smtClean="0">
                          <a:latin typeface="微软雅黑" panose="020B0503020204020204" pitchFamily="34" charset="-122"/>
                          <a:ea typeface="微软雅黑" panose="020B0503020204020204" pitchFamily="34" charset="-122"/>
                        </a:rPr>
                        <a:t>倍）</a:t>
                      </a:r>
                      <a:endParaRPr lang="en-US" sz="1400" dirty="0">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tcPr>
                </a:tc>
              </a:tr>
              <a:tr h="648072">
                <a:tc>
                  <a:txBody>
                    <a:bodyPr/>
                    <a:lstStyle/>
                    <a:p>
                      <a:pPr algn="ctr"/>
                      <a:r>
                        <a:rPr lang="zh-CN" altLang="en-US" sz="1200" kern="1200" dirty="0" smtClean="0">
                          <a:solidFill>
                            <a:schemeClr val="dk1"/>
                          </a:solidFill>
                          <a:effectLst/>
                          <a:latin typeface="微软雅黑" panose="020B0503020204020204" pitchFamily="34" charset="-122"/>
                          <a:ea typeface="微软雅黑" panose="020B0503020204020204" pitchFamily="34" charset="-122"/>
                          <a:cs typeface="+mn-cs"/>
                        </a:rPr>
                        <a:t>双方协商一致</a:t>
                      </a:r>
                      <a:endParaRPr lang="en-US" sz="12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l" defTabSz="914400" rtl="0" eaLnBrk="1" latinLnBrk="0" hangingPunct="1">
                        <a:lnSpc>
                          <a:spcPct val="150000"/>
                        </a:lnSpc>
                      </a:pP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累计补偿月数不超过</a:t>
                      </a:r>
                      <a:r>
                        <a:rPr lang="en-US" sz="1000" b="1" kern="1200" dirty="0" smtClean="0">
                          <a:solidFill>
                            <a:srgbClr val="FF0000"/>
                          </a:solidFill>
                          <a:effectLst/>
                          <a:latin typeface="微软雅黑" panose="020B0503020204020204" pitchFamily="34" charset="-122"/>
                          <a:ea typeface="微软雅黑" panose="020B0503020204020204" pitchFamily="34" charset="-122"/>
                          <a:cs typeface="+mn-cs"/>
                        </a:rPr>
                        <a:t>12</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个月</a:t>
                      </a:r>
                      <a:br>
                        <a:rPr lang="en-US" sz="1000" b="1" kern="1200" dirty="0" smtClean="0">
                          <a:solidFill>
                            <a:srgbClr val="FF0000"/>
                          </a:solidFill>
                          <a:effectLst/>
                          <a:latin typeface="微软雅黑" panose="020B0503020204020204" pitchFamily="34" charset="-122"/>
                          <a:ea typeface="微软雅黑" panose="020B0503020204020204" pitchFamily="34" charset="-122"/>
                          <a:cs typeface="+mn-cs"/>
                        </a:rPr>
                      </a:b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年前：工作每满一年按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个月计算，不满一年按一年的标准计算；</a:t>
                      </a:r>
                      <a:b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b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年后：工作每满一年按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个月计算，工作不满六个月，按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0.5</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个月计算，工作六个月以上不满一年，按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a:t>
                      </a:r>
                      <a:endPar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latinLnBrk="0" hangingPunct="1">
                        <a:lnSpc>
                          <a:spcPct val="150000"/>
                        </a:lnSpc>
                      </a:pPr>
                      <a:r>
                        <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rPr>
                        <a:t>4</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）补偿基数：本市上年度月平均工资</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倍</a:t>
                      </a:r>
                      <a:endParaRPr lang="en-US" sz="100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l" defTabSz="914400" rtl="0" eaLnBrk="1" latinLnBrk="0" hangingPunct="1">
                        <a:lnSpc>
                          <a:spcPct val="150000"/>
                        </a:lnSpc>
                      </a:pP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年前：工作每满一年按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个月计算，不满一年按一年的标准计算，且</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累计补偿月数</a:t>
                      </a:r>
                      <a:r>
                        <a:rPr lang="en-US" sz="1000" b="1" kern="1200" dirty="0" smtClean="0">
                          <a:solidFill>
                            <a:srgbClr val="FF0000"/>
                          </a:solidFill>
                          <a:effectLst/>
                          <a:latin typeface="微软雅黑" panose="020B0503020204020204" pitchFamily="34" charset="-122"/>
                          <a:ea typeface="微软雅黑" panose="020B0503020204020204" pitchFamily="34" charset="-122"/>
                          <a:cs typeface="+mn-cs"/>
                        </a:rPr>
                        <a:t>12</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个月封顶</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b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b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年后：工作每满一年按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个月计算，工作不满六个月，按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0.5</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个月计算，工作六个月以上不满一年，按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a:t>
                      </a:r>
                      <a:endPar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l" defTabSz="914400" rtl="0" eaLnBrk="1" latinLnBrk="0" hangingPunct="1">
                        <a:lnSpc>
                          <a:spcPct val="150000"/>
                        </a:lnSpc>
                      </a:pP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）补偿基数：解除劳动合同前</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个月平均工资</a:t>
                      </a:r>
                      <a:endParaRPr lang="en-US" sz="100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20080">
                <a:tc>
                  <a:txBody>
                    <a:bodyPr/>
                    <a:lstStyle/>
                    <a:p>
                      <a:pPr algn="ctr"/>
                      <a:r>
                        <a:rPr lang="zh-CN" altLang="en-US" sz="1200" kern="1200" dirty="0" smtClean="0">
                          <a:solidFill>
                            <a:schemeClr val="dk1"/>
                          </a:solidFill>
                          <a:effectLst/>
                          <a:latin typeface="微软雅黑" panose="020B0503020204020204" pitchFamily="34" charset="-122"/>
                          <a:ea typeface="微软雅黑" panose="020B0503020204020204" pitchFamily="34" charset="-122"/>
                          <a:cs typeface="+mn-cs"/>
                        </a:rPr>
                        <a:t>劳动者不胜任工作</a:t>
                      </a:r>
                      <a:endParaRPr lang="en-US" sz="120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nchor="ctr"/>
                </a:tc>
              </a:tr>
              <a:tr h="1296144">
                <a:tc>
                  <a:txBody>
                    <a:bodyPr/>
                    <a:lstStyle/>
                    <a:p>
                      <a:pPr algn="ctr"/>
                      <a:r>
                        <a:rPr lang="zh-CN" altLang="en-US" sz="1200" kern="1200" dirty="0" smtClean="0">
                          <a:solidFill>
                            <a:schemeClr val="dk1"/>
                          </a:solidFill>
                          <a:effectLst/>
                          <a:latin typeface="微软雅黑" panose="020B0503020204020204" pitchFamily="34" charset="-122"/>
                          <a:ea typeface="微软雅黑" panose="020B0503020204020204" pitchFamily="34" charset="-122"/>
                          <a:cs typeface="+mn-cs"/>
                        </a:rPr>
                        <a:t>患病或非因工负伤</a:t>
                      </a:r>
                      <a:endParaRPr lang="en-US" altLang="zh-CN" sz="1200" kern="1200" dirty="0" smtClean="0">
                        <a:solidFill>
                          <a:schemeClr val="dk1"/>
                        </a:solidFill>
                        <a:effectLst/>
                        <a:latin typeface="微软雅黑" panose="020B0503020204020204" pitchFamily="34" charset="-122"/>
                        <a:ea typeface="微软雅黑" panose="020B0503020204020204" pitchFamily="34" charset="-122"/>
                        <a:cs typeface="+mn-cs"/>
                      </a:endParaRPr>
                    </a:p>
                    <a:p>
                      <a:pPr algn="ctr"/>
                      <a:r>
                        <a:rPr lang="zh-CN" altLang="en-US" sz="1200" kern="1200" dirty="0" smtClean="0">
                          <a:solidFill>
                            <a:schemeClr val="dk1"/>
                          </a:solidFill>
                          <a:effectLst/>
                          <a:latin typeface="微软雅黑" panose="020B0503020204020204" pitchFamily="34" charset="-122"/>
                          <a:ea typeface="微软雅黑" panose="020B0503020204020204" pitchFamily="34" charset="-122"/>
                          <a:cs typeface="+mn-cs"/>
                        </a:rPr>
                        <a:t>（医疗期满后</a:t>
                      </a:r>
                      <a:endParaRPr lang="en-US" sz="120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50000"/>
                        </a:lnSpc>
                      </a:pP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年前：工作每满一年按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个月计算，不满一年按一年的标准计算；</a:t>
                      </a:r>
                      <a:b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b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年后：工作每满一年按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个月计算，工作不满六个月，按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0.5</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个月计算，工作六个月以上不满一年，按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个月计算，且</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累计补偿月数不超过</a:t>
                      </a:r>
                      <a:r>
                        <a:rPr lang="en-US" sz="1000" b="1" kern="1200" dirty="0" smtClean="0">
                          <a:solidFill>
                            <a:srgbClr val="FF0000"/>
                          </a:solidFill>
                          <a:effectLst/>
                          <a:latin typeface="微软雅黑" panose="020B0503020204020204" pitchFamily="34" charset="-122"/>
                          <a:ea typeface="微软雅黑" panose="020B0503020204020204" pitchFamily="34" charset="-122"/>
                          <a:cs typeface="+mn-cs"/>
                        </a:rPr>
                        <a:t>12</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个月</a:t>
                      </a:r>
                      <a:endParaRPr lang="en-US" altLang="zh-CN" sz="1000" b="1" kern="1200" dirty="0" smtClean="0">
                        <a:solidFill>
                          <a:srgbClr val="FF0000"/>
                        </a:solidFill>
                        <a:effectLst/>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50000"/>
                        </a:lnSpc>
                        <a:spcBef>
                          <a:spcPts val="0"/>
                        </a:spcBef>
                        <a:spcAft>
                          <a:spcPts val="0"/>
                        </a:spcAft>
                        <a:buClrTx/>
                        <a:buSzTx/>
                        <a:buFontTx/>
                        <a:buNone/>
                        <a:defRPr/>
                      </a:pPr>
                      <a:r>
                        <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）补偿基数：本市上年度月平均工资</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倍</a:t>
                      </a:r>
                      <a:endParaRPr lang="en-US" sz="1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50000"/>
                        </a:lnSpc>
                      </a:pP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年前：工作每满一年按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个月计算，不满一年按一年的标准计算；</a:t>
                      </a:r>
                      <a:b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b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年后：工作每满一年按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个月计算，工作不满六个月，按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0.5</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个月计算，工作六个月以上不满一年，按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a:t>
                      </a:r>
                      <a:endPar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50000"/>
                        </a:lnSpc>
                        <a:spcBef>
                          <a:spcPts val="0"/>
                        </a:spcBef>
                        <a:spcAft>
                          <a:spcPts val="0"/>
                        </a:spcAft>
                        <a:buClrTx/>
                        <a:buSzTx/>
                        <a:buFontTx/>
                        <a:buNone/>
                        <a:defRPr/>
                      </a:pPr>
                      <a:r>
                        <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）补偿基数：员工休病假前</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个月平均工资</a:t>
                      </a:r>
                      <a:endParaRPr lang="en-US" sz="1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614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dk1"/>
                          </a:solidFill>
                          <a:effectLst/>
                          <a:latin typeface="微软雅黑" panose="020B0503020204020204" pitchFamily="34" charset="-122"/>
                          <a:ea typeface="微软雅黑" panose="020B0503020204020204" pitchFamily="34" charset="-122"/>
                          <a:cs typeface="+mn-cs"/>
                        </a:rPr>
                        <a:t>合同期满，公司不续约</a:t>
                      </a:r>
                      <a:endParaRPr lang="en-US" altLang="zh-CN" sz="12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年前：无</a:t>
                      </a:r>
                      <a:b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b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年后：工作每满一年按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个月计算，工作不满六个月，按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0.5</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个月计算，工作六个月以上不满一年，按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个月计算，且</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累计补偿月数不超过</a:t>
                      </a:r>
                      <a:r>
                        <a:rPr lang="en-US" sz="1000" b="1" kern="1200" dirty="0" smtClean="0">
                          <a:solidFill>
                            <a:srgbClr val="FF0000"/>
                          </a:solidFill>
                          <a:effectLst/>
                          <a:latin typeface="微软雅黑" panose="020B0503020204020204" pitchFamily="34" charset="-122"/>
                          <a:ea typeface="微软雅黑" panose="020B0503020204020204" pitchFamily="34" charset="-122"/>
                          <a:cs typeface="+mn-cs"/>
                        </a:rPr>
                        <a:t>12</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个月</a:t>
                      </a:r>
                      <a:endParaRPr lang="en-US" altLang="zh-CN" sz="1000" b="1" kern="1200" dirty="0" smtClean="0">
                        <a:solidFill>
                          <a:srgbClr val="FF0000"/>
                        </a:solidFill>
                        <a:effectLst/>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50000"/>
                        </a:lnSpc>
                        <a:spcBef>
                          <a:spcPts val="0"/>
                        </a:spcBef>
                        <a:spcAft>
                          <a:spcPts val="0"/>
                        </a:spcAft>
                        <a:buClrTx/>
                        <a:buSzTx/>
                        <a:buFontTx/>
                        <a:buNone/>
                        <a:defRPr/>
                      </a:pPr>
                      <a:r>
                        <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）补偿基数：本市上年度月平均工资</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倍</a:t>
                      </a:r>
                      <a:endParaRPr lang="en-US" sz="1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pP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年前：无</a:t>
                      </a:r>
                      <a:b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b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2008</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年后：工作每满一年按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个月计算，工作不满六个月，按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0.5</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个月计算，工作六个月以上不满一年，按</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个月计算，且</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累计补偿月数不超过</a:t>
                      </a:r>
                      <a:r>
                        <a:rPr lang="en-US" sz="1000" b="1" kern="1200" dirty="0" smtClean="0">
                          <a:solidFill>
                            <a:srgbClr val="FF0000"/>
                          </a:solidFill>
                          <a:effectLst/>
                          <a:latin typeface="微软雅黑" panose="020B0503020204020204" pitchFamily="34" charset="-122"/>
                          <a:ea typeface="微软雅黑" panose="020B0503020204020204" pitchFamily="34" charset="-122"/>
                          <a:cs typeface="+mn-cs"/>
                        </a:rPr>
                        <a:t>12</a:t>
                      </a:r>
                      <a:r>
                        <a:rPr lang="zh-CN" altLang="en-US" sz="1000" b="1" kern="1200" dirty="0" smtClean="0">
                          <a:solidFill>
                            <a:srgbClr val="FF0000"/>
                          </a:solidFill>
                          <a:effectLst/>
                          <a:latin typeface="微软雅黑" panose="020B0503020204020204" pitchFamily="34" charset="-122"/>
                          <a:ea typeface="微软雅黑" panose="020B0503020204020204" pitchFamily="34" charset="-122"/>
                          <a:cs typeface="+mn-cs"/>
                        </a:rPr>
                        <a:t>个月</a:t>
                      </a:r>
                      <a:endParaRPr lang="en-US" altLang="zh-CN" sz="1000" b="1" kern="1200" dirty="0" smtClean="0">
                        <a:solidFill>
                          <a:srgbClr val="FF0000"/>
                        </a:solidFill>
                        <a:effectLst/>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50000"/>
                        </a:lnSpc>
                        <a:spcBef>
                          <a:spcPts val="0"/>
                        </a:spcBef>
                        <a:spcAft>
                          <a:spcPts val="0"/>
                        </a:spcAft>
                        <a:buClrTx/>
                        <a:buSzTx/>
                        <a:buFontTx/>
                        <a:buNone/>
                        <a:defRPr/>
                      </a:pPr>
                      <a:r>
                        <a:rPr lang="en-US" altLang="zh-CN" sz="100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）补偿基数：解除劳动合同前</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12</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个月平均工资</a:t>
                      </a:r>
                      <a:endParaRPr lang="en-US" sz="1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84581">
                <a:tc>
                  <a:txBody>
                    <a:bodyPr/>
                    <a:lstStyle/>
                    <a:p>
                      <a:pPr algn="ctr"/>
                      <a:r>
                        <a:rPr lang="zh-CN" altLang="en-US" sz="1200" kern="1200" dirty="0" smtClean="0">
                          <a:solidFill>
                            <a:schemeClr val="dk1"/>
                          </a:solidFill>
                          <a:effectLst/>
                          <a:latin typeface="微软雅黑" panose="020B0503020204020204" pitchFamily="34" charset="-122"/>
                          <a:ea typeface="微软雅黑" panose="020B0503020204020204" pitchFamily="34" charset="-122"/>
                          <a:cs typeface="+mn-cs"/>
                        </a:rPr>
                        <a:t>患病或非因工死亡</a:t>
                      </a:r>
                      <a:endParaRPr lang="en-US" sz="1200"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50000"/>
                        </a:lnSpc>
                      </a:pP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丧葬补助费及一次性抚恤金由社会保险基金支付，具体标准参考社保局规定；</a:t>
                      </a:r>
                      <a:b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b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企业需支付供养直系亲属一次性救济金</a:t>
                      </a:r>
                      <a:r>
                        <a:rPr lang="en-US" sz="1000" kern="1200" dirty="0" smtClean="0">
                          <a:solidFill>
                            <a:schemeClr val="dk1"/>
                          </a:solidFill>
                          <a:effectLst/>
                          <a:latin typeface="微软雅黑" panose="020B0503020204020204" pitchFamily="34" charset="-122"/>
                          <a:ea typeface="微软雅黑" panose="020B0503020204020204" pitchFamily="34" charset="-122"/>
                          <a:cs typeface="+mn-cs"/>
                        </a:rPr>
                        <a:t>6</a:t>
                      </a:r>
                      <a:r>
                        <a:rPr lang="zh-CN" altLang="en-US" sz="1000" kern="1200" dirty="0" smtClean="0">
                          <a:solidFill>
                            <a:schemeClr val="dk1"/>
                          </a:solidFill>
                          <a:effectLst/>
                          <a:latin typeface="微软雅黑" panose="020B0503020204020204" pitchFamily="34" charset="-122"/>
                          <a:ea typeface="微软雅黑" panose="020B0503020204020204" pitchFamily="34" charset="-122"/>
                          <a:cs typeface="+mn-cs"/>
                        </a:rPr>
                        <a:t>个月工资（按市上年度社平工资）</a:t>
                      </a:r>
                      <a:endParaRPr lang="en-US" sz="10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descr="哭泣"/>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3598" y="2003102"/>
            <a:ext cx="3094038" cy="3663950"/>
          </a:xfrm>
          <a:prstGeom prst="rect">
            <a:avLst/>
          </a:prstGeom>
          <a:noFill/>
          <a:extLst>
            <a:ext uri="{909E8E84-426E-40DD-AFC4-6F175D3DCCD1}">
              <a14:hiddenFill xmlns:a14="http://schemas.microsoft.com/office/drawing/2010/main">
                <a:solidFill>
                  <a:srgbClr val="FFFFFF"/>
                </a:solidFill>
              </a14:hiddenFill>
            </a:ext>
          </a:extLst>
        </p:spPr>
      </p:pic>
      <p:sp>
        <p:nvSpPr>
          <p:cNvPr id="239619" name="AutoShape 3"/>
          <p:cNvSpPr>
            <a:spLocks noChangeArrowheads="1"/>
          </p:cNvSpPr>
          <p:nvPr/>
        </p:nvSpPr>
        <p:spPr bwMode="auto">
          <a:xfrm>
            <a:off x="10307636" y="1053480"/>
            <a:ext cx="1856888" cy="1295400"/>
          </a:xfrm>
          <a:prstGeom prst="wedgeEllipseCallout">
            <a:avLst>
              <a:gd name="adj1" fmla="val -50329"/>
              <a:gd name="adj2" fmla="val 66434"/>
            </a:avLst>
          </a:prstGeom>
          <a:noFill/>
          <a:ln>
            <a:solidFill>
              <a:srgbClr val="666633"/>
            </a:solidFill>
          </a:ln>
          <a:effectLst/>
        </p:spPr>
        <p:txBody>
          <a:bodyPr/>
          <a:lstStyle/>
          <a:p>
            <a:pPr algn="ctr" eaLnBrk="0" hangingPunct="0"/>
            <a:r>
              <a:rPr lang="zh-CN" altLang="en-US" sz="1600" b="1" dirty="0">
                <a:solidFill>
                  <a:srgbClr val="808000"/>
                </a:solidFill>
              </a:rPr>
              <a:t>老婆跑了！</a:t>
            </a:r>
            <a:endParaRPr lang="zh-CN" altLang="en-US" sz="1600" b="1" dirty="0">
              <a:solidFill>
                <a:srgbClr val="808000"/>
              </a:solidFill>
            </a:endParaRPr>
          </a:p>
          <a:p>
            <a:pPr algn="ctr" eaLnBrk="0" hangingPunct="0"/>
            <a:r>
              <a:rPr lang="zh-CN" altLang="en-US" sz="1600" b="1" dirty="0">
                <a:solidFill>
                  <a:srgbClr val="808000"/>
                </a:solidFill>
              </a:rPr>
              <a:t>孩儿没了！</a:t>
            </a:r>
            <a:endParaRPr lang="zh-CN" altLang="en-US" sz="1600" b="1" dirty="0">
              <a:solidFill>
                <a:srgbClr val="808000"/>
              </a:solidFill>
            </a:endParaRPr>
          </a:p>
          <a:p>
            <a:pPr algn="ctr" eaLnBrk="0" hangingPunct="0"/>
            <a:r>
              <a:rPr lang="zh-CN" altLang="en-US" sz="1600" b="1" dirty="0">
                <a:solidFill>
                  <a:srgbClr val="808000"/>
                </a:solidFill>
              </a:rPr>
              <a:t>没人要我了！</a:t>
            </a:r>
            <a:endParaRPr lang="zh-CN" altLang="en-US" sz="1600" b="1" dirty="0">
              <a:solidFill>
                <a:srgbClr val="808000"/>
              </a:solidFill>
            </a:endParaRPr>
          </a:p>
        </p:txBody>
      </p:sp>
      <p:sp>
        <p:nvSpPr>
          <p:cNvPr id="239621" name="Rectangle 5"/>
          <p:cNvSpPr>
            <a:spLocks noChangeArrowheads="1"/>
          </p:cNvSpPr>
          <p:nvPr/>
        </p:nvSpPr>
        <p:spPr bwMode="auto">
          <a:xfrm>
            <a:off x="1055687" y="1988840"/>
            <a:ext cx="5760393" cy="362406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lnSpc>
                <a:spcPct val="150000"/>
              </a:lnSpc>
            </a:pPr>
            <a:r>
              <a:rPr lang="zh-CN" altLang="en-US" sz="1700" dirty="0">
                <a:latin typeface="微软雅黑" panose="020B0503020204020204" pitchFamily="34" charset="-122"/>
                <a:ea typeface="微软雅黑" panose="020B0503020204020204" pitchFamily="34" charset="-122"/>
              </a:rPr>
              <a:t>李某，男，</a:t>
            </a:r>
            <a:r>
              <a:rPr lang="en-US" altLang="zh-CN" sz="1700" dirty="0">
                <a:latin typeface="微软雅黑" panose="020B0503020204020204" pitchFamily="34" charset="-122"/>
                <a:ea typeface="微软雅黑" panose="020B0503020204020204" pitchFamily="34" charset="-122"/>
              </a:rPr>
              <a:t>1964</a:t>
            </a:r>
            <a:r>
              <a:rPr lang="zh-CN" altLang="en-US" sz="1700" dirty="0">
                <a:latin typeface="微软雅黑" panose="020B0503020204020204" pitchFamily="34" charset="-122"/>
                <a:ea typeface="微软雅黑" panose="020B0503020204020204" pitchFamily="34" charset="-122"/>
              </a:rPr>
              <a:t>年出生，</a:t>
            </a:r>
            <a:r>
              <a:rPr lang="en-US" altLang="zh-CN" sz="1700" dirty="0">
                <a:latin typeface="微软雅黑" panose="020B0503020204020204" pitchFamily="34" charset="-122"/>
                <a:ea typeface="微软雅黑" panose="020B0503020204020204" pitchFamily="34" charset="-122"/>
              </a:rPr>
              <a:t>1990</a:t>
            </a:r>
            <a:r>
              <a:rPr lang="zh-CN" altLang="en-US" sz="1700" dirty="0">
                <a:latin typeface="微软雅黑" panose="020B0503020204020204" pitchFamily="34" charset="-122"/>
                <a:ea typeface="微软雅黑" panose="020B0503020204020204" pitchFamily="34" charset="-122"/>
              </a:rPr>
              <a:t>年进入公司，</a:t>
            </a:r>
            <a:r>
              <a:rPr lang="en-US" altLang="zh-CN" sz="1700" dirty="0">
                <a:latin typeface="微软雅黑" panose="020B0503020204020204" pitchFamily="34" charset="-122"/>
                <a:ea typeface="微软雅黑" panose="020B0503020204020204" pitchFamily="34" charset="-122"/>
              </a:rPr>
              <a:t>2012</a:t>
            </a:r>
            <a:r>
              <a:rPr lang="zh-CN" altLang="en-US" sz="1700" dirty="0">
                <a:latin typeface="微软雅黑" panose="020B0503020204020204" pitchFamily="34" charset="-122"/>
                <a:ea typeface="微软雅黑" panose="020B0503020204020204" pitchFamily="34" charset="-122"/>
              </a:rPr>
              <a:t>年</a:t>
            </a:r>
            <a:r>
              <a:rPr lang="en-US" altLang="zh-CN" sz="1700" dirty="0">
                <a:latin typeface="微软雅黑" panose="020B0503020204020204" pitchFamily="34" charset="-122"/>
                <a:ea typeface="微软雅黑" panose="020B0503020204020204" pitchFamily="34" charset="-122"/>
              </a:rPr>
              <a:t>1</a:t>
            </a:r>
            <a:r>
              <a:rPr lang="zh-CN" altLang="en-US" sz="1700" dirty="0">
                <a:latin typeface="微软雅黑" panose="020B0503020204020204" pitchFamily="34" charset="-122"/>
                <a:ea typeface="微软雅黑" panose="020B0503020204020204" pitchFamily="34" charset="-122"/>
              </a:rPr>
              <a:t>月因个人感情突变，整天郁郁寡欢，经常觉得身边的人都对自己指指点点，上两天班就请一天假，到医院检查病情为上感、喘息型支气管炎、咽喉炎 、右挠骨基突</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狭窄</a:t>
            </a:r>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腱鞘炎等，</a:t>
            </a:r>
            <a:r>
              <a:rPr lang="en-US" altLang="zh-CN" sz="1700" dirty="0">
                <a:latin typeface="微软雅黑" panose="020B0503020204020204" pitchFamily="34" charset="-122"/>
                <a:ea typeface="微软雅黑" panose="020B0503020204020204" pitchFamily="34" charset="-122"/>
              </a:rPr>
              <a:t>2012</a:t>
            </a:r>
            <a:r>
              <a:rPr lang="zh-CN" altLang="en-US" sz="1700" dirty="0">
                <a:latin typeface="微软雅黑" panose="020B0503020204020204" pitchFamily="34" charset="-122"/>
                <a:ea typeface="微软雅黑" panose="020B0503020204020204" pitchFamily="34" charset="-122"/>
              </a:rPr>
              <a:t>年</a:t>
            </a:r>
            <a:r>
              <a:rPr lang="en-US" altLang="zh-CN" sz="1700" dirty="0">
                <a:latin typeface="微软雅黑" panose="020B0503020204020204" pitchFamily="34" charset="-122"/>
                <a:ea typeface="微软雅黑" panose="020B0503020204020204" pitchFamily="34" charset="-122"/>
              </a:rPr>
              <a:t>5</a:t>
            </a:r>
            <a:r>
              <a:rPr lang="zh-CN" altLang="en-US" sz="1700" dirty="0">
                <a:latin typeface="微软雅黑" panose="020B0503020204020204" pitchFamily="34" charset="-122"/>
                <a:ea typeface="微软雅黑" panose="020B0503020204020204" pitchFamily="34" charset="-122"/>
              </a:rPr>
              <a:t>月份开始经常无缘无故在工作场所或宿舍哭泣，面谈时不论</a:t>
            </a:r>
            <a:r>
              <a:rPr lang="en-US" altLang="zh-CN" sz="1700" dirty="0">
                <a:latin typeface="微软雅黑" panose="020B0503020204020204" pitchFamily="34" charset="-122"/>
                <a:ea typeface="微软雅黑" panose="020B0503020204020204" pitchFamily="34" charset="-122"/>
              </a:rPr>
              <a:t>HR</a:t>
            </a:r>
            <a:r>
              <a:rPr lang="zh-CN" altLang="en-US" sz="1700" dirty="0">
                <a:latin typeface="微软雅黑" panose="020B0503020204020204" pitchFamily="34" charset="-122"/>
                <a:ea typeface="微软雅黑" panose="020B0503020204020204" pitchFamily="34" charset="-122"/>
              </a:rPr>
              <a:t>如何引导，他都一言不发，或干脆自言自语，</a:t>
            </a:r>
            <a:r>
              <a:rPr lang="en-US" altLang="zh-CN" sz="1700" dirty="0">
                <a:latin typeface="微软雅黑" panose="020B0503020204020204" pitchFamily="34" charset="-122"/>
                <a:ea typeface="微软雅黑" panose="020B0503020204020204" pitchFamily="34" charset="-122"/>
              </a:rPr>
              <a:t>HR</a:t>
            </a:r>
            <a:r>
              <a:rPr lang="zh-CN" altLang="en-US" sz="1700" dirty="0">
                <a:latin typeface="微软雅黑" panose="020B0503020204020204" pitchFamily="34" charset="-122"/>
                <a:ea typeface="微软雅黑" panose="020B0503020204020204" pitchFamily="34" charset="-122"/>
              </a:rPr>
              <a:t>与其家人联系后了解到其有精神病史，当</a:t>
            </a:r>
            <a:r>
              <a:rPr lang="en-US" altLang="zh-CN" sz="1700" dirty="0">
                <a:latin typeface="微软雅黑" panose="020B0503020204020204" pitchFamily="34" charset="-122"/>
                <a:ea typeface="微软雅黑" panose="020B0503020204020204" pitchFamily="34" charset="-122"/>
              </a:rPr>
              <a:t>HR</a:t>
            </a:r>
            <a:r>
              <a:rPr lang="zh-CN" altLang="en-US" sz="1700" dirty="0">
                <a:latin typeface="微软雅黑" panose="020B0503020204020204" pitchFamily="34" charset="-122"/>
                <a:ea typeface="微软雅黑" panose="020B0503020204020204" pitchFamily="34" charset="-122"/>
              </a:rPr>
              <a:t>建议其家人来公司把员工接回家时，家人又否认他有精神病史，且表示：“人在公司，我们不管了。”</a:t>
            </a:r>
            <a:endParaRPr lang="zh-CN" altLang="en-US" sz="17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8" name="组合 7"/>
          <p:cNvGrpSpPr/>
          <p:nvPr/>
        </p:nvGrpSpPr>
        <p:grpSpPr>
          <a:xfrm>
            <a:off x="0" y="116632"/>
            <a:ext cx="12288688" cy="802530"/>
            <a:chOff x="0" y="116632"/>
            <a:chExt cx="12288688" cy="802530"/>
          </a:xfrm>
        </p:grpSpPr>
        <p:sp>
          <p:nvSpPr>
            <p:cNvPr id="9" name="矩形 8"/>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03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精神异常</a:t>
              </a:r>
              <a:endParaRPr lang="en-US" b="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8616280" y="555130"/>
              <a:ext cx="3672408" cy="360040"/>
              <a:chOff x="1547664" y="2328896"/>
              <a:chExt cx="6192688" cy="605519"/>
            </a:xfrm>
          </p:grpSpPr>
          <p:cxnSp>
            <p:nvCxnSpPr>
              <p:cNvPr id="11" name="直接连接符 10"/>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8" name="Line 2"/>
          <p:cNvSpPr>
            <a:spLocks noChangeShapeType="1"/>
          </p:cNvSpPr>
          <p:nvPr/>
        </p:nvSpPr>
        <p:spPr bwMode="gray">
          <a:xfrm>
            <a:off x="2784476" y="1673225"/>
            <a:ext cx="6696075" cy="39688"/>
          </a:xfrm>
          <a:prstGeom prst="line">
            <a:avLst/>
          </a:prstGeom>
          <a:noFill/>
          <a:ln w="38100">
            <a:solidFill>
              <a:srgbClr val="96969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306189" name="Rectangle 3"/>
          <p:cNvSpPr>
            <a:spLocks noChangeArrowheads="1"/>
          </p:cNvSpPr>
          <p:nvPr/>
        </p:nvSpPr>
        <p:spPr bwMode="gray">
          <a:xfrm>
            <a:off x="2928938" y="1428750"/>
            <a:ext cx="1511300" cy="520700"/>
          </a:xfrm>
          <a:prstGeom prst="rect">
            <a:avLst/>
          </a:prstGeom>
          <a:solidFill>
            <a:srgbClr val="6399AB"/>
          </a:solidFill>
          <a:ln w="25400" algn="ctr">
            <a:solidFill>
              <a:srgbClr val="FFFFFF"/>
            </a:solidFill>
            <a:miter lim="800000"/>
          </a:ln>
          <a:effectLst>
            <a:outerShdw dist="107763" dir="2700000" algn="ctr" rotWithShape="0">
              <a:schemeClr val="bg2">
                <a:alpha val="50000"/>
              </a:schemeClr>
            </a:outerShdw>
          </a:effec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5000"/>
              </a:lnSpc>
              <a:spcBef>
                <a:spcPct val="30000"/>
              </a:spcBef>
            </a:pPr>
            <a:r>
              <a:rPr lang="zh-CN" altLang="en-US" b="1">
                <a:solidFill>
                  <a:srgbClr val="FFFFFF"/>
                </a:solidFill>
                <a:latin typeface="微软雅黑" panose="020B0503020204020204" pitchFamily="34" charset="-122"/>
                <a:ea typeface="微软雅黑" panose="020B0503020204020204" pitchFamily="34" charset="-122"/>
              </a:rPr>
              <a:t>劳动关系</a:t>
            </a: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06190" name="Rectangle 4"/>
          <p:cNvSpPr>
            <a:spLocks noChangeArrowheads="1"/>
          </p:cNvSpPr>
          <p:nvPr/>
        </p:nvSpPr>
        <p:spPr bwMode="gray">
          <a:xfrm>
            <a:off x="4559301" y="1428750"/>
            <a:ext cx="1508125" cy="520700"/>
          </a:xfrm>
          <a:prstGeom prst="rect">
            <a:avLst/>
          </a:prstGeom>
          <a:solidFill>
            <a:srgbClr val="B1A35D"/>
          </a:solidFill>
          <a:ln w="25400" algn="ctr">
            <a:solidFill>
              <a:srgbClr val="FFFFFF"/>
            </a:solidFill>
            <a:miter lim="800000"/>
          </a:ln>
          <a:effectLst>
            <a:outerShdw dist="107763" dir="2700000" algn="ctr" rotWithShape="0">
              <a:schemeClr val="bg2">
                <a:alpha val="50000"/>
              </a:schemeClr>
            </a:outerShdw>
          </a:effec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5000"/>
              </a:lnSpc>
              <a:spcBef>
                <a:spcPct val="30000"/>
              </a:spcBef>
            </a:pPr>
            <a:r>
              <a:rPr lang="zh-CN" altLang="en-US" b="1">
                <a:solidFill>
                  <a:srgbClr val="FFFFFF"/>
                </a:solidFill>
                <a:latin typeface="微软雅黑" panose="020B0503020204020204" pitchFamily="34" charset="-122"/>
                <a:ea typeface="微软雅黑" panose="020B0503020204020204" pitchFamily="34" charset="-122"/>
              </a:rPr>
              <a:t>沟通</a:t>
            </a: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06192" name="Rectangle 6"/>
          <p:cNvSpPr>
            <a:spLocks noChangeArrowheads="1"/>
          </p:cNvSpPr>
          <p:nvPr/>
        </p:nvSpPr>
        <p:spPr bwMode="gray">
          <a:xfrm>
            <a:off x="6169025" y="1428750"/>
            <a:ext cx="1511300" cy="520700"/>
          </a:xfrm>
          <a:prstGeom prst="rect">
            <a:avLst/>
          </a:prstGeom>
          <a:solidFill>
            <a:srgbClr val="E0AD12"/>
          </a:solidFill>
          <a:ln w="25400" algn="ctr">
            <a:solidFill>
              <a:srgbClr val="FFFFFF"/>
            </a:solidFill>
            <a:miter lim="800000"/>
          </a:ln>
          <a:effectLst>
            <a:outerShdw dist="107763" dir="2700000" algn="ctr" rotWithShape="0">
              <a:schemeClr val="bg2">
                <a:alpha val="50000"/>
              </a:schemeClr>
            </a:outerShdw>
          </a:effec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5000"/>
              </a:lnSpc>
              <a:spcBef>
                <a:spcPct val="30000"/>
              </a:spcBef>
            </a:pPr>
            <a:r>
              <a:rPr lang="zh-CN" altLang="en-US" b="1">
                <a:solidFill>
                  <a:srgbClr val="FFFFFF"/>
                </a:solidFill>
                <a:latin typeface="微软雅黑" panose="020B0503020204020204" pitchFamily="34" charset="-122"/>
                <a:ea typeface="微软雅黑" panose="020B0503020204020204" pitchFamily="34" charset="-122"/>
              </a:rPr>
              <a:t>企业文化</a:t>
            </a: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06193" name="Rectangle 7"/>
          <p:cNvSpPr>
            <a:spLocks noChangeArrowheads="1"/>
          </p:cNvSpPr>
          <p:nvPr/>
        </p:nvSpPr>
        <p:spPr bwMode="gray">
          <a:xfrm>
            <a:off x="7783514" y="1428750"/>
            <a:ext cx="1508125" cy="520700"/>
          </a:xfrm>
          <a:prstGeom prst="rect">
            <a:avLst/>
          </a:prstGeom>
          <a:solidFill>
            <a:srgbClr val="A1A646"/>
          </a:solidFill>
          <a:ln w="25400" algn="ctr">
            <a:solidFill>
              <a:srgbClr val="FFFFFF"/>
            </a:solidFill>
            <a:miter lim="800000"/>
          </a:ln>
          <a:effectLst>
            <a:outerShdw dist="107763" dir="2700000" algn="ctr" rotWithShape="0">
              <a:schemeClr val="bg2">
                <a:alpha val="50000"/>
              </a:schemeClr>
            </a:outerShdw>
          </a:effec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85000"/>
              </a:lnSpc>
              <a:spcBef>
                <a:spcPct val="30000"/>
              </a:spcBef>
            </a:pPr>
            <a:r>
              <a:rPr lang="zh-CN" altLang="en-US" b="1">
                <a:solidFill>
                  <a:srgbClr val="FFFFFF"/>
                </a:solidFill>
                <a:latin typeface="微软雅黑" panose="020B0503020204020204" pitchFamily="34" charset="-122"/>
                <a:ea typeface="微软雅黑" panose="020B0503020204020204" pitchFamily="34" charset="-122"/>
              </a:rPr>
              <a:t>动力开发</a:t>
            </a: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06194" name="AutoShape 14"/>
          <p:cNvSpPr>
            <a:spLocks noChangeArrowheads="1"/>
          </p:cNvSpPr>
          <p:nvPr/>
        </p:nvSpPr>
        <p:spPr bwMode="auto">
          <a:xfrm>
            <a:off x="2928938" y="2317750"/>
            <a:ext cx="1511300" cy="3848100"/>
          </a:xfrm>
          <a:prstGeom prst="roundRect">
            <a:avLst>
              <a:gd name="adj" fmla="val 16667"/>
            </a:avLst>
          </a:prstGeom>
          <a:noFill/>
          <a:ln w="28575">
            <a:solidFill>
              <a:srgbClr val="C0C0C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lvl1pPr>
              <a:defRPr>
                <a:solidFill>
                  <a:schemeClr val="tx1"/>
                </a:solidFill>
                <a:latin typeface="Arial" panose="020B0604020202020204" pitchFamily="34" charset="0"/>
                <a:ea typeface="宋体" panose="02010600030101010101" pitchFamily="2" charset="-122"/>
              </a:defRPr>
            </a:lvl1pPr>
            <a:lvl2pPr marL="17970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spcBef>
                <a:spcPct val="30000"/>
              </a:spcBef>
            </a:pPr>
            <a:r>
              <a:rPr lang="zh-CN" altLang="de-DE" sz="1600" b="1" dirty="0">
                <a:solidFill>
                  <a:srgbClr val="006699"/>
                </a:solidFill>
                <a:latin typeface="微软雅黑" panose="020B0503020204020204" pitchFamily="34" charset="-122"/>
                <a:ea typeface="微软雅黑" panose="020B0503020204020204" pitchFamily="34" charset="-122"/>
              </a:rPr>
              <a:t>用工制度</a:t>
            </a:r>
            <a:endParaRPr lang="zh-CN" altLang="de-DE" sz="1600" b="1" dirty="0">
              <a:solidFill>
                <a:srgbClr val="006699"/>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006699"/>
                </a:solidFill>
                <a:latin typeface="微软雅黑" panose="020B0503020204020204" pitchFamily="34" charset="-122"/>
                <a:ea typeface="微软雅黑" panose="020B0503020204020204" pitchFamily="34" charset="-122"/>
              </a:rPr>
              <a:t>劳动合约</a:t>
            </a:r>
            <a:endParaRPr lang="zh-CN" altLang="de-DE" sz="1600" b="1" dirty="0">
              <a:solidFill>
                <a:srgbClr val="006699"/>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006699"/>
                </a:solidFill>
                <a:latin typeface="微软雅黑" panose="020B0503020204020204" pitchFamily="34" charset="-122"/>
                <a:ea typeface="微软雅黑" panose="020B0503020204020204" pitchFamily="34" charset="-122"/>
              </a:rPr>
              <a:t>社会保障</a:t>
            </a:r>
            <a:endParaRPr lang="zh-CN" altLang="de-DE" sz="1600" b="1" dirty="0">
              <a:solidFill>
                <a:srgbClr val="006699"/>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006699"/>
                </a:solidFill>
                <a:latin typeface="微软雅黑" panose="020B0503020204020204" pitchFamily="34" charset="-122"/>
                <a:ea typeface="微软雅黑" panose="020B0503020204020204" pitchFamily="34" charset="-122"/>
              </a:rPr>
              <a:t>薪酬政策</a:t>
            </a:r>
            <a:endParaRPr lang="zh-CN" altLang="de-DE" sz="1600" b="1" dirty="0">
              <a:solidFill>
                <a:srgbClr val="006699"/>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006699"/>
                </a:solidFill>
                <a:latin typeface="微软雅黑" panose="020B0503020204020204" pitchFamily="34" charset="-122"/>
                <a:ea typeface="微软雅黑" panose="020B0503020204020204" pitchFamily="34" charset="-122"/>
              </a:rPr>
              <a:t>劳动保护</a:t>
            </a:r>
            <a:endParaRPr lang="zh-CN" altLang="de-DE" sz="1600" b="1" dirty="0">
              <a:solidFill>
                <a:srgbClr val="006699"/>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006699"/>
                </a:solidFill>
                <a:latin typeface="微软雅黑" panose="020B0503020204020204" pitchFamily="34" charset="-122"/>
                <a:ea typeface="微软雅黑" panose="020B0503020204020204" pitchFamily="34" charset="-122"/>
              </a:rPr>
              <a:t>纠纷处理</a:t>
            </a:r>
            <a:endParaRPr lang="zh-CN" altLang="de-DE" sz="1600" b="1" dirty="0">
              <a:solidFill>
                <a:srgbClr val="006699"/>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006699"/>
                </a:solidFill>
                <a:latin typeface="微软雅黑" panose="020B0503020204020204" pitchFamily="34" charset="-122"/>
                <a:ea typeface="微软雅黑" panose="020B0503020204020204" pitchFamily="34" charset="-122"/>
              </a:rPr>
              <a:t>危急事件处理</a:t>
            </a:r>
            <a:endParaRPr kumimoji="1" lang="zh-TW" altLang="en-US" sz="1600" dirty="0">
              <a:solidFill>
                <a:srgbClr val="006699"/>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306195" name="AutoShape 15"/>
          <p:cNvSpPr>
            <a:spLocks noChangeArrowheads="1"/>
          </p:cNvSpPr>
          <p:nvPr/>
        </p:nvSpPr>
        <p:spPr bwMode="auto">
          <a:xfrm>
            <a:off x="4572000" y="2317750"/>
            <a:ext cx="1511300" cy="3848100"/>
          </a:xfrm>
          <a:prstGeom prst="roundRect">
            <a:avLst>
              <a:gd name="adj" fmla="val 16667"/>
            </a:avLst>
          </a:prstGeom>
          <a:noFill/>
          <a:ln w="28575">
            <a:solidFill>
              <a:srgbClr val="C0C0C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pPr>
            <a:r>
              <a:rPr lang="zh-CN" altLang="en-US" sz="1600" b="1" dirty="0">
                <a:solidFill>
                  <a:srgbClr val="996600"/>
                </a:solidFill>
                <a:latin typeface="微软雅黑" panose="020B0503020204020204" pitchFamily="34" charset="-122"/>
                <a:ea typeface="微软雅黑" panose="020B0503020204020204" pitchFamily="34" charset="-122"/>
              </a:rPr>
              <a:t>信息分享</a:t>
            </a:r>
            <a:endParaRPr lang="zh-CN" altLang="en-US" sz="1600" b="1" dirty="0">
              <a:solidFill>
                <a:srgbClr val="996600"/>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1600" b="1" dirty="0">
                <a:solidFill>
                  <a:srgbClr val="996600"/>
                </a:solidFill>
                <a:latin typeface="微软雅黑" panose="020B0503020204020204" pitchFamily="34" charset="-122"/>
                <a:ea typeface="微软雅黑" panose="020B0503020204020204" pitchFamily="34" charset="-122"/>
              </a:rPr>
              <a:t>信息传递</a:t>
            </a:r>
            <a:endParaRPr lang="zh-CN" altLang="en-US" sz="1600" b="1" dirty="0">
              <a:solidFill>
                <a:srgbClr val="996600"/>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1600" b="1" dirty="0">
                <a:solidFill>
                  <a:srgbClr val="996600"/>
                </a:solidFill>
                <a:latin typeface="微软雅黑" panose="020B0503020204020204" pitchFamily="34" charset="-122"/>
                <a:ea typeface="微软雅黑" panose="020B0503020204020204" pitchFamily="34" charset="-122"/>
              </a:rPr>
              <a:t>沟通交流</a:t>
            </a:r>
            <a:endParaRPr lang="zh-CN" altLang="en-US" sz="1600" b="1" dirty="0">
              <a:solidFill>
                <a:srgbClr val="996600"/>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1600" b="1" dirty="0">
                <a:solidFill>
                  <a:srgbClr val="996600"/>
                </a:solidFill>
                <a:latin typeface="微软雅黑" panose="020B0503020204020204" pitchFamily="34" charset="-122"/>
                <a:ea typeface="微软雅黑" panose="020B0503020204020204" pitchFamily="34" charset="-122"/>
              </a:rPr>
              <a:t>心理咨询</a:t>
            </a:r>
            <a:r>
              <a:rPr lang="en-US" altLang="zh-TW" sz="1600" b="1" dirty="0">
                <a:solidFill>
                  <a:srgbClr val="996600"/>
                </a:solidFill>
                <a:latin typeface="微软雅黑" panose="020B0503020204020204" pitchFamily="34" charset="-122"/>
                <a:ea typeface="微软雅黑" panose="020B0503020204020204" pitchFamily="34" charset="-122"/>
              </a:rPr>
              <a:t> </a:t>
            </a:r>
            <a:endParaRPr lang="en-US" altLang="zh-TW" sz="1600" b="1" dirty="0">
              <a:solidFill>
                <a:srgbClr val="996600"/>
              </a:solidFill>
              <a:latin typeface="微软雅黑" panose="020B0503020204020204" pitchFamily="34" charset="-122"/>
              <a:ea typeface="微软雅黑" panose="020B0503020204020204" pitchFamily="34" charset="-122"/>
            </a:endParaRPr>
          </a:p>
          <a:p>
            <a:pPr>
              <a:lnSpc>
                <a:spcPct val="120000"/>
              </a:lnSpc>
              <a:spcBef>
                <a:spcPct val="30000"/>
              </a:spcBef>
            </a:pPr>
            <a:endParaRPr kumimoji="1" lang="zh-CN" altLang="en-US" sz="1600" dirty="0">
              <a:solidFill>
                <a:srgbClr val="996600"/>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306196" name="AutoShape 16"/>
          <p:cNvSpPr>
            <a:spLocks noChangeArrowheads="1"/>
          </p:cNvSpPr>
          <p:nvPr/>
        </p:nvSpPr>
        <p:spPr bwMode="auto">
          <a:xfrm>
            <a:off x="6199188" y="2317750"/>
            <a:ext cx="1511300" cy="3848100"/>
          </a:xfrm>
          <a:prstGeom prst="roundRect">
            <a:avLst>
              <a:gd name="adj" fmla="val 16667"/>
            </a:avLst>
          </a:prstGeom>
          <a:noFill/>
          <a:ln w="28575">
            <a:solidFill>
              <a:srgbClr val="C0C0C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a:defRPr>
                <a:solidFill>
                  <a:schemeClr val="tx1"/>
                </a:solidFill>
                <a:latin typeface="Arial" panose="020B0604020202020204" pitchFamily="34" charset="0"/>
                <a:ea typeface="宋体" panose="02010600030101010101" pitchFamily="2" charset="-122"/>
              </a:defRPr>
            </a:lvl1pPr>
            <a:lvl2pPr marL="449580" indent="825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spcBef>
                <a:spcPct val="30000"/>
              </a:spcBef>
            </a:pPr>
            <a:r>
              <a:rPr lang="zh-CN" altLang="de-DE" sz="1600" b="1" dirty="0">
                <a:solidFill>
                  <a:srgbClr val="CC9900"/>
                </a:solidFill>
                <a:latin typeface="微软雅黑" panose="020B0503020204020204" pitchFamily="34" charset="-122"/>
                <a:ea typeface="微软雅黑" panose="020B0503020204020204" pitchFamily="34" charset="-122"/>
              </a:rPr>
              <a:t>价值观</a:t>
            </a:r>
            <a:endParaRPr lang="zh-CN" altLang="de-DE" sz="1600" b="1" dirty="0">
              <a:solidFill>
                <a:srgbClr val="CC9900"/>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CC9900"/>
                </a:solidFill>
                <a:latin typeface="微软雅黑" panose="020B0503020204020204" pitchFamily="34" charset="-122"/>
                <a:ea typeface="微软雅黑" panose="020B0503020204020204" pitchFamily="34" charset="-122"/>
              </a:rPr>
              <a:t>宗旨</a:t>
            </a:r>
            <a:endParaRPr lang="zh-CN" altLang="de-DE" sz="1600" b="1" dirty="0">
              <a:solidFill>
                <a:srgbClr val="CC9900"/>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CC9900"/>
                </a:solidFill>
                <a:latin typeface="微软雅黑" panose="020B0503020204020204" pitchFamily="34" charset="-122"/>
                <a:ea typeface="微软雅黑" panose="020B0503020204020204" pitchFamily="34" charset="-122"/>
              </a:rPr>
              <a:t>行为准则</a:t>
            </a:r>
            <a:endParaRPr lang="zh-CN" altLang="de-DE" sz="1600" b="1" dirty="0">
              <a:solidFill>
                <a:srgbClr val="CC9900"/>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CC9900"/>
                </a:solidFill>
                <a:latin typeface="微软雅黑" panose="020B0503020204020204" pitchFamily="34" charset="-122"/>
                <a:ea typeface="微软雅黑" panose="020B0503020204020204" pitchFamily="34" charset="-122"/>
              </a:rPr>
              <a:t>规章制度</a:t>
            </a:r>
            <a:endParaRPr lang="zh-CN" altLang="de-DE" sz="1600" b="1" dirty="0">
              <a:solidFill>
                <a:srgbClr val="CC9900"/>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CC9900"/>
                </a:solidFill>
                <a:latin typeface="微软雅黑" panose="020B0503020204020204" pitchFamily="34" charset="-122"/>
                <a:ea typeface="微软雅黑" panose="020B0503020204020204" pitchFamily="34" charset="-122"/>
              </a:rPr>
              <a:t>团队建设</a:t>
            </a:r>
            <a:endParaRPr lang="zh-CN" altLang="de-DE" sz="1600" b="1" dirty="0">
              <a:solidFill>
                <a:srgbClr val="CC9900"/>
              </a:solidFill>
              <a:latin typeface="微软雅黑" panose="020B0503020204020204" pitchFamily="34" charset="-122"/>
              <a:ea typeface="微软雅黑" panose="020B0503020204020204" pitchFamily="34" charset="-122"/>
            </a:endParaRPr>
          </a:p>
          <a:p>
            <a:pPr algn="ctr">
              <a:lnSpc>
                <a:spcPct val="120000"/>
              </a:lnSpc>
              <a:spcBef>
                <a:spcPct val="30000"/>
              </a:spcBef>
            </a:pPr>
            <a:r>
              <a:rPr lang="zh-CN" altLang="de-DE" sz="1600" b="1" dirty="0">
                <a:solidFill>
                  <a:srgbClr val="CC9900"/>
                </a:solidFill>
                <a:latin typeface="微软雅黑" panose="020B0503020204020204" pitchFamily="34" charset="-122"/>
                <a:ea typeface="微软雅黑" panose="020B0503020204020204" pitchFamily="34" charset="-122"/>
              </a:rPr>
              <a:t>环境营造</a:t>
            </a:r>
            <a:endParaRPr kumimoji="1" lang="zh-TW" altLang="en-US" sz="1600" dirty="0">
              <a:solidFill>
                <a:srgbClr val="CC9900"/>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306197" name="AutoShape 17"/>
          <p:cNvSpPr>
            <a:spLocks noChangeArrowheads="1"/>
          </p:cNvSpPr>
          <p:nvPr/>
        </p:nvSpPr>
        <p:spPr bwMode="auto">
          <a:xfrm>
            <a:off x="7810500" y="2317750"/>
            <a:ext cx="1511300" cy="3848100"/>
          </a:xfrm>
          <a:prstGeom prst="roundRect">
            <a:avLst>
              <a:gd name="adj" fmla="val 16667"/>
            </a:avLst>
          </a:prstGeom>
          <a:noFill/>
          <a:ln w="28575">
            <a:solidFill>
              <a:srgbClr val="C0C0C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lvl1pPr defTabSz="1075055">
              <a:defRPr>
                <a:solidFill>
                  <a:schemeClr val="tx1"/>
                </a:solidFill>
                <a:latin typeface="Arial" panose="020B0604020202020204" pitchFamily="34" charset="0"/>
                <a:ea typeface="宋体" panose="02010600030101010101" pitchFamily="2" charset="-122"/>
              </a:defRPr>
            </a:lvl1pPr>
            <a:lvl2pPr marL="179705" defTabSz="1075055">
              <a:defRPr>
                <a:solidFill>
                  <a:schemeClr val="tx1"/>
                </a:solidFill>
                <a:latin typeface="Arial" panose="020B0604020202020204" pitchFamily="34" charset="0"/>
                <a:ea typeface="宋体" panose="02010600030101010101" pitchFamily="2" charset="-122"/>
              </a:defRPr>
            </a:lvl2pPr>
            <a:lvl3pPr marL="1516380" indent="-228600" defTabSz="1075055">
              <a:defRPr>
                <a:solidFill>
                  <a:schemeClr val="tx1"/>
                </a:solidFill>
                <a:latin typeface="Arial" panose="020B0604020202020204" pitchFamily="34" charset="0"/>
                <a:ea typeface="宋体" panose="02010600030101010101" pitchFamily="2" charset="-122"/>
              </a:defRPr>
            </a:lvl3pPr>
            <a:lvl4pPr marL="1924050" indent="-228600" defTabSz="1075055">
              <a:defRPr>
                <a:solidFill>
                  <a:schemeClr val="tx1"/>
                </a:solidFill>
                <a:latin typeface="Arial" panose="020B0604020202020204" pitchFamily="34" charset="0"/>
                <a:ea typeface="宋体" panose="02010600030101010101" pitchFamily="2" charset="-122"/>
              </a:defRPr>
            </a:lvl4pPr>
            <a:lvl5pPr marL="2332355" indent="-228600" defTabSz="1075055">
              <a:defRPr>
                <a:solidFill>
                  <a:schemeClr val="tx1"/>
                </a:solidFill>
                <a:latin typeface="Arial" panose="020B0604020202020204" pitchFamily="34" charset="0"/>
                <a:ea typeface="宋体" panose="02010600030101010101" pitchFamily="2" charset="-122"/>
              </a:defRPr>
            </a:lvl5pPr>
            <a:lvl6pPr marL="2789555" indent="-228600" defTabSz="107505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46755" indent="-228600" defTabSz="107505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03955" indent="-228600" defTabSz="107505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61155" indent="-228600" defTabSz="107505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职业发展</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培训</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工作内容</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岗位轮换</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授权</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薪资结构</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福利政策</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奖励认可</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公平机制</a:t>
            </a:r>
            <a:endParaRPr lang="zh-CN" altLang="de-DE" sz="1600" b="1" dirty="0">
              <a:solidFill>
                <a:srgbClr val="808000"/>
              </a:solidFill>
              <a:latin typeface="微软雅黑" panose="020B0503020204020204" pitchFamily="34" charset="-122"/>
              <a:ea typeface="微软雅黑" panose="020B0503020204020204" pitchFamily="34" charset="-122"/>
            </a:endParaRPr>
          </a:p>
          <a:p>
            <a:pPr algn="ctr">
              <a:lnSpc>
                <a:spcPct val="120000"/>
              </a:lnSpc>
              <a:spcBef>
                <a:spcPct val="10000"/>
              </a:spcBef>
            </a:pPr>
            <a:r>
              <a:rPr lang="zh-CN" altLang="de-DE" sz="1600" b="1" dirty="0">
                <a:solidFill>
                  <a:srgbClr val="808000"/>
                </a:solidFill>
                <a:latin typeface="微软雅黑" panose="020B0503020204020204" pitchFamily="34" charset="-122"/>
                <a:ea typeface="微软雅黑" panose="020B0503020204020204" pitchFamily="34" charset="-122"/>
              </a:rPr>
              <a:t>员工活动</a:t>
            </a:r>
            <a:endParaRPr lang="en-US" altLang="zh-TW" sz="1600" b="1" dirty="0">
              <a:solidFill>
                <a:srgbClr val="808000"/>
              </a:solidFill>
              <a:latin typeface="微软雅黑" panose="020B0503020204020204" pitchFamily="34" charset="-122"/>
              <a:ea typeface="微软雅黑" panose="020B0503020204020204" pitchFamily="34" charset="-122"/>
            </a:endParaRPr>
          </a:p>
        </p:txBody>
      </p:sp>
      <p:sp>
        <p:nvSpPr>
          <p:cNvPr id="306205" name="AutoShape 29"/>
          <p:cNvSpPr/>
          <p:nvPr/>
        </p:nvSpPr>
        <p:spPr bwMode="auto">
          <a:xfrm>
            <a:off x="2279650" y="1700214"/>
            <a:ext cx="431800" cy="4465637"/>
          </a:xfrm>
          <a:prstGeom prst="leftBrace">
            <a:avLst>
              <a:gd name="adj1" fmla="val 86183"/>
              <a:gd name="adj2" fmla="val 50000"/>
            </a:avLst>
          </a:prstGeom>
          <a:noFill/>
          <a:ln w="19050">
            <a:solidFill>
              <a:srgbClr val="80808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lstStyle/>
          <a:p>
            <a:pPr algn="ctr"/>
            <a:endParaRPr lang="en-US" sz="2800" b="1">
              <a:latin typeface="微软雅黑" panose="020B0503020204020204" pitchFamily="34" charset="-122"/>
              <a:ea typeface="微软雅黑" panose="020B0503020204020204" pitchFamily="34" charset="-122"/>
            </a:endParaRPr>
          </a:p>
        </p:txBody>
      </p:sp>
      <p:sp>
        <p:nvSpPr>
          <p:cNvPr id="306206" name="Text Box 30"/>
          <p:cNvSpPr txBox="1">
            <a:spLocks noChangeArrowheads="1"/>
          </p:cNvSpPr>
          <p:nvPr/>
        </p:nvSpPr>
        <p:spPr bwMode="auto">
          <a:xfrm>
            <a:off x="1703389" y="3054351"/>
            <a:ext cx="4333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A50021"/>
                </a:solidFill>
                <a:latin typeface="微软雅黑" panose="020B0503020204020204" pitchFamily="34" charset="-122"/>
                <a:ea typeface="微软雅黑" panose="020B0503020204020204" pitchFamily="34" charset="-122"/>
              </a:rPr>
              <a:t>劳动契约</a:t>
            </a:r>
            <a:endParaRPr lang="zh-CN" altLang="en-US" sz="2800" b="1">
              <a:solidFill>
                <a:srgbClr val="A50021"/>
              </a:solidFill>
              <a:latin typeface="微软雅黑" panose="020B0503020204020204" pitchFamily="34" charset="-122"/>
              <a:ea typeface="微软雅黑" panose="020B0503020204020204" pitchFamily="34" charset="-122"/>
            </a:endParaRPr>
          </a:p>
        </p:txBody>
      </p:sp>
      <p:sp>
        <p:nvSpPr>
          <p:cNvPr id="306207" name="AutoShape 31"/>
          <p:cNvSpPr/>
          <p:nvPr/>
        </p:nvSpPr>
        <p:spPr bwMode="auto">
          <a:xfrm flipH="1">
            <a:off x="9551988" y="1714500"/>
            <a:ext cx="431800" cy="4465638"/>
          </a:xfrm>
          <a:prstGeom prst="leftBrace">
            <a:avLst>
              <a:gd name="adj1" fmla="val 86183"/>
              <a:gd name="adj2" fmla="val 50000"/>
            </a:avLst>
          </a:prstGeom>
          <a:noFill/>
          <a:ln w="19050">
            <a:solidFill>
              <a:srgbClr val="80808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lstStyle/>
          <a:p>
            <a:pPr algn="ctr"/>
            <a:endParaRPr lang="en-US" sz="2800" b="1">
              <a:latin typeface="微软雅黑" panose="020B0503020204020204" pitchFamily="34" charset="-122"/>
              <a:ea typeface="微软雅黑" panose="020B0503020204020204" pitchFamily="34" charset="-122"/>
            </a:endParaRPr>
          </a:p>
        </p:txBody>
      </p:sp>
      <p:sp>
        <p:nvSpPr>
          <p:cNvPr id="306208" name="Text Box 32"/>
          <p:cNvSpPr txBox="1">
            <a:spLocks noChangeArrowheads="1"/>
          </p:cNvSpPr>
          <p:nvPr/>
        </p:nvSpPr>
        <p:spPr bwMode="auto">
          <a:xfrm>
            <a:off x="9983789" y="3068639"/>
            <a:ext cx="4333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A50021"/>
                </a:solidFill>
                <a:latin typeface="微软雅黑" panose="020B0503020204020204" pitchFamily="34" charset="-122"/>
                <a:ea typeface="微软雅黑" panose="020B0503020204020204" pitchFamily="34" charset="-122"/>
              </a:rPr>
              <a:t>心理契约</a:t>
            </a:r>
            <a:endParaRPr lang="zh-CN" altLang="en-US" sz="2800" b="1">
              <a:solidFill>
                <a:srgbClr val="A5002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19" name="组合 18"/>
          <p:cNvGrpSpPr/>
          <p:nvPr/>
        </p:nvGrpSpPr>
        <p:grpSpPr>
          <a:xfrm>
            <a:off x="0" y="116632"/>
            <a:ext cx="12288688" cy="802530"/>
            <a:chOff x="0" y="116632"/>
            <a:chExt cx="12288688" cy="802530"/>
          </a:xfrm>
        </p:grpSpPr>
        <p:sp>
          <p:nvSpPr>
            <p:cNvPr id="20" name="矩形 19"/>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01 </a:t>
              </a:r>
              <a:r>
                <a:rPr lang="zh-CN" altLang="en-US" sz="2400" b="1" dirty="0" smtClean="0">
                  <a:latin typeface="微软雅黑" panose="020B0503020204020204" pitchFamily="34" charset="-122"/>
                  <a:ea typeface="微软雅黑" panose="020B0503020204020204" pitchFamily="34" charset="-122"/>
                </a:rPr>
                <a:t>员工关系管理介绍</a:t>
              </a:r>
              <a:endParaRPr lang="en-US" b="1"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8616280" y="555130"/>
              <a:ext cx="3672408" cy="360040"/>
              <a:chOff x="1547664" y="2328896"/>
              <a:chExt cx="6192688" cy="605519"/>
            </a:xfrm>
          </p:grpSpPr>
          <p:cxnSp>
            <p:nvCxnSpPr>
              <p:cNvPr id="22" name="直接连接符 21"/>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subTitle" idx="1"/>
          </p:nvPr>
        </p:nvSpPr>
        <p:spPr>
          <a:xfrm>
            <a:off x="2287879" y="1268760"/>
            <a:ext cx="7768561" cy="1150938"/>
          </a:xfrm>
        </p:spPr>
        <p:txBody>
          <a:bodyPr>
            <a:normAutofit/>
          </a:bodyPr>
          <a:lstStyle/>
          <a:p>
            <a:r>
              <a:rPr lang="en-US" altLang="zh-CN" sz="2800" b="1" dirty="0">
                <a:latin typeface="微软雅黑" panose="020B0503020204020204" pitchFamily="34" charset="-122"/>
                <a:ea typeface="微软雅黑" panose="020B0503020204020204" pitchFamily="34" charset="-122"/>
              </a:rPr>
              <a:t>EAP (Employee Assistance Program)</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员工援助计划</a:t>
            </a:r>
            <a:endParaRPr lang="zh-CN" altLang="en-US" sz="2800" b="1" dirty="0">
              <a:latin typeface="微软雅黑" panose="020B0503020204020204" pitchFamily="34" charset="-122"/>
              <a:ea typeface="微软雅黑" panose="020B0503020204020204" pitchFamily="34" charset="-122"/>
            </a:endParaRPr>
          </a:p>
        </p:txBody>
      </p:sp>
      <p:sp>
        <p:nvSpPr>
          <p:cNvPr id="158724" name="Rectangle 4"/>
          <p:cNvSpPr>
            <a:spLocks noChangeArrowheads="1"/>
          </p:cNvSpPr>
          <p:nvPr/>
        </p:nvSpPr>
        <p:spPr bwMode="auto">
          <a:xfrm>
            <a:off x="1559496" y="3501008"/>
            <a:ext cx="3673475"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30000"/>
              </a:lnSpc>
            </a:pPr>
            <a:r>
              <a:rPr kumimoji="1" lang="zh-CN" altLang="en-US" sz="2800" dirty="0">
                <a:latin typeface="华文新魏" panose="02010800040101010101" pitchFamily="2" charset="-122"/>
                <a:ea typeface="华文新魏" panose="02010800040101010101" pitchFamily="2" charset="-122"/>
              </a:rPr>
              <a:t>促进员工心理健康</a:t>
            </a:r>
            <a:endParaRPr kumimoji="1" lang="zh-CN" altLang="en-US" sz="2800" dirty="0">
              <a:latin typeface="华文新魏" panose="02010800040101010101" pitchFamily="2" charset="-122"/>
              <a:ea typeface="华文新魏" panose="02010800040101010101" pitchFamily="2" charset="-122"/>
            </a:endParaRPr>
          </a:p>
          <a:p>
            <a:pPr algn="ctr">
              <a:lnSpc>
                <a:spcPct val="130000"/>
              </a:lnSpc>
            </a:pPr>
            <a:r>
              <a:rPr kumimoji="1" lang="zh-CN" altLang="en-US" sz="2800" dirty="0">
                <a:latin typeface="华文新魏" panose="02010800040101010101" pitchFamily="2" charset="-122"/>
                <a:ea typeface="华文新魏" panose="02010800040101010101" pitchFamily="2" charset="-122"/>
              </a:rPr>
              <a:t>提升人力资本价值</a:t>
            </a:r>
            <a:r>
              <a:rPr kumimoji="1" lang="zh-CN" altLang="en-US" sz="4400" dirty="0">
                <a:latin typeface="华文新魏" panose="02010800040101010101" pitchFamily="2" charset="-122"/>
                <a:ea typeface="华文新魏" panose="02010800040101010101" pitchFamily="2" charset="-122"/>
              </a:rPr>
              <a:t> </a:t>
            </a:r>
            <a:endParaRPr kumimoji="1" lang="zh-CN" altLang="en-US" sz="4400" dirty="0">
              <a:latin typeface="华文新魏" panose="02010800040101010101" pitchFamily="2" charset="-122"/>
              <a:ea typeface="华文新魏" panose="02010800040101010101" pitchFamily="2" charset="-122"/>
            </a:endParaRPr>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03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精神异常</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3" name="图示 2"/>
          <p:cNvGraphicFramePr/>
          <p:nvPr/>
        </p:nvGraphicFramePr>
        <p:xfrm>
          <a:off x="4326612" y="2419698"/>
          <a:ext cx="7088869" cy="44383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怠工</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1050721" y="1340768"/>
            <a:ext cx="10157847" cy="4861969"/>
          </a:xfrm>
          <a:prstGeom prst="rect">
            <a:avLst/>
          </a:prstGeom>
          <a:noFill/>
        </p:spPr>
        <p:txBody>
          <a:bodyPr wrap="square" rtlCol="0">
            <a:noAutofit/>
          </a:bodyPr>
          <a:lstStyle/>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某部门有生产操作员工约一百人，多数为本地人，负责管理的组长和主管也基本上是从这些操作工中提拔出来的。之前的经理也是本地人，和大家经常有一些工作外的活动，相处得比较和谐。后来由于人事调动，换了一位非广东的经理，而且这位经理之前没有太多的生产经验，工作作风也很硬朗，一线的管理人员和员工都有微词，但是没有什么大的矛盾爆发。</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厂一直在倡导流程改善和自动化设备的引入，这个部门也在这些方面做一些尝试，因此对员工的工资方案也做了一些更改八月到十月是传统的淡季，部门的订单不足，因此员工的收入也受到影响，平均工资连续三个月都不足三千元。员工找组长和主管反应，他们也不知道该如何处理。</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某个周一的早上，突然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和总经理收到电话，说这个部门的员工都停止工作，聚集在一起要求有个说法。</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和部门经理即刻与员工开始集体及单独的沟通，员工的诉求很多，例如管理人员太强硬、工资方案、工作时间、福利等全部都提到。</a:t>
            </a:r>
            <a:endPar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6" name="组合 5"/>
          <p:cNvGrpSpPr/>
          <p:nvPr/>
        </p:nvGrpSpPr>
        <p:grpSpPr>
          <a:xfrm>
            <a:off x="0" y="116632"/>
            <a:ext cx="12288688" cy="802530"/>
            <a:chOff x="0" y="116632"/>
            <a:chExt cx="12288688" cy="802530"/>
          </a:xfrm>
        </p:grpSpPr>
        <p:sp>
          <p:nvSpPr>
            <p:cNvPr id="7" name="矩形 6"/>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a:t>
              </a:r>
              <a:r>
                <a:rPr lang="en-US" altLang="zh-CN" sz="2400" b="1" dirty="0" smtClean="0">
                  <a:latin typeface="微软雅黑" panose="020B0503020204020204" pitchFamily="34" charset="-122"/>
                  <a:ea typeface="微软雅黑" panose="020B0503020204020204" pitchFamily="34" charset="-122"/>
                </a:rPr>
                <a:t>3</a:t>
              </a:r>
              <a:r>
                <a:rPr lang="en-US"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案例讨论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怠工</a:t>
              </a:r>
              <a:endParaRPr 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8616280" y="555130"/>
              <a:ext cx="3672408" cy="360040"/>
              <a:chOff x="1547664" y="2328896"/>
              <a:chExt cx="6192688" cy="605519"/>
            </a:xfrm>
          </p:grpSpPr>
          <p:cxnSp>
            <p:nvCxnSpPr>
              <p:cNvPr id="9" name="直接连接符 8"/>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1050721" y="2060847"/>
            <a:ext cx="10157847" cy="1440161"/>
          </a:xfrm>
          <a:prstGeom prst="rect">
            <a:avLst/>
          </a:prstGeom>
          <a:noFill/>
        </p:spPr>
        <p:txBody>
          <a:bodyPr wrap="square" rtlCol="0">
            <a:noAutofit/>
          </a:bodyPr>
          <a:lstStyle/>
          <a:p>
            <a:pPr algn="ctr">
              <a:lnSpc>
                <a:spcPct val="150000"/>
              </a:lnSpc>
            </a:pPr>
            <a:r>
              <a:rPr lang="zh-CN" altLang="en-US" sz="3600" dirty="0" smtClean="0">
                <a:solidFill>
                  <a:schemeClr val="tx1">
                    <a:lumMod val="65000"/>
                    <a:lumOff val="35000"/>
                  </a:schemeClr>
                </a:solidFill>
                <a:latin typeface="微软雅黑" panose="020B0503020204020204" pitchFamily="34" charset="-122"/>
                <a:ea typeface="微软雅黑" panose="020B0503020204020204" pitchFamily="34" charset="-122"/>
              </a:rPr>
              <a:t>如果出现怠工情况，我们应该如何处理？</a:t>
            </a:r>
            <a:endParaRPr lang="en-US" sz="3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otton_shadow"/>
          <p:cNvPicPr>
            <a:picLocks noChangeAspect="1" noChangeArrowheads="1"/>
          </p:cNvPicPr>
          <p:nvPr/>
        </p:nvPicPr>
        <p:blipFill>
          <a:blip r:embed="rId1" cstate="print">
            <a:extLst>
              <a:ext uri="{28A0092B-C50C-407E-A947-70E740481C1C}">
                <a14:useLocalDpi xmlns:a14="http://schemas.microsoft.com/office/drawing/2010/main" val="0"/>
              </a:ext>
            </a:extLst>
          </a:blip>
          <a:srcRect r="-89" b="70"/>
          <a:stretch>
            <a:fillRect/>
          </a:stretch>
        </p:blipFill>
        <p:spPr bwMode="auto">
          <a:xfrm>
            <a:off x="911424" y="2838457"/>
            <a:ext cx="3619500" cy="401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a:off x="1482922" y="560389"/>
            <a:ext cx="134203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zh-CN" altLang="en-US" sz="4500" b="1" dirty="0">
                <a:solidFill>
                  <a:srgbClr val="292929"/>
                </a:solidFill>
              </a:rPr>
              <a:t>谢谢</a:t>
            </a:r>
            <a:endParaRPr lang="zh-CN" altLang="en-US" sz="4500" b="1" dirty="0">
              <a:solidFill>
                <a:srgbClr val="29292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9"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5396" y="1916113"/>
            <a:ext cx="21621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230" name="Text Box 6"/>
          <p:cNvSpPr txBox="1">
            <a:spLocks noChangeArrowheads="1"/>
          </p:cNvSpPr>
          <p:nvPr/>
        </p:nvSpPr>
        <p:spPr bwMode="auto">
          <a:xfrm>
            <a:off x="1559496" y="4941168"/>
            <a:ext cx="25923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dirty="0">
                <a:latin typeface="微软雅黑" panose="020B0503020204020204" pitchFamily="34" charset="-122"/>
                <a:ea typeface="微软雅黑" panose="020B0503020204020204" pitchFamily="34" charset="-122"/>
              </a:rPr>
              <a:t>美国著名管理心理学家</a:t>
            </a:r>
            <a:endParaRPr lang="zh-CN" altLang="en-US"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施恩（</a:t>
            </a:r>
            <a:r>
              <a:rPr lang="en-US" altLang="zh-CN" sz="1600" dirty="0" err="1">
                <a:latin typeface="微软雅黑" panose="020B0503020204020204" pitchFamily="34" charset="-122"/>
                <a:ea typeface="微软雅黑" panose="020B0503020204020204" pitchFamily="34" charset="-122"/>
              </a:rPr>
              <a:t>E.H.Schein</a:t>
            </a:r>
            <a:r>
              <a:rPr lang="zh-CN" altLang="en-US"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308231" name="Text Box 7"/>
          <p:cNvSpPr txBox="1">
            <a:spLocks noChangeArrowheads="1"/>
          </p:cNvSpPr>
          <p:nvPr/>
        </p:nvSpPr>
        <p:spPr bwMode="auto">
          <a:xfrm>
            <a:off x="5016500" y="1678619"/>
            <a:ext cx="5837898" cy="398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zh-CN" altLang="en-US" sz="1600" b="1">
                <a:solidFill>
                  <a:schemeClr val="accent2"/>
                </a:solidFill>
                <a:latin typeface="微软雅黑" panose="020B0503020204020204" pitchFamily="34" charset="-122"/>
                <a:ea typeface="微软雅黑" panose="020B0503020204020204" pitchFamily="34" charset="-122"/>
              </a:rPr>
              <a:t>心理契约不是有形的，但却发挥着有形契约的作用</a:t>
            </a:r>
            <a:endParaRPr lang="zh-CN" altLang="en-US" sz="1600" b="1">
              <a:solidFill>
                <a:schemeClr val="accent2"/>
              </a:solidFill>
              <a:latin typeface="微软雅黑" panose="020B0503020204020204" pitchFamily="34" charset="-122"/>
              <a:ea typeface="微软雅黑" panose="020B0503020204020204" pitchFamily="34" charset="-122"/>
            </a:endParaRPr>
          </a:p>
          <a:p>
            <a:pPr>
              <a:lnSpc>
                <a:spcPct val="130000"/>
              </a:lnSpc>
              <a:spcBef>
                <a:spcPct val="50000"/>
              </a:spcBef>
            </a:pPr>
            <a:r>
              <a:rPr lang="zh-CN" altLang="en-US" sz="1600">
                <a:latin typeface="微软雅黑" panose="020B0503020204020204" pitchFamily="34" charset="-122"/>
                <a:ea typeface="微软雅黑" panose="020B0503020204020204" pitchFamily="34" charset="-122"/>
              </a:rPr>
              <a:t>心理契约管理的目的，就是通过人力资源管理实现员工的工作满意度，并进而实现员工对组织的强烈归属感和对工作的高度投入。</a:t>
            </a:r>
            <a:endParaRPr lang="zh-CN" altLang="en-US" sz="1400">
              <a:latin typeface="微软雅黑" panose="020B0503020204020204" pitchFamily="34" charset="-122"/>
              <a:ea typeface="微软雅黑" panose="020B0503020204020204" pitchFamily="34" charset="-122"/>
            </a:endParaRPr>
          </a:p>
          <a:p>
            <a:pPr>
              <a:lnSpc>
                <a:spcPct val="130000"/>
              </a:lnSpc>
              <a:spcBef>
                <a:spcPct val="50000"/>
              </a:spcBef>
            </a:pPr>
            <a:r>
              <a:rPr lang="zh-CN" altLang="en-US" sz="1600">
                <a:latin typeface="微软雅黑" panose="020B0503020204020204" pitchFamily="34" charset="-122"/>
                <a:ea typeface="微软雅黑" panose="020B0503020204020204" pitchFamily="34" charset="-122"/>
              </a:rPr>
              <a:t>一般而言，心理契约包含以下七个方面的期望：</a:t>
            </a:r>
            <a:r>
              <a:rPr lang="zh-CN" altLang="en-US" sz="1600" b="1" i="1">
                <a:solidFill>
                  <a:srgbClr val="FF9900"/>
                </a:solidFill>
                <a:latin typeface="微软雅黑" panose="020B0503020204020204" pitchFamily="34" charset="-122"/>
                <a:ea typeface="微软雅黑" panose="020B0503020204020204" pitchFamily="34" charset="-122"/>
              </a:rPr>
              <a:t>良好的工作环境，任务与职业取向的吻合，安全与归属感，报酬，价值认同，培训与发展的机会，晋升</a:t>
            </a:r>
            <a:r>
              <a:rPr lang="zh-CN" altLang="en-US" sz="1600">
                <a:latin typeface="微软雅黑" panose="020B0503020204020204" pitchFamily="34" charset="-122"/>
                <a:ea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endParaRPr>
          </a:p>
          <a:p>
            <a:pPr>
              <a:lnSpc>
                <a:spcPct val="130000"/>
              </a:lnSpc>
              <a:spcBef>
                <a:spcPct val="50000"/>
              </a:spcBef>
            </a:pPr>
            <a:r>
              <a:rPr lang="zh-CN" altLang="en-US" sz="1600">
                <a:latin typeface="微软雅黑" panose="020B0503020204020204" pitchFamily="34" charset="-122"/>
                <a:ea typeface="微软雅黑" panose="020B0503020204020204" pitchFamily="34" charset="-122"/>
              </a:rPr>
              <a:t>心理契约的主体是员工在企业中的心理状态，而用于衡量员工在企业中心理状态的三个基本概念是</a:t>
            </a:r>
            <a:r>
              <a:rPr lang="zh-CN" altLang="en-US" sz="1600" b="1" i="1">
                <a:solidFill>
                  <a:schemeClr val="hlink"/>
                </a:solidFill>
                <a:latin typeface="微软雅黑" panose="020B0503020204020204" pitchFamily="34" charset="-122"/>
                <a:ea typeface="微软雅黑" panose="020B0503020204020204" pitchFamily="34" charset="-122"/>
              </a:rPr>
              <a:t>工作满意度、工作参与和组织承诺</a:t>
            </a:r>
            <a:r>
              <a:rPr lang="zh-CN" altLang="en-US" sz="1600">
                <a:latin typeface="微软雅黑" panose="020B0503020204020204" pitchFamily="34" charset="-122"/>
                <a:ea typeface="微软雅黑" panose="020B0503020204020204" pitchFamily="34" charset="-122"/>
              </a:rPr>
              <a:t>。在企业这样的以经济活动为主的组织中，员工的工作满意度是企业心理契约管理的重点和关键。</a:t>
            </a:r>
            <a:endParaRPr lang="zh-CN" altLang="en-US" sz="160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a:xfrm>
            <a:off x="4656667" y="6381838"/>
            <a:ext cx="2844800" cy="476250"/>
          </a:xfrm>
          <a:prstGeom prst="rect">
            <a:avLst/>
          </a:prstGeom>
        </p:spPr>
        <p:txBody>
          <a:bodyPr/>
          <a:lstStyle/>
          <a:p>
            <a:fld id="{F1D05527-5AB4-4F8C-AD90-86AFE137FA48}" type="slidenum">
              <a:rPr lang="en-US" altLang="zh-CN" smtClean="0"/>
            </a:fld>
            <a:endParaRPr lang="en-US" altLang="zh-CN"/>
          </a:p>
        </p:txBody>
      </p:sp>
      <p:grpSp>
        <p:nvGrpSpPr>
          <p:cNvPr id="9" name="组合 8"/>
          <p:cNvGrpSpPr/>
          <p:nvPr/>
        </p:nvGrpSpPr>
        <p:grpSpPr>
          <a:xfrm>
            <a:off x="0" y="116632"/>
            <a:ext cx="12288688" cy="802530"/>
            <a:chOff x="0" y="116632"/>
            <a:chExt cx="12288688" cy="802530"/>
          </a:xfrm>
        </p:grpSpPr>
        <p:sp>
          <p:nvSpPr>
            <p:cNvPr id="10" name="矩形 9"/>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01 </a:t>
              </a:r>
              <a:r>
                <a:rPr lang="zh-CN" altLang="en-US" sz="2400" b="1" dirty="0" smtClean="0">
                  <a:latin typeface="微软雅黑" panose="020B0503020204020204" pitchFamily="34" charset="-122"/>
                  <a:ea typeface="微软雅黑" panose="020B0503020204020204" pitchFamily="34" charset="-122"/>
                </a:rPr>
                <a:t>员工关系管理介绍</a:t>
              </a:r>
              <a:endParaRPr lang="en-US"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8616280" y="555130"/>
              <a:ext cx="3672408" cy="360040"/>
              <a:chOff x="1547664" y="2328896"/>
              <a:chExt cx="6192688" cy="605519"/>
            </a:xfrm>
          </p:grpSpPr>
          <p:cxnSp>
            <p:nvCxnSpPr>
              <p:cNvPr id="12" name="直接连接符 11"/>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8" name="AutoShape 8"/>
          <p:cNvSpPr>
            <a:spLocks noChangeArrowheads="1"/>
          </p:cNvSpPr>
          <p:nvPr/>
        </p:nvSpPr>
        <p:spPr bwMode="gray">
          <a:xfrm>
            <a:off x="5895976" y="4778375"/>
            <a:ext cx="415925" cy="533400"/>
          </a:xfrm>
          <a:prstGeom prst="downArrow">
            <a:avLst>
              <a:gd name="adj1" fmla="val 45037"/>
              <a:gd name="adj2" fmla="val 50383"/>
            </a:avLst>
          </a:prstGeom>
          <a:solidFill>
            <a:srgbClr val="B1A35D"/>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sz="1600">
              <a:latin typeface="微软雅黑" panose="020B0503020204020204" pitchFamily="34" charset="-122"/>
              <a:ea typeface="微软雅黑" panose="020B0503020204020204" pitchFamily="34" charset="-122"/>
            </a:endParaRPr>
          </a:p>
        </p:txBody>
      </p:sp>
      <p:sp>
        <p:nvSpPr>
          <p:cNvPr id="316448" name="AutoShape 8"/>
          <p:cNvSpPr>
            <a:spLocks noChangeArrowheads="1"/>
          </p:cNvSpPr>
          <p:nvPr/>
        </p:nvSpPr>
        <p:spPr bwMode="gray">
          <a:xfrm>
            <a:off x="3216276" y="4724400"/>
            <a:ext cx="415925" cy="533400"/>
          </a:xfrm>
          <a:prstGeom prst="downArrow">
            <a:avLst>
              <a:gd name="adj1" fmla="val 45037"/>
              <a:gd name="adj2" fmla="val 50383"/>
            </a:avLst>
          </a:prstGeom>
          <a:solidFill>
            <a:srgbClr val="B1A35D"/>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sz="1600">
              <a:latin typeface="微软雅黑" panose="020B0503020204020204" pitchFamily="34" charset="-122"/>
              <a:ea typeface="微软雅黑" panose="020B0503020204020204" pitchFamily="34" charset="-122"/>
            </a:endParaRPr>
          </a:p>
        </p:txBody>
      </p:sp>
      <p:sp>
        <p:nvSpPr>
          <p:cNvPr id="316449" name="AutoShape 8"/>
          <p:cNvSpPr>
            <a:spLocks noChangeArrowheads="1"/>
          </p:cNvSpPr>
          <p:nvPr/>
        </p:nvSpPr>
        <p:spPr bwMode="gray">
          <a:xfrm>
            <a:off x="8543926" y="4724400"/>
            <a:ext cx="415925" cy="533400"/>
          </a:xfrm>
          <a:prstGeom prst="downArrow">
            <a:avLst>
              <a:gd name="adj1" fmla="val 45037"/>
              <a:gd name="adj2" fmla="val 50383"/>
            </a:avLst>
          </a:prstGeom>
          <a:solidFill>
            <a:srgbClr val="B1A35D"/>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sz="1600">
              <a:latin typeface="微软雅黑" panose="020B0503020204020204" pitchFamily="34" charset="-122"/>
              <a:ea typeface="微软雅黑" panose="020B0503020204020204" pitchFamily="34" charset="-122"/>
            </a:endParaRPr>
          </a:p>
        </p:txBody>
      </p:sp>
      <p:sp>
        <p:nvSpPr>
          <p:cNvPr id="316434" name="AutoShape 4"/>
          <p:cNvSpPr>
            <a:spLocks noChangeArrowheads="1"/>
          </p:cNvSpPr>
          <p:nvPr/>
        </p:nvSpPr>
        <p:spPr bwMode="gray">
          <a:xfrm>
            <a:off x="5910264" y="2076450"/>
            <a:ext cx="415925" cy="533400"/>
          </a:xfrm>
          <a:prstGeom prst="downArrow">
            <a:avLst>
              <a:gd name="adj1" fmla="val 45037"/>
              <a:gd name="adj2" fmla="val 50383"/>
            </a:avLst>
          </a:prstGeom>
          <a:solidFill>
            <a:srgbClr val="E0AD12"/>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sz="1600">
              <a:latin typeface="微软雅黑" panose="020B0503020204020204" pitchFamily="34" charset="-122"/>
              <a:ea typeface="微软雅黑" panose="020B0503020204020204" pitchFamily="34" charset="-122"/>
            </a:endParaRPr>
          </a:p>
        </p:txBody>
      </p:sp>
      <p:sp>
        <p:nvSpPr>
          <p:cNvPr id="316435" name="Rectangle 5"/>
          <p:cNvSpPr>
            <a:spLocks noChangeArrowheads="1"/>
          </p:cNvSpPr>
          <p:nvPr/>
        </p:nvSpPr>
        <p:spPr bwMode="gray">
          <a:xfrm>
            <a:off x="2381251" y="1293814"/>
            <a:ext cx="7459663" cy="954087"/>
          </a:xfrm>
          <a:prstGeom prst="rect">
            <a:avLst/>
          </a:prstGeom>
          <a:solidFill>
            <a:srgbClr val="E0AD12"/>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b="1">
                <a:solidFill>
                  <a:schemeClr val="bg1"/>
                </a:solidFill>
                <a:latin typeface="微软雅黑" panose="020B0503020204020204" pitchFamily="34" charset="-122"/>
                <a:ea typeface="微软雅黑" panose="020B0503020204020204" pitchFamily="34" charset="-122"/>
              </a:rPr>
              <a:t>GROOMING PEOPLE FROM WITHIN</a:t>
            </a:r>
            <a:endParaRPr kumimoji="1" lang="en-US" altLang="zh-CN" b="1">
              <a:solidFill>
                <a:schemeClr val="bg1"/>
              </a:solidFill>
              <a:latin typeface="微软雅黑" panose="020B0503020204020204" pitchFamily="34" charset="-122"/>
              <a:ea typeface="微软雅黑" panose="020B0503020204020204" pitchFamily="34" charset="-122"/>
            </a:endParaRPr>
          </a:p>
          <a:p>
            <a:pPr algn="ctr"/>
            <a:r>
              <a:rPr kumimoji="1" lang="en-US" altLang="zh-CN" b="1">
                <a:solidFill>
                  <a:schemeClr val="bg1"/>
                </a:solidFill>
                <a:latin typeface="微软雅黑" panose="020B0503020204020204" pitchFamily="34" charset="-122"/>
                <a:ea typeface="微软雅黑" panose="020B0503020204020204" pitchFamily="34" charset="-122"/>
              </a:rPr>
              <a:t>PEOPLE CARING</a:t>
            </a:r>
            <a:endParaRPr kumimoji="1" lang="en-US" altLang="zh-CN" b="1">
              <a:solidFill>
                <a:schemeClr val="bg1"/>
              </a:solidFill>
              <a:latin typeface="微软雅黑" panose="020B0503020204020204" pitchFamily="34" charset="-122"/>
              <a:ea typeface="微软雅黑" panose="020B0503020204020204" pitchFamily="34" charset="-122"/>
            </a:endParaRPr>
          </a:p>
        </p:txBody>
      </p:sp>
      <p:sp>
        <p:nvSpPr>
          <p:cNvPr id="316436" name="Rectangle 6"/>
          <p:cNvSpPr>
            <a:spLocks noChangeArrowheads="1"/>
          </p:cNvSpPr>
          <p:nvPr/>
        </p:nvSpPr>
        <p:spPr bwMode="gray">
          <a:xfrm>
            <a:off x="4959351" y="2609851"/>
            <a:ext cx="2303463" cy="2303463"/>
          </a:xfrm>
          <a:prstGeom prst="rect">
            <a:avLst/>
          </a:prstGeom>
          <a:solidFill>
            <a:srgbClr val="6399AB"/>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kumimoji="1" lang="zh-CN" altLang="en-US" sz="1600" b="1">
                <a:solidFill>
                  <a:schemeClr val="bg1"/>
                </a:solidFill>
                <a:latin typeface="微软雅黑" panose="020B0503020204020204" pitchFamily="34" charset="-122"/>
                <a:ea typeface="微软雅黑" panose="020B0503020204020204" pitchFamily="34" charset="-122"/>
              </a:rPr>
              <a:t>积极、正面引导为主</a:t>
            </a:r>
            <a:endParaRPr kumimoji="1" lang="zh-CN" altLang="en-US" sz="1600" b="1">
              <a:solidFill>
                <a:schemeClr val="bg1"/>
              </a:solidFill>
              <a:latin typeface="微软雅黑" panose="020B0503020204020204" pitchFamily="34" charset="-122"/>
              <a:ea typeface="微软雅黑" panose="020B0503020204020204" pitchFamily="34" charset="-122"/>
            </a:endParaRPr>
          </a:p>
          <a:p>
            <a:pPr algn="ctr">
              <a:lnSpc>
                <a:spcPct val="120000"/>
              </a:lnSpc>
            </a:pPr>
            <a:endParaRPr kumimoji="1" lang="zh-CN" altLang="en-US" sz="1600" b="1">
              <a:solidFill>
                <a:schemeClr val="bg1"/>
              </a:solidFill>
              <a:latin typeface="微软雅黑" panose="020B0503020204020204" pitchFamily="34" charset="-122"/>
              <a:ea typeface="微软雅黑" panose="020B0503020204020204" pitchFamily="34" charset="-122"/>
            </a:endParaRPr>
          </a:p>
          <a:p>
            <a:pPr algn="ctr">
              <a:lnSpc>
                <a:spcPct val="120000"/>
              </a:lnSpc>
            </a:pPr>
            <a:endParaRPr kumimoji="1" lang="zh-CN" altLang="en-US" sz="1600" b="1">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400">
                <a:solidFill>
                  <a:schemeClr val="bg1"/>
                </a:solidFill>
                <a:latin typeface="微软雅黑" panose="020B0503020204020204" pitchFamily="34" charset="-122"/>
                <a:ea typeface="微软雅黑" panose="020B0503020204020204" pitchFamily="34" charset="-122"/>
              </a:rPr>
              <a:t>重视员工的发展</a:t>
            </a:r>
            <a:endParaRPr lang="zh-CN" altLang="en-US" sz="140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400">
                <a:solidFill>
                  <a:schemeClr val="bg1"/>
                </a:solidFill>
                <a:latin typeface="微软雅黑" panose="020B0503020204020204" pitchFamily="34" charset="-122"/>
                <a:ea typeface="微软雅黑" panose="020B0503020204020204" pitchFamily="34" charset="-122"/>
              </a:rPr>
              <a:t>人力资源投资回报</a:t>
            </a:r>
            <a:endParaRPr lang="zh-CN" altLang="en-US" sz="140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400">
                <a:solidFill>
                  <a:schemeClr val="bg1"/>
                </a:solidFill>
                <a:latin typeface="微软雅黑" panose="020B0503020204020204" pitchFamily="34" charset="-122"/>
                <a:ea typeface="微软雅黑" panose="020B0503020204020204" pitchFamily="34" charset="-122"/>
              </a:rPr>
              <a:t>消除抗拒心理</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316439" name="Rectangle 9"/>
          <p:cNvSpPr>
            <a:spLocks noChangeArrowheads="1"/>
          </p:cNvSpPr>
          <p:nvPr/>
        </p:nvSpPr>
        <p:spPr bwMode="gray">
          <a:xfrm rot="10800000">
            <a:off x="2379663" y="5283200"/>
            <a:ext cx="7459662" cy="954088"/>
          </a:xfrm>
          <a:prstGeom prst="rect">
            <a:avLst/>
          </a:prstGeom>
          <a:solidFill>
            <a:srgbClr val="B1A35D"/>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solidFill>
                  <a:schemeClr val="bg1"/>
                </a:solidFill>
                <a:latin typeface="微软雅黑" panose="020B0503020204020204" pitchFamily="34" charset="-122"/>
                <a:ea typeface="微软雅黑" panose="020B0503020204020204" pitchFamily="34" charset="-122"/>
              </a:rPr>
              <a:t>提高员工满意度、改善员工凝聚力和归属感、加强与员工的沟通、加强企业文化的贯彻和渗透、提高人才保留率</a:t>
            </a:r>
            <a:endParaRPr kumimoji="1" lang="zh-CN" altLang="en-US" sz="1600" b="1">
              <a:solidFill>
                <a:schemeClr val="bg1"/>
              </a:solidFill>
              <a:latin typeface="微软雅黑" panose="020B0503020204020204" pitchFamily="34" charset="-122"/>
              <a:ea typeface="微软雅黑" panose="020B0503020204020204" pitchFamily="34" charset="-122"/>
            </a:endParaRPr>
          </a:p>
        </p:txBody>
      </p:sp>
      <p:sp>
        <p:nvSpPr>
          <p:cNvPr id="316442" name="Rectangle 12"/>
          <p:cNvSpPr>
            <a:spLocks noChangeArrowheads="1"/>
          </p:cNvSpPr>
          <p:nvPr/>
        </p:nvSpPr>
        <p:spPr bwMode="gray">
          <a:xfrm>
            <a:off x="2406651" y="2579688"/>
            <a:ext cx="2093913" cy="2284412"/>
          </a:xfrm>
          <a:prstGeom prst="rect">
            <a:avLst/>
          </a:prstGeom>
          <a:solidFill>
            <a:srgbClr val="A1A646"/>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kumimoji="1" lang="zh-CN" altLang="en-US" sz="1600" b="1" dirty="0">
                <a:solidFill>
                  <a:schemeClr val="bg1"/>
                </a:solidFill>
                <a:latin typeface="微软雅黑" panose="020B0503020204020204" pitchFamily="34" charset="-122"/>
                <a:ea typeface="微软雅黑" panose="020B0503020204020204" pitchFamily="34" charset="-122"/>
              </a:rPr>
              <a:t>以帮助员工为目的</a:t>
            </a: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kumimoji="1" lang="zh-CN" altLang="en-US" sz="1400" dirty="0">
                <a:solidFill>
                  <a:schemeClr val="bg1"/>
                </a:solidFill>
                <a:latin typeface="微软雅黑" panose="020B0503020204020204" pitchFamily="34" charset="-122"/>
                <a:ea typeface="微软雅黑" panose="020B0503020204020204" pitchFamily="34" charset="-122"/>
              </a:rPr>
              <a:t>尊重员工</a:t>
            </a:r>
            <a:endParaRPr kumimoji="1" lang="zh-CN" altLang="en-US" sz="14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kumimoji="1" lang="zh-CN" altLang="en-US" sz="1400" dirty="0">
                <a:solidFill>
                  <a:schemeClr val="bg1"/>
                </a:solidFill>
                <a:latin typeface="微软雅黑" panose="020B0503020204020204" pitchFamily="34" charset="-122"/>
                <a:ea typeface="微软雅黑" panose="020B0503020204020204" pitchFamily="34" charset="-122"/>
              </a:rPr>
              <a:t>保持良好的沟通</a:t>
            </a:r>
            <a:endParaRPr kumimoji="1" lang="zh-CN" altLang="en-US" sz="14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kumimoji="1" lang="zh-CN" altLang="en-US" sz="1400" dirty="0">
                <a:solidFill>
                  <a:schemeClr val="bg1"/>
                </a:solidFill>
                <a:latin typeface="微软雅黑" panose="020B0503020204020204" pitchFamily="34" charset="-122"/>
                <a:ea typeface="微软雅黑" panose="020B0503020204020204" pitchFamily="34" charset="-122"/>
              </a:rPr>
              <a:t>理解员工的需求</a:t>
            </a:r>
            <a:endParaRPr kumimoji="1"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6445" name="Rectangle 15"/>
          <p:cNvSpPr>
            <a:spLocks noChangeArrowheads="1"/>
          </p:cNvSpPr>
          <p:nvPr/>
        </p:nvSpPr>
        <p:spPr bwMode="gray">
          <a:xfrm>
            <a:off x="7673975" y="2579688"/>
            <a:ext cx="2109788" cy="2284412"/>
          </a:xfrm>
          <a:prstGeom prst="rect">
            <a:avLst/>
          </a:prstGeom>
          <a:solidFill>
            <a:srgbClr val="D97300"/>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kumimoji="1" lang="zh-CN" altLang="en-US" sz="1600" b="1" dirty="0">
                <a:solidFill>
                  <a:schemeClr val="bg1"/>
                </a:solidFill>
                <a:latin typeface="微软雅黑" panose="020B0503020204020204" pitchFamily="34" charset="-122"/>
                <a:ea typeface="微软雅黑" panose="020B0503020204020204" pitchFamily="34" charset="-122"/>
              </a:rPr>
              <a:t>以身作则、用人以长</a:t>
            </a: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kumimoji="1" lang="zh-CN" altLang="en-US" sz="1600" b="1"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kumimoji="1" lang="en-US" altLang="zh-CN" sz="1400" dirty="0" smtClean="0">
              <a:solidFill>
                <a:schemeClr val="bg1"/>
              </a:solidFill>
              <a:latin typeface="微软雅黑" panose="020B0503020204020204" pitchFamily="34" charset="-122"/>
              <a:ea typeface="微软雅黑" panose="020B0503020204020204" pitchFamily="34" charset="-122"/>
            </a:endParaRPr>
          </a:p>
          <a:p>
            <a:pPr algn="ctr">
              <a:lnSpc>
                <a:spcPct val="120000"/>
              </a:lnSpc>
            </a:pPr>
            <a:r>
              <a:rPr kumimoji="1" lang="zh-CN" altLang="en-US" sz="1400" dirty="0" smtClean="0">
                <a:solidFill>
                  <a:schemeClr val="bg1"/>
                </a:solidFill>
                <a:latin typeface="微软雅黑" panose="020B0503020204020204" pitchFamily="34" charset="-122"/>
                <a:ea typeface="微软雅黑" panose="020B0503020204020204" pitchFamily="34" charset="-122"/>
              </a:rPr>
              <a:t>企业</a:t>
            </a:r>
            <a:r>
              <a:rPr kumimoji="1" lang="zh-CN" altLang="en-US" sz="1400" dirty="0">
                <a:solidFill>
                  <a:schemeClr val="bg1"/>
                </a:solidFill>
                <a:latin typeface="微软雅黑" panose="020B0503020204020204" pitchFamily="34" charset="-122"/>
                <a:ea typeface="微软雅黑" panose="020B0503020204020204" pitchFamily="34" charset="-122"/>
              </a:rPr>
              <a:t>利益的代表者</a:t>
            </a:r>
            <a:endParaRPr kumimoji="1" lang="zh-CN" altLang="en-US" sz="14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kumimoji="1" lang="zh-CN" altLang="en-US" sz="1400" dirty="0">
                <a:solidFill>
                  <a:schemeClr val="bg1"/>
                </a:solidFill>
                <a:latin typeface="微软雅黑" panose="020B0503020204020204" pitchFamily="34" charset="-122"/>
                <a:ea typeface="微软雅黑" panose="020B0503020204020204" pitchFamily="34" charset="-122"/>
              </a:rPr>
              <a:t>群体利益的责任者</a:t>
            </a:r>
            <a:endParaRPr kumimoji="1" lang="zh-CN" altLang="en-US" sz="14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kumimoji="1" lang="zh-CN" altLang="en-US" sz="1400" dirty="0">
                <a:solidFill>
                  <a:schemeClr val="bg1"/>
                </a:solidFill>
                <a:latin typeface="微软雅黑" panose="020B0503020204020204" pitchFamily="34" charset="-122"/>
                <a:ea typeface="微软雅黑" panose="020B0503020204020204" pitchFamily="34" charset="-122"/>
              </a:rPr>
              <a:t>下属发展的培养者</a:t>
            </a:r>
            <a:endParaRPr kumimoji="1" lang="zh-CN" altLang="en-US" sz="14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规则执行的督导者</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6446" name="AutoShape 4"/>
          <p:cNvSpPr>
            <a:spLocks noChangeArrowheads="1"/>
          </p:cNvSpPr>
          <p:nvPr/>
        </p:nvSpPr>
        <p:spPr bwMode="gray">
          <a:xfrm>
            <a:off x="8543926" y="2060575"/>
            <a:ext cx="415925" cy="533400"/>
          </a:xfrm>
          <a:prstGeom prst="downArrow">
            <a:avLst>
              <a:gd name="adj1" fmla="val 45037"/>
              <a:gd name="adj2" fmla="val 50383"/>
            </a:avLst>
          </a:prstGeom>
          <a:solidFill>
            <a:srgbClr val="E0AD12"/>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sz="1600">
              <a:latin typeface="微软雅黑" panose="020B0503020204020204" pitchFamily="34" charset="-122"/>
              <a:ea typeface="微软雅黑" panose="020B0503020204020204" pitchFamily="34" charset="-122"/>
            </a:endParaRPr>
          </a:p>
        </p:txBody>
      </p:sp>
      <p:sp>
        <p:nvSpPr>
          <p:cNvPr id="316447" name="AutoShape 4"/>
          <p:cNvSpPr>
            <a:spLocks noChangeArrowheads="1"/>
          </p:cNvSpPr>
          <p:nvPr/>
        </p:nvSpPr>
        <p:spPr bwMode="gray">
          <a:xfrm>
            <a:off x="3232151" y="2060575"/>
            <a:ext cx="415925" cy="533400"/>
          </a:xfrm>
          <a:prstGeom prst="downArrow">
            <a:avLst>
              <a:gd name="adj1" fmla="val 45037"/>
              <a:gd name="adj2" fmla="val 50383"/>
            </a:avLst>
          </a:prstGeom>
          <a:solidFill>
            <a:srgbClr val="E0AD12"/>
          </a:solidFill>
          <a:ln>
            <a:noFill/>
          </a:ln>
          <a:effectLst/>
          <a:extLs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sz="160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17" name="组合 16"/>
          <p:cNvGrpSpPr/>
          <p:nvPr/>
        </p:nvGrpSpPr>
        <p:grpSpPr>
          <a:xfrm>
            <a:off x="0" y="116632"/>
            <a:ext cx="12288688" cy="802530"/>
            <a:chOff x="0" y="116632"/>
            <a:chExt cx="12288688" cy="802530"/>
          </a:xfrm>
        </p:grpSpPr>
        <p:sp>
          <p:nvSpPr>
            <p:cNvPr id="18" name="矩形 17"/>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01 </a:t>
              </a:r>
              <a:r>
                <a:rPr lang="zh-CN" altLang="en-US" sz="2400" b="1" dirty="0" smtClean="0">
                  <a:latin typeface="微软雅黑" panose="020B0503020204020204" pitchFamily="34" charset="-122"/>
                  <a:ea typeface="微软雅黑" panose="020B0503020204020204" pitchFamily="34" charset="-122"/>
                </a:rPr>
                <a:t>员工关系管理介绍</a:t>
              </a:r>
              <a:endParaRPr lang="en-US" b="1"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616280" y="555130"/>
              <a:ext cx="3672408" cy="360040"/>
              <a:chOff x="1547664" y="2328896"/>
              <a:chExt cx="6192688" cy="605519"/>
            </a:xfrm>
          </p:grpSpPr>
          <p:cxnSp>
            <p:nvCxnSpPr>
              <p:cNvPr id="20" name="直接连接符 19"/>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7" name="AutoShape 2"/>
          <p:cNvSpPr>
            <a:spLocks noChangeArrowheads="1"/>
          </p:cNvSpPr>
          <p:nvPr/>
        </p:nvSpPr>
        <p:spPr bwMode="gray">
          <a:xfrm rot="5400000">
            <a:off x="6111876" y="4926013"/>
            <a:ext cx="577850" cy="320675"/>
          </a:xfrm>
          <a:prstGeom prst="triangle">
            <a:avLst>
              <a:gd name="adj" fmla="val 50000"/>
            </a:avLst>
          </a:prstGeom>
          <a:solidFill>
            <a:srgbClr val="6399AB"/>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rot="10800000" vert="eaVert"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ea typeface="PMingLiU" panose="02020500000000000000" pitchFamily="18" charset="-120"/>
            </a:endParaRPr>
          </a:p>
        </p:txBody>
      </p:sp>
      <p:sp>
        <p:nvSpPr>
          <p:cNvPr id="318478" name="AutoShape 3"/>
          <p:cNvSpPr>
            <a:spLocks noChangeArrowheads="1"/>
          </p:cNvSpPr>
          <p:nvPr/>
        </p:nvSpPr>
        <p:spPr bwMode="gray">
          <a:xfrm rot="5400000">
            <a:off x="6656388" y="4926013"/>
            <a:ext cx="577850" cy="320675"/>
          </a:xfrm>
          <a:prstGeom prst="triangle">
            <a:avLst>
              <a:gd name="adj" fmla="val 50000"/>
            </a:avLst>
          </a:prstGeom>
          <a:solidFill>
            <a:srgbClr val="6399AB"/>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rot="10800000" vert="eaVert"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ea typeface="PMingLiU" panose="02020500000000000000" pitchFamily="18" charset="-120"/>
            </a:endParaRPr>
          </a:p>
        </p:txBody>
      </p:sp>
      <p:sp>
        <p:nvSpPr>
          <p:cNvPr id="318479" name="AutoShape 4"/>
          <p:cNvSpPr>
            <a:spLocks noChangeArrowheads="1"/>
          </p:cNvSpPr>
          <p:nvPr/>
        </p:nvSpPr>
        <p:spPr bwMode="gray">
          <a:xfrm rot="5400000">
            <a:off x="7188201" y="4926013"/>
            <a:ext cx="577850" cy="320675"/>
          </a:xfrm>
          <a:prstGeom prst="triangle">
            <a:avLst>
              <a:gd name="adj" fmla="val 50000"/>
            </a:avLst>
          </a:prstGeom>
          <a:solidFill>
            <a:srgbClr val="6399AB"/>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FFFFFF"/>
                </a:solidFill>
                <a:miter lim="800000"/>
                <a:headEnd/>
                <a:tailEnd/>
              </a14:hiddenLine>
            </a:ext>
          </a:extLst>
        </p:spPr>
        <p:txBody>
          <a:bodyPr rot="10800000" vert="eaVert" lIns="45720" tIns="44450" rIns="45720" bIns="4445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ea typeface="PMingLiU" panose="02020500000000000000" pitchFamily="18" charset="-120"/>
            </a:endParaRPr>
          </a:p>
        </p:txBody>
      </p:sp>
      <p:sp>
        <p:nvSpPr>
          <p:cNvPr id="318480" name="AutoShape 5"/>
          <p:cNvSpPr>
            <a:spLocks noChangeArrowheads="1"/>
          </p:cNvSpPr>
          <p:nvPr/>
        </p:nvSpPr>
        <p:spPr bwMode="auto">
          <a:xfrm>
            <a:off x="407368" y="1412776"/>
            <a:ext cx="6047285" cy="3384550"/>
          </a:xfrm>
          <a:prstGeom prst="roundRect">
            <a:avLst>
              <a:gd name="adj" fmla="val 16667"/>
            </a:avLst>
          </a:prstGeom>
          <a:noFill/>
          <a:ln w="28575">
            <a:solidFill>
              <a:srgbClr val="C0C0C0"/>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spcBef>
                <a:spcPct val="60000"/>
              </a:spcBef>
            </a:pPr>
            <a:r>
              <a:rPr kumimoji="1" lang="zh-CN" altLang="en-US" b="1">
                <a:solidFill>
                  <a:srgbClr val="808000"/>
                </a:solidFill>
                <a:latin typeface="微软雅黑" panose="020B0503020204020204" pitchFamily="34" charset="-122"/>
                <a:ea typeface="微软雅黑" panose="020B0503020204020204" pitchFamily="34" charset="-122"/>
                <a:cs typeface="Tahoma" panose="020B0604030504040204" pitchFamily="34" charset="0"/>
              </a:rPr>
              <a:t>员工关系管理的起点是让员工认同企业的文化和远景</a:t>
            </a:r>
            <a:endParaRPr kumimoji="1" lang="zh-CN" altLang="en-US" b="1">
              <a:solidFill>
                <a:srgbClr val="808000"/>
              </a:solidFill>
              <a:latin typeface="微软雅黑" panose="020B0503020204020204" pitchFamily="34" charset="-122"/>
              <a:ea typeface="微软雅黑" panose="020B0503020204020204" pitchFamily="34" charset="-122"/>
              <a:cs typeface="Tahoma" panose="020B0604030504040204" pitchFamily="34" charset="0"/>
            </a:endParaRPr>
          </a:p>
          <a:p>
            <a:pPr algn="ctr">
              <a:lnSpc>
                <a:spcPct val="150000"/>
              </a:lnSpc>
              <a:spcBef>
                <a:spcPct val="60000"/>
              </a:spcBef>
            </a:pPr>
            <a:r>
              <a:rPr kumimoji="1" lang="zh-CN" altLang="en-US" b="1">
                <a:solidFill>
                  <a:srgbClr val="FF9900"/>
                </a:solidFill>
                <a:latin typeface="微软雅黑" panose="020B0503020204020204" pitchFamily="34" charset="-122"/>
                <a:ea typeface="微软雅黑" panose="020B0503020204020204" pitchFamily="34" charset="-122"/>
                <a:cs typeface="Tahoma" panose="020B0604030504040204" pitchFamily="34" charset="0"/>
              </a:rPr>
              <a:t>管理者的观念和行为起着至关重要的作用</a:t>
            </a:r>
            <a:endParaRPr kumimoji="1" lang="zh-CN" altLang="en-US" b="1">
              <a:solidFill>
                <a:srgbClr val="FF9900"/>
              </a:solidFill>
              <a:latin typeface="微软雅黑" panose="020B0503020204020204" pitchFamily="34" charset="-122"/>
              <a:ea typeface="微软雅黑" panose="020B0503020204020204" pitchFamily="34" charset="-122"/>
              <a:cs typeface="Tahoma" panose="020B0604030504040204" pitchFamily="34" charset="0"/>
            </a:endParaRPr>
          </a:p>
          <a:p>
            <a:pPr algn="ctr">
              <a:lnSpc>
                <a:spcPct val="150000"/>
              </a:lnSpc>
              <a:spcBef>
                <a:spcPct val="60000"/>
              </a:spcBef>
            </a:pPr>
            <a:r>
              <a:rPr kumimoji="1" lang="zh-CN" altLang="en-US" b="1">
                <a:solidFill>
                  <a:srgbClr val="A50021"/>
                </a:solidFill>
                <a:latin typeface="微软雅黑" panose="020B0503020204020204" pitchFamily="34" charset="-122"/>
                <a:ea typeface="微软雅黑" panose="020B0503020204020204" pitchFamily="34" charset="-122"/>
                <a:cs typeface="Tahoma" panose="020B0604030504040204" pitchFamily="34" charset="0"/>
              </a:rPr>
              <a:t>员工关系管理是企业内最琐碎而不易被呈现价值的人力资源管理部分，却也是各种职能中最虚也是最实在的。</a:t>
            </a:r>
            <a:endParaRPr kumimoji="1" lang="zh-CN" altLang="en-US" b="1">
              <a:solidFill>
                <a:srgbClr val="A50021"/>
              </a:solidFill>
              <a:latin typeface="微软雅黑" panose="020B0503020204020204" pitchFamily="34" charset="-122"/>
              <a:ea typeface="微软雅黑" panose="020B0503020204020204" pitchFamily="34" charset="-122"/>
              <a:cs typeface="Tahoma" panose="020B0604030504040204" pitchFamily="34" charset="0"/>
            </a:endParaRPr>
          </a:p>
        </p:txBody>
      </p:sp>
      <p:pic>
        <p:nvPicPr>
          <p:cNvPr id="318481" name="Picture 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1762" y="2808188"/>
            <a:ext cx="295275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8482" name="Text Box 18"/>
          <p:cNvSpPr txBox="1">
            <a:spLocks noChangeArrowheads="1"/>
          </p:cNvSpPr>
          <p:nvPr/>
        </p:nvSpPr>
        <p:spPr bwMode="auto">
          <a:xfrm>
            <a:off x="8724900" y="2304951"/>
            <a:ext cx="1079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dirty="0">
                <a:ea typeface="华文新魏" panose="02010800040101010101" pitchFamily="2" charset="-122"/>
              </a:rPr>
              <a:t>共赢</a:t>
            </a:r>
            <a:endParaRPr lang="zh-CN" altLang="en-US" sz="2800" b="1" dirty="0">
              <a:ea typeface="华文新魏" panose="02010800040101010101" pitchFamily="2" charset="-122"/>
            </a:endParaRPr>
          </a:p>
        </p:txBody>
      </p:sp>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12" name="组合 11"/>
          <p:cNvGrpSpPr/>
          <p:nvPr/>
        </p:nvGrpSpPr>
        <p:grpSpPr>
          <a:xfrm>
            <a:off x="0" y="116632"/>
            <a:ext cx="12288688" cy="802530"/>
            <a:chOff x="0" y="116632"/>
            <a:chExt cx="12288688" cy="802530"/>
          </a:xfrm>
        </p:grpSpPr>
        <p:sp>
          <p:nvSpPr>
            <p:cNvPr id="13" name="矩形 12"/>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01 </a:t>
              </a:r>
              <a:r>
                <a:rPr lang="zh-CN" altLang="en-US" sz="2400" b="1" dirty="0" smtClean="0">
                  <a:latin typeface="微软雅黑" panose="020B0503020204020204" pitchFamily="34" charset="-122"/>
                  <a:ea typeface="微软雅黑" panose="020B0503020204020204" pitchFamily="34" charset="-122"/>
                </a:rPr>
                <a:t>员工关系管理介绍</a:t>
              </a:r>
              <a:endParaRPr lang="en-US" b="1"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616280" y="555130"/>
              <a:ext cx="3672408" cy="360040"/>
              <a:chOff x="1547664" y="2328896"/>
              <a:chExt cx="6192688" cy="605519"/>
            </a:xfrm>
          </p:grpSpPr>
          <p:cxnSp>
            <p:nvCxnSpPr>
              <p:cNvPr id="15" name="直接连接符 14"/>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12" name="组合 11"/>
          <p:cNvGrpSpPr/>
          <p:nvPr/>
        </p:nvGrpSpPr>
        <p:grpSpPr>
          <a:xfrm>
            <a:off x="0" y="116632"/>
            <a:ext cx="12288688" cy="802530"/>
            <a:chOff x="0" y="116632"/>
            <a:chExt cx="12288688" cy="802530"/>
          </a:xfrm>
        </p:grpSpPr>
        <p:sp>
          <p:nvSpPr>
            <p:cNvPr id="13" name="矩形 12"/>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a:t>
              </a:r>
              <a:r>
                <a:rPr lang="zh-CN" altLang="en-US" sz="2400" b="1" dirty="0">
                  <a:latin typeface="微软雅黑" panose="020B0503020204020204" pitchFamily="34" charset="-122"/>
                  <a:ea typeface="微软雅黑" panose="020B0503020204020204" pitchFamily="34" charset="-122"/>
                </a:rPr>
                <a:t>内容</a:t>
              </a:r>
              <a:endParaRPr lang="en-US" b="1"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616280" y="555130"/>
              <a:ext cx="3672408" cy="360040"/>
              <a:chOff x="1547664" y="2328896"/>
              <a:chExt cx="6192688" cy="605519"/>
            </a:xfrm>
          </p:grpSpPr>
          <p:cxnSp>
            <p:nvCxnSpPr>
              <p:cNvPr id="15" name="直接连接符 14"/>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矩形 3"/>
          <p:cNvSpPr/>
          <p:nvPr/>
        </p:nvSpPr>
        <p:spPr>
          <a:xfrm>
            <a:off x="6190488" y="4240595"/>
            <a:ext cx="516209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企  业  文  化</a:t>
            </a:r>
            <a:endParaRPr lang="en-US" sz="2400" b="1" dirty="0">
              <a:latin typeface="微软雅黑" panose="020B0503020204020204" pitchFamily="34" charset="-122"/>
              <a:ea typeface="微软雅黑" panose="020B0503020204020204" pitchFamily="34" charset="-122"/>
            </a:endParaRPr>
          </a:p>
        </p:txBody>
      </p:sp>
      <p:sp>
        <p:nvSpPr>
          <p:cNvPr id="5" name="矩形 4"/>
          <p:cNvSpPr/>
          <p:nvPr/>
        </p:nvSpPr>
        <p:spPr>
          <a:xfrm>
            <a:off x="9948552" y="2639003"/>
            <a:ext cx="1394149" cy="15742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员工</a:t>
            </a:r>
            <a:endParaRPr lang="en-US" altLang="zh-CN" sz="2400" b="1" dirty="0" smtClean="0">
              <a:latin typeface="微软雅黑" panose="020B0503020204020204" pitchFamily="34" charset="-122"/>
              <a:ea typeface="微软雅黑" panose="020B0503020204020204" pitchFamily="34" charset="-122"/>
            </a:endParaRPr>
          </a:p>
          <a:p>
            <a:pPr algn="ctr"/>
            <a:r>
              <a:rPr lang="zh-CN" altLang="en-US" sz="2400" b="1" dirty="0" smtClean="0">
                <a:latin typeface="微软雅黑" panose="020B0503020204020204" pitchFamily="34" charset="-122"/>
                <a:ea typeface="微软雅黑" panose="020B0503020204020204" pitchFamily="34" charset="-122"/>
              </a:rPr>
              <a:t>满意度</a:t>
            </a:r>
            <a:endParaRPr 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190488" y="3456296"/>
            <a:ext cx="3744416" cy="757003"/>
          </a:xfrm>
          <a:prstGeom prst="rect">
            <a:avLst/>
          </a:prstGeom>
          <a:solidFill>
            <a:srgbClr val="00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沟 通 机 制</a:t>
            </a:r>
            <a:endParaRPr 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a:off x="6194256" y="2636912"/>
            <a:ext cx="1224136" cy="7920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激 励</a:t>
            </a:r>
            <a:endParaRPr lang="en-US" b="1" dirty="0">
              <a:latin typeface="微软雅黑" panose="020B0503020204020204" pitchFamily="34" charset="-122"/>
              <a:ea typeface="微软雅黑" panose="020B0503020204020204" pitchFamily="34" charset="-122"/>
            </a:endParaRPr>
          </a:p>
        </p:txBody>
      </p:sp>
      <p:sp>
        <p:nvSpPr>
          <p:cNvPr id="24" name="矩形 23"/>
          <p:cNvSpPr/>
          <p:nvPr/>
        </p:nvSpPr>
        <p:spPr>
          <a:xfrm>
            <a:off x="7445688" y="2636912"/>
            <a:ext cx="1224136" cy="792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薪 酬</a:t>
            </a:r>
            <a:endParaRPr lang="en-US" b="1" dirty="0">
              <a:latin typeface="微软雅黑" panose="020B0503020204020204" pitchFamily="34" charset="-122"/>
              <a:ea typeface="微软雅黑" panose="020B0503020204020204" pitchFamily="34" charset="-122"/>
            </a:endParaRPr>
          </a:p>
        </p:txBody>
      </p:sp>
      <p:sp>
        <p:nvSpPr>
          <p:cNvPr id="25" name="矩形 24"/>
          <p:cNvSpPr/>
          <p:nvPr/>
        </p:nvSpPr>
        <p:spPr>
          <a:xfrm>
            <a:off x="8697120" y="2639003"/>
            <a:ext cx="1224136" cy="79208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职业发展</a:t>
            </a:r>
            <a:endParaRPr lang="en-US" b="1" dirty="0">
              <a:latin typeface="微软雅黑" panose="020B0503020204020204" pitchFamily="34" charset="-122"/>
              <a:ea typeface="微软雅黑" panose="020B0503020204020204" pitchFamily="34" charset="-122"/>
            </a:endParaRPr>
          </a:p>
        </p:txBody>
      </p:sp>
      <p:sp>
        <p:nvSpPr>
          <p:cNvPr id="8" name="矩形 7"/>
          <p:cNvSpPr/>
          <p:nvPr/>
        </p:nvSpPr>
        <p:spPr>
          <a:xfrm>
            <a:off x="1198629" y="2708920"/>
            <a:ext cx="3097171"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在职员工管理</a:t>
            </a:r>
            <a:endParaRPr lang="en-US" dirty="0">
              <a:latin typeface="微软雅黑" panose="020B0503020204020204" pitchFamily="34" charset="-122"/>
              <a:ea typeface="微软雅黑" panose="020B0503020204020204" pitchFamily="34" charset="-122"/>
            </a:endParaRPr>
          </a:p>
        </p:txBody>
      </p:sp>
      <p:sp>
        <p:nvSpPr>
          <p:cNvPr id="28" name="矩形 27"/>
          <p:cNvSpPr/>
          <p:nvPr/>
        </p:nvSpPr>
        <p:spPr>
          <a:xfrm>
            <a:off x="1198629" y="3356992"/>
            <a:ext cx="3097171" cy="576064"/>
          </a:xfrm>
          <a:prstGeom prst="rect">
            <a:avLst/>
          </a:prstGeom>
          <a:solidFill>
            <a:srgbClr val="66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离</a:t>
            </a:r>
            <a:r>
              <a:rPr lang="zh-CN" altLang="en-US" dirty="0" smtClean="0">
                <a:latin typeface="微软雅黑" panose="020B0503020204020204" pitchFamily="34" charset="-122"/>
                <a:ea typeface="微软雅黑" panose="020B0503020204020204" pitchFamily="34" charset="-122"/>
              </a:rPr>
              <a:t>职员工管理</a:t>
            </a:r>
            <a:endParaRPr lang="en-US" dirty="0">
              <a:latin typeface="微软雅黑" panose="020B0503020204020204" pitchFamily="34" charset="-122"/>
              <a:ea typeface="微软雅黑" panose="020B0503020204020204" pitchFamily="34" charset="-122"/>
            </a:endParaRPr>
          </a:p>
        </p:txBody>
      </p:sp>
      <p:sp>
        <p:nvSpPr>
          <p:cNvPr id="29" name="矩形 28"/>
          <p:cNvSpPr/>
          <p:nvPr/>
        </p:nvSpPr>
        <p:spPr>
          <a:xfrm>
            <a:off x="1198629" y="4005064"/>
            <a:ext cx="3097171" cy="57606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女员工管理</a:t>
            </a:r>
            <a:endParaRPr lang="en-US" dirty="0">
              <a:latin typeface="微软雅黑" panose="020B0503020204020204" pitchFamily="34" charset="-122"/>
              <a:ea typeface="微软雅黑" panose="020B0503020204020204" pitchFamily="34" charset="-122"/>
            </a:endParaRPr>
          </a:p>
        </p:txBody>
      </p:sp>
      <p:sp>
        <p:nvSpPr>
          <p:cNvPr id="30" name="矩形 29"/>
          <p:cNvSpPr/>
          <p:nvPr/>
        </p:nvSpPr>
        <p:spPr>
          <a:xfrm>
            <a:off x="1198629" y="4653136"/>
            <a:ext cx="3097171" cy="57606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grpSp>
        <p:nvGrpSpPr>
          <p:cNvPr id="31" name="Group 2"/>
          <p:cNvGrpSpPr/>
          <p:nvPr/>
        </p:nvGrpSpPr>
        <p:grpSpPr bwMode="auto">
          <a:xfrm>
            <a:off x="4511824" y="3117876"/>
            <a:ext cx="1489075" cy="1400175"/>
            <a:chOff x="1536" y="1335"/>
            <a:chExt cx="1828" cy="1719"/>
          </a:xfrm>
        </p:grpSpPr>
        <p:sp>
          <p:nvSpPr>
            <p:cNvPr id="32" name="Freeform 3"/>
            <p:cNvSpPr/>
            <p:nvPr/>
          </p:nvSpPr>
          <p:spPr bwMode="gray">
            <a:xfrm>
              <a:off x="1536" y="1335"/>
              <a:ext cx="1072" cy="1719"/>
            </a:xfrm>
            <a:custGeom>
              <a:avLst/>
              <a:gdLst>
                <a:gd name="T0" fmla="*/ 631 w 1072"/>
                <a:gd name="T1" fmla="*/ 878 h 1719"/>
                <a:gd name="T2" fmla="*/ 0 w 1072"/>
                <a:gd name="T3" fmla="*/ 1472 h 1719"/>
                <a:gd name="T4" fmla="*/ 238 w 1072"/>
                <a:gd name="T5" fmla="*/ 1719 h 1719"/>
                <a:gd name="T6" fmla="*/ 1072 w 1072"/>
                <a:gd name="T7" fmla="*/ 870 h 1719"/>
                <a:gd name="T8" fmla="*/ 283 w 1072"/>
                <a:gd name="T9" fmla="*/ 0 h 1719"/>
                <a:gd name="T10" fmla="*/ 46 w 1072"/>
                <a:gd name="T11" fmla="*/ 219 h 1719"/>
                <a:gd name="T12" fmla="*/ 631 w 1072"/>
                <a:gd name="T13" fmla="*/ 878 h 17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2" h="1719">
                  <a:moveTo>
                    <a:pt x="631" y="878"/>
                  </a:moveTo>
                  <a:lnTo>
                    <a:pt x="0" y="1472"/>
                  </a:lnTo>
                  <a:lnTo>
                    <a:pt x="238" y="1719"/>
                  </a:lnTo>
                  <a:lnTo>
                    <a:pt x="1072" y="870"/>
                  </a:lnTo>
                  <a:lnTo>
                    <a:pt x="283" y="0"/>
                  </a:lnTo>
                  <a:lnTo>
                    <a:pt x="46" y="219"/>
                  </a:lnTo>
                  <a:lnTo>
                    <a:pt x="631" y="878"/>
                  </a:lnTo>
                  <a:close/>
                </a:path>
              </a:pathLst>
            </a:custGeom>
            <a:solidFill>
              <a:srgbClr val="6399AB"/>
            </a:solidFill>
            <a:ln w="47625" cap="flat" cmpd="sng">
              <a:solidFill>
                <a:schemeClr val="bg2"/>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p>
              <a:endParaRPr lang="en-US"/>
            </a:p>
          </p:txBody>
        </p:sp>
        <p:sp>
          <p:nvSpPr>
            <p:cNvPr id="33" name="Freeform 4"/>
            <p:cNvSpPr/>
            <p:nvPr/>
          </p:nvSpPr>
          <p:spPr bwMode="gray">
            <a:xfrm>
              <a:off x="2608" y="1570"/>
              <a:ext cx="756" cy="1212"/>
            </a:xfrm>
            <a:custGeom>
              <a:avLst/>
              <a:gdLst>
                <a:gd name="T0" fmla="*/ 314 w 1072"/>
                <a:gd name="T1" fmla="*/ 436 h 1719"/>
                <a:gd name="T2" fmla="*/ 0 w 1072"/>
                <a:gd name="T3" fmla="*/ 732 h 1719"/>
                <a:gd name="T4" fmla="*/ 118 w 1072"/>
                <a:gd name="T5" fmla="*/ 855 h 1719"/>
                <a:gd name="T6" fmla="*/ 533 w 1072"/>
                <a:gd name="T7" fmla="*/ 432 h 1719"/>
                <a:gd name="T8" fmla="*/ 141 w 1072"/>
                <a:gd name="T9" fmla="*/ 0 h 1719"/>
                <a:gd name="T10" fmla="*/ 23 w 1072"/>
                <a:gd name="T11" fmla="*/ 109 h 1719"/>
                <a:gd name="T12" fmla="*/ 314 w 1072"/>
                <a:gd name="T13" fmla="*/ 436 h 17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2" h="1719">
                  <a:moveTo>
                    <a:pt x="631" y="878"/>
                  </a:moveTo>
                  <a:lnTo>
                    <a:pt x="0" y="1472"/>
                  </a:lnTo>
                  <a:lnTo>
                    <a:pt x="238" y="1719"/>
                  </a:lnTo>
                  <a:lnTo>
                    <a:pt x="1072" y="870"/>
                  </a:lnTo>
                  <a:lnTo>
                    <a:pt x="283" y="0"/>
                  </a:lnTo>
                  <a:lnTo>
                    <a:pt x="46" y="219"/>
                  </a:lnTo>
                  <a:lnTo>
                    <a:pt x="631" y="878"/>
                  </a:lnTo>
                  <a:close/>
                </a:path>
              </a:pathLst>
            </a:custGeom>
            <a:solidFill>
              <a:srgbClr val="6399AB"/>
            </a:solidFill>
            <a:ln w="47625" cap="flat" cmpd="sng">
              <a:solidFill>
                <a:schemeClr val="bg2"/>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44450" rIns="45720" bIns="44450" anchor="ctr" anchorCtr="1"/>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4656667" y="6336616"/>
            <a:ext cx="2844800" cy="476250"/>
          </a:xfrm>
          <a:prstGeom prst="rect">
            <a:avLst/>
          </a:prstGeom>
        </p:spPr>
        <p:txBody>
          <a:bodyPr/>
          <a:lstStyle/>
          <a:p>
            <a:fld id="{F1D05527-5AB4-4F8C-AD90-86AFE137FA48}" type="slidenum">
              <a:rPr lang="en-US" altLang="zh-CN" smtClean="0"/>
            </a:fld>
            <a:endParaRPr lang="en-US" altLang="zh-CN"/>
          </a:p>
        </p:txBody>
      </p:sp>
      <p:grpSp>
        <p:nvGrpSpPr>
          <p:cNvPr id="12" name="组合 11"/>
          <p:cNvGrpSpPr/>
          <p:nvPr/>
        </p:nvGrpSpPr>
        <p:grpSpPr>
          <a:xfrm>
            <a:off x="0" y="116632"/>
            <a:ext cx="12288688" cy="802530"/>
            <a:chOff x="0" y="116632"/>
            <a:chExt cx="12288688" cy="802530"/>
          </a:xfrm>
        </p:grpSpPr>
        <p:sp>
          <p:nvSpPr>
            <p:cNvPr id="13" name="矩形 12"/>
            <p:cNvSpPr/>
            <p:nvPr/>
          </p:nvSpPr>
          <p:spPr>
            <a:xfrm>
              <a:off x="0" y="116632"/>
              <a:ext cx="12192000" cy="80253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微软雅黑" panose="020B0503020204020204" pitchFamily="34" charset="-122"/>
                  <a:ea typeface="微软雅黑" panose="020B0503020204020204" pitchFamily="34" charset="-122"/>
                </a:rPr>
                <a:t> 02 </a:t>
              </a:r>
              <a:r>
                <a:rPr lang="zh-CN" altLang="en-US" sz="2400" b="1" dirty="0" smtClean="0">
                  <a:latin typeface="微软雅黑" panose="020B0503020204020204" pitchFamily="34" charset="-122"/>
                  <a:ea typeface="微软雅黑" panose="020B0503020204020204" pitchFamily="34" charset="-122"/>
                </a:rPr>
                <a:t>员工关系管理</a:t>
              </a:r>
              <a:r>
                <a:rPr lang="zh-CN" altLang="en-US" sz="2400" b="1" dirty="0">
                  <a:latin typeface="微软雅黑" panose="020B0503020204020204" pitchFamily="34" charset="-122"/>
                  <a:ea typeface="微软雅黑" panose="020B0503020204020204" pitchFamily="34" charset="-122"/>
                </a:rPr>
                <a:t>内容</a:t>
              </a:r>
              <a:endParaRPr lang="en-US" b="1"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616280" y="555130"/>
              <a:ext cx="3672408" cy="360040"/>
              <a:chOff x="1547664" y="2328896"/>
              <a:chExt cx="6192688" cy="605519"/>
            </a:xfrm>
          </p:grpSpPr>
          <p:cxnSp>
            <p:nvCxnSpPr>
              <p:cNvPr id="15" name="直接连接符 14"/>
              <p:cNvCxnSpPr/>
              <p:nvPr/>
            </p:nvCxnSpPr>
            <p:spPr>
              <a:xfrm>
                <a:off x="1547664" y="2639914"/>
                <a:ext cx="61926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950256" y="2328896"/>
                <a:ext cx="605519" cy="6055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716226" y="2328896"/>
                <a:ext cx="605519" cy="605519"/>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94236" y="2328896"/>
                <a:ext cx="605519" cy="6055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60207" y="2328896"/>
                <a:ext cx="605519" cy="6055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872246" y="2328896"/>
                <a:ext cx="605519" cy="6055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38216" y="2328896"/>
                <a:ext cx="605519" cy="6055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10" name="图示 9"/>
          <p:cNvGraphicFramePr/>
          <p:nvPr/>
        </p:nvGraphicFramePr>
        <p:xfrm>
          <a:off x="767408" y="1247274"/>
          <a:ext cx="10585176" cy="513405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文本框 10"/>
          <p:cNvSpPr txBox="1"/>
          <p:nvPr/>
        </p:nvSpPr>
        <p:spPr>
          <a:xfrm>
            <a:off x="5447928" y="908720"/>
            <a:ext cx="1224136" cy="338554"/>
          </a:xfrm>
          <a:prstGeom prst="rect">
            <a:avLst/>
          </a:prstGeom>
          <a:noFill/>
        </p:spPr>
        <p:txBody>
          <a:bodyPr wrap="square" rtlCol="0">
            <a:spAutoFit/>
          </a:bodyPr>
          <a:lstStyle/>
          <a:p>
            <a:pPr algn="ctr"/>
            <a:r>
              <a:rPr lang="zh-CN" altLang="en-US" sz="1600" b="1" dirty="0" smtClean="0">
                <a:solidFill>
                  <a:srgbClr val="006600"/>
                </a:solidFill>
                <a:latin typeface="微软雅黑" panose="020B0503020204020204" pitchFamily="34" charset="-122"/>
                <a:ea typeface="微软雅黑" panose="020B0503020204020204" pitchFamily="34" charset="-122"/>
              </a:rPr>
              <a:t>战略</a:t>
            </a:r>
            <a:r>
              <a:rPr lang="en-US" altLang="zh-CN" sz="1600" b="1" dirty="0" smtClean="0">
                <a:solidFill>
                  <a:srgbClr val="006600"/>
                </a:solidFill>
                <a:latin typeface="微软雅黑" panose="020B0503020204020204" pitchFamily="34" charset="-122"/>
                <a:ea typeface="微软雅黑" panose="020B0503020204020204" pitchFamily="34" charset="-122"/>
              </a:rPr>
              <a:t>/</a:t>
            </a:r>
            <a:r>
              <a:rPr lang="zh-CN" altLang="en-US" sz="1600" b="1" dirty="0" smtClean="0">
                <a:solidFill>
                  <a:srgbClr val="006600"/>
                </a:solidFill>
                <a:latin typeface="微软雅黑" panose="020B0503020204020204" pitchFamily="34" charset="-122"/>
                <a:ea typeface="微软雅黑" panose="020B0503020204020204" pitchFamily="34" charset="-122"/>
              </a:rPr>
              <a:t>长期</a:t>
            </a:r>
            <a:endParaRPr lang="en-US" sz="1600" b="1" dirty="0">
              <a:solidFill>
                <a:srgbClr val="0066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447928" y="6330806"/>
            <a:ext cx="1224136" cy="338554"/>
          </a:xfrm>
          <a:prstGeom prst="rect">
            <a:avLst/>
          </a:prstGeom>
          <a:noFill/>
        </p:spPr>
        <p:txBody>
          <a:bodyPr wrap="square" rtlCol="0">
            <a:spAutoFit/>
          </a:bodyPr>
          <a:lstStyle/>
          <a:p>
            <a:pPr algn="ctr"/>
            <a:r>
              <a:rPr lang="zh-CN" altLang="en-US" sz="1600" b="1" dirty="0">
                <a:solidFill>
                  <a:srgbClr val="006600"/>
                </a:solidFill>
                <a:latin typeface="微软雅黑" panose="020B0503020204020204" pitchFamily="34" charset="-122"/>
                <a:ea typeface="微软雅黑" panose="020B0503020204020204" pitchFamily="34" charset="-122"/>
              </a:rPr>
              <a:t>运作</a:t>
            </a:r>
            <a:r>
              <a:rPr lang="en-US" altLang="zh-CN" sz="1600" b="1" dirty="0" smtClean="0">
                <a:solidFill>
                  <a:srgbClr val="006600"/>
                </a:solidFill>
                <a:latin typeface="微软雅黑" panose="020B0503020204020204" pitchFamily="34" charset="-122"/>
                <a:ea typeface="微软雅黑" panose="020B0503020204020204" pitchFamily="34" charset="-122"/>
              </a:rPr>
              <a:t>/</a:t>
            </a:r>
            <a:r>
              <a:rPr lang="zh-CN" altLang="en-US" sz="1600" b="1" dirty="0" smtClean="0">
                <a:solidFill>
                  <a:srgbClr val="006600"/>
                </a:solidFill>
                <a:latin typeface="微软雅黑" panose="020B0503020204020204" pitchFamily="34" charset="-122"/>
                <a:ea typeface="微软雅黑" panose="020B0503020204020204" pitchFamily="34" charset="-122"/>
              </a:rPr>
              <a:t>每天</a:t>
            </a:r>
            <a:endParaRPr lang="en-US" sz="1600" b="1" dirty="0">
              <a:solidFill>
                <a:srgbClr val="0066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23392" y="3645024"/>
            <a:ext cx="1224136" cy="338554"/>
          </a:xfrm>
          <a:prstGeom prst="rect">
            <a:avLst/>
          </a:prstGeom>
          <a:noFill/>
        </p:spPr>
        <p:txBody>
          <a:bodyPr wrap="square" rtlCol="0">
            <a:spAutoFit/>
          </a:bodyPr>
          <a:lstStyle/>
          <a:p>
            <a:pPr algn="ctr"/>
            <a:r>
              <a:rPr lang="zh-CN" altLang="en-US" sz="1600" b="1" dirty="0" smtClean="0">
                <a:solidFill>
                  <a:srgbClr val="006600"/>
                </a:solidFill>
                <a:latin typeface="微软雅黑" panose="020B0503020204020204" pitchFamily="34" charset="-122"/>
                <a:ea typeface="微软雅黑" panose="020B0503020204020204" pitchFamily="34" charset="-122"/>
              </a:rPr>
              <a:t>流程</a:t>
            </a:r>
            <a:endParaRPr lang="en-US" sz="1600" b="1" dirty="0">
              <a:solidFill>
                <a:srgbClr val="006600"/>
              </a:solidFill>
              <a:latin typeface="微软雅黑" panose="020B0503020204020204" pitchFamily="34" charset="-122"/>
              <a:ea typeface="微软雅黑" panose="020B0503020204020204" pitchFamily="34" charset="-122"/>
            </a:endParaRPr>
          </a:p>
        </p:txBody>
      </p:sp>
      <p:sp>
        <p:nvSpPr>
          <p:cNvPr id="36" name="文本框 10"/>
          <p:cNvSpPr txBox="1"/>
          <p:nvPr/>
        </p:nvSpPr>
        <p:spPr>
          <a:xfrm>
            <a:off x="10205879" y="3672521"/>
            <a:ext cx="1224136" cy="33855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b="1" dirty="0" smtClean="0">
                <a:solidFill>
                  <a:srgbClr val="006600"/>
                </a:solidFill>
                <a:latin typeface="微软雅黑" panose="020B0503020204020204" pitchFamily="34" charset="-122"/>
                <a:ea typeface="微软雅黑" panose="020B0503020204020204" pitchFamily="34" charset="-122"/>
              </a:rPr>
              <a:t>人</a:t>
            </a:r>
            <a:endParaRPr lang="en-US" sz="1600" b="1" dirty="0">
              <a:solidFill>
                <a:srgbClr val="0066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1400" dirty="0" smtClean="0">
            <a:solidFill>
              <a:schemeClr val="tx1">
                <a:lumMod val="65000"/>
                <a:lumOff val="3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8151</Words>
  <Application>WPS 演示</Application>
  <PresentationFormat>自定义</PresentationFormat>
  <Paragraphs>693</Paragraphs>
  <Slides>43</Slides>
  <Notes>31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43</vt:i4>
      </vt:variant>
    </vt:vector>
  </HeadingPairs>
  <TitlesOfParts>
    <vt:vector size="58" baseType="lpstr">
      <vt:lpstr>Arial</vt:lpstr>
      <vt:lpstr>宋体</vt:lpstr>
      <vt:lpstr>Wingdings</vt:lpstr>
      <vt:lpstr>微软雅黑</vt:lpstr>
      <vt:lpstr>Tahoma</vt:lpstr>
      <vt:lpstr>PMingLiU</vt:lpstr>
      <vt:lpstr>华文新魏</vt:lpstr>
      <vt:lpstr>微软雅黑 Light</vt:lpstr>
      <vt:lpstr>Calibri</vt:lpstr>
      <vt:lpstr>Arial Unicode MS</vt:lpstr>
      <vt:lpstr>Calibri Light</vt:lpstr>
      <vt:lpstr>隶书</vt:lpstr>
      <vt:lpstr>华文细黑</vt:lpstr>
      <vt:lpstr>PMingLiU-ExtB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Esquel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如何解决“茫、盲、忙”？</dc:title>
  <dc:creator>chensar</dc:creator>
  <cp:lastModifiedBy>jikr04</cp:lastModifiedBy>
  <cp:revision>1144</cp:revision>
  <cp:lastPrinted>2015-09-30T07:23:00Z</cp:lastPrinted>
  <dcterms:created xsi:type="dcterms:W3CDTF">2012-10-29T06:54:00Z</dcterms:created>
  <dcterms:modified xsi:type="dcterms:W3CDTF">2021-01-05T03:03:32Z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