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media/image2.svg" ContentType="image/svg+xml"/>
  <Override PartName="/ppt/media/image3.svg" ContentType="image/svg+xml"/>
  <Override PartName="/ppt/media/image4.svg" ContentType="image/svg+xml"/>
  <Override PartName="/ppt/media/image5.svg" ContentType="image/svg+xml"/>
  <Override PartName="/ppt/media/image6.svg" ContentType="image/svg+xml"/>
  <Override PartName="/ppt/media/image7.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0"/>
  </p:handoutMasterIdLst>
  <p:sldIdLst>
    <p:sldId id="256" r:id="rId3"/>
    <p:sldId id="257" r:id="rId5"/>
    <p:sldId id="258" r:id="rId6"/>
    <p:sldId id="259" r:id="rId7"/>
    <p:sldId id="260" r:id="rId8"/>
    <p:sldId id="261" r:id="rId9"/>
    <p:sldId id="263" r:id="rId10"/>
    <p:sldId id="264" r:id="rId11"/>
    <p:sldId id="265" r:id="rId12"/>
    <p:sldId id="266" r:id="rId13"/>
    <p:sldId id="267" r:id="rId14"/>
    <p:sldId id="262" r:id="rId15"/>
    <p:sldId id="268" r:id="rId16"/>
    <p:sldId id="269" r:id="rId17"/>
    <p:sldId id="270" r:id="rId18"/>
    <p:sldId id="271"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72AE9A"/>
    <a:srgbClr val="000000"/>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159"/>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62.xml"/><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31.xml"/><Relationship Id="rId4" Type="http://schemas.openxmlformats.org/officeDocument/2006/relationships/tags" Target="../tags/tag130.xml"/><Relationship Id="rId3" Type="http://schemas.openxmlformats.org/officeDocument/2006/relationships/tags" Target="../tags/tag129.xml"/><Relationship Id="rId2" Type="http://schemas.openxmlformats.org/officeDocument/2006/relationships/tags" Target="../tags/tag128.xml"/><Relationship Id="rId1" Type="http://schemas.openxmlformats.org/officeDocument/2006/relationships/tags" Target="../tags/tag127.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32.xml"/><Relationship Id="rId2" Type="http://schemas.openxmlformats.org/officeDocument/2006/relationships/image" Target="../media/image3.svg"/><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34.xml"/><Relationship Id="rId2" Type="http://schemas.openxmlformats.org/officeDocument/2006/relationships/image" Target="../media/image7.png"/><Relationship Id="rId1" Type="http://schemas.openxmlformats.org/officeDocument/2006/relationships/tags" Target="../tags/tag133.xml"/></Relationships>
</file>

<file path=ppt/slides/_rels/slide13.xml.rels><?xml version="1.0" encoding="UTF-8" standalone="yes"?>
<Relationships xmlns="http://schemas.openxmlformats.org/package/2006/relationships"><Relationship Id="rId9" Type="http://schemas.openxmlformats.org/officeDocument/2006/relationships/tags" Target="../tags/tag143.xml"/><Relationship Id="rId8" Type="http://schemas.openxmlformats.org/officeDocument/2006/relationships/tags" Target="../tags/tag142.xml"/><Relationship Id="rId7" Type="http://schemas.openxmlformats.org/officeDocument/2006/relationships/tags" Target="../tags/tag141.xml"/><Relationship Id="rId6" Type="http://schemas.openxmlformats.org/officeDocument/2006/relationships/tags" Target="../tags/tag140.xml"/><Relationship Id="rId5" Type="http://schemas.openxmlformats.org/officeDocument/2006/relationships/tags" Target="../tags/tag139.xml"/><Relationship Id="rId4" Type="http://schemas.openxmlformats.org/officeDocument/2006/relationships/tags" Target="../tags/tag138.xml"/><Relationship Id="rId3" Type="http://schemas.openxmlformats.org/officeDocument/2006/relationships/tags" Target="../tags/tag137.xml"/><Relationship Id="rId22" Type="http://schemas.openxmlformats.org/officeDocument/2006/relationships/slideLayout" Target="../slideLayouts/slideLayout2.xml"/><Relationship Id="rId21" Type="http://schemas.openxmlformats.org/officeDocument/2006/relationships/tags" Target="../tags/tag147.xml"/><Relationship Id="rId20" Type="http://schemas.openxmlformats.org/officeDocument/2006/relationships/image" Target="../media/image7.svg"/><Relationship Id="rId2" Type="http://schemas.openxmlformats.org/officeDocument/2006/relationships/tags" Target="../tags/tag136.xml"/><Relationship Id="rId19" Type="http://schemas.openxmlformats.org/officeDocument/2006/relationships/image" Target="../media/image11.png"/><Relationship Id="rId18" Type="http://schemas.openxmlformats.org/officeDocument/2006/relationships/image" Target="../media/image6.svg"/><Relationship Id="rId17" Type="http://schemas.openxmlformats.org/officeDocument/2006/relationships/image" Target="../media/image10.png"/><Relationship Id="rId16" Type="http://schemas.openxmlformats.org/officeDocument/2006/relationships/image" Target="../media/image5.svg"/><Relationship Id="rId15" Type="http://schemas.openxmlformats.org/officeDocument/2006/relationships/image" Target="../media/image9.png"/><Relationship Id="rId14" Type="http://schemas.openxmlformats.org/officeDocument/2006/relationships/image" Target="../media/image4.svg"/><Relationship Id="rId13" Type="http://schemas.openxmlformats.org/officeDocument/2006/relationships/image" Target="../media/image8.png"/><Relationship Id="rId12" Type="http://schemas.openxmlformats.org/officeDocument/2006/relationships/tags" Target="../tags/tag146.xml"/><Relationship Id="rId11" Type="http://schemas.openxmlformats.org/officeDocument/2006/relationships/tags" Target="../tags/tag145.xml"/><Relationship Id="rId10" Type="http://schemas.openxmlformats.org/officeDocument/2006/relationships/tags" Target="../tags/tag144.xml"/><Relationship Id="rId1" Type="http://schemas.openxmlformats.org/officeDocument/2006/relationships/tags" Target="../tags/tag135.xml"/></Relationships>
</file>

<file path=ppt/slides/_rels/slide14.xml.rels><?xml version="1.0" encoding="UTF-8" standalone="yes"?>
<Relationships xmlns="http://schemas.openxmlformats.org/package/2006/relationships"><Relationship Id="rId9" Type="http://schemas.openxmlformats.org/officeDocument/2006/relationships/tags" Target="../tags/tag156.xml"/><Relationship Id="rId8" Type="http://schemas.openxmlformats.org/officeDocument/2006/relationships/tags" Target="../tags/tag155.xml"/><Relationship Id="rId7" Type="http://schemas.openxmlformats.org/officeDocument/2006/relationships/tags" Target="../tags/tag154.xml"/><Relationship Id="rId6" Type="http://schemas.openxmlformats.org/officeDocument/2006/relationships/tags" Target="../tags/tag153.xml"/><Relationship Id="rId5" Type="http://schemas.openxmlformats.org/officeDocument/2006/relationships/tags" Target="../tags/tag152.xml"/><Relationship Id="rId4" Type="http://schemas.openxmlformats.org/officeDocument/2006/relationships/tags" Target="../tags/tag151.xml"/><Relationship Id="rId32" Type="http://schemas.openxmlformats.org/officeDocument/2006/relationships/slideLayout" Target="../slideLayouts/slideLayout2.xml"/><Relationship Id="rId31" Type="http://schemas.openxmlformats.org/officeDocument/2006/relationships/tags" Target="../tags/tag178.xml"/><Relationship Id="rId30" Type="http://schemas.openxmlformats.org/officeDocument/2006/relationships/tags" Target="../tags/tag177.xml"/><Relationship Id="rId3" Type="http://schemas.openxmlformats.org/officeDocument/2006/relationships/tags" Target="../tags/tag150.xml"/><Relationship Id="rId29" Type="http://schemas.openxmlformats.org/officeDocument/2006/relationships/tags" Target="../tags/tag176.xml"/><Relationship Id="rId28" Type="http://schemas.openxmlformats.org/officeDocument/2006/relationships/tags" Target="../tags/tag175.xml"/><Relationship Id="rId27" Type="http://schemas.openxmlformats.org/officeDocument/2006/relationships/tags" Target="../tags/tag174.xml"/><Relationship Id="rId26" Type="http://schemas.openxmlformats.org/officeDocument/2006/relationships/tags" Target="../tags/tag173.xml"/><Relationship Id="rId25" Type="http://schemas.openxmlformats.org/officeDocument/2006/relationships/tags" Target="../tags/tag172.xml"/><Relationship Id="rId24" Type="http://schemas.openxmlformats.org/officeDocument/2006/relationships/tags" Target="../tags/tag171.xml"/><Relationship Id="rId23" Type="http://schemas.openxmlformats.org/officeDocument/2006/relationships/tags" Target="../tags/tag170.xml"/><Relationship Id="rId22" Type="http://schemas.openxmlformats.org/officeDocument/2006/relationships/tags" Target="../tags/tag169.xml"/><Relationship Id="rId21" Type="http://schemas.openxmlformats.org/officeDocument/2006/relationships/tags" Target="../tags/tag168.xml"/><Relationship Id="rId20" Type="http://schemas.openxmlformats.org/officeDocument/2006/relationships/tags" Target="../tags/tag167.xml"/><Relationship Id="rId2" Type="http://schemas.openxmlformats.org/officeDocument/2006/relationships/tags" Target="../tags/tag149.xml"/><Relationship Id="rId19" Type="http://schemas.openxmlformats.org/officeDocument/2006/relationships/tags" Target="../tags/tag166.xml"/><Relationship Id="rId18" Type="http://schemas.openxmlformats.org/officeDocument/2006/relationships/tags" Target="../tags/tag165.xml"/><Relationship Id="rId17" Type="http://schemas.openxmlformats.org/officeDocument/2006/relationships/tags" Target="../tags/tag164.xml"/><Relationship Id="rId16" Type="http://schemas.openxmlformats.org/officeDocument/2006/relationships/tags" Target="../tags/tag163.xml"/><Relationship Id="rId15" Type="http://schemas.openxmlformats.org/officeDocument/2006/relationships/tags" Target="../tags/tag162.xml"/><Relationship Id="rId14" Type="http://schemas.openxmlformats.org/officeDocument/2006/relationships/tags" Target="../tags/tag161.xml"/><Relationship Id="rId13" Type="http://schemas.openxmlformats.org/officeDocument/2006/relationships/tags" Target="../tags/tag160.xml"/><Relationship Id="rId12" Type="http://schemas.openxmlformats.org/officeDocument/2006/relationships/tags" Target="../tags/tag159.xml"/><Relationship Id="rId11" Type="http://schemas.openxmlformats.org/officeDocument/2006/relationships/tags" Target="../tags/tag158.xml"/><Relationship Id="rId10" Type="http://schemas.openxmlformats.org/officeDocument/2006/relationships/tags" Target="../tags/tag157.xml"/><Relationship Id="rId1" Type="http://schemas.openxmlformats.org/officeDocument/2006/relationships/tags" Target="../tags/tag148.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9.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0.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3.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4.xml"/><Relationship Id="rId2" Type="http://schemas.openxmlformats.org/officeDocument/2006/relationships/image" Target="../media/image2.sv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72.xml"/><Relationship Id="rId7" Type="http://schemas.openxmlformats.org/officeDocument/2006/relationships/tags" Target="../tags/tag71.xml"/><Relationship Id="rId6" Type="http://schemas.openxmlformats.org/officeDocument/2006/relationships/tags" Target="../tags/tag70.xml"/><Relationship Id="rId5" Type="http://schemas.openxmlformats.org/officeDocument/2006/relationships/tags" Target="../tags/tag69.xml"/><Relationship Id="rId4" Type="http://schemas.openxmlformats.org/officeDocument/2006/relationships/tags" Target="../tags/tag68.xml"/><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s>
</file>

<file path=ppt/slides/_rels/slide5.xml.rels><?xml version="1.0" encoding="UTF-8" standalone="yes"?>
<Relationships xmlns="http://schemas.openxmlformats.org/package/2006/relationships"><Relationship Id="rId9" Type="http://schemas.openxmlformats.org/officeDocument/2006/relationships/tags" Target="../tags/tag81.xml"/><Relationship Id="rId8" Type="http://schemas.openxmlformats.org/officeDocument/2006/relationships/tags" Target="../tags/tag80.xml"/><Relationship Id="rId7" Type="http://schemas.openxmlformats.org/officeDocument/2006/relationships/tags" Target="../tags/tag79.xml"/><Relationship Id="rId6" Type="http://schemas.openxmlformats.org/officeDocument/2006/relationships/tags" Target="../tags/tag78.xml"/><Relationship Id="rId5" Type="http://schemas.openxmlformats.org/officeDocument/2006/relationships/tags" Target="../tags/tag77.xml"/><Relationship Id="rId4" Type="http://schemas.openxmlformats.org/officeDocument/2006/relationships/tags" Target="../tags/tag76.xml"/><Relationship Id="rId3" Type="http://schemas.openxmlformats.org/officeDocument/2006/relationships/tags" Target="../tags/tag75.xml"/><Relationship Id="rId20" Type="http://schemas.openxmlformats.org/officeDocument/2006/relationships/slideLayout" Target="../slideLayouts/slideLayout2.xml"/><Relationship Id="rId2" Type="http://schemas.openxmlformats.org/officeDocument/2006/relationships/tags" Target="../tags/tag74.xml"/><Relationship Id="rId19" Type="http://schemas.openxmlformats.org/officeDocument/2006/relationships/tags" Target="../tags/tag91.xml"/><Relationship Id="rId18" Type="http://schemas.openxmlformats.org/officeDocument/2006/relationships/tags" Target="../tags/tag90.xml"/><Relationship Id="rId17" Type="http://schemas.openxmlformats.org/officeDocument/2006/relationships/tags" Target="../tags/tag89.xml"/><Relationship Id="rId16" Type="http://schemas.openxmlformats.org/officeDocument/2006/relationships/tags" Target="../tags/tag88.xml"/><Relationship Id="rId15" Type="http://schemas.openxmlformats.org/officeDocument/2006/relationships/tags" Target="../tags/tag87.xml"/><Relationship Id="rId14" Type="http://schemas.openxmlformats.org/officeDocument/2006/relationships/tags" Target="../tags/tag86.xml"/><Relationship Id="rId13" Type="http://schemas.openxmlformats.org/officeDocument/2006/relationships/tags" Target="../tags/tag85.xml"/><Relationship Id="rId12" Type="http://schemas.openxmlformats.org/officeDocument/2006/relationships/tags" Target="../tags/tag84.xml"/><Relationship Id="rId11" Type="http://schemas.openxmlformats.org/officeDocument/2006/relationships/tags" Target="../tags/tag83.xml"/><Relationship Id="rId10" Type="http://schemas.openxmlformats.org/officeDocument/2006/relationships/tags" Target="../tags/tag82.xml"/><Relationship Id="rId1" Type="http://schemas.openxmlformats.org/officeDocument/2006/relationships/tags" Target="../tags/tag73.xml"/></Relationships>
</file>

<file path=ppt/slides/_rels/slide6.xml.rels><?xml version="1.0" encoding="UTF-8" standalone="yes"?>
<Relationships xmlns="http://schemas.openxmlformats.org/package/2006/relationships"><Relationship Id="rId9" Type="http://schemas.openxmlformats.org/officeDocument/2006/relationships/tags" Target="../tags/tag100.xml"/><Relationship Id="rId8" Type="http://schemas.openxmlformats.org/officeDocument/2006/relationships/tags" Target="../tags/tag99.xml"/><Relationship Id="rId7" Type="http://schemas.openxmlformats.org/officeDocument/2006/relationships/tags" Target="../tags/tag98.xml"/><Relationship Id="rId6" Type="http://schemas.openxmlformats.org/officeDocument/2006/relationships/tags" Target="../tags/tag97.xml"/><Relationship Id="rId5" Type="http://schemas.openxmlformats.org/officeDocument/2006/relationships/tags" Target="../tags/tag96.xml"/><Relationship Id="rId4" Type="http://schemas.openxmlformats.org/officeDocument/2006/relationships/tags" Target="../tags/tag95.xml"/><Relationship Id="rId3" Type="http://schemas.openxmlformats.org/officeDocument/2006/relationships/tags" Target="../tags/tag94.xml"/><Relationship Id="rId2" Type="http://schemas.openxmlformats.org/officeDocument/2006/relationships/tags" Target="../tags/tag93.xml"/><Relationship Id="rId11" Type="http://schemas.openxmlformats.org/officeDocument/2006/relationships/slideLayout" Target="../slideLayouts/slideLayout2.xml"/><Relationship Id="rId10" Type="http://schemas.openxmlformats.org/officeDocument/2006/relationships/tags" Target="../tags/tag101.xml"/><Relationship Id="rId1" Type="http://schemas.openxmlformats.org/officeDocument/2006/relationships/tags" Target="../tags/tag92.xml"/></Relationships>
</file>

<file path=ppt/slides/_rels/slide7.xml.rels><?xml version="1.0" encoding="UTF-8" standalone="yes"?>
<Relationships xmlns="http://schemas.openxmlformats.org/package/2006/relationships"><Relationship Id="rId9" Type="http://schemas.openxmlformats.org/officeDocument/2006/relationships/tags" Target="../tags/tag110.xml"/><Relationship Id="rId8" Type="http://schemas.openxmlformats.org/officeDocument/2006/relationships/tags" Target="../tags/tag109.xml"/><Relationship Id="rId7" Type="http://schemas.openxmlformats.org/officeDocument/2006/relationships/tags" Target="../tags/tag108.xml"/><Relationship Id="rId6" Type="http://schemas.openxmlformats.org/officeDocument/2006/relationships/tags" Target="../tags/tag107.xml"/><Relationship Id="rId5" Type="http://schemas.openxmlformats.org/officeDocument/2006/relationships/tags" Target="../tags/tag106.xml"/><Relationship Id="rId4" Type="http://schemas.openxmlformats.org/officeDocument/2006/relationships/tags" Target="../tags/tag105.xml"/><Relationship Id="rId3" Type="http://schemas.openxmlformats.org/officeDocument/2006/relationships/tags" Target="../tags/tag104.xml"/><Relationship Id="rId2" Type="http://schemas.openxmlformats.org/officeDocument/2006/relationships/tags" Target="../tags/tag103.xml"/><Relationship Id="rId11" Type="http://schemas.openxmlformats.org/officeDocument/2006/relationships/slideLayout" Target="../slideLayouts/slideLayout2.xml"/><Relationship Id="rId10" Type="http://schemas.openxmlformats.org/officeDocument/2006/relationships/tags" Target="../tags/tag111.xml"/><Relationship Id="rId1" Type="http://schemas.openxmlformats.org/officeDocument/2006/relationships/tags" Target="../tags/tag102.xm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14.xml"/><Relationship Id="rId3" Type="http://schemas.openxmlformats.org/officeDocument/2006/relationships/tags" Target="../tags/tag113.xml"/><Relationship Id="rId2" Type="http://schemas.openxmlformats.org/officeDocument/2006/relationships/tags" Target="../tags/tag11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9" Type="http://schemas.openxmlformats.org/officeDocument/2006/relationships/tags" Target="../tags/tag123.xml"/><Relationship Id="rId8" Type="http://schemas.openxmlformats.org/officeDocument/2006/relationships/tags" Target="../tags/tag122.xml"/><Relationship Id="rId7" Type="http://schemas.openxmlformats.org/officeDocument/2006/relationships/tags" Target="../tags/tag121.xml"/><Relationship Id="rId6" Type="http://schemas.openxmlformats.org/officeDocument/2006/relationships/tags" Target="../tags/tag120.xml"/><Relationship Id="rId5" Type="http://schemas.openxmlformats.org/officeDocument/2006/relationships/tags" Target="../tags/tag119.xml"/><Relationship Id="rId4" Type="http://schemas.openxmlformats.org/officeDocument/2006/relationships/tags" Target="../tags/tag118.xml"/><Relationship Id="rId3" Type="http://schemas.openxmlformats.org/officeDocument/2006/relationships/tags" Target="../tags/tag117.xml"/><Relationship Id="rId2" Type="http://schemas.openxmlformats.org/officeDocument/2006/relationships/tags" Target="../tags/tag116.xml"/><Relationship Id="rId13" Type="http://schemas.openxmlformats.org/officeDocument/2006/relationships/slideLayout" Target="../slideLayouts/slideLayout2.xml"/><Relationship Id="rId12" Type="http://schemas.openxmlformats.org/officeDocument/2006/relationships/tags" Target="../tags/tag126.xml"/><Relationship Id="rId11" Type="http://schemas.openxmlformats.org/officeDocument/2006/relationships/tags" Target="../tags/tag125.xml"/><Relationship Id="rId10" Type="http://schemas.openxmlformats.org/officeDocument/2006/relationships/tags" Target="../tags/tag124.xml"/><Relationship Id="rId1" Type="http://schemas.openxmlformats.org/officeDocument/2006/relationships/tags" Target="../tags/tag1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72AE9A"/>
        </a:solidFill>
        <a:effectLst/>
      </p:bgPr>
    </p:bg>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6350" y="10795"/>
            <a:ext cx="5596890" cy="5299710"/>
          </a:xfrm>
          <a:prstGeom prst="rect">
            <a:avLst/>
          </a:prstGeom>
        </p:spPr>
      </p:pic>
      <p:sp>
        <p:nvSpPr>
          <p:cNvPr id="10" name="文本框 9"/>
          <p:cNvSpPr txBox="1"/>
          <p:nvPr/>
        </p:nvSpPr>
        <p:spPr>
          <a:xfrm>
            <a:off x="5101590" y="3014345"/>
            <a:ext cx="6518275" cy="1014730"/>
          </a:xfrm>
          <a:prstGeom prst="rect">
            <a:avLst/>
          </a:prstGeom>
          <a:noFill/>
        </p:spPr>
        <p:txBody>
          <a:bodyPr wrap="square" rtlCol="0">
            <a:spAutoFit/>
          </a:bodyPr>
          <a:p>
            <a:r>
              <a:rPr lang="zh-CN" altLang="en-US" sz="6000" b="1">
                <a:solidFill>
                  <a:schemeClr val="bg1"/>
                </a:solidFill>
                <a:effectLst>
                  <a:outerShdw blurRad="63500" sx="102000" sy="102000" algn="ctr" rotWithShape="0">
                    <a:prstClr val="black">
                      <a:alpha val="40000"/>
                    </a:prstClr>
                  </a:outerShdw>
                </a:effectLst>
                <a:latin typeface="本墨今宋" panose="02000000000000000000" charset="-122"/>
                <a:ea typeface="本墨今宋" panose="02000000000000000000" charset="-122"/>
              </a:rPr>
              <a:t>员工奖惩管理制度</a:t>
            </a:r>
            <a:endParaRPr lang="zh-CN" altLang="en-US" sz="6000" b="1">
              <a:solidFill>
                <a:schemeClr val="bg1"/>
              </a:solidFill>
              <a:effectLst>
                <a:outerShdw blurRad="63500" sx="102000" sy="102000" algn="ctr" rotWithShape="0">
                  <a:prstClr val="black">
                    <a:alpha val="40000"/>
                  </a:prstClr>
                </a:outerShdw>
              </a:effectLst>
              <a:latin typeface="本墨今宋" panose="02000000000000000000" charset="-122"/>
              <a:ea typeface="本墨今宋" panose="02000000000000000000" charset="-122"/>
            </a:endParaRPr>
          </a:p>
        </p:txBody>
      </p:sp>
      <p:pic>
        <p:nvPicPr>
          <p:cNvPr id="11" name="图片 10" descr="3476697"/>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55535" y="1727835"/>
            <a:ext cx="914400" cy="914400"/>
          </a:xfrm>
          <a:prstGeom prst="rect">
            <a:avLst/>
          </a:prstGeom>
        </p:spPr>
      </p:pic>
      <p:cxnSp>
        <p:nvCxnSpPr>
          <p:cNvPr id="12" name="直接连接符 11"/>
          <p:cNvCxnSpPr/>
          <p:nvPr/>
        </p:nvCxnSpPr>
        <p:spPr>
          <a:xfrm>
            <a:off x="8035925" y="2660650"/>
            <a:ext cx="3157855" cy="0"/>
          </a:xfrm>
          <a:prstGeom prst="line">
            <a:avLst/>
          </a:prstGeom>
          <a:ln w="3175">
            <a:solidFill>
              <a:schemeClr val="bg1"/>
            </a:solidFill>
            <a:prstDash val="lgDashDot"/>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8369935" y="1922780"/>
            <a:ext cx="2951480" cy="829945"/>
          </a:xfrm>
          <a:prstGeom prst="rect">
            <a:avLst/>
          </a:prstGeom>
          <a:noFill/>
        </p:spPr>
        <p:txBody>
          <a:bodyPr wrap="square" rtlCol="0">
            <a:spAutoFit/>
          </a:bodyPr>
          <a:p>
            <a:pPr algn="dist"/>
            <a:r>
              <a:rPr lang="zh-CN" altLang="en-US" sz="4800" b="1">
                <a:gradFill>
                  <a:gsLst>
                    <a:gs pos="4000">
                      <a:srgbClr val="D84768"/>
                    </a:gs>
                    <a:gs pos="100000">
                      <a:srgbClr val="FBC69A"/>
                    </a:gs>
                  </a:gsLst>
                  <a:path path="circle">
                    <a:fillToRect r="100000" b="100000"/>
                  </a:path>
                  <a:tileRect l="-100000" t="-100000"/>
                </a:gradFill>
                <a:effectLst>
                  <a:outerShdw blurRad="63500" sx="102000" sy="102000" algn="ctr" rotWithShape="0">
                    <a:prstClr val="black">
                      <a:alpha val="40000"/>
                    </a:prstClr>
                  </a:outerShdw>
                </a:effectLst>
                <a:latin typeface="本墨今宋" panose="02000000000000000000" charset="-122"/>
                <a:ea typeface="本墨今宋" panose="02000000000000000000" charset="-122"/>
              </a:rPr>
              <a:t>日常管理</a:t>
            </a:r>
            <a:endParaRPr lang="zh-CN" altLang="en-US" sz="4800" b="1">
              <a:gradFill>
                <a:gsLst>
                  <a:gs pos="4000">
                    <a:srgbClr val="D84768"/>
                  </a:gs>
                  <a:gs pos="100000">
                    <a:srgbClr val="FBC69A"/>
                  </a:gs>
                </a:gsLst>
                <a:path path="circle">
                  <a:fillToRect r="100000" b="100000"/>
                </a:path>
                <a:tileRect l="-100000" t="-100000"/>
              </a:gradFill>
              <a:effectLst>
                <a:outerShdw blurRad="63500" sx="102000" sy="102000" algn="ctr" rotWithShape="0">
                  <a:prstClr val="black">
                    <a:alpha val="40000"/>
                  </a:prstClr>
                </a:outerShdw>
              </a:effectLst>
              <a:latin typeface="本墨今宋" panose="02000000000000000000" charset="-122"/>
              <a:ea typeface="本墨今宋" panose="02000000000000000000" charset="-122"/>
            </a:endParaRPr>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0">
          <a:gsLst>
            <a:gs pos="98000">
              <a:srgbClr val="36907E"/>
            </a:gs>
            <a:gs pos="16000">
              <a:srgbClr val="ABDACB"/>
            </a:gs>
          </a:gsLst>
          <a:path path="circle">
            <a:fillToRect r="100000" b="100000"/>
          </a:path>
          <a:tileRect l="-100000" t="-100000"/>
        </a:gradFill>
        <a:effectLst/>
      </p:bgPr>
    </p:bg>
    <p:spTree>
      <p:nvGrpSpPr>
        <p:cNvPr id="1" name=""/>
        <p:cNvGrpSpPr/>
        <p:nvPr/>
      </p:nvGrpSpPr>
      <p:grpSpPr/>
      <p:grpSp>
        <p:nvGrpSpPr>
          <p:cNvPr id="4" name="组合 3"/>
          <p:cNvGrpSpPr/>
          <p:nvPr userDrawn="1"/>
        </p:nvGrpSpPr>
        <p:grpSpPr>
          <a:xfrm>
            <a:off x="310515" y="382270"/>
            <a:ext cx="622935" cy="581660"/>
            <a:chOff x="298460" y="987574"/>
            <a:chExt cx="288032" cy="279687"/>
          </a:xfrm>
        </p:grpSpPr>
        <p:sp>
          <p:nvSpPr>
            <p:cNvPr id="5" name="矩形 4"/>
            <p:cNvSpPr/>
            <p:nvPr/>
          </p:nvSpPr>
          <p:spPr>
            <a:xfrm>
              <a:off x="298460" y="987574"/>
              <a:ext cx="216024" cy="216024"/>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406472" y="1087241"/>
              <a:ext cx="180020" cy="180020"/>
            </a:xfrm>
            <a:prstGeom prst="rect">
              <a:avLst/>
            </a:prstGeom>
            <a:gradFill>
              <a:gsLst>
                <a:gs pos="0">
                  <a:srgbClr val="C99E69"/>
                </a:gs>
                <a:gs pos="100000">
                  <a:srgbClr val="C24328"/>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cxnSp>
        <p:nvCxnSpPr>
          <p:cNvPr id="6" name="直接连接符 5"/>
          <p:cNvCxnSpPr/>
          <p:nvPr userDrawn="1"/>
        </p:nvCxnSpPr>
        <p:spPr>
          <a:xfrm>
            <a:off x="1050925" y="963930"/>
            <a:ext cx="10447655" cy="8890"/>
          </a:xfrm>
          <a:prstGeom prst="line">
            <a:avLst/>
          </a:prstGeom>
          <a:ln>
            <a:gradFill>
              <a:gsLst>
                <a:gs pos="83000">
                  <a:srgbClr val="FFC000"/>
                </a:gs>
                <a:gs pos="0">
                  <a:srgbClr val="C00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435735" y="407670"/>
            <a:ext cx="4572000" cy="521970"/>
          </a:xfrm>
          <a:prstGeom prst="rect">
            <a:avLst/>
          </a:prstGeom>
          <a:noFill/>
        </p:spPr>
        <p:txBody>
          <a:bodyPr wrap="square" rtlCol="0">
            <a:spAutoFit/>
            <a:scene3d>
              <a:camera prst="orthographicFront"/>
              <a:lightRig rig="threePt" dir="t"/>
            </a:scene3d>
          </a:bodyPr>
          <a:p>
            <a:r>
              <a:rPr lang="zh-CN" altLang="en-US" sz="2800" b="1">
                <a:solidFill>
                  <a:schemeClr val="bg2">
                    <a:lumMod val="25000"/>
                  </a:schemeClr>
                </a:solidFill>
                <a:effectLst>
                  <a:outerShdw blurRad="63500" sx="102000" sy="102000" algn="ctr" rotWithShape="0">
                    <a:prstClr val="black">
                      <a:alpha val="40000"/>
                    </a:prstClr>
                  </a:outerShdw>
                </a:effectLst>
                <a:latin typeface="微软雅黑" panose="020B0503020204020204" charset="-122"/>
                <a:ea typeface="微软雅黑" panose="020B0503020204020204" charset="-122"/>
              </a:rPr>
              <a:t>三、奖惩原则</a:t>
            </a:r>
            <a:endParaRPr lang="zh-CN" altLang="en-US" sz="2800" b="1">
              <a:solidFill>
                <a:schemeClr val="bg2">
                  <a:lumMod val="25000"/>
                </a:schemeClr>
              </a:solidFill>
              <a:effectLst>
                <a:outerShdw blurRad="63500" sx="102000" sy="102000" algn="ctr" rotWithShape="0">
                  <a:prstClr val="black">
                    <a:alpha val="40000"/>
                  </a:prstClr>
                </a:outerShdw>
              </a:effectLst>
              <a:latin typeface="微软雅黑" panose="020B0503020204020204" charset="-122"/>
              <a:ea typeface="微软雅黑" panose="020B0503020204020204" charset="-122"/>
            </a:endParaRPr>
          </a:p>
        </p:txBody>
      </p:sp>
      <p:sp>
        <p:nvSpPr>
          <p:cNvPr id="37" name="任意多边形: 形状 36"/>
          <p:cNvSpPr/>
          <p:nvPr>
            <p:custDataLst>
              <p:tags r:id="rId1"/>
            </p:custDataLst>
          </p:nvPr>
        </p:nvSpPr>
        <p:spPr>
          <a:xfrm>
            <a:off x="988060" y="1498600"/>
            <a:ext cx="1667510" cy="1416050"/>
          </a:xfrm>
          <a:custGeom>
            <a:avLst/>
            <a:gdLst>
              <a:gd name="connsiteX0" fmla="*/ 0 w 2812705"/>
              <a:gd name="connsiteY0" fmla="*/ 0 h 2286000"/>
              <a:gd name="connsiteX1" fmla="*/ 2670111 w 2812705"/>
              <a:gd name="connsiteY1" fmla="*/ 0 h 2286000"/>
              <a:gd name="connsiteX2" fmla="*/ 2670111 w 2812705"/>
              <a:gd name="connsiteY2" fmla="*/ 987924 h 2286000"/>
              <a:gd name="connsiteX3" fmla="*/ 2803879 w 2812705"/>
              <a:gd name="connsiteY3" fmla="*/ 1121692 h 2286000"/>
              <a:gd name="connsiteX4" fmla="*/ 2803879 w 2812705"/>
              <a:gd name="connsiteY4" fmla="*/ 1164309 h 2286000"/>
              <a:gd name="connsiteX5" fmla="*/ 2670111 w 2812705"/>
              <a:gd name="connsiteY5" fmla="*/ 1298076 h 2286000"/>
              <a:gd name="connsiteX6" fmla="*/ 2670111 w 2812705"/>
              <a:gd name="connsiteY6" fmla="*/ 2286000 h 2286000"/>
              <a:gd name="connsiteX7" fmla="*/ 0 w 2812705"/>
              <a:gd name="connsiteY7" fmla="*/ 2286000 h 22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12705" h="2286000">
                <a:moveTo>
                  <a:pt x="0" y="0"/>
                </a:moveTo>
                <a:lnTo>
                  <a:pt x="2670111" y="0"/>
                </a:lnTo>
                <a:lnTo>
                  <a:pt x="2670111" y="987924"/>
                </a:lnTo>
                <a:lnTo>
                  <a:pt x="2803879" y="1121692"/>
                </a:lnTo>
                <a:cubicBezTo>
                  <a:pt x="2815647" y="1133461"/>
                  <a:pt x="2815647" y="1152540"/>
                  <a:pt x="2803879" y="1164309"/>
                </a:cubicBezTo>
                <a:lnTo>
                  <a:pt x="2670111" y="1298076"/>
                </a:lnTo>
                <a:lnTo>
                  <a:pt x="2670111" y="2286000"/>
                </a:lnTo>
                <a:lnTo>
                  <a:pt x="0" y="2286000"/>
                </a:lnTo>
                <a:close/>
              </a:path>
            </a:pathLst>
          </a:custGeom>
          <a:solidFill>
            <a:schemeClr val="bg1">
              <a:lumMod val="65000"/>
            </a:schemeClr>
          </a:solidFill>
          <a:ln>
            <a:noFill/>
          </a:ln>
        </p:spPr>
        <p:style>
          <a:lnRef idx="2">
            <a:srgbClr val="1E6BC5">
              <a:shade val="50000"/>
            </a:srgbClr>
          </a:lnRef>
          <a:fillRef idx="1">
            <a:srgbClr val="1E6BC5"/>
          </a:fillRef>
          <a:effectRef idx="0">
            <a:srgbClr val="1E6BC5"/>
          </a:effectRef>
          <a:fontRef idx="minor">
            <a:srgbClr val="FFFFFF"/>
          </a:fontRef>
        </p:style>
        <p:txBody>
          <a:bodyPr wrap="square" rtlCol="0" anchor="ctr">
            <a:noAutofit/>
          </a:bodyPr>
          <a:p>
            <a:pPr algn="ctr"/>
            <a:r>
              <a:rPr kumimoji="1" lang="en-US" altLang="zh-CN" sz="2400" b="1">
                <a:solidFill>
                  <a:srgbClr val="FFFFFF"/>
                </a:solidFill>
                <a:latin typeface="微软雅黑" panose="020B0503020204020204" charset="-122"/>
              </a:rPr>
              <a:t>1</a:t>
            </a:r>
            <a:endParaRPr kumimoji="1" lang="en-US" altLang="zh-CN" sz="2400" b="1">
              <a:solidFill>
                <a:srgbClr val="FFFFFF"/>
              </a:solidFill>
              <a:latin typeface="微软雅黑" panose="020B0503020204020204" charset="-122"/>
            </a:endParaRPr>
          </a:p>
        </p:txBody>
      </p:sp>
      <p:sp>
        <p:nvSpPr>
          <p:cNvPr id="3" name="任意多边形: 形状 36"/>
          <p:cNvSpPr/>
          <p:nvPr>
            <p:custDataLst>
              <p:tags r:id="rId2"/>
            </p:custDataLst>
          </p:nvPr>
        </p:nvSpPr>
        <p:spPr>
          <a:xfrm>
            <a:off x="988060" y="2958465"/>
            <a:ext cx="1667510" cy="1830705"/>
          </a:xfrm>
          <a:custGeom>
            <a:avLst/>
            <a:gdLst>
              <a:gd name="connsiteX0" fmla="*/ 0 w 2812705"/>
              <a:gd name="connsiteY0" fmla="*/ 0 h 2286000"/>
              <a:gd name="connsiteX1" fmla="*/ 2670111 w 2812705"/>
              <a:gd name="connsiteY1" fmla="*/ 0 h 2286000"/>
              <a:gd name="connsiteX2" fmla="*/ 2670111 w 2812705"/>
              <a:gd name="connsiteY2" fmla="*/ 987924 h 2286000"/>
              <a:gd name="connsiteX3" fmla="*/ 2803879 w 2812705"/>
              <a:gd name="connsiteY3" fmla="*/ 1121692 h 2286000"/>
              <a:gd name="connsiteX4" fmla="*/ 2803879 w 2812705"/>
              <a:gd name="connsiteY4" fmla="*/ 1164309 h 2286000"/>
              <a:gd name="connsiteX5" fmla="*/ 2670111 w 2812705"/>
              <a:gd name="connsiteY5" fmla="*/ 1298076 h 2286000"/>
              <a:gd name="connsiteX6" fmla="*/ 2670111 w 2812705"/>
              <a:gd name="connsiteY6" fmla="*/ 2286000 h 2286000"/>
              <a:gd name="connsiteX7" fmla="*/ 0 w 2812705"/>
              <a:gd name="connsiteY7" fmla="*/ 2286000 h 22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12705" h="2286000">
                <a:moveTo>
                  <a:pt x="0" y="0"/>
                </a:moveTo>
                <a:lnTo>
                  <a:pt x="2670111" y="0"/>
                </a:lnTo>
                <a:lnTo>
                  <a:pt x="2670111" y="987924"/>
                </a:lnTo>
                <a:lnTo>
                  <a:pt x="2803879" y="1121692"/>
                </a:lnTo>
                <a:cubicBezTo>
                  <a:pt x="2815647" y="1133461"/>
                  <a:pt x="2815647" y="1152540"/>
                  <a:pt x="2803879" y="1164309"/>
                </a:cubicBezTo>
                <a:lnTo>
                  <a:pt x="2670111" y="1298076"/>
                </a:lnTo>
                <a:lnTo>
                  <a:pt x="2670111" y="2286000"/>
                </a:lnTo>
                <a:lnTo>
                  <a:pt x="0" y="2286000"/>
                </a:lnTo>
                <a:close/>
              </a:path>
            </a:pathLst>
          </a:custGeom>
          <a:solidFill>
            <a:schemeClr val="bg1">
              <a:lumMod val="65000"/>
            </a:schemeClr>
          </a:solidFill>
          <a:ln>
            <a:noFill/>
          </a:ln>
        </p:spPr>
        <p:style>
          <a:lnRef idx="2">
            <a:srgbClr val="1E6BC5">
              <a:shade val="50000"/>
            </a:srgbClr>
          </a:lnRef>
          <a:fillRef idx="1">
            <a:srgbClr val="1E6BC5"/>
          </a:fillRef>
          <a:effectRef idx="0">
            <a:srgbClr val="1E6BC5"/>
          </a:effectRef>
          <a:fontRef idx="minor">
            <a:srgbClr val="FFFFFF"/>
          </a:fontRef>
        </p:style>
        <p:txBody>
          <a:bodyPr wrap="square" rtlCol="0" anchor="ctr">
            <a:noAutofit/>
          </a:bodyPr>
          <a:p>
            <a:pPr algn="ctr"/>
            <a:r>
              <a:rPr kumimoji="1" lang="en-US" altLang="zh-CN" sz="2400" b="1">
                <a:solidFill>
                  <a:srgbClr val="FFFFFF"/>
                </a:solidFill>
                <a:latin typeface="微软雅黑" panose="020B0503020204020204" charset="-122"/>
              </a:rPr>
              <a:t>2</a:t>
            </a:r>
            <a:endParaRPr kumimoji="1" lang="en-US" altLang="zh-CN" sz="2400" b="1">
              <a:solidFill>
                <a:srgbClr val="FFFFFF"/>
              </a:solidFill>
              <a:latin typeface="微软雅黑" panose="020B0503020204020204" charset="-122"/>
            </a:endParaRPr>
          </a:p>
        </p:txBody>
      </p:sp>
      <p:sp>
        <p:nvSpPr>
          <p:cNvPr id="2" name="任意多边形: 形状 36"/>
          <p:cNvSpPr/>
          <p:nvPr>
            <p:custDataLst>
              <p:tags r:id="rId3"/>
            </p:custDataLst>
          </p:nvPr>
        </p:nvSpPr>
        <p:spPr>
          <a:xfrm>
            <a:off x="988060" y="4846320"/>
            <a:ext cx="1667510" cy="1143635"/>
          </a:xfrm>
          <a:custGeom>
            <a:avLst/>
            <a:gdLst>
              <a:gd name="connsiteX0" fmla="*/ 0 w 2812705"/>
              <a:gd name="connsiteY0" fmla="*/ 0 h 2286000"/>
              <a:gd name="connsiteX1" fmla="*/ 2670111 w 2812705"/>
              <a:gd name="connsiteY1" fmla="*/ 0 h 2286000"/>
              <a:gd name="connsiteX2" fmla="*/ 2670111 w 2812705"/>
              <a:gd name="connsiteY2" fmla="*/ 987924 h 2286000"/>
              <a:gd name="connsiteX3" fmla="*/ 2803879 w 2812705"/>
              <a:gd name="connsiteY3" fmla="*/ 1121692 h 2286000"/>
              <a:gd name="connsiteX4" fmla="*/ 2803879 w 2812705"/>
              <a:gd name="connsiteY4" fmla="*/ 1164309 h 2286000"/>
              <a:gd name="connsiteX5" fmla="*/ 2670111 w 2812705"/>
              <a:gd name="connsiteY5" fmla="*/ 1298076 h 2286000"/>
              <a:gd name="connsiteX6" fmla="*/ 2670111 w 2812705"/>
              <a:gd name="connsiteY6" fmla="*/ 2286000 h 2286000"/>
              <a:gd name="connsiteX7" fmla="*/ 0 w 2812705"/>
              <a:gd name="connsiteY7" fmla="*/ 2286000 h 22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12705" h="2286000">
                <a:moveTo>
                  <a:pt x="0" y="0"/>
                </a:moveTo>
                <a:lnTo>
                  <a:pt x="2670111" y="0"/>
                </a:lnTo>
                <a:lnTo>
                  <a:pt x="2670111" y="987924"/>
                </a:lnTo>
                <a:lnTo>
                  <a:pt x="2803879" y="1121692"/>
                </a:lnTo>
                <a:cubicBezTo>
                  <a:pt x="2815647" y="1133461"/>
                  <a:pt x="2815647" y="1152540"/>
                  <a:pt x="2803879" y="1164309"/>
                </a:cubicBezTo>
                <a:lnTo>
                  <a:pt x="2670111" y="1298076"/>
                </a:lnTo>
                <a:lnTo>
                  <a:pt x="2670111" y="2286000"/>
                </a:lnTo>
                <a:lnTo>
                  <a:pt x="0" y="2286000"/>
                </a:lnTo>
                <a:close/>
              </a:path>
            </a:pathLst>
          </a:custGeom>
          <a:solidFill>
            <a:schemeClr val="bg1">
              <a:lumMod val="65000"/>
            </a:schemeClr>
          </a:solidFill>
          <a:ln>
            <a:noFill/>
          </a:ln>
        </p:spPr>
        <p:style>
          <a:lnRef idx="2">
            <a:srgbClr val="1E6BC5">
              <a:shade val="50000"/>
            </a:srgbClr>
          </a:lnRef>
          <a:fillRef idx="1">
            <a:srgbClr val="1E6BC5"/>
          </a:fillRef>
          <a:effectRef idx="0">
            <a:srgbClr val="1E6BC5"/>
          </a:effectRef>
          <a:fontRef idx="minor">
            <a:srgbClr val="FFFFFF"/>
          </a:fontRef>
        </p:style>
        <p:txBody>
          <a:bodyPr wrap="square" rtlCol="0" anchor="ctr">
            <a:noAutofit/>
          </a:bodyPr>
          <a:p>
            <a:pPr algn="ctr"/>
            <a:r>
              <a:rPr kumimoji="1" lang="en-US" altLang="zh-CN" sz="2400" b="1">
                <a:solidFill>
                  <a:srgbClr val="FFFFFF"/>
                </a:solidFill>
                <a:latin typeface="微软雅黑" panose="020B0503020204020204" charset="-122"/>
              </a:rPr>
              <a:t>3</a:t>
            </a:r>
            <a:endParaRPr kumimoji="1" lang="en-US" altLang="zh-CN" sz="2400" b="1">
              <a:solidFill>
                <a:srgbClr val="FFFFFF"/>
              </a:solidFill>
              <a:latin typeface="微软雅黑" panose="020B0503020204020204" charset="-122"/>
            </a:endParaRPr>
          </a:p>
        </p:txBody>
      </p:sp>
      <p:sp>
        <p:nvSpPr>
          <p:cNvPr id="25" name="文本框 24"/>
          <p:cNvSpPr txBox="1"/>
          <p:nvPr>
            <p:custDataLst>
              <p:tags r:id="rId4"/>
            </p:custDataLst>
          </p:nvPr>
        </p:nvSpPr>
        <p:spPr>
          <a:xfrm>
            <a:off x="2791460" y="1789430"/>
            <a:ext cx="7689215" cy="969645"/>
          </a:xfrm>
          <a:prstGeom prst="rect">
            <a:avLst/>
          </a:prstGeom>
          <a:noFill/>
        </p:spPr>
        <p:txBody>
          <a:bodyPr wrap="square" lIns="101600" tIns="0" rIns="82550" bIns="0" rtlCol="0">
            <a:noAutofit/>
          </a:bodyPr>
          <a:lstStyle>
            <a:defPPr>
              <a:defRPr lang="zh-CN"/>
            </a:defPPr>
            <a:lvl1pPr fontAlgn="auto">
              <a:lnSpc>
                <a:spcPct val="130000"/>
              </a:lnSpc>
              <a:spcAft>
                <a:spcPts val="1000"/>
              </a:spcAft>
              <a:defRPr sz="1600" spc="150"/>
            </a:lvl1pPr>
          </a:lstStyle>
          <a:p>
            <a:pPr>
              <a:lnSpc>
                <a:spcPct val="100000"/>
              </a:lnSpc>
            </a:pPr>
            <a:r>
              <a:rPr lang="zh-CN" altLang="en-US" sz="1800" dirty="0">
                <a:solidFill>
                  <a:schemeClr val="tx1">
                    <a:lumMod val="95000"/>
                    <a:lumOff val="5000"/>
                  </a:schemeClr>
                </a:solidFill>
                <a:uFillTx/>
                <a:latin typeface="微软雅黑" panose="020B0503020204020204" charset="-122"/>
                <a:ea typeface="微软雅黑" panose="020B0503020204020204" charset="-122"/>
                <a:sym typeface="微软雅黑" panose="020B0503020204020204" charset="-122"/>
              </a:rPr>
              <a:t>对于员工在职责范围内的出色工作表现，因在日常薪资和绩效考核中已有体现，原则上不再另行给予奖励，但有特殊贡献者可酌情给予奖励。</a:t>
            </a:r>
            <a:endParaRPr lang="zh-CN" altLang="en-US" sz="1800" dirty="0">
              <a:solidFill>
                <a:schemeClr val="tx1">
                  <a:lumMod val="95000"/>
                  <a:lumOff val="5000"/>
                </a:schemeClr>
              </a:solidFill>
              <a:uFillTx/>
              <a:latin typeface="微软雅黑" panose="020B0503020204020204" charset="-122"/>
              <a:ea typeface="微软雅黑" panose="020B0503020204020204" charset="-122"/>
              <a:sym typeface="微软雅黑" panose="020B0503020204020204" charset="-122"/>
            </a:endParaRPr>
          </a:p>
        </p:txBody>
      </p:sp>
      <p:sp>
        <p:nvSpPr>
          <p:cNvPr id="11" name="文本框 10"/>
          <p:cNvSpPr txBox="1"/>
          <p:nvPr/>
        </p:nvSpPr>
        <p:spPr>
          <a:xfrm>
            <a:off x="2850515" y="3098800"/>
            <a:ext cx="7807325" cy="1476375"/>
          </a:xfrm>
          <a:prstGeom prst="rect">
            <a:avLst/>
          </a:prstGeom>
          <a:noFill/>
        </p:spPr>
        <p:txBody>
          <a:bodyPr wrap="square" rtlCol="0" anchor="t">
            <a:spAutoFit/>
          </a:bodyPr>
          <a:p>
            <a:pPr>
              <a:lnSpc>
                <a:spcPct val="100000"/>
              </a:lnSpc>
            </a:pPr>
            <a:r>
              <a:rPr lang="zh-CN" altLang="en-US">
                <a:latin typeface="微软雅黑" panose="020B0503020204020204" charset="-122"/>
                <a:ea typeface="微软雅黑" panose="020B0503020204020204" charset="-122"/>
                <a:cs typeface="微软雅黑" panose="020B0503020204020204" charset="-122"/>
              </a:rPr>
              <a:t>原则上不进行大规模集体申报奖励。由单个部门或几个部门共同努力在单品上市、单店销售提高、品质提升、成本降低、效率提高等方面做出突出贡献并给公司带来明显经济效益的，可报送优秀团队。对优秀团队主要给予精神奖励，其中对团队领导者及表现最突出的员工，可按其贡献申报不同级别的奖励。申报人数原则上不超过团队总人数的 10%。</a:t>
            </a:r>
            <a:endParaRPr lang="zh-CN" altLang="en-US">
              <a:latin typeface="微软雅黑" panose="020B0503020204020204" charset="-122"/>
              <a:ea typeface="微软雅黑" panose="020B0503020204020204" charset="-122"/>
              <a:cs typeface="微软雅黑" panose="020B0503020204020204" charset="-122"/>
            </a:endParaRPr>
          </a:p>
        </p:txBody>
      </p:sp>
      <p:sp>
        <p:nvSpPr>
          <p:cNvPr id="12" name="文本框 11"/>
          <p:cNvSpPr txBox="1"/>
          <p:nvPr/>
        </p:nvSpPr>
        <p:spPr>
          <a:xfrm>
            <a:off x="2895600" y="5249545"/>
            <a:ext cx="3968750" cy="368300"/>
          </a:xfrm>
          <a:prstGeom prst="rect">
            <a:avLst/>
          </a:prstGeom>
          <a:noFill/>
        </p:spPr>
        <p:txBody>
          <a:bodyPr wrap="square" rtlCol="0" anchor="t">
            <a:spAutoFit/>
          </a:bodyPr>
          <a:p>
            <a:r>
              <a:rPr lang="zh-CN" altLang="en-US">
                <a:latin typeface="微软雅黑" panose="020B0503020204020204" charset="-122"/>
                <a:ea typeface="微软雅黑" panose="020B0503020204020204" charset="-122"/>
                <a:cs typeface="微软雅黑" panose="020B0503020204020204" charset="-122"/>
              </a:rPr>
              <a:t> 同一事项不得重复申报。</a:t>
            </a:r>
            <a:endParaRPr lang="zh-CN" altLang="en-US">
              <a:latin typeface="微软雅黑" panose="020B0503020204020204" charset="-122"/>
              <a:ea typeface="微软雅黑" panose="020B0503020204020204" charset="-122"/>
              <a:cs typeface="微软雅黑" panose="020B0503020204020204" charset="-122"/>
            </a:endParaRPr>
          </a:p>
        </p:txBody>
      </p:sp>
    </p:spTree>
    <p:custDataLst>
      <p:tags r:id="rId5"/>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0">
          <a:gsLst>
            <a:gs pos="98000">
              <a:srgbClr val="36907E"/>
            </a:gs>
            <a:gs pos="16000">
              <a:srgbClr val="ABDACB"/>
            </a:gs>
          </a:gsLst>
          <a:path path="circle">
            <a:fillToRect r="100000" b="100000"/>
          </a:path>
          <a:tileRect l="-100000" t="-100000"/>
        </a:gradFill>
        <a:effectLst/>
      </p:bgPr>
    </p:bg>
    <p:spTree>
      <p:nvGrpSpPr>
        <p:cNvPr id="1" name=""/>
        <p:cNvGrpSpPr/>
        <p:nvPr/>
      </p:nvGrpSpPr>
      <p:grpSpPr/>
      <p:cxnSp>
        <p:nvCxnSpPr>
          <p:cNvPr id="15" name="直接连接符 14"/>
          <p:cNvCxnSpPr/>
          <p:nvPr/>
        </p:nvCxnSpPr>
        <p:spPr>
          <a:xfrm>
            <a:off x="4088130" y="4255770"/>
            <a:ext cx="5401945"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4" name="图片 3" descr="3481377"/>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2868295" y="2414270"/>
            <a:ext cx="1707515" cy="1707515"/>
          </a:xfrm>
          <a:prstGeom prst="rect">
            <a:avLst/>
          </a:prstGeom>
        </p:spPr>
      </p:pic>
      <p:sp>
        <p:nvSpPr>
          <p:cNvPr id="11" name="文本框 10"/>
          <p:cNvSpPr txBox="1"/>
          <p:nvPr/>
        </p:nvSpPr>
        <p:spPr>
          <a:xfrm>
            <a:off x="4575810" y="2576195"/>
            <a:ext cx="4032885" cy="1545590"/>
          </a:xfrm>
          <a:prstGeom prst="rect">
            <a:avLst/>
          </a:prstGeom>
          <a:noFill/>
        </p:spPr>
        <p:txBody>
          <a:bodyPr wrap="square" lIns="68580" tIns="34290" rIns="68580" bIns="34290" rtlCol="0">
            <a:spAutoFit/>
            <a:scene3d>
              <a:camera prst="orthographicFront"/>
              <a:lightRig rig="soft" dir="t">
                <a:rot lat="0" lon="0" rev="15600000"/>
              </a:lightRig>
            </a:scene3d>
            <a:sp3d extrusionH="57150" prstMaterial="softEdge">
              <a:bevelT w="25400" h="38100"/>
            </a:sp3d>
          </a:bodyPr>
          <a:p>
            <a:pPr algn="ctr">
              <a:lnSpc>
                <a:spcPct val="100000"/>
              </a:lnSpc>
            </a:pPr>
            <a:r>
              <a:rPr lang="zh-CN" altLang="en-US" sz="4800" b="1" dirty="0">
                <a:solidFill>
                  <a:schemeClr val="tx1">
                    <a:lumMod val="95000"/>
                    <a:lumOff val="5000"/>
                  </a:schemeClr>
                </a:solidFill>
                <a:effectLst/>
                <a:latin typeface="微软雅黑" panose="020B0503020204020204" charset="-122"/>
                <a:ea typeface="微软雅黑" panose="020B0503020204020204" charset="-122"/>
                <a:cs typeface="微软雅黑" panose="020B0503020204020204" charset="-122"/>
              </a:rPr>
              <a:t>第二部分</a:t>
            </a:r>
            <a:endParaRPr lang="zh-CN" altLang="en-US" sz="4800" b="1" dirty="0">
              <a:solidFill>
                <a:schemeClr val="tx1">
                  <a:lumMod val="95000"/>
                  <a:lumOff val="5000"/>
                </a:schemeClr>
              </a:solidFill>
              <a:effectLst/>
              <a:latin typeface="微软雅黑" panose="020B0503020204020204" charset="-122"/>
              <a:ea typeface="微软雅黑" panose="020B0503020204020204" charset="-122"/>
              <a:cs typeface="微软雅黑" panose="020B0503020204020204" charset="-122"/>
            </a:endParaRPr>
          </a:p>
          <a:p>
            <a:pPr algn="ctr">
              <a:lnSpc>
                <a:spcPct val="100000"/>
              </a:lnSpc>
            </a:pPr>
            <a:r>
              <a:rPr lang="zh-CN" altLang="en-US" sz="4800" b="1" dirty="0">
                <a:solidFill>
                  <a:srgbClr val="C00000"/>
                </a:solidFill>
                <a:effectLst/>
                <a:latin typeface="微软雅黑" panose="020B0503020204020204" charset="-122"/>
                <a:ea typeface="微软雅黑" panose="020B0503020204020204" charset="-122"/>
                <a:cs typeface="微软雅黑" panose="020B0503020204020204" charset="-122"/>
              </a:rPr>
              <a:t> 处 分</a:t>
            </a:r>
            <a:endParaRPr lang="zh-CN" altLang="en-US" sz="4800" b="1" dirty="0">
              <a:solidFill>
                <a:srgbClr val="C00000"/>
              </a:solidFill>
              <a:effectLst/>
              <a:latin typeface="微软雅黑" panose="020B0503020204020204" charset="-122"/>
              <a:ea typeface="微软雅黑" panose="020B0503020204020204" charset="-122"/>
              <a:cs typeface="微软雅黑" panose="020B0503020204020204" charset="-122"/>
            </a:endParaRPr>
          </a:p>
        </p:txBody>
      </p:sp>
      <p:grpSp>
        <p:nvGrpSpPr>
          <p:cNvPr id="7" name="组合 6"/>
          <p:cNvGrpSpPr/>
          <p:nvPr/>
        </p:nvGrpSpPr>
        <p:grpSpPr>
          <a:xfrm>
            <a:off x="4191000" y="4469130"/>
            <a:ext cx="6358255" cy="1337945"/>
            <a:chOff x="6771" y="7061"/>
            <a:chExt cx="10013" cy="2107"/>
          </a:xfrm>
        </p:grpSpPr>
        <p:sp>
          <p:nvSpPr>
            <p:cNvPr id="5" name="文本框 4"/>
            <p:cNvSpPr txBox="1"/>
            <p:nvPr/>
          </p:nvSpPr>
          <p:spPr>
            <a:xfrm>
              <a:off x="6771" y="7061"/>
              <a:ext cx="8593" cy="2107"/>
            </a:xfrm>
            <a:prstGeom prst="rect">
              <a:avLst/>
            </a:prstGeom>
            <a:noFill/>
          </p:spPr>
          <p:txBody>
            <a:bodyPr wrap="square" rtlCol="0">
              <a:spAutoFit/>
            </a:bodyPr>
            <a:p>
              <a:pPr marL="285750" indent="-285750">
                <a:lnSpc>
                  <a:spcPct val="150000"/>
                </a:lnSpc>
                <a:buFont typeface="Wingdings" panose="05000000000000000000" charset="0"/>
                <a:buChar char="n"/>
              </a:pPr>
              <a:r>
                <a:rPr lang="zh-CN" altLang="en-US">
                  <a:solidFill>
                    <a:schemeClr val="tx1">
                      <a:lumMod val="95000"/>
                      <a:lumOff val="5000"/>
                    </a:schemeClr>
                  </a:solidFill>
                  <a:latin typeface="微软雅黑" panose="020B0503020204020204" charset="-122"/>
                  <a:ea typeface="微软雅黑" panose="020B0503020204020204" charset="-122"/>
                </a:rPr>
                <a:t>处分等级</a:t>
              </a:r>
              <a:endParaRPr lang="zh-CN" altLang="en-US">
                <a:solidFill>
                  <a:schemeClr val="tx1">
                    <a:lumMod val="95000"/>
                    <a:lumOff val="5000"/>
                  </a:schemeClr>
                </a:solidFill>
                <a:latin typeface="微软雅黑" panose="020B0503020204020204" charset="-122"/>
                <a:ea typeface="微软雅黑" panose="020B0503020204020204" charset="-122"/>
              </a:endParaRPr>
            </a:p>
            <a:p>
              <a:pPr marL="285750" indent="-285750">
                <a:lnSpc>
                  <a:spcPct val="150000"/>
                </a:lnSpc>
                <a:buFont typeface="Wingdings" panose="05000000000000000000" charset="0"/>
                <a:buChar char="n"/>
              </a:pPr>
              <a:r>
                <a:rPr lang="zh-CN" altLang="en-US">
                  <a:solidFill>
                    <a:schemeClr val="tx1">
                      <a:lumMod val="95000"/>
                      <a:lumOff val="5000"/>
                    </a:schemeClr>
                  </a:solidFill>
                  <a:latin typeface="微软雅黑" panose="020B0503020204020204" charset="-122"/>
                  <a:ea typeface="微软雅黑" panose="020B0503020204020204" charset="-122"/>
                </a:rPr>
                <a:t>处分形式</a:t>
              </a:r>
              <a:endParaRPr lang="zh-CN" altLang="en-US">
                <a:solidFill>
                  <a:schemeClr val="tx1">
                    <a:lumMod val="95000"/>
                    <a:lumOff val="5000"/>
                  </a:schemeClr>
                </a:solidFill>
                <a:latin typeface="微软雅黑" panose="020B0503020204020204" charset="-122"/>
                <a:ea typeface="微软雅黑" panose="020B0503020204020204" charset="-122"/>
              </a:endParaRPr>
            </a:p>
            <a:p>
              <a:pPr marL="285750" indent="-285750">
                <a:lnSpc>
                  <a:spcPct val="150000"/>
                </a:lnSpc>
                <a:buFont typeface="Wingdings" panose="05000000000000000000" charset="0"/>
                <a:buChar char="n"/>
              </a:pPr>
              <a:r>
                <a:rPr lang="zh-CN" altLang="en-US">
                  <a:solidFill>
                    <a:schemeClr val="tx1">
                      <a:lumMod val="95000"/>
                      <a:lumOff val="5000"/>
                    </a:schemeClr>
                  </a:solidFill>
                  <a:latin typeface="微软雅黑" panose="020B0503020204020204" charset="-122"/>
                  <a:ea typeface="微软雅黑" panose="020B0503020204020204" charset="-122"/>
                </a:rPr>
                <a:t>处分原则</a:t>
              </a:r>
              <a:endParaRPr lang="zh-CN" altLang="en-US">
                <a:solidFill>
                  <a:schemeClr val="tx1">
                    <a:lumMod val="95000"/>
                    <a:lumOff val="5000"/>
                  </a:schemeClr>
                </a:solidFill>
                <a:latin typeface="微软雅黑" panose="020B0503020204020204" charset="-122"/>
                <a:ea typeface="微软雅黑" panose="020B0503020204020204" charset="-122"/>
              </a:endParaRPr>
            </a:p>
          </p:txBody>
        </p:sp>
        <p:sp>
          <p:nvSpPr>
            <p:cNvPr id="6" name="文本框 5"/>
            <p:cNvSpPr txBox="1"/>
            <p:nvPr/>
          </p:nvSpPr>
          <p:spPr>
            <a:xfrm>
              <a:off x="11127" y="7061"/>
              <a:ext cx="5657" cy="1452"/>
            </a:xfrm>
            <a:prstGeom prst="rect">
              <a:avLst/>
            </a:prstGeom>
            <a:noFill/>
          </p:spPr>
          <p:txBody>
            <a:bodyPr wrap="square" rtlCol="0">
              <a:spAutoFit/>
            </a:bodyPr>
            <a:p>
              <a:pPr marL="285750" indent="-285750">
                <a:lnSpc>
                  <a:spcPct val="150000"/>
                </a:lnSpc>
                <a:buFont typeface="Wingdings" panose="05000000000000000000" charset="0"/>
                <a:buChar char="n"/>
              </a:pPr>
              <a:r>
                <a:rPr lang="zh-CN" altLang="en-US">
                  <a:solidFill>
                    <a:schemeClr val="tx1">
                      <a:lumMod val="95000"/>
                      <a:lumOff val="5000"/>
                    </a:schemeClr>
                  </a:solidFill>
                  <a:latin typeface="微软雅黑" panose="020B0503020204020204" charset="-122"/>
                  <a:ea typeface="微软雅黑" panose="020B0503020204020204" charset="-122"/>
                </a:rPr>
                <a:t>处分审批程序</a:t>
              </a:r>
              <a:endParaRPr lang="zh-CN" altLang="en-US">
                <a:solidFill>
                  <a:schemeClr val="tx1">
                    <a:lumMod val="95000"/>
                    <a:lumOff val="5000"/>
                  </a:schemeClr>
                </a:solidFill>
                <a:latin typeface="微软雅黑" panose="020B0503020204020204" charset="-122"/>
                <a:ea typeface="微软雅黑" panose="020B0503020204020204" charset="-122"/>
              </a:endParaRPr>
            </a:p>
            <a:p>
              <a:pPr marL="285750" indent="-285750">
                <a:lnSpc>
                  <a:spcPct val="150000"/>
                </a:lnSpc>
                <a:buFont typeface="Wingdings" panose="05000000000000000000" charset="0"/>
                <a:buChar char="n"/>
              </a:pPr>
              <a:r>
                <a:rPr lang="zh-CN" altLang="en-US">
                  <a:solidFill>
                    <a:schemeClr val="tx1">
                      <a:lumMod val="95000"/>
                      <a:lumOff val="5000"/>
                    </a:schemeClr>
                  </a:solidFill>
                  <a:latin typeface="微软雅黑" panose="020B0503020204020204" charset="-122"/>
                  <a:ea typeface="微软雅黑" panose="020B0503020204020204" charset="-122"/>
                </a:rPr>
                <a:t>处分事由及标准</a:t>
              </a:r>
              <a:endParaRPr lang="zh-CN" altLang="en-US">
                <a:solidFill>
                  <a:schemeClr val="tx1">
                    <a:lumMod val="95000"/>
                    <a:lumOff val="5000"/>
                  </a:schemeClr>
                </a:solidFill>
                <a:latin typeface="微软雅黑" panose="020B0503020204020204" charset="-122"/>
                <a:ea typeface="微软雅黑" panose="020B0503020204020204" charset="-122"/>
              </a:endParaRPr>
            </a:p>
          </p:txBody>
        </p:sp>
      </p:gr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0">
          <a:gsLst>
            <a:gs pos="98000">
              <a:srgbClr val="36907E"/>
            </a:gs>
            <a:gs pos="16000">
              <a:srgbClr val="ABDACB"/>
            </a:gs>
          </a:gsLst>
          <a:path path="circle">
            <a:fillToRect r="100000" b="100000"/>
          </a:path>
          <a:tileRect l="-100000" t="-100000"/>
        </a:gradFill>
        <a:effectLst/>
      </p:bgPr>
    </p:bg>
    <p:spTree>
      <p:nvGrpSpPr>
        <p:cNvPr id="1" name=""/>
        <p:cNvGrpSpPr/>
        <p:nvPr/>
      </p:nvGrpSpPr>
      <p:grpSpPr/>
      <p:grpSp>
        <p:nvGrpSpPr>
          <p:cNvPr id="4" name="组合 3"/>
          <p:cNvGrpSpPr/>
          <p:nvPr userDrawn="1"/>
        </p:nvGrpSpPr>
        <p:grpSpPr>
          <a:xfrm>
            <a:off x="310515" y="382270"/>
            <a:ext cx="622935" cy="581660"/>
            <a:chOff x="298460" y="987574"/>
            <a:chExt cx="288032" cy="279687"/>
          </a:xfrm>
        </p:grpSpPr>
        <p:sp>
          <p:nvSpPr>
            <p:cNvPr id="5" name="矩形 4"/>
            <p:cNvSpPr/>
            <p:nvPr/>
          </p:nvSpPr>
          <p:spPr>
            <a:xfrm>
              <a:off x="298460" y="987574"/>
              <a:ext cx="216024" cy="216024"/>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406472" y="1087241"/>
              <a:ext cx="180020" cy="180020"/>
            </a:xfrm>
            <a:prstGeom prst="rect">
              <a:avLst/>
            </a:prstGeom>
            <a:gradFill>
              <a:gsLst>
                <a:gs pos="0">
                  <a:srgbClr val="C99E69"/>
                </a:gs>
                <a:gs pos="100000">
                  <a:srgbClr val="C24328"/>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cxnSp>
        <p:nvCxnSpPr>
          <p:cNvPr id="6" name="直接连接符 5"/>
          <p:cNvCxnSpPr/>
          <p:nvPr userDrawn="1"/>
        </p:nvCxnSpPr>
        <p:spPr>
          <a:xfrm>
            <a:off x="1050925" y="963930"/>
            <a:ext cx="10447655" cy="8890"/>
          </a:xfrm>
          <a:prstGeom prst="line">
            <a:avLst/>
          </a:prstGeom>
          <a:ln>
            <a:gradFill>
              <a:gsLst>
                <a:gs pos="83000">
                  <a:srgbClr val="FFC000"/>
                </a:gs>
                <a:gs pos="0">
                  <a:srgbClr val="C00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435735" y="393065"/>
            <a:ext cx="4572000" cy="521970"/>
          </a:xfrm>
          <a:prstGeom prst="rect">
            <a:avLst/>
          </a:prstGeom>
          <a:noFill/>
        </p:spPr>
        <p:txBody>
          <a:bodyPr wrap="square" rtlCol="0">
            <a:spAutoFit/>
            <a:scene3d>
              <a:camera prst="orthographicFront"/>
              <a:lightRig rig="threePt" dir="t"/>
            </a:scene3d>
          </a:bodyPr>
          <a:p>
            <a:r>
              <a:rPr lang="zh-CN" altLang="en-US" sz="2800" b="1">
                <a:solidFill>
                  <a:schemeClr val="bg2">
                    <a:lumMod val="25000"/>
                  </a:schemeClr>
                </a:solidFill>
                <a:effectLst>
                  <a:outerShdw blurRad="63500" sx="102000" sy="102000" algn="ctr" rotWithShape="0">
                    <a:prstClr val="black">
                      <a:alpha val="40000"/>
                    </a:prstClr>
                  </a:outerShdw>
                </a:effectLst>
                <a:latin typeface="微软雅黑" panose="020B0503020204020204" charset="-122"/>
                <a:ea typeface="微软雅黑" panose="020B0503020204020204" charset="-122"/>
              </a:rPr>
              <a:t>一、处分等级</a:t>
            </a:r>
            <a:endParaRPr lang="zh-CN" altLang="en-US" sz="2800" b="1">
              <a:solidFill>
                <a:schemeClr val="bg2">
                  <a:lumMod val="25000"/>
                </a:schemeClr>
              </a:solidFill>
              <a:effectLst>
                <a:outerShdw blurRad="63500" sx="102000" sy="102000" algn="ctr" rotWithShape="0">
                  <a:prstClr val="black">
                    <a:alpha val="40000"/>
                  </a:prstClr>
                </a:outerShdw>
              </a:effectLst>
              <a:latin typeface="微软雅黑" panose="020B0503020204020204" charset="-122"/>
              <a:ea typeface="微软雅黑" panose="020B0503020204020204" charset="-122"/>
            </a:endParaRPr>
          </a:p>
        </p:txBody>
      </p:sp>
      <p:sp>
        <p:nvSpPr>
          <p:cNvPr id="9" name="矩形 8"/>
          <p:cNvSpPr/>
          <p:nvPr>
            <p:custDataLst>
              <p:tags r:id="rId1"/>
            </p:custDataLst>
          </p:nvPr>
        </p:nvSpPr>
        <p:spPr>
          <a:xfrm>
            <a:off x="0" y="2294255"/>
            <a:ext cx="12192000" cy="3432175"/>
          </a:xfrm>
          <a:prstGeom prst="rect">
            <a:avLst/>
          </a:prstGeom>
          <a:solidFill>
            <a:schemeClr val="bg1">
              <a:lumMod val="65000"/>
            </a:schemeClr>
          </a:solidFill>
          <a:ln>
            <a:noFill/>
          </a:ln>
        </p:spPr>
        <p:style>
          <a:lnRef idx="2">
            <a:srgbClr val="1E6BC5">
              <a:shade val="50000"/>
            </a:srgbClr>
          </a:lnRef>
          <a:fillRef idx="1">
            <a:srgbClr val="1E6BC5"/>
          </a:fillRef>
          <a:effectRef idx="0">
            <a:srgbClr val="1E6BC5"/>
          </a:effectRef>
          <a:fontRef idx="minor">
            <a:sysClr val="window" lastClr="FFFFFF"/>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bg1"/>
              </a:solidFill>
              <a:effectLst/>
              <a:uLnTx/>
              <a:uFillTx/>
              <a:latin typeface="Arial" panose="020B0604020202020204" pitchFamily="34" charset="0"/>
              <a:ea typeface="微软雅黑" panose="020B0503020204020204" charset="-122"/>
              <a:sym typeface="Arial" panose="020B0604020202020204" pitchFamily="34" charset="0"/>
            </a:endParaRPr>
          </a:p>
        </p:txBody>
      </p:sp>
      <p:pic>
        <p:nvPicPr>
          <p:cNvPr id="2" name="图片 1"/>
          <p:cNvPicPr>
            <a:picLocks noChangeAspect="1"/>
          </p:cNvPicPr>
          <p:nvPr/>
        </p:nvPicPr>
        <p:blipFill>
          <a:blip r:embed="rId2"/>
          <a:stretch>
            <a:fillRect/>
          </a:stretch>
        </p:blipFill>
        <p:spPr>
          <a:xfrm>
            <a:off x="0" y="2303145"/>
            <a:ext cx="3808730" cy="3423285"/>
          </a:xfrm>
          <a:prstGeom prst="rect">
            <a:avLst/>
          </a:prstGeom>
          <a:ln>
            <a:solidFill>
              <a:schemeClr val="bg1"/>
            </a:solidFill>
          </a:ln>
        </p:spPr>
      </p:pic>
      <p:sp>
        <p:nvSpPr>
          <p:cNvPr id="10" name="文本框 9"/>
          <p:cNvSpPr txBox="1"/>
          <p:nvPr/>
        </p:nvSpPr>
        <p:spPr>
          <a:xfrm>
            <a:off x="4390390" y="2601595"/>
            <a:ext cx="7165975" cy="2861310"/>
          </a:xfrm>
          <a:prstGeom prst="rect">
            <a:avLst/>
          </a:prstGeom>
          <a:noFill/>
        </p:spPr>
        <p:txBody>
          <a:bodyPr wrap="square" rtlCol="0" anchor="t">
            <a:spAutoFit/>
          </a:bodyPr>
          <a:p>
            <a:pPr>
              <a:lnSpc>
                <a:spcPct val="150000"/>
              </a:lnSpc>
            </a:pPr>
            <a:r>
              <a:rPr lang="zh-CN" altLang="en-US" sz="2000">
                <a:solidFill>
                  <a:schemeClr val="bg1"/>
                </a:solidFill>
                <a:latin typeface="微软雅黑" panose="020B0503020204020204" charset="-122"/>
                <a:ea typeface="微软雅黑" panose="020B0503020204020204" charset="-122"/>
                <a:cs typeface="微软雅黑" panose="020B0503020204020204" charset="-122"/>
              </a:rPr>
              <a:t>根据员工违纪行为的严重性和危害程度，对其的处分分为五级：</a:t>
            </a:r>
            <a:endParaRPr lang="zh-CN" altLang="en-US" sz="2000">
              <a:solidFill>
                <a:schemeClr val="bg1"/>
              </a:solidFill>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000">
                <a:solidFill>
                  <a:schemeClr val="bg1"/>
                </a:solidFill>
                <a:latin typeface="微软雅黑" panose="020B0503020204020204" charset="-122"/>
                <a:ea typeface="微软雅黑" panose="020B0503020204020204" charset="-122"/>
                <a:cs typeface="微软雅黑" panose="020B0503020204020204" charset="-122"/>
              </a:rPr>
              <a:t>A-通报批评、</a:t>
            </a:r>
            <a:endParaRPr lang="zh-CN" altLang="en-US" sz="2000">
              <a:solidFill>
                <a:schemeClr val="bg1"/>
              </a:solidFill>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000">
                <a:solidFill>
                  <a:schemeClr val="bg1"/>
                </a:solidFill>
                <a:latin typeface="微软雅黑" panose="020B0503020204020204" charset="-122"/>
                <a:ea typeface="微软雅黑" panose="020B0503020204020204" charset="-122"/>
                <a:cs typeface="微软雅黑" panose="020B0503020204020204" charset="-122"/>
              </a:rPr>
              <a:t>B-警告、</a:t>
            </a:r>
            <a:endParaRPr lang="zh-CN" altLang="en-US" sz="2000">
              <a:solidFill>
                <a:schemeClr val="bg1"/>
              </a:solidFill>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000">
                <a:solidFill>
                  <a:schemeClr val="bg1"/>
                </a:solidFill>
                <a:latin typeface="微软雅黑" panose="020B0503020204020204" charset="-122"/>
                <a:ea typeface="微软雅黑" panose="020B0503020204020204" charset="-122"/>
                <a:cs typeface="微软雅黑" panose="020B0503020204020204" charset="-122"/>
              </a:rPr>
              <a:t>C-记小过、</a:t>
            </a:r>
            <a:endParaRPr lang="zh-CN" altLang="en-US" sz="2000">
              <a:solidFill>
                <a:schemeClr val="bg1"/>
              </a:solidFill>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000">
                <a:solidFill>
                  <a:schemeClr val="bg1"/>
                </a:solidFill>
                <a:latin typeface="微软雅黑" panose="020B0503020204020204" charset="-122"/>
                <a:ea typeface="微软雅黑" panose="020B0503020204020204" charset="-122"/>
                <a:cs typeface="微软雅黑" panose="020B0503020204020204" charset="-122"/>
              </a:rPr>
              <a:t>D-记大过、</a:t>
            </a:r>
            <a:endParaRPr lang="zh-CN" altLang="en-US" sz="2000">
              <a:solidFill>
                <a:schemeClr val="bg1"/>
              </a:solidFill>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000">
                <a:solidFill>
                  <a:schemeClr val="bg1"/>
                </a:solidFill>
                <a:latin typeface="微软雅黑" panose="020B0503020204020204" charset="-122"/>
                <a:ea typeface="微软雅黑" panose="020B0503020204020204" charset="-122"/>
                <a:cs typeface="微软雅黑" panose="020B0503020204020204" charset="-122"/>
              </a:rPr>
              <a:t>E-解除劳动关系。</a:t>
            </a:r>
            <a:endParaRPr lang="zh-CN" altLang="en-US" sz="2000">
              <a:solidFill>
                <a:schemeClr val="bg1"/>
              </a:solidFill>
              <a:latin typeface="微软雅黑" panose="020B0503020204020204" charset="-122"/>
              <a:ea typeface="微软雅黑" panose="020B0503020204020204" charset="-122"/>
              <a:cs typeface="微软雅黑" panose="020B0503020204020204" charset="-122"/>
            </a:endParaRPr>
          </a:p>
        </p:txBody>
      </p:sp>
    </p:spTree>
    <p:custDataLst>
      <p:tags r:id="rId3"/>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0">
          <a:gsLst>
            <a:gs pos="98000">
              <a:srgbClr val="36907E"/>
            </a:gs>
            <a:gs pos="16000">
              <a:srgbClr val="ABDACB"/>
            </a:gs>
          </a:gsLst>
          <a:path path="circle">
            <a:fillToRect r="100000" b="100000"/>
          </a:path>
          <a:tileRect l="-100000" t="-100000"/>
        </a:gradFill>
        <a:effectLst/>
      </p:bgPr>
    </p:bg>
    <p:spTree>
      <p:nvGrpSpPr>
        <p:cNvPr id="1" name=""/>
        <p:cNvGrpSpPr/>
        <p:nvPr/>
      </p:nvGrpSpPr>
      <p:grpSpPr/>
      <p:grpSp>
        <p:nvGrpSpPr>
          <p:cNvPr id="4" name="组合 3"/>
          <p:cNvGrpSpPr/>
          <p:nvPr userDrawn="1"/>
        </p:nvGrpSpPr>
        <p:grpSpPr>
          <a:xfrm>
            <a:off x="310515" y="382270"/>
            <a:ext cx="622935" cy="581660"/>
            <a:chOff x="298460" y="987574"/>
            <a:chExt cx="288032" cy="279687"/>
          </a:xfrm>
        </p:grpSpPr>
        <p:sp>
          <p:nvSpPr>
            <p:cNvPr id="5" name="矩形 4"/>
            <p:cNvSpPr/>
            <p:nvPr/>
          </p:nvSpPr>
          <p:spPr>
            <a:xfrm>
              <a:off x="298460" y="987574"/>
              <a:ext cx="216024" cy="216024"/>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406472" y="1087241"/>
              <a:ext cx="180020" cy="180020"/>
            </a:xfrm>
            <a:prstGeom prst="rect">
              <a:avLst/>
            </a:prstGeom>
            <a:gradFill>
              <a:gsLst>
                <a:gs pos="0">
                  <a:srgbClr val="C99E69"/>
                </a:gs>
                <a:gs pos="100000">
                  <a:srgbClr val="C24328"/>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cxnSp>
        <p:nvCxnSpPr>
          <p:cNvPr id="6" name="直接连接符 5"/>
          <p:cNvCxnSpPr/>
          <p:nvPr userDrawn="1"/>
        </p:nvCxnSpPr>
        <p:spPr>
          <a:xfrm>
            <a:off x="1050925" y="963930"/>
            <a:ext cx="10447655" cy="8890"/>
          </a:xfrm>
          <a:prstGeom prst="line">
            <a:avLst/>
          </a:prstGeom>
          <a:ln>
            <a:gradFill>
              <a:gsLst>
                <a:gs pos="83000">
                  <a:srgbClr val="FFC000"/>
                </a:gs>
                <a:gs pos="0">
                  <a:srgbClr val="C00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1102360" y="1515110"/>
            <a:ext cx="9695815" cy="4811395"/>
            <a:chOff x="1736" y="2386"/>
            <a:chExt cx="15269" cy="7577"/>
          </a:xfrm>
        </p:grpSpPr>
        <p:grpSp>
          <p:nvGrpSpPr>
            <p:cNvPr id="2" name="组合 1"/>
            <p:cNvGrpSpPr/>
            <p:nvPr/>
          </p:nvGrpSpPr>
          <p:grpSpPr>
            <a:xfrm>
              <a:off x="1736" y="2386"/>
              <a:ext cx="15269" cy="7577"/>
              <a:chOff x="1971" y="3223"/>
              <a:chExt cx="15269" cy="7577"/>
            </a:xfrm>
          </p:grpSpPr>
          <p:sp>
            <p:nvSpPr>
              <p:cNvPr id="15" name="矩形: 圆角 14"/>
              <p:cNvSpPr/>
              <p:nvPr>
                <p:custDataLst>
                  <p:tags r:id="rId1"/>
                </p:custDataLst>
              </p:nvPr>
            </p:nvSpPr>
            <p:spPr>
              <a:xfrm rot="18900000">
                <a:off x="2006" y="3613"/>
                <a:ext cx="1523" cy="1521"/>
              </a:xfrm>
              <a:prstGeom prst="roundRect">
                <a:avLst>
                  <a:gd name="adj" fmla="val 35535"/>
                </a:avLst>
              </a:prstGeom>
              <a:solidFill>
                <a:schemeClr val="accent3">
                  <a:lumMod val="75000"/>
                </a:scheme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ea"/>
                </a:endParaRPr>
              </a:p>
            </p:txBody>
          </p:sp>
          <p:sp>
            <p:nvSpPr>
              <p:cNvPr id="19" name="文本框 18"/>
              <p:cNvSpPr txBox="1"/>
              <p:nvPr>
                <p:custDataLst>
                  <p:tags r:id="rId2"/>
                </p:custDataLst>
              </p:nvPr>
            </p:nvSpPr>
            <p:spPr>
              <a:xfrm>
                <a:off x="3643" y="3297"/>
                <a:ext cx="3780" cy="628"/>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150" normalizeH="0" noProof="0" dirty="0">
                    <a:ln>
                      <a:noFill/>
                    </a:ln>
                    <a:solidFill>
                      <a:schemeClr val="bg1"/>
                    </a:solidFill>
                    <a:effectLst/>
                    <a:uLnTx/>
                    <a:uFillTx/>
                    <a:latin typeface="Arial" panose="020B0604020202020204" pitchFamily="34" charset="0"/>
                    <a:ea typeface="微软雅黑" panose="020B0503020204020204" charset="-122"/>
                    <a:cs typeface="+mn-ea"/>
                  </a:rPr>
                  <a:t>1</a:t>
                </a:r>
                <a:r>
                  <a:rPr kumimoji="0" lang="zh-CN" altLang="en-US" sz="2000" b="1" i="0" u="none" strike="noStrike" kern="1200" cap="none" spc="150" normalizeH="0" noProof="0" dirty="0">
                    <a:ln>
                      <a:noFill/>
                    </a:ln>
                    <a:solidFill>
                      <a:schemeClr val="bg1"/>
                    </a:solidFill>
                    <a:effectLst/>
                    <a:uLnTx/>
                    <a:uFillTx/>
                    <a:latin typeface="Arial" panose="020B0604020202020204" pitchFamily="34" charset="0"/>
                    <a:ea typeface="微软雅黑" panose="020B0503020204020204" charset="-122"/>
                    <a:cs typeface="+mn-ea"/>
                  </a:rPr>
                  <a:t>、经济赔偿</a:t>
                </a:r>
                <a:endParaRPr kumimoji="0" lang="zh-CN" altLang="en-US" sz="2000" b="1" i="0" u="none" strike="noStrike" kern="1200" cap="none" spc="150" normalizeH="0" noProof="0" dirty="0">
                  <a:ln>
                    <a:noFill/>
                  </a:ln>
                  <a:solidFill>
                    <a:schemeClr val="bg1"/>
                  </a:solidFill>
                  <a:effectLst/>
                  <a:uLnTx/>
                  <a:uFillTx/>
                  <a:latin typeface="Arial" panose="020B0604020202020204" pitchFamily="34" charset="0"/>
                  <a:ea typeface="微软雅黑" panose="020B0503020204020204" charset="-122"/>
                  <a:cs typeface="+mn-ea"/>
                </a:endParaRPr>
              </a:p>
            </p:txBody>
          </p:sp>
          <p:sp>
            <p:nvSpPr>
              <p:cNvPr id="20" name="文本框 19"/>
              <p:cNvSpPr txBox="1"/>
              <p:nvPr>
                <p:custDataLst>
                  <p:tags r:id="rId3"/>
                </p:custDataLst>
              </p:nvPr>
            </p:nvSpPr>
            <p:spPr>
              <a:xfrm>
                <a:off x="3993" y="4176"/>
                <a:ext cx="5261" cy="1537"/>
              </a:xfrm>
              <a:prstGeom prst="rect">
                <a:avLst/>
              </a:prstGeom>
              <a:noFill/>
            </p:spPr>
            <p:txBody>
              <a:bodyPr wrap="square" rtlCol="0">
                <a:spAutoFit/>
              </a:bodyPr>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600" b="0" i="0" u="none" strike="noStrike" kern="1200" cap="none" spc="150" normalizeH="0" noProof="0" dirty="0">
                    <a:ln>
                      <a:noFill/>
                    </a:ln>
                    <a:solidFill>
                      <a:schemeClr val="tx1"/>
                    </a:solidFill>
                    <a:effectLst/>
                    <a:uLnTx/>
                    <a:uFillTx/>
                    <a:latin typeface="Arial" panose="020B0604020202020204" pitchFamily="34" charset="0"/>
                    <a:ea typeface="微软雅黑" panose="020B0503020204020204" charset="-122"/>
                    <a:cs typeface="+mn-ea"/>
                  </a:rPr>
                  <a:t>公司根据员工违纪事实对公司造成的经济损失制定相应的经济赔偿标准。</a:t>
                </a:r>
                <a:endParaRPr kumimoji="0" lang="zh-CN" altLang="en-US" sz="1600" b="0" i="0" u="none" strike="noStrike" kern="1200" cap="none" spc="150" normalizeH="0" noProof="0" dirty="0">
                  <a:ln>
                    <a:noFill/>
                  </a:ln>
                  <a:solidFill>
                    <a:schemeClr val="tx1"/>
                  </a:solidFill>
                  <a:effectLst/>
                  <a:uLnTx/>
                  <a:uFillTx/>
                  <a:latin typeface="Arial" panose="020B0604020202020204" pitchFamily="34" charset="0"/>
                  <a:ea typeface="微软雅黑" panose="020B0503020204020204" charset="-122"/>
                  <a:cs typeface="+mn-ea"/>
                </a:endParaRPr>
              </a:p>
            </p:txBody>
          </p:sp>
          <p:sp>
            <p:nvSpPr>
              <p:cNvPr id="21" name="文本框 20"/>
              <p:cNvSpPr txBox="1"/>
              <p:nvPr>
                <p:custDataLst>
                  <p:tags r:id="rId4"/>
                </p:custDataLst>
              </p:nvPr>
            </p:nvSpPr>
            <p:spPr>
              <a:xfrm>
                <a:off x="11836" y="3223"/>
                <a:ext cx="4143" cy="628"/>
              </a:xfrm>
              <a:prstGeom prst="rect">
                <a:avLst/>
              </a:prstGeom>
              <a:noFill/>
            </p:spPr>
            <p:txBody>
              <a:bodyPr wrap="square" rtlCol="0">
                <a:spAutoFit/>
              </a:bodyPr>
              <a:p>
                <a:pPr algn="ctr">
                  <a:defRPr/>
                </a:pPr>
                <a:r>
                  <a:rPr lang="en-US" altLang="zh-CN" sz="2000" b="1" spc="150" dirty="0">
                    <a:solidFill>
                      <a:schemeClr val="bg1"/>
                    </a:solidFill>
                    <a:latin typeface="Arial" panose="020B0604020202020204" pitchFamily="34" charset="0"/>
                    <a:ea typeface="微软雅黑" panose="020B0503020204020204" charset="-122"/>
                  </a:rPr>
                  <a:t>2</a:t>
                </a:r>
                <a:r>
                  <a:rPr lang="zh-CN" altLang="en-US" sz="2000" b="1" spc="150" dirty="0">
                    <a:solidFill>
                      <a:schemeClr val="bg1"/>
                    </a:solidFill>
                    <a:latin typeface="Arial" panose="020B0604020202020204" pitchFamily="34" charset="0"/>
                    <a:ea typeface="微软雅黑" panose="020B0503020204020204" charset="-122"/>
                  </a:rPr>
                  <a:t>、降职或留用察看</a:t>
                </a:r>
                <a:endParaRPr lang="zh-CN" altLang="en-US" sz="2000" b="1" spc="150" dirty="0">
                  <a:solidFill>
                    <a:schemeClr val="bg1"/>
                  </a:solidFill>
                  <a:latin typeface="Arial" panose="020B0604020202020204" pitchFamily="34" charset="0"/>
                  <a:ea typeface="微软雅黑" panose="020B0503020204020204" charset="-122"/>
                </a:endParaRPr>
              </a:p>
            </p:txBody>
          </p:sp>
          <p:sp>
            <p:nvSpPr>
              <p:cNvPr id="22" name="文本框 21"/>
              <p:cNvSpPr txBox="1"/>
              <p:nvPr>
                <p:custDataLst>
                  <p:tags r:id="rId5"/>
                </p:custDataLst>
              </p:nvPr>
            </p:nvSpPr>
            <p:spPr>
              <a:xfrm>
                <a:off x="11836" y="4176"/>
                <a:ext cx="4996" cy="1073"/>
              </a:xfrm>
              <a:prstGeom prst="rect">
                <a:avLst/>
              </a:prstGeom>
              <a:noFill/>
            </p:spPr>
            <p:txBody>
              <a:bodyPr wrap="square" rtlCol="0">
                <a:spAutoFit/>
              </a:bodyPr>
              <a:p>
                <a:pPr algn="l">
                  <a:lnSpc>
                    <a:spcPct val="120000"/>
                  </a:lnSpc>
                  <a:defRPr/>
                </a:pPr>
                <a:r>
                  <a:rPr lang="zh-CN" altLang="en-US" sz="1600" spc="150" dirty="0">
                    <a:solidFill>
                      <a:schemeClr val="tx1">
                        <a:lumMod val="95000"/>
                        <a:lumOff val="5000"/>
                      </a:schemeClr>
                    </a:solidFill>
                    <a:latin typeface="Arial" panose="020B0604020202020204" pitchFamily="34" charset="0"/>
                    <a:ea typeface="微软雅黑" panose="020B0503020204020204" charset="-122"/>
                  </a:rPr>
                  <a:t>属公司主管违纪的，可以给予降职或留用察看之处罚。</a:t>
                </a:r>
                <a:endParaRPr lang="zh-CN" altLang="en-US" sz="1600" spc="150" dirty="0">
                  <a:solidFill>
                    <a:schemeClr val="tx1">
                      <a:lumMod val="95000"/>
                      <a:lumOff val="5000"/>
                    </a:schemeClr>
                  </a:solidFill>
                  <a:latin typeface="Arial" panose="020B0604020202020204" pitchFamily="34" charset="0"/>
                  <a:ea typeface="微软雅黑" panose="020B0503020204020204" charset="-122"/>
                </a:endParaRPr>
              </a:p>
            </p:txBody>
          </p:sp>
          <p:sp>
            <p:nvSpPr>
              <p:cNvPr id="23" name="文本框 22"/>
              <p:cNvSpPr txBox="1"/>
              <p:nvPr>
                <p:custDataLst>
                  <p:tags r:id="rId6"/>
                </p:custDataLst>
              </p:nvPr>
            </p:nvSpPr>
            <p:spPr>
              <a:xfrm>
                <a:off x="3222" y="6118"/>
                <a:ext cx="3780" cy="628"/>
              </a:xfrm>
              <a:prstGeom prst="rect">
                <a:avLst/>
              </a:prstGeom>
              <a:noFill/>
            </p:spPr>
            <p:txBody>
              <a:bodyPr wrap="square" rtlCol="0">
                <a:spAutoFit/>
              </a:bodyPr>
              <a:p>
                <a:pPr marR="0" lvl="0" indent="0" algn="ctr" fontAlgn="auto">
                  <a:lnSpc>
                    <a:spcPct val="100000"/>
                  </a:lnSpc>
                  <a:spcBef>
                    <a:spcPts val="0"/>
                  </a:spcBef>
                  <a:spcAft>
                    <a:spcPts val="0"/>
                  </a:spcAft>
                  <a:buClrTx/>
                  <a:buSzTx/>
                  <a:buFontTx/>
                  <a:buNone/>
                  <a:defRPr/>
                </a:pPr>
                <a:r>
                  <a:rPr lang="en-US" altLang="zh-CN" sz="2000" b="1" spc="150" dirty="0">
                    <a:solidFill>
                      <a:schemeClr val="bg1"/>
                    </a:solidFill>
                    <a:latin typeface="Arial" panose="020B0604020202020204" pitchFamily="34" charset="0"/>
                    <a:ea typeface="微软雅黑" panose="020B0503020204020204" charset="-122"/>
                  </a:rPr>
                  <a:t>3</a:t>
                </a:r>
                <a:r>
                  <a:rPr lang="zh-CN" altLang="en-US" sz="2000" b="1" spc="150" dirty="0">
                    <a:solidFill>
                      <a:schemeClr val="bg1"/>
                    </a:solidFill>
                    <a:latin typeface="Arial" panose="020B0604020202020204" pitchFamily="34" charset="0"/>
                    <a:ea typeface="微软雅黑" panose="020B0503020204020204" charset="-122"/>
                  </a:rPr>
                  <a:t>、降薪</a:t>
                </a:r>
                <a:endParaRPr lang="zh-CN" altLang="en-US" sz="2000" b="1" spc="150" dirty="0">
                  <a:solidFill>
                    <a:schemeClr val="bg1"/>
                  </a:solidFill>
                  <a:latin typeface="Arial" panose="020B0604020202020204" pitchFamily="34" charset="0"/>
                  <a:ea typeface="微软雅黑" panose="020B0503020204020204" charset="-122"/>
                </a:endParaRPr>
              </a:p>
            </p:txBody>
          </p:sp>
          <p:sp>
            <p:nvSpPr>
              <p:cNvPr id="24" name="文本框 23"/>
              <p:cNvSpPr txBox="1"/>
              <p:nvPr>
                <p:custDataLst>
                  <p:tags r:id="rId7"/>
                </p:custDataLst>
              </p:nvPr>
            </p:nvSpPr>
            <p:spPr>
              <a:xfrm>
                <a:off x="3843" y="6940"/>
                <a:ext cx="6017" cy="3860"/>
              </a:xfrm>
              <a:prstGeom prst="rect">
                <a:avLst/>
              </a:prstGeom>
              <a:noFill/>
            </p:spPr>
            <p:txBody>
              <a:bodyPr wrap="square" rtlCol="0">
                <a:spAutoFit/>
              </a:bodyPr>
              <a:p>
                <a:pPr marR="0" lvl="0" indent="0" algn="l" fontAlgn="auto">
                  <a:lnSpc>
                    <a:spcPct val="120000"/>
                  </a:lnSpc>
                  <a:spcBef>
                    <a:spcPts val="0"/>
                  </a:spcBef>
                  <a:spcAft>
                    <a:spcPts val="0"/>
                  </a:spcAft>
                  <a:buClrTx/>
                  <a:buSzTx/>
                  <a:buFontTx/>
                  <a:buNone/>
                  <a:defRPr/>
                </a:pPr>
                <a:r>
                  <a:rPr lang="zh-CN" altLang="en-US" sz="1600" spc="150" dirty="0">
                    <a:solidFill>
                      <a:schemeClr val="tx1">
                        <a:lumMod val="95000"/>
                        <a:lumOff val="5000"/>
                      </a:schemeClr>
                    </a:solidFill>
                    <a:latin typeface="Arial" panose="020B0604020202020204" pitchFamily="34" charset="0"/>
                    <a:ea typeface="微软雅黑" panose="020B0503020204020204" charset="-122"/>
                  </a:rPr>
                  <a:t>对 C 等和 D 等处分，可降低其基本工资。降薪幅度是其原基本工资的 10%－15%。主管违纪受降职处分的，不再另行给予降薪处分，依照“岗动薪动”原则，其岗位工资按新的岗位工资标准执行，若其本原基本工资超过新岗位基本工资最高限的，按新岗基本工资最高限执行。</a:t>
                </a:r>
                <a:endParaRPr lang="zh-CN" altLang="en-US" sz="1600" spc="150" dirty="0">
                  <a:solidFill>
                    <a:schemeClr val="tx1">
                      <a:lumMod val="95000"/>
                      <a:lumOff val="5000"/>
                    </a:schemeClr>
                  </a:solidFill>
                  <a:latin typeface="Arial" panose="020B0604020202020204" pitchFamily="34" charset="0"/>
                  <a:ea typeface="微软雅黑" panose="020B0503020204020204" charset="-122"/>
                </a:endParaRPr>
              </a:p>
            </p:txBody>
          </p:sp>
          <p:sp>
            <p:nvSpPr>
              <p:cNvPr id="25" name="文本框 24"/>
              <p:cNvSpPr txBox="1"/>
              <p:nvPr>
                <p:custDataLst>
                  <p:tags r:id="rId8"/>
                </p:custDataLst>
              </p:nvPr>
            </p:nvSpPr>
            <p:spPr>
              <a:xfrm>
                <a:off x="11472" y="5990"/>
                <a:ext cx="3780" cy="628"/>
              </a:xfrm>
              <a:prstGeom prst="rect">
                <a:avLst/>
              </a:prstGeom>
              <a:noFill/>
            </p:spPr>
            <p:txBody>
              <a:bodyPr wrap="square" rtlCol="0">
                <a:spAutoFit/>
              </a:bodyPr>
              <a:p>
                <a:pPr algn="ctr">
                  <a:defRPr/>
                </a:pPr>
                <a:r>
                  <a:rPr lang="en-US" altLang="zh-CN" sz="2000" b="1" spc="150" dirty="0">
                    <a:solidFill>
                      <a:schemeClr val="bg1"/>
                    </a:solidFill>
                    <a:latin typeface="Arial" panose="020B0604020202020204" pitchFamily="34" charset="0"/>
                    <a:ea typeface="微软雅黑" panose="020B0503020204020204" charset="-122"/>
                  </a:rPr>
                  <a:t>4</a:t>
                </a:r>
                <a:r>
                  <a:rPr lang="zh-CN" altLang="en-US" sz="2000" b="1" spc="150" dirty="0">
                    <a:solidFill>
                      <a:schemeClr val="bg1"/>
                    </a:solidFill>
                    <a:latin typeface="Arial" panose="020B0604020202020204" pitchFamily="34" charset="0"/>
                    <a:ea typeface="微软雅黑" panose="020B0503020204020204" charset="-122"/>
                  </a:rPr>
                  <a:t>、个人检讨</a:t>
                </a:r>
                <a:endParaRPr lang="zh-CN" altLang="en-US" sz="2000" b="1" spc="150" dirty="0">
                  <a:solidFill>
                    <a:schemeClr val="bg1"/>
                  </a:solidFill>
                  <a:latin typeface="Arial" panose="020B0604020202020204" pitchFamily="34" charset="0"/>
                  <a:ea typeface="微软雅黑" panose="020B0503020204020204" charset="-122"/>
                </a:endParaRPr>
              </a:p>
            </p:txBody>
          </p:sp>
          <p:sp>
            <p:nvSpPr>
              <p:cNvPr id="26" name="文本框 25"/>
              <p:cNvSpPr txBox="1"/>
              <p:nvPr>
                <p:custDataLst>
                  <p:tags r:id="rId9"/>
                </p:custDataLst>
              </p:nvPr>
            </p:nvSpPr>
            <p:spPr>
              <a:xfrm>
                <a:off x="11836" y="6940"/>
                <a:ext cx="5404" cy="3246"/>
              </a:xfrm>
              <a:prstGeom prst="rect">
                <a:avLst/>
              </a:prstGeom>
              <a:noFill/>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lang="zh-CN" altLang="en-US" sz="1600" spc="150" dirty="0">
                    <a:solidFill>
                      <a:schemeClr val="tx1">
                        <a:lumMod val="95000"/>
                        <a:lumOff val="5000"/>
                      </a:schemeClr>
                    </a:solidFill>
                    <a:latin typeface="Arial" panose="020B0604020202020204" pitchFamily="34" charset="0"/>
                    <a:ea typeface="微软雅黑" panose="020B0503020204020204" charset="-122"/>
                  </a:rPr>
                  <a:t>受到 A 等、B 等、C 等、D 等处分的员工，必须在违纪行为发生后 3 日内向有关部门和领导承认错误并提交书面检讨，在检讨书中应真实、详细地报告事件发生的经过并对所犯过失做出深刻检讨。逾期未提交者公司有权暂停其工作并保留追加处罚的权利。</a:t>
                </a:r>
                <a:endParaRPr lang="zh-CN" altLang="en-US" sz="1600" spc="150" dirty="0">
                  <a:solidFill>
                    <a:schemeClr val="tx1">
                      <a:lumMod val="95000"/>
                      <a:lumOff val="5000"/>
                    </a:schemeClr>
                  </a:solidFill>
                  <a:latin typeface="Arial" panose="020B0604020202020204" pitchFamily="34" charset="0"/>
                  <a:ea typeface="微软雅黑" panose="020B0503020204020204" charset="-122"/>
                </a:endParaRPr>
              </a:p>
            </p:txBody>
          </p:sp>
          <p:sp>
            <p:nvSpPr>
              <p:cNvPr id="27" name="矩形: 圆角 26"/>
              <p:cNvSpPr/>
              <p:nvPr>
                <p:custDataLst>
                  <p:tags r:id="rId10"/>
                </p:custDataLst>
              </p:nvPr>
            </p:nvSpPr>
            <p:spPr>
              <a:xfrm rot="18900000">
                <a:off x="1971" y="6905"/>
                <a:ext cx="1385" cy="1385"/>
              </a:xfrm>
              <a:prstGeom prst="roundRect">
                <a:avLst>
                  <a:gd name="adj" fmla="val 35535"/>
                </a:avLst>
              </a:prstGeom>
              <a:gradFill>
                <a:gsLst>
                  <a:gs pos="0">
                    <a:srgbClr val="E30000">
                      <a:alpha val="70000"/>
                    </a:srgbClr>
                  </a:gs>
                  <a:gs pos="100000">
                    <a:srgbClr val="760303"/>
                  </a:gs>
                </a:gsLst>
                <a:lin ang="5400000" scaled="0"/>
              </a:gra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ea"/>
                </a:endParaRPr>
              </a:p>
            </p:txBody>
          </p:sp>
          <p:sp>
            <p:nvSpPr>
              <p:cNvPr id="28" name="矩形: 圆角 27"/>
              <p:cNvSpPr/>
              <p:nvPr>
                <p:custDataLst>
                  <p:tags r:id="rId11"/>
                </p:custDataLst>
              </p:nvPr>
            </p:nvSpPr>
            <p:spPr>
              <a:xfrm rot="18900000">
                <a:off x="9973" y="3602"/>
                <a:ext cx="1433" cy="1377"/>
              </a:xfrm>
              <a:prstGeom prst="roundRect">
                <a:avLst>
                  <a:gd name="adj" fmla="val 35535"/>
                </a:avLst>
              </a:prstGeom>
              <a:solidFill>
                <a:schemeClr val="accent4">
                  <a:lumMod val="75000"/>
                </a:scheme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ea"/>
                </a:endParaRPr>
              </a:p>
            </p:txBody>
          </p:sp>
          <p:sp>
            <p:nvSpPr>
              <p:cNvPr id="29" name="矩形: 圆角 28"/>
              <p:cNvSpPr/>
              <p:nvPr>
                <p:custDataLst>
                  <p:tags r:id="rId12"/>
                </p:custDataLst>
              </p:nvPr>
            </p:nvSpPr>
            <p:spPr>
              <a:xfrm rot="18900000">
                <a:off x="9982" y="7022"/>
                <a:ext cx="1347" cy="1366"/>
              </a:xfrm>
              <a:prstGeom prst="roundRect">
                <a:avLst>
                  <a:gd name="adj" fmla="val 35535"/>
                </a:avLst>
              </a:prstGeom>
              <a:solidFill>
                <a:schemeClr val="tx2">
                  <a:lumMod val="50000"/>
                </a:scheme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ea"/>
                </a:endParaRPr>
              </a:p>
            </p:txBody>
          </p:sp>
        </p:grpSp>
        <p:pic>
          <p:nvPicPr>
            <p:cNvPr id="8" name="图片 7" descr="4459881"/>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989" y="6437"/>
              <a:ext cx="1055" cy="1055"/>
            </a:xfrm>
            <a:prstGeom prst="rect">
              <a:avLst/>
            </a:prstGeom>
          </p:spPr>
        </p:pic>
        <p:pic>
          <p:nvPicPr>
            <p:cNvPr id="9" name="图片 8" descr="4459890"/>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907" y="6239"/>
              <a:ext cx="1043" cy="1043"/>
            </a:xfrm>
            <a:prstGeom prst="rect">
              <a:avLst/>
            </a:prstGeom>
          </p:spPr>
        </p:pic>
        <p:pic>
          <p:nvPicPr>
            <p:cNvPr id="10" name="图片 9" descr="3481222"/>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2010" y="3014"/>
              <a:ext cx="1044" cy="1044"/>
            </a:xfrm>
            <a:prstGeom prst="rect">
              <a:avLst/>
            </a:prstGeom>
          </p:spPr>
        </p:pic>
        <p:pic>
          <p:nvPicPr>
            <p:cNvPr id="11" name="图片 10" descr="3476637"/>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9900" y="2899"/>
              <a:ext cx="1109" cy="1109"/>
            </a:xfrm>
            <a:prstGeom prst="rect">
              <a:avLst/>
            </a:prstGeom>
          </p:spPr>
        </p:pic>
      </p:grpSp>
      <p:sp>
        <p:nvSpPr>
          <p:cNvPr id="12" name="文本框 11"/>
          <p:cNvSpPr txBox="1"/>
          <p:nvPr/>
        </p:nvSpPr>
        <p:spPr>
          <a:xfrm>
            <a:off x="1435735" y="422275"/>
            <a:ext cx="4572000" cy="521970"/>
          </a:xfrm>
          <a:prstGeom prst="rect">
            <a:avLst/>
          </a:prstGeom>
          <a:noFill/>
        </p:spPr>
        <p:txBody>
          <a:bodyPr wrap="square" rtlCol="0">
            <a:spAutoFit/>
            <a:scene3d>
              <a:camera prst="orthographicFront"/>
              <a:lightRig rig="threePt" dir="t"/>
            </a:scene3d>
          </a:bodyPr>
          <a:p>
            <a:r>
              <a:rPr lang="zh-CN" altLang="en-US" sz="2800" b="1">
                <a:solidFill>
                  <a:schemeClr val="bg2">
                    <a:lumMod val="25000"/>
                  </a:schemeClr>
                </a:solidFill>
                <a:effectLst>
                  <a:outerShdw blurRad="63500" sx="102000" sy="102000" algn="ctr" rotWithShape="0">
                    <a:prstClr val="black">
                      <a:alpha val="40000"/>
                    </a:prstClr>
                  </a:outerShdw>
                </a:effectLst>
                <a:latin typeface="微软雅黑" panose="020B0503020204020204" charset="-122"/>
                <a:ea typeface="微软雅黑" panose="020B0503020204020204" charset="-122"/>
              </a:rPr>
              <a:t>二、处分形式</a:t>
            </a:r>
            <a:endParaRPr lang="zh-CN" altLang="en-US" sz="2800" b="1">
              <a:solidFill>
                <a:schemeClr val="bg2">
                  <a:lumMod val="25000"/>
                </a:schemeClr>
              </a:solidFill>
              <a:effectLst>
                <a:outerShdw blurRad="63500" sx="102000" sy="102000" algn="ctr" rotWithShape="0">
                  <a:prstClr val="black">
                    <a:alpha val="40000"/>
                  </a:prstClr>
                </a:outerShdw>
              </a:effectLst>
              <a:latin typeface="微软雅黑" panose="020B0503020204020204" charset="-122"/>
              <a:ea typeface="微软雅黑" panose="020B0503020204020204" charset="-122"/>
            </a:endParaRPr>
          </a:p>
        </p:txBody>
      </p:sp>
    </p:spTree>
    <p:custDataLst>
      <p:tags r:id="rId2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0">
          <a:gsLst>
            <a:gs pos="98000">
              <a:srgbClr val="36907E"/>
            </a:gs>
            <a:gs pos="16000">
              <a:srgbClr val="ABDACB"/>
            </a:gs>
          </a:gsLst>
          <a:path path="circle">
            <a:fillToRect r="100000" b="100000"/>
          </a:path>
          <a:tileRect l="-100000" t="-100000"/>
        </a:gradFill>
        <a:effectLst/>
      </p:bgPr>
    </p:bg>
    <p:spTree>
      <p:nvGrpSpPr>
        <p:cNvPr id="1" name=""/>
        <p:cNvGrpSpPr/>
        <p:nvPr/>
      </p:nvGrpSpPr>
      <p:grpSpPr/>
      <p:grpSp>
        <p:nvGrpSpPr>
          <p:cNvPr id="4" name="组合 3"/>
          <p:cNvGrpSpPr/>
          <p:nvPr userDrawn="1"/>
        </p:nvGrpSpPr>
        <p:grpSpPr>
          <a:xfrm>
            <a:off x="310515" y="382270"/>
            <a:ext cx="622935" cy="581660"/>
            <a:chOff x="298460" y="987574"/>
            <a:chExt cx="288032" cy="279687"/>
          </a:xfrm>
        </p:grpSpPr>
        <p:sp>
          <p:nvSpPr>
            <p:cNvPr id="5" name="矩形 4"/>
            <p:cNvSpPr/>
            <p:nvPr/>
          </p:nvSpPr>
          <p:spPr>
            <a:xfrm>
              <a:off x="298460" y="987574"/>
              <a:ext cx="216024" cy="216024"/>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406472" y="1087241"/>
              <a:ext cx="180020" cy="180020"/>
            </a:xfrm>
            <a:prstGeom prst="rect">
              <a:avLst/>
            </a:prstGeom>
            <a:gradFill>
              <a:gsLst>
                <a:gs pos="0">
                  <a:srgbClr val="C99E69"/>
                </a:gs>
                <a:gs pos="100000">
                  <a:srgbClr val="C24328"/>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cxnSp>
        <p:nvCxnSpPr>
          <p:cNvPr id="6" name="直接连接符 5"/>
          <p:cNvCxnSpPr/>
          <p:nvPr userDrawn="1"/>
        </p:nvCxnSpPr>
        <p:spPr>
          <a:xfrm>
            <a:off x="1050925" y="963930"/>
            <a:ext cx="10447655" cy="8890"/>
          </a:xfrm>
          <a:prstGeom prst="line">
            <a:avLst/>
          </a:prstGeom>
          <a:ln>
            <a:gradFill>
              <a:gsLst>
                <a:gs pos="83000">
                  <a:srgbClr val="FFC000"/>
                </a:gs>
                <a:gs pos="0">
                  <a:srgbClr val="C00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435735" y="393065"/>
            <a:ext cx="4572000" cy="521970"/>
          </a:xfrm>
          <a:prstGeom prst="rect">
            <a:avLst/>
          </a:prstGeom>
          <a:noFill/>
        </p:spPr>
        <p:txBody>
          <a:bodyPr wrap="square" rtlCol="0">
            <a:spAutoFit/>
            <a:scene3d>
              <a:camera prst="orthographicFront"/>
              <a:lightRig rig="threePt" dir="t"/>
            </a:scene3d>
          </a:bodyPr>
          <a:p>
            <a:r>
              <a:rPr lang="zh-CN" altLang="en-US" sz="2800" b="1">
                <a:solidFill>
                  <a:schemeClr val="bg2">
                    <a:lumMod val="25000"/>
                  </a:schemeClr>
                </a:solidFill>
                <a:effectLst>
                  <a:outerShdw blurRad="63500" sx="102000" sy="102000" algn="ctr" rotWithShape="0">
                    <a:prstClr val="black">
                      <a:alpha val="40000"/>
                    </a:prstClr>
                  </a:outerShdw>
                </a:effectLst>
                <a:latin typeface="微软雅黑" panose="020B0503020204020204" charset="-122"/>
                <a:ea typeface="微软雅黑" panose="020B0503020204020204" charset="-122"/>
              </a:rPr>
              <a:t>三、处分原则</a:t>
            </a:r>
            <a:endParaRPr lang="zh-CN" altLang="en-US" sz="2800" b="1">
              <a:solidFill>
                <a:schemeClr val="bg2">
                  <a:lumMod val="25000"/>
                </a:schemeClr>
              </a:solidFill>
              <a:effectLst>
                <a:outerShdw blurRad="63500" sx="102000" sy="102000" algn="ctr" rotWithShape="0">
                  <a:prstClr val="black">
                    <a:alpha val="40000"/>
                  </a:prstClr>
                </a:outerShdw>
              </a:effectLst>
              <a:latin typeface="微软雅黑" panose="020B0503020204020204" charset="-122"/>
              <a:ea typeface="微软雅黑" panose="020B0503020204020204" charset="-122"/>
            </a:endParaRPr>
          </a:p>
        </p:txBody>
      </p:sp>
      <p:grpSp>
        <p:nvGrpSpPr>
          <p:cNvPr id="3" name="组合 2"/>
          <p:cNvGrpSpPr/>
          <p:nvPr/>
        </p:nvGrpSpPr>
        <p:grpSpPr>
          <a:xfrm>
            <a:off x="610235" y="1404620"/>
            <a:ext cx="10972165" cy="4685791"/>
            <a:chOff x="1037" y="2618"/>
            <a:chExt cx="17279" cy="8384"/>
          </a:xfrm>
        </p:grpSpPr>
        <p:sp>
          <p:nvSpPr>
            <p:cNvPr id="2" name="矩形 1"/>
            <p:cNvSpPr/>
            <p:nvPr>
              <p:custDataLst>
                <p:tags r:id="rId1"/>
              </p:custDataLst>
            </p:nvPr>
          </p:nvSpPr>
          <p:spPr>
            <a:xfrm>
              <a:off x="1228" y="3262"/>
              <a:ext cx="5228" cy="2936"/>
            </a:xfrm>
            <a:prstGeom prst="rect">
              <a:avLst/>
            </a:prstGeom>
            <a:solidFill>
              <a:srgbClr val="FFFFFF">
                <a:lumMod val="75000"/>
                <a:alpha val="70000"/>
              </a:srgb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600" b="1">
                <a:solidFill>
                  <a:srgbClr val="FFFFFF"/>
                </a:solidFill>
                <a:latin typeface="微软雅黑" panose="020B0503020204020204" charset="-122"/>
              </a:endParaRPr>
            </a:p>
          </p:txBody>
        </p:sp>
        <p:sp>
          <p:nvSpPr>
            <p:cNvPr id="16" name="矩形 15"/>
            <p:cNvSpPr/>
            <p:nvPr>
              <p:custDataLst>
                <p:tags r:id="rId2"/>
              </p:custDataLst>
            </p:nvPr>
          </p:nvSpPr>
          <p:spPr>
            <a:xfrm>
              <a:off x="1037" y="3084"/>
              <a:ext cx="5228" cy="2934"/>
            </a:xfrm>
            <a:prstGeom prst="rect">
              <a:avLst/>
            </a:prstGeom>
            <a:solidFill>
              <a:srgbClr val="FFFFFF"/>
            </a:solidFill>
            <a:ln w="31750">
              <a:solidFill>
                <a:srgbClr val="44546A">
                  <a:lumMod val="60000"/>
                  <a:lumOff val="40000"/>
                </a:srgbClr>
              </a:solid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600" b="1">
                <a:solidFill>
                  <a:srgbClr val="FFFFFF"/>
                </a:solidFill>
                <a:latin typeface="微软雅黑" panose="020B0503020204020204" charset="-122"/>
              </a:endParaRPr>
            </a:p>
          </p:txBody>
        </p:sp>
        <p:sp>
          <p:nvSpPr>
            <p:cNvPr id="31" name="矩形 30"/>
            <p:cNvSpPr/>
            <p:nvPr>
              <p:custDataLst>
                <p:tags r:id="rId3"/>
              </p:custDataLst>
            </p:nvPr>
          </p:nvSpPr>
          <p:spPr>
            <a:xfrm>
              <a:off x="3190" y="2618"/>
              <a:ext cx="922" cy="922"/>
            </a:xfrm>
            <a:prstGeom prst="rect">
              <a:avLst/>
            </a:prstGeom>
            <a:solidFill>
              <a:srgbClr val="44546A"/>
            </a:solidFill>
            <a:ln w="44450">
              <a:solidFill>
                <a:srgbClr val="FFFFFF"/>
              </a:solid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600" b="1">
                <a:solidFill>
                  <a:srgbClr val="FFFFFF"/>
                </a:solidFill>
                <a:latin typeface="微软雅黑" panose="020B0503020204020204" charset="-122"/>
              </a:endParaRPr>
            </a:p>
          </p:txBody>
        </p:sp>
        <p:sp>
          <p:nvSpPr>
            <p:cNvPr id="32" name="文本框 31"/>
            <p:cNvSpPr txBox="1"/>
            <p:nvPr>
              <p:custDataLst>
                <p:tags r:id="rId4"/>
              </p:custDataLst>
            </p:nvPr>
          </p:nvSpPr>
          <p:spPr>
            <a:xfrm>
              <a:off x="3282" y="2739"/>
              <a:ext cx="739" cy="770"/>
            </a:xfrm>
            <a:prstGeom prst="rect">
              <a:avLst/>
            </a:prstGeom>
            <a:noFill/>
          </p:spPr>
          <p:txBody>
            <a:bodyPr wrap="square" lIns="0" tIns="0" rIns="0" bIns="0" rtlCol="0">
              <a:spAutoFit/>
            </a:bodyPr>
            <a:lstStyle/>
            <a:p>
              <a:pPr algn="ctr"/>
              <a:r>
                <a:rPr lang="en-US" altLang="zh-CN" sz="2800" b="1" dirty="0">
                  <a:solidFill>
                    <a:srgbClr val="FFFFFF"/>
                  </a:solidFill>
                </a:rPr>
                <a:t>1</a:t>
              </a:r>
              <a:endParaRPr lang="en-US" altLang="zh-CN" sz="2800" b="1" dirty="0">
                <a:solidFill>
                  <a:srgbClr val="FFFFFF"/>
                </a:solidFill>
              </a:endParaRPr>
            </a:p>
          </p:txBody>
        </p:sp>
        <p:sp>
          <p:nvSpPr>
            <p:cNvPr id="9" name="文本框 8"/>
            <p:cNvSpPr txBox="1"/>
            <p:nvPr>
              <p:custDataLst>
                <p:tags r:id="rId5"/>
              </p:custDataLst>
            </p:nvPr>
          </p:nvSpPr>
          <p:spPr>
            <a:xfrm>
              <a:off x="1406" y="4266"/>
              <a:ext cx="4490" cy="1752"/>
            </a:xfrm>
            <a:prstGeom prst="rect">
              <a:avLst/>
            </a:prstGeom>
            <a:noFill/>
          </p:spPr>
          <p:txBody>
            <a:bodyPr wrap="square" lIns="101600" tIns="0" rIns="82550" bIns="0" rtlCol="0">
              <a:noAutofit/>
            </a:bodyPr>
            <a:lstStyle>
              <a:defPPr>
                <a:defRPr lang="zh-CN"/>
              </a:defPPr>
              <a:lvl1pPr fontAlgn="auto">
                <a:lnSpc>
                  <a:spcPct val="130000"/>
                </a:lnSpc>
                <a:spcAft>
                  <a:spcPts val="1000"/>
                </a:spcAft>
                <a:defRPr sz="1600" spc="150"/>
              </a:lvl1pPr>
            </a:lstStyle>
            <a:p>
              <a:pPr lvl="0" algn="l"/>
              <a:r>
                <a:rPr lang="zh-CN" altLang="en-US" dirty="0">
                  <a:solidFill>
                    <a:schemeClr val="tx1"/>
                  </a:solidFill>
                  <a:uFillTx/>
                  <a:latin typeface="Arial" panose="020B0604020202020204" pitchFamily="34" charset="0"/>
                  <a:ea typeface="微软雅黑" panose="020B0503020204020204" charset="-122"/>
                </a:rPr>
                <a:t>对过失的处分要及时，应在过失发生后的十个工作日内做出处分决定。</a:t>
              </a:r>
              <a:endParaRPr lang="zh-CN" altLang="en-US" dirty="0">
                <a:solidFill>
                  <a:schemeClr val="tx1"/>
                </a:solidFill>
                <a:uFillTx/>
                <a:latin typeface="Arial" panose="020B0604020202020204" pitchFamily="34" charset="0"/>
                <a:ea typeface="微软雅黑" panose="020B0503020204020204" charset="-122"/>
              </a:endParaRPr>
            </a:p>
          </p:txBody>
        </p:sp>
        <p:sp>
          <p:nvSpPr>
            <p:cNvPr id="28" name="文本框 27"/>
            <p:cNvSpPr txBox="1"/>
            <p:nvPr>
              <p:custDataLst>
                <p:tags r:id="rId6"/>
              </p:custDataLst>
            </p:nvPr>
          </p:nvSpPr>
          <p:spPr>
            <a:xfrm>
              <a:off x="1407" y="3540"/>
              <a:ext cx="4490" cy="604"/>
            </a:xfrm>
            <a:prstGeom prst="rect">
              <a:avLst/>
            </a:prstGeom>
            <a:noFill/>
          </p:spPr>
          <p:txBody>
            <a:bodyPr wrap="square" lIns="101600" tIns="38100" rIns="76200" bIns="38100" rtlCol="0">
              <a:noAutofit/>
            </a:bodyPr>
            <a:lstStyle>
              <a:defPPr>
                <a:defRPr lang="zh-CN"/>
              </a:defPPr>
              <a:lvl1pPr>
                <a:defRPr sz="2400" spc="200">
                  <a:latin typeface="微软雅黑" panose="020B0503020204020204" charset="-122"/>
                  <a:ea typeface="微软雅黑" panose="020B0503020204020204" charset="-122"/>
                </a:defRPr>
              </a:lvl1pPr>
            </a:lstStyle>
            <a:p>
              <a:r>
                <a:rPr lang="zh-CN" altLang="en-US" sz="1800" b="1" dirty="0">
                  <a:solidFill>
                    <a:srgbClr val="000000">
                      <a:lumMod val="75000"/>
                      <a:lumOff val="25000"/>
                    </a:srgbClr>
                  </a:solidFill>
                  <a:uFillTx/>
                  <a:latin typeface="Arial" panose="020B0604020202020204" pitchFamily="34" charset="0"/>
                </a:rPr>
                <a:t>及时性</a:t>
              </a:r>
              <a:endParaRPr lang="zh-CN" altLang="en-US" sz="1800" b="1" dirty="0">
                <a:solidFill>
                  <a:srgbClr val="000000">
                    <a:lumMod val="75000"/>
                    <a:lumOff val="25000"/>
                  </a:srgbClr>
                </a:solidFill>
                <a:uFillTx/>
                <a:latin typeface="Arial" panose="020B0604020202020204" pitchFamily="34" charset="0"/>
              </a:endParaRPr>
            </a:p>
          </p:txBody>
        </p:sp>
        <p:sp>
          <p:nvSpPr>
            <p:cNvPr id="122" name="矩形 121"/>
            <p:cNvSpPr/>
            <p:nvPr>
              <p:custDataLst>
                <p:tags r:id="rId7"/>
              </p:custDataLst>
            </p:nvPr>
          </p:nvSpPr>
          <p:spPr>
            <a:xfrm>
              <a:off x="7158" y="3262"/>
              <a:ext cx="5228" cy="2936"/>
            </a:xfrm>
            <a:prstGeom prst="rect">
              <a:avLst/>
            </a:prstGeom>
            <a:solidFill>
              <a:srgbClr val="FFFFFF">
                <a:lumMod val="75000"/>
                <a:alpha val="70000"/>
              </a:srgb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600" b="1">
                <a:solidFill>
                  <a:srgbClr val="FFFFFF"/>
                </a:solidFill>
                <a:latin typeface="微软雅黑" panose="020B0503020204020204" charset="-122"/>
              </a:endParaRPr>
            </a:p>
          </p:txBody>
        </p:sp>
        <p:sp>
          <p:nvSpPr>
            <p:cNvPr id="123" name="矩形 122"/>
            <p:cNvSpPr/>
            <p:nvPr>
              <p:custDataLst>
                <p:tags r:id="rId8"/>
              </p:custDataLst>
            </p:nvPr>
          </p:nvSpPr>
          <p:spPr>
            <a:xfrm>
              <a:off x="6967" y="3084"/>
              <a:ext cx="5228" cy="2934"/>
            </a:xfrm>
            <a:prstGeom prst="rect">
              <a:avLst/>
            </a:prstGeom>
            <a:solidFill>
              <a:srgbClr val="FFFFFF"/>
            </a:solidFill>
            <a:ln w="31750">
              <a:solidFill>
                <a:srgbClr val="44546A">
                  <a:lumMod val="60000"/>
                  <a:lumOff val="40000"/>
                </a:srgbClr>
              </a:solid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600" b="1">
                <a:solidFill>
                  <a:srgbClr val="FFFFFF"/>
                </a:solidFill>
                <a:latin typeface="微软雅黑" panose="020B0503020204020204" charset="-122"/>
              </a:endParaRPr>
            </a:p>
          </p:txBody>
        </p:sp>
        <p:sp>
          <p:nvSpPr>
            <p:cNvPr id="128" name="矩形 127"/>
            <p:cNvSpPr/>
            <p:nvPr>
              <p:custDataLst>
                <p:tags r:id="rId9"/>
              </p:custDataLst>
            </p:nvPr>
          </p:nvSpPr>
          <p:spPr>
            <a:xfrm>
              <a:off x="9120" y="2618"/>
              <a:ext cx="922" cy="922"/>
            </a:xfrm>
            <a:prstGeom prst="rect">
              <a:avLst/>
            </a:prstGeom>
            <a:solidFill>
              <a:srgbClr val="44546A"/>
            </a:solidFill>
            <a:ln w="44450">
              <a:solidFill>
                <a:srgbClr val="FFFFFF"/>
              </a:solid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600" b="1">
                <a:solidFill>
                  <a:srgbClr val="FFFFFF"/>
                </a:solidFill>
                <a:latin typeface="微软雅黑" panose="020B0503020204020204" charset="-122"/>
              </a:endParaRPr>
            </a:p>
          </p:txBody>
        </p:sp>
        <p:sp>
          <p:nvSpPr>
            <p:cNvPr id="129" name="文本框 128"/>
            <p:cNvSpPr txBox="1"/>
            <p:nvPr>
              <p:custDataLst>
                <p:tags r:id="rId10"/>
              </p:custDataLst>
            </p:nvPr>
          </p:nvSpPr>
          <p:spPr>
            <a:xfrm>
              <a:off x="9212" y="2739"/>
              <a:ext cx="739" cy="770"/>
            </a:xfrm>
            <a:prstGeom prst="rect">
              <a:avLst/>
            </a:prstGeom>
            <a:noFill/>
          </p:spPr>
          <p:txBody>
            <a:bodyPr wrap="square" lIns="0" tIns="0" rIns="0" bIns="0" rtlCol="0">
              <a:spAutoFit/>
            </a:bodyPr>
            <a:lstStyle/>
            <a:p>
              <a:pPr algn="ctr"/>
              <a:r>
                <a:rPr lang="en-US" altLang="zh-CN" sz="2800" b="1" dirty="0">
                  <a:solidFill>
                    <a:srgbClr val="FFFFFF"/>
                  </a:solidFill>
                </a:rPr>
                <a:t>2</a:t>
              </a:r>
              <a:endParaRPr lang="en-US" altLang="zh-CN" sz="2800" b="1" dirty="0">
                <a:solidFill>
                  <a:srgbClr val="FFFFFF"/>
                </a:solidFill>
              </a:endParaRPr>
            </a:p>
          </p:txBody>
        </p:sp>
        <p:sp>
          <p:nvSpPr>
            <p:cNvPr id="126" name="文本框 125"/>
            <p:cNvSpPr txBox="1"/>
            <p:nvPr>
              <p:custDataLst>
                <p:tags r:id="rId11"/>
              </p:custDataLst>
            </p:nvPr>
          </p:nvSpPr>
          <p:spPr>
            <a:xfrm>
              <a:off x="7337" y="4329"/>
              <a:ext cx="4490" cy="1038"/>
            </a:xfrm>
            <a:prstGeom prst="rect">
              <a:avLst/>
            </a:prstGeom>
            <a:noFill/>
          </p:spPr>
          <p:txBody>
            <a:bodyPr wrap="square" lIns="101600" tIns="0" rIns="82550" bIns="0" rtlCol="0">
              <a:noAutofit/>
            </a:bodyPr>
            <a:lstStyle>
              <a:defPPr>
                <a:defRPr lang="zh-CN"/>
              </a:defPPr>
              <a:lvl1pPr fontAlgn="auto">
                <a:lnSpc>
                  <a:spcPct val="130000"/>
                </a:lnSpc>
                <a:spcAft>
                  <a:spcPts val="1000"/>
                </a:spcAft>
                <a:defRPr sz="1600" spc="150"/>
              </a:lvl1pPr>
            </a:lstStyle>
            <a:p>
              <a:pPr lvl="0" algn="l"/>
              <a:r>
                <a:rPr lang="zh-CN" altLang="en-US" dirty="0">
                  <a:solidFill>
                    <a:schemeClr val="tx1"/>
                  </a:solidFill>
                  <a:uFillTx/>
                  <a:latin typeface="Arial" panose="020B0604020202020204" pitchFamily="34" charset="0"/>
                  <a:ea typeface="微软雅黑" panose="020B0503020204020204" charset="-122"/>
                </a:rPr>
                <a:t>实施处分一定要有充分的理由和确凿的证据；</a:t>
              </a:r>
              <a:endParaRPr lang="zh-CN" altLang="en-US" dirty="0">
                <a:solidFill>
                  <a:schemeClr val="tx1"/>
                </a:solidFill>
                <a:uFillTx/>
                <a:latin typeface="Arial" panose="020B0604020202020204" pitchFamily="34" charset="0"/>
                <a:ea typeface="微软雅黑" panose="020B0503020204020204" charset="-122"/>
              </a:endParaRPr>
            </a:p>
          </p:txBody>
        </p:sp>
        <p:sp>
          <p:nvSpPr>
            <p:cNvPr id="127" name="文本框 126"/>
            <p:cNvSpPr txBox="1"/>
            <p:nvPr>
              <p:custDataLst>
                <p:tags r:id="rId12"/>
              </p:custDataLst>
            </p:nvPr>
          </p:nvSpPr>
          <p:spPr>
            <a:xfrm>
              <a:off x="7335" y="3662"/>
              <a:ext cx="4490" cy="604"/>
            </a:xfrm>
            <a:prstGeom prst="rect">
              <a:avLst/>
            </a:prstGeom>
            <a:noFill/>
          </p:spPr>
          <p:txBody>
            <a:bodyPr wrap="square" lIns="101600" tIns="38100" rIns="76200" bIns="38100" rtlCol="0">
              <a:noAutofit/>
            </a:bodyPr>
            <a:lstStyle>
              <a:defPPr>
                <a:defRPr lang="zh-CN"/>
              </a:defPPr>
              <a:lvl1pPr>
                <a:defRPr sz="2400" spc="200">
                  <a:latin typeface="微软雅黑" panose="020B0503020204020204" charset="-122"/>
                  <a:ea typeface="微软雅黑" panose="020B0503020204020204" charset="-122"/>
                </a:defRPr>
              </a:lvl1pPr>
            </a:lstStyle>
            <a:p>
              <a:r>
                <a:rPr lang="zh-CN" altLang="en-US" sz="1800" b="1" dirty="0">
                  <a:solidFill>
                    <a:srgbClr val="000000">
                      <a:lumMod val="75000"/>
                      <a:lumOff val="25000"/>
                    </a:srgbClr>
                  </a:solidFill>
                  <a:uFillTx/>
                  <a:latin typeface="Arial" panose="020B0604020202020204" pitchFamily="34" charset="0"/>
                </a:rPr>
                <a:t>客观性</a:t>
              </a:r>
              <a:endParaRPr lang="zh-CN" altLang="en-US" sz="2000" b="1" dirty="0">
                <a:solidFill>
                  <a:srgbClr val="000000">
                    <a:lumMod val="75000"/>
                    <a:lumOff val="25000"/>
                  </a:srgbClr>
                </a:solidFill>
                <a:uFillTx/>
                <a:latin typeface="Arial" panose="020B0604020202020204" pitchFamily="34" charset="0"/>
              </a:endParaRPr>
            </a:p>
          </p:txBody>
        </p:sp>
        <p:sp>
          <p:nvSpPr>
            <p:cNvPr id="131" name="矩形 130"/>
            <p:cNvSpPr/>
            <p:nvPr>
              <p:custDataLst>
                <p:tags r:id="rId13"/>
              </p:custDataLst>
            </p:nvPr>
          </p:nvSpPr>
          <p:spPr>
            <a:xfrm>
              <a:off x="13088" y="3262"/>
              <a:ext cx="5228" cy="2936"/>
            </a:xfrm>
            <a:prstGeom prst="rect">
              <a:avLst/>
            </a:prstGeom>
            <a:solidFill>
              <a:srgbClr val="FFFFFF">
                <a:lumMod val="75000"/>
                <a:alpha val="70000"/>
              </a:srgb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600" b="1">
                <a:solidFill>
                  <a:srgbClr val="FFFFFF"/>
                </a:solidFill>
                <a:latin typeface="微软雅黑" panose="020B0503020204020204" charset="-122"/>
              </a:endParaRPr>
            </a:p>
          </p:txBody>
        </p:sp>
        <p:sp>
          <p:nvSpPr>
            <p:cNvPr id="132" name="矩形 131"/>
            <p:cNvSpPr/>
            <p:nvPr>
              <p:custDataLst>
                <p:tags r:id="rId14"/>
              </p:custDataLst>
            </p:nvPr>
          </p:nvSpPr>
          <p:spPr>
            <a:xfrm>
              <a:off x="12896" y="3084"/>
              <a:ext cx="5228" cy="2934"/>
            </a:xfrm>
            <a:prstGeom prst="rect">
              <a:avLst/>
            </a:prstGeom>
            <a:solidFill>
              <a:srgbClr val="FFFFFF"/>
            </a:solidFill>
            <a:ln w="31750">
              <a:solidFill>
                <a:srgbClr val="44546A">
                  <a:lumMod val="60000"/>
                  <a:lumOff val="40000"/>
                </a:srgbClr>
              </a:solid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600" b="1">
                <a:solidFill>
                  <a:srgbClr val="FFFFFF"/>
                </a:solidFill>
                <a:latin typeface="微软雅黑" panose="020B0503020204020204" charset="-122"/>
              </a:endParaRPr>
            </a:p>
          </p:txBody>
        </p:sp>
        <p:sp>
          <p:nvSpPr>
            <p:cNvPr id="137" name="矩形 136"/>
            <p:cNvSpPr/>
            <p:nvPr>
              <p:custDataLst>
                <p:tags r:id="rId15"/>
              </p:custDataLst>
            </p:nvPr>
          </p:nvSpPr>
          <p:spPr>
            <a:xfrm>
              <a:off x="15050" y="2618"/>
              <a:ext cx="922" cy="922"/>
            </a:xfrm>
            <a:prstGeom prst="rect">
              <a:avLst/>
            </a:prstGeom>
            <a:solidFill>
              <a:srgbClr val="44546A"/>
            </a:solidFill>
            <a:ln w="44450">
              <a:solidFill>
                <a:srgbClr val="FFFFFF"/>
              </a:solid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600" b="1">
                <a:solidFill>
                  <a:srgbClr val="FFFFFF"/>
                </a:solidFill>
                <a:latin typeface="微软雅黑" panose="020B0503020204020204" charset="-122"/>
              </a:endParaRPr>
            </a:p>
          </p:txBody>
        </p:sp>
        <p:sp>
          <p:nvSpPr>
            <p:cNvPr id="138" name="文本框 137"/>
            <p:cNvSpPr txBox="1"/>
            <p:nvPr>
              <p:custDataLst>
                <p:tags r:id="rId16"/>
              </p:custDataLst>
            </p:nvPr>
          </p:nvSpPr>
          <p:spPr>
            <a:xfrm>
              <a:off x="15142" y="2739"/>
              <a:ext cx="739" cy="770"/>
            </a:xfrm>
            <a:prstGeom prst="rect">
              <a:avLst/>
            </a:prstGeom>
            <a:noFill/>
          </p:spPr>
          <p:txBody>
            <a:bodyPr wrap="square" lIns="0" tIns="0" rIns="0" bIns="0" rtlCol="0">
              <a:spAutoFit/>
            </a:bodyPr>
            <a:lstStyle/>
            <a:p>
              <a:pPr algn="ctr"/>
              <a:r>
                <a:rPr lang="en-US" altLang="zh-CN" sz="2800" b="1" dirty="0">
                  <a:solidFill>
                    <a:srgbClr val="FFFFFF"/>
                  </a:solidFill>
                </a:rPr>
                <a:t>3</a:t>
              </a:r>
              <a:endParaRPr lang="en-US" altLang="zh-CN" sz="2800" b="1" dirty="0">
                <a:solidFill>
                  <a:srgbClr val="FFFFFF"/>
                </a:solidFill>
              </a:endParaRPr>
            </a:p>
          </p:txBody>
        </p:sp>
        <p:sp>
          <p:nvSpPr>
            <p:cNvPr id="135" name="文本框 134"/>
            <p:cNvSpPr txBox="1"/>
            <p:nvPr>
              <p:custDataLst>
                <p:tags r:id="rId17"/>
              </p:custDataLst>
            </p:nvPr>
          </p:nvSpPr>
          <p:spPr>
            <a:xfrm>
              <a:off x="13267" y="4329"/>
              <a:ext cx="4490" cy="1038"/>
            </a:xfrm>
            <a:prstGeom prst="rect">
              <a:avLst/>
            </a:prstGeom>
            <a:noFill/>
          </p:spPr>
          <p:txBody>
            <a:bodyPr wrap="square" lIns="101600" tIns="0" rIns="82550" bIns="0" rtlCol="0">
              <a:noAutofit/>
            </a:bodyPr>
            <a:lstStyle>
              <a:defPPr>
                <a:defRPr lang="zh-CN"/>
              </a:defPPr>
              <a:lvl1pPr fontAlgn="auto">
                <a:lnSpc>
                  <a:spcPct val="130000"/>
                </a:lnSpc>
                <a:spcAft>
                  <a:spcPts val="1000"/>
                </a:spcAft>
                <a:defRPr sz="1600" spc="150"/>
              </a:lvl1pPr>
            </a:lstStyle>
            <a:p>
              <a:pPr lvl="0" algn="l"/>
              <a:r>
                <a:rPr lang="zh-CN" altLang="en-US" dirty="0">
                  <a:solidFill>
                    <a:schemeClr val="tx1"/>
                  </a:solidFill>
                  <a:uFillTx/>
                  <a:latin typeface="Arial" panose="020B0604020202020204" pitchFamily="34" charset="0"/>
                  <a:ea typeface="微软雅黑" panose="020B0503020204020204" charset="-122"/>
                </a:rPr>
                <a:t>制度面前人人平等；处分的轻重应与所犯过失的危害程度相符；</a:t>
              </a:r>
              <a:endParaRPr lang="zh-CN" altLang="en-US" dirty="0">
                <a:solidFill>
                  <a:schemeClr val="tx1"/>
                </a:solidFill>
                <a:uFillTx/>
                <a:latin typeface="Arial" panose="020B0604020202020204" pitchFamily="34" charset="0"/>
                <a:ea typeface="微软雅黑" panose="020B0503020204020204" charset="-122"/>
              </a:endParaRPr>
            </a:p>
          </p:txBody>
        </p:sp>
        <p:sp>
          <p:nvSpPr>
            <p:cNvPr id="136" name="文本框 135"/>
            <p:cNvSpPr txBox="1"/>
            <p:nvPr>
              <p:custDataLst>
                <p:tags r:id="rId18"/>
              </p:custDataLst>
            </p:nvPr>
          </p:nvSpPr>
          <p:spPr>
            <a:xfrm>
              <a:off x="13265" y="3653"/>
              <a:ext cx="4490" cy="604"/>
            </a:xfrm>
            <a:prstGeom prst="rect">
              <a:avLst/>
            </a:prstGeom>
            <a:noFill/>
          </p:spPr>
          <p:txBody>
            <a:bodyPr wrap="square" lIns="101600" tIns="38100" rIns="76200" bIns="38100" rtlCol="0">
              <a:noAutofit/>
            </a:bodyPr>
            <a:lstStyle>
              <a:defPPr>
                <a:defRPr lang="zh-CN"/>
              </a:defPPr>
              <a:lvl1pPr>
                <a:defRPr sz="2400" spc="200">
                  <a:latin typeface="微软雅黑" panose="020B0503020204020204" charset="-122"/>
                  <a:ea typeface="微软雅黑" panose="020B0503020204020204" charset="-122"/>
                </a:defRPr>
              </a:lvl1pPr>
            </a:lstStyle>
            <a:p>
              <a:r>
                <a:rPr lang="zh-CN" altLang="en-US" sz="1800" b="1" dirty="0">
                  <a:solidFill>
                    <a:srgbClr val="000000">
                      <a:lumMod val="75000"/>
                      <a:lumOff val="25000"/>
                    </a:srgbClr>
                  </a:solidFill>
                  <a:uFillTx/>
                  <a:latin typeface="Arial" panose="020B0604020202020204" pitchFamily="34" charset="0"/>
                </a:rPr>
                <a:t>公平性与公正性</a:t>
              </a:r>
              <a:endParaRPr lang="zh-CN" altLang="en-US" sz="1800" b="1" dirty="0">
                <a:solidFill>
                  <a:srgbClr val="000000">
                    <a:lumMod val="75000"/>
                    <a:lumOff val="25000"/>
                  </a:srgbClr>
                </a:solidFill>
                <a:uFillTx/>
                <a:latin typeface="Arial" panose="020B0604020202020204" pitchFamily="34" charset="0"/>
              </a:endParaRPr>
            </a:p>
          </p:txBody>
        </p:sp>
        <p:sp>
          <p:nvSpPr>
            <p:cNvPr id="167" name="矩形 166"/>
            <p:cNvSpPr/>
            <p:nvPr>
              <p:custDataLst>
                <p:tags r:id="rId19"/>
              </p:custDataLst>
            </p:nvPr>
          </p:nvSpPr>
          <p:spPr>
            <a:xfrm>
              <a:off x="2337" y="7239"/>
              <a:ext cx="7008" cy="3674"/>
            </a:xfrm>
            <a:prstGeom prst="rect">
              <a:avLst/>
            </a:prstGeom>
            <a:solidFill>
              <a:srgbClr val="FFFFFF">
                <a:lumMod val="75000"/>
                <a:alpha val="70000"/>
              </a:srgb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600" b="1">
                <a:solidFill>
                  <a:srgbClr val="FFFFFF"/>
                </a:solidFill>
                <a:latin typeface="微软雅黑" panose="020B0503020204020204" charset="-122"/>
              </a:endParaRPr>
            </a:p>
          </p:txBody>
        </p:sp>
        <p:sp>
          <p:nvSpPr>
            <p:cNvPr id="168" name="矩形 167"/>
            <p:cNvSpPr/>
            <p:nvPr>
              <p:custDataLst>
                <p:tags r:id="rId20"/>
              </p:custDataLst>
            </p:nvPr>
          </p:nvSpPr>
          <p:spPr>
            <a:xfrm>
              <a:off x="2191" y="7062"/>
              <a:ext cx="6962" cy="3681"/>
            </a:xfrm>
            <a:prstGeom prst="rect">
              <a:avLst/>
            </a:prstGeom>
            <a:solidFill>
              <a:srgbClr val="FFFFFF"/>
            </a:solidFill>
            <a:ln w="31750">
              <a:solidFill>
                <a:srgbClr val="44546A">
                  <a:lumMod val="60000"/>
                  <a:lumOff val="40000"/>
                </a:srgbClr>
              </a:solid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600" b="1">
                <a:solidFill>
                  <a:srgbClr val="FFFFFF"/>
                </a:solidFill>
                <a:latin typeface="微软雅黑" panose="020B0503020204020204" charset="-122"/>
              </a:endParaRPr>
            </a:p>
          </p:txBody>
        </p:sp>
        <p:sp>
          <p:nvSpPr>
            <p:cNvPr id="173" name="矩形 172"/>
            <p:cNvSpPr/>
            <p:nvPr>
              <p:custDataLst>
                <p:tags r:id="rId21"/>
              </p:custDataLst>
            </p:nvPr>
          </p:nvSpPr>
          <p:spPr>
            <a:xfrm>
              <a:off x="6079" y="6595"/>
              <a:ext cx="922" cy="922"/>
            </a:xfrm>
            <a:prstGeom prst="rect">
              <a:avLst/>
            </a:prstGeom>
            <a:solidFill>
              <a:srgbClr val="44546A"/>
            </a:solidFill>
            <a:ln w="44450">
              <a:solidFill>
                <a:srgbClr val="FFFFFF"/>
              </a:solid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600" b="1">
                <a:solidFill>
                  <a:srgbClr val="FFFFFF"/>
                </a:solidFill>
                <a:latin typeface="微软雅黑" panose="020B0503020204020204" charset="-122"/>
              </a:endParaRPr>
            </a:p>
          </p:txBody>
        </p:sp>
        <p:sp>
          <p:nvSpPr>
            <p:cNvPr id="174" name="文本框 173"/>
            <p:cNvSpPr txBox="1"/>
            <p:nvPr>
              <p:custDataLst>
                <p:tags r:id="rId22"/>
              </p:custDataLst>
            </p:nvPr>
          </p:nvSpPr>
          <p:spPr>
            <a:xfrm>
              <a:off x="6171" y="6716"/>
              <a:ext cx="739" cy="770"/>
            </a:xfrm>
            <a:prstGeom prst="rect">
              <a:avLst/>
            </a:prstGeom>
            <a:noFill/>
          </p:spPr>
          <p:txBody>
            <a:bodyPr wrap="square" lIns="0" tIns="0" rIns="0" bIns="0" rtlCol="0">
              <a:spAutoFit/>
            </a:bodyPr>
            <a:lstStyle/>
            <a:p>
              <a:pPr algn="ctr"/>
              <a:r>
                <a:rPr lang="en-US" altLang="zh-CN" sz="2800" b="1" dirty="0">
                  <a:solidFill>
                    <a:srgbClr val="FFFFFF"/>
                  </a:solidFill>
                </a:rPr>
                <a:t>4</a:t>
              </a:r>
              <a:endParaRPr lang="en-US" altLang="zh-CN" sz="2800" b="1" dirty="0">
                <a:solidFill>
                  <a:srgbClr val="FFFFFF"/>
                </a:solidFill>
              </a:endParaRPr>
            </a:p>
          </p:txBody>
        </p:sp>
        <p:sp>
          <p:nvSpPr>
            <p:cNvPr id="171" name="文本框 170"/>
            <p:cNvSpPr txBox="1"/>
            <p:nvPr>
              <p:custDataLst>
                <p:tags r:id="rId23"/>
              </p:custDataLst>
            </p:nvPr>
          </p:nvSpPr>
          <p:spPr>
            <a:xfrm>
              <a:off x="2280" y="7843"/>
              <a:ext cx="6784" cy="3159"/>
            </a:xfrm>
            <a:prstGeom prst="rect">
              <a:avLst/>
            </a:prstGeom>
            <a:noFill/>
          </p:spPr>
          <p:txBody>
            <a:bodyPr wrap="square" lIns="101600" tIns="0" rIns="82550" bIns="0" rtlCol="0">
              <a:noAutofit/>
            </a:bodyPr>
            <a:lstStyle>
              <a:defPPr>
                <a:defRPr lang="zh-CN"/>
              </a:defPPr>
              <a:lvl1pPr fontAlgn="auto">
                <a:lnSpc>
                  <a:spcPct val="130000"/>
                </a:lnSpc>
                <a:spcAft>
                  <a:spcPts val="1000"/>
                </a:spcAft>
                <a:defRPr sz="1600" spc="150"/>
              </a:lvl1pPr>
            </a:lstStyle>
            <a:p>
              <a:pPr lvl="0" algn="l"/>
              <a:r>
                <a:rPr lang="zh-CN" altLang="en-US" dirty="0">
                  <a:solidFill>
                    <a:schemeClr val="tx1"/>
                  </a:solidFill>
                  <a:uFillTx/>
                  <a:latin typeface="Arial" panose="020B0604020202020204" pitchFamily="34" charset="0"/>
                  <a:ea typeface="微软雅黑" panose="020B0503020204020204" charset="-122"/>
                </a:rPr>
                <a:t>员工日常表现良好，偶尔发生过失，且检讨态度较好的，处分时可从轻；日常表现不佳，经常发生过失，检讨态度较差的，处分应从重；对重复犯同样过失的员工，应加重处罚。</a:t>
              </a:r>
              <a:endParaRPr lang="zh-CN" altLang="en-US" dirty="0">
                <a:solidFill>
                  <a:schemeClr val="tx1"/>
                </a:solidFill>
                <a:uFillTx/>
                <a:latin typeface="Arial" panose="020B0604020202020204" pitchFamily="34" charset="0"/>
                <a:ea typeface="微软雅黑" panose="020B0503020204020204" charset="-122"/>
              </a:endParaRPr>
            </a:p>
          </p:txBody>
        </p:sp>
        <p:sp>
          <p:nvSpPr>
            <p:cNvPr id="172" name="文本框 171"/>
            <p:cNvSpPr txBox="1"/>
            <p:nvPr>
              <p:custDataLst>
                <p:tags r:id="rId24"/>
              </p:custDataLst>
            </p:nvPr>
          </p:nvSpPr>
          <p:spPr>
            <a:xfrm>
              <a:off x="2668" y="7239"/>
              <a:ext cx="4490" cy="604"/>
            </a:xfrm>
            <a:prstGeom prst="rect">
              <a:avLst/>
            </a:prstGeom>
            <a:noFill/>
          </p:spPr>
          <p:txBody>
            <a:bodyPr wrap="square" lIns="101600" tIns="38100" rIns="76200" bIns="38100" rtlCol="0">
              <a:noAutofit/>
            </a:bodyPr>
            <a:lstStyle>
              <a:defPPr>
                <a:defRPr lang="zh-CN"/>
              </a:defPPr>
              <a:lvl1pPr>
                <a:defRPr sz="2400" spc="200">
                  <a:latin typeface="微软雅黑" panose="020B0503020204020204" charset="-122"/>
                  <a:ea typeface="微软雅黑" panose="020B0503020204020204" charset="-122"/>
                </a:defRPr>
              </a:lvl1pPr>
            </a:lstStyle>
            <a:p>
              <a:r>
                <a:rPr lang="zh-CN" altLang="en-US" sz="1800" b="1" dirty="0">
                  <a:solidFill>
                    <a:srgbClr val="000000">
                      <a:lumMod val="75000"/>
                      <a:lumOff val="25000"/>
                    </a:srgbClr>
                  </a:solidFill>
                  <a:uFillTx/>
                  <a:latin typeface="Arial" panose="020B0604020202020204" pitchFamily="34" charset="0"/>
                </a:rPr>
                <a:t>合理性</a:t>
              </a:r>
              <a:endParaRPr lang="zh-CN" altLang="en-US" sz="1800" b="1" dirty="0">
                <a:solidFill>
                  <a:srgbClr val="000000">
                    <a:lumMod val="75000"/>
                    <a:lumOff val="25000"/>
                  </a:srgbClr>
                </a:solidFill>
                <a:uFillTx/>
                <a:latin typeface="Arial" panose="020B0604020202020204" pitchFamily="34" charset="0"/>
              </a:endParaRPr>
            </a:p>
          </p:txBody>
        </p:sp>
        <p:sp>
          <p:nvSpPr>
            <p:cNvPr id="176" name="矩形 175"/>
            <p:cNvSpPr/>
            <p:nvPr>
              <p:custDataLst>
                <p:tags r:id="rId25"/>
              </p:custDataLst>
            </p:nvPr>
          </p:nvSpPr>
          <p:spPr>
            <a:xfrm>
              <a:off x="10047" y="7239"/>
              <a:ext cx="6834" cy="3674"/>
            </a:xfrm>
            <a:prstGeom prst="rect">
              <a:avLst/>
            </a:prstGeom>
            <a:solidFill>
              <a:srgbClr val="FFFFFF">
                <a:lumMod val="75000"/>
                <a:alpha val="70000"/>
              </a:srgb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600" b="1">
                <a:solidFill>
                  <a:srgbClr val="FFFFFF"/>
                </a:solidFill>
                <a:latin typeface="微软雅黑" panose="020B0503020204020204" charset="-122"/>
              </a:endParaRPr>
            </a:p>
          </p:txBody>
        </p:sp>
        <p:sp>
          <p:nvSpPr>
            <p:cNvPr id="177" name="矩形 176"/>
            <p:cNvSpPr/>
            <p:nvPr>
              <p:custDataLst>
                <p:tags r:id="rId26"/>
              </p:custDataLst>
            </p:nvPr>
          </p:nvSpPr>
          <p:spPr>
            <a:xfrm>
              <a:off x="9855" y="7062"/>
              <a:ext cx="6833" cy="3681"/>
            </a:xfrm>
            <a:prstGeom prst="rect">
              <a:avLst/>
            </a:prstGeom>
            <a:solidFill>
              <a:srgbClr val="FFFFFF"/>
            </a:solidFill>
            <a:ln w="31750">
              <a:solidFill>
                <a:srgbClr val="44546A">
                  <a:lumMod val="60000"/>
                  <a:lumOff val="40000"/>
                </a:srgbClr>
              </a:solid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600" b="1">
                <a:solidFill>
                  <a:srgbClr val="FFFFFF"/>
                </a:solidFill>
                <a:latin typeface="微软雅黑" panose="020B0503020204020204" charset="-122"/>
              </a:endParaRPr>
            </a:p>
          </p:txBody>
        </p:sp>
        <p:sp>
          <p:nvSpPr>
            <p:cNvPr id="182" name="矩形 181"/>
            <p:cNvSpPr/>
            <p:nvPr>
              <p:custDataLst>
                <p:tags r:id="rId27"/>
              </p:custDataLst>
            </p:nvPr>
          </p:nvSpPr>
          <p:spPr>
            <a:xfrm>
              <a:off x="12008" y="6595"/>
              <a:ext cx="922" cy="922"/>
            </a:xfrm>
            <a:prstGeom prst="rect">
              <a:avLst/>
            </a:prstGeom>
            <a:solidFill>
              <a:srgbClr val="44546A"/>
            </a:solidFill>
            <a:ln w="44450">
              <a:solidFill>
                <a:srgbClr val="FFFFFF"/>
              </a:solid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600" b="1">
                <a:solidFill>
                  <a:srgbClr val="FFFFFF"/>
                </a:solidFill>
                <a:latin typeface="微软雅黑" panose="020B0503020204020204" charset="-122"/>
              </a:endParaRPr>
            </a:p>
          </p:txBody>
        </p:sp>
        <p:sp>
          <p:nvSpPr>
            <p:cNvPr id="183" name="文本框 182"/>
            <p:cNvSpPr txBox="1"/>
            <p:nvPr>
              <p:custDataLst>
                <p:tags r:id="rId28"/>
              </p:custDataLst>
            </p:nvPr>
          </p:nvSpPr>
          <p:spPr>
            <a:xfrm>
              <a:off x="12100" y="6716"/>
              <a:ext cx="739" cy="770"/>
            </a:xfrm>
            <a:prstGeom prst="rect">
              <a:avLst/>
            </a:prstGeom>
            <a:noFill/>
          </p:spPr>
          <p:txBody>
            <a:bodyPr wrap="square" lIns="0" tIns="0" rIns="0" bIns="0" rtlCol="0">
              <a:spAutoFit/>
            </a:bodyPr>
            <a:lstStyle/>
            <a:p>
              <a:pPr algn="ctr"/>
              <a:r>
                <a:rPr lang="en-US" altLang="zh-CN" sz="2800" b="1" dirty="0">
                  <a:solidFill>
                    <a:srgbClr val="FFFFFF"/>
                  </a:solidFill>
                </a:rPr>
                <a:t>5</a:t>
              </a:r>
              <a:endParaRPr lang="en-US" altLang="zh-CN" sz="2800" b="1" dirty="0">
                <a:solidFill>
                  <a:srgbClr val="FFFFFF"/>
                </a:solidFill>
              </a:endParaRPr>
            </a:p>
          </p:txBody>
        </p:sp>
        <p:sp>
          <p:nvSpPr>
            <p:cNvPr id="180" name="文本框 179"/>
            <p:cNvSpPr txBox="1"/>
            <p:nvPr>
              <p:custDataLst>
                <p:tags r:id="rId29"/>
              </p:custDataLst>
            </p:nvPr>
          </p:nvSpPr>
          <p:spPr>
            <a:xfrm>
              <a:off x="10047" y="7844"/>
              <a:ext cx="6537" cy="2622"/>
            </a:xfrm>
            <a:prstGeom prst="rect">
              <a:avLst/>
            </a:prstGeom>
            <a:noFill/>
          </p:spPr>
          <p:txBody>
            <a:bodyPr wrap="square" lIns="101600" tIns="0" rIns="82550" bIns="0" rtlCol="0">
              <a:noAutofit/>
            </a:bodyPr>
            <a:lstStyle>
              <a:defPPr>
                <a:defRPr lang="zh-CN"/>
              </a:defPPr>
              <a:lvl1pPr fontAlgn="auto">
                <a:lnSpc>
                  <a:spcPct val="130000"/>
                </a:lnSpc>
                <a:spcAft>
                  <a:spcPts val="1000"/>
                </a:spcAft>
                <a:defRPr sz="1600" spc="150"/>
              </a:lvl1pPr>
            </a:lstStyle>
            <a:p>
              <a:pPr lvl="0" algn="l"/>
              <a:r>
                <a:rPr lang="zh-CN" altLang="en-US" dirty="0">
                  <a:solidFill>
                    <a:schemeClr val="tx1"/>
                  </a:solidFill>
                  <a:uFillTx/>
                  <a:latin typeface="Arial" panose="020B0604020202020204" pitchFamily="34" charset="0"/>
                  <a:ea typeface="微软雅黑" panose="020B0503020204020204" charset="-122"/>
                </a:rPr>
                <a:t>员工对受到的处分有申诉的权利。在公司通过 OA 办公系统发布“处分公告”后的五个工作日内向人力资源中心提出书面申诉，人力资源中心应在收到申诉书后的十个工作日内给予明确答复。</a:t>
              </a:r>
              <a:endParaRPr lang="zh-CN" altLang="en-US" dirty="0">
                <a:solidFill>
                  <a:schemeClr val="tx1"/>
                </a:solidFill>
                <a:uFillTx/>
                <a:latin typeface="Arial" panose="020B0604020202020204" pitchFamily="34" charset="0"/>
                <a:ea typeface="微软雅黑" panose="020B0503020204020204" charset="-122"/>
              </a:endParaRPr>
            </a:p>
          </p:txBody>
        </p:sp>
        <p:sp>
          <p:nvSpPr>
            <p:cNvPr id="181" name="文本框 180"/>
            <p:cNvSpPr txBox="1"/>
            <p:nvPr>
              <p:custDataLst>
                <p:tags r:id="rId30"/>
              </p:custDataLst>
            </p:nvPr>
          </p:nvSpPr>
          <p:spPr>
            <a:xfrm>
              <a:off x="10047" y="7239"/>
              <a:ext cx="4490" cy="604"/>
            </a:xfrm>
            <a:prstGeom prst="rect">
              <a:avLst/>
            </a:prstGeom>
            <a:noFill/>
          </p:spPr>
          <p:txBody>
            <a:bodyPr wrap="square" lIns="101600" tIns="38100" rIns="76200" bIns="38100" rtlCol="0">
              <a:noAutofit/>
            </a:bodyPr>
            <a:lstStyle>
              <a:defPPr>
                <a:defRPr lang="zh-CN"/>
              </a:defPPr>
              <a:lvl1pPr>
                <a:defRPr sz="2400" spc="200">
                  <a:latin typeface="微软雅黑" panose="020B0503020204020204" charset="-122"/>
                  <a:ea typeface="微软雅黑" panose="020B0503020204020204" charset="-122"/>
                </a:defRPr>
              </a:lvl1pPr>
            </a:lstStyle>
            <a:p>
              <a:r>
                <a:rPr lang="zh-CN" altLang="en-US" sz="1800" b="1" dirty="0">
                  <a:solidFill>
                    <a:srgbClr val="000000">
                      <a:lumMod val="75000"/>
                      <a:lumOff val="25000"/>
                    </a:srgbClr>
                  </a:solidFill>
                  <a:uFillTx/>
                  <a:latin typeface="Arial" panose="020B0604020202020204" pitchFamily="34" charset="0"/>
                </a:rPr>
                <a:t>可申诉性</a:t>
              </a:r>
              <a:endParaRPr lang="zh-CN" altLang="en-US" sz="1800" b="1" dirty="0">
                <a:solidFill>
                  <a:srgbClr val="000000">
                    <a:lumMod val="75000"/>
                    <a:lumOff val="25000"/>
                  </a:srgbClr>
                </a:solidFill>
                <a:uFillTx/>
                <a:latin typeface="Arial" panose="020B0604020202020204" pitchFamily="34" charset="0"/>
              </a:endParaRPr>
            </a:p>
          </p:txBody>
        </p:sp>
      </p:grpSp>
    </p:spTree>
    <p:custDataLst>
      <p:tags r:id="rId3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0">
          <a:gsLst>
            <a:gs pos="98000">
              <a:srgbClr val="36907E"/>
            </a:gs>
            <a:gs pos="16000">
              <a:srgbClr val="ABDACB"/>
            </a:gs>
          </a:gsLst>
          <a:path path="circle">
            <a:fillToRect r="100000" b="100000"/>
          </a:path>
          <a:tileRect l="-100000" t="-100000"/>
        </a:gradFill>
        <a:effectLst/>
      </p:bgPr>
    </p:bg>
    <p:spTree>
      <p:nvGrpSpPr>
        <p:cNvPr id="1" name=""/>
        <p:cNvGrpSpPr/>
        <p:nvPr/>
      </p:nvGrpSpPr>
      <p:grpSpPr/>
      <p:grpSp>
        <p:nvGrpSpPr>
          <p:cNvPr id="4" name="组合 3"/>
          <p:cNvGrpSpPr/>
          <p:nvPr userDrawn="1"/>
        </p:nvGrpSpPr>
        <p:grpSpPr>
          <a:xfrm>
            <a:off x="310515" y="382270"/>
            <a:ext cx="622935" cy="581660"/>
            <a:chOff x="298460" y="987574"/>
            <a:chExt cx="288032" cy="279687"/>
          </a:xfrm>
        </p:grpSpPr>
        <p:sp>
          <p:nvSpPr>
            <p:cNvPr id="5" name="矩形 4"/>
            <p:cNvSpPr/>
            <p:nvPr/>
          </p:nvSpPr>
          <p:spPr>
            <a:xfrm>
              <a:off x="298460" y="987574"/>
              <a:ext cx="216024" cy="216024"/>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406472" y="1087241"/>
              <a:ext cx="180020" cy="180020"/>
            </a:xfrm>
            <a:prstGeom prst="rect">
              <a:avLst/>
            </a:prstGeom>
            <a:gradFill>
              <a:gsLst>
                <a:gs pos="0">
                  <a:srgbClr val="C99E69"/>
                </a:gs>
                <a:gs pos="100000">
                  <a:srgbClr val="C24328"/>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cxnSp>
        <p:nvCxnSpPr>
          <p:cNvPr id="6" name="直接连接符 5"/>
          <p:cNvCxnSpPr/>
          <p:nvPr userDrawn="1"/>
        </p:nvCxnSpPr>
        <p:spPr>
          <a:xfrm>
            <a:off x="1050925" y="963930"/>
            <a:ext cx="10447655" cy="8890"/>
          </a:xfrm>
          <a:prstGeom prst="line">
            <a:avLst/>
          </a:prstGeom>
          <a:ln>
            <a:gradFill>
              <a:gsLst>
                <a:gs pos="83000">
                  <a:srgbClr val="FFC000"/>
                </a:gs>
                <a:gs pos="0">
                  <a:srgbClr val="C00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435735" y="407670"/>
            <a:ext cx="4572000" cy="521970"/>
          </a:xfrm>
          <a:prstGeom prst="rect">
            <a:avLst/>
          </a:prstGeom>
          <a:noFill/>
        </p:spPr>
        <p:txBody>
          <a:bodyPr wrap="square" rtlCol="0">
            <a:spAutoFit/>
            <a:scene3d>
              <a:camera prst="orthographicFront"/>
              <a:lightRig rig="threePt" dir="t"/>
            </a:scene3d>
          </a:bodyPr>
          <a:p>
            <a:r>
              <a:rPr lang="zh-CN" altLang="en-US" sz="2800" b="1">
                <a:solidFill>
                  <a:schemeClr val="bg2">
                    <a:lumMod val="25000"/>
                  </a:schemeClr>
                </a:solidFill>
                <a:effectLst>
                  <a:outerShdw blurRad="63500" sx="102000" sy="102000" algn="ctr" rotWithShape="0">
                    <a:prstClr val="black">
                      <a:alpha val="40000"/>
                    </a:prstClr>
                  </a:outerShdw>
                </a:effectLst>
                <a:latin typeface="微软雅黑" panose="020B0503020204020204" charset="-122"/>
                <a:ea typeface="微软雅黑" panose="020B0503020204020204" charset="-122"/>
              </a:rPr>
              <a:t>四、处分审批程序</a:t>
            </a:r>
            <a:endParaRPr lang="zh-CN" altLang="en-US" sz="2800" b="1">
              <a:solidFill>
                <a:schemeClr val="bg2">
                  <a:lumMod val="25000"/>
                </a:schemeClr>
              </a:solidFill>
              <a:effectLst>
                <a:outerShdw blurRad="63500" sx="102000" sy="102000" algn="ctr" rotWithShape="0">
                  <a:prstClr val="black">
                    <a:alpha val="40000"/>
                  </a:prstClr>
                </a:outerShdw>
              </a:effectLst>
              <a:latin typeface="微软雅黑" panose="020B0503020204020204" charset="-122"/>
              <a:ea typeface="微软雅黑" panose="020B0503020204020204" charset="-122"/>
            </a:endParaRPr>
          </a:p>
        </p:txBody>
      </p:sp>
      <p:graphicFrame>
        <p:nvGraphicFramePr>
          <p:cNvPr id="2" name="表格 1"/>
          <p:cNvGraphicFramePr/>
          <p:nvPr/>
        </p:nvGraphicFramePr>
        <p:xfrm>
          <a:off x="1050925" y="1739900"/>
          <a:ext cx="10579735" cy="3724275"/>
        </p:xfrm>
        <a:graphic>
          <a:graphicData uri="http://schemas.openxmlformats.org/drawingml/2006/table">
            <a:tbl>
              <a:tblPr firstRow="1" bandRow="1">
                <a:tableStyleId>{5C22544A-7EE6-4342-B048-85BDC9FD1C3A}</a:tableStyleId>
              </a:tblPr>
              <a:tblGrid>
                <a:gridCol w="2115820"/>
                <a:gridCol w="2176780"/>
                <a:gridCol w="2520315"/>
                <a:gridCol w="1944370"/>
                <a:gridCol w="1822450"/>
              </a:tblGrid>
              <a:tr h="507365">
                <a:tc>
                  <a:txBody>
                    <a:bodyPr/>
                    <a:p>
                      <a:pPr algn="ctr">
                        <a:buNone/>
                      </a:pPr>
                      <a:r>
                        <a:rPr lang="zh-CN" altLang="en-US" sz="1600">
                          <a:latin typeface="微软雅黑" panose="020B0503020204020204" charset="-122"/>
                          <a:ea typeface="微软雅黑" panose="020B0503020204020204" charset="-122"/>
                        </a:rPr>
                        <a:t>处分种类</a:t>
                      </a:r>
                      <a:endParaRPr lang="zh-CN" altLang="en-US" sz="1600">
                        <a:latin typeface="微软雅黑" panose="020B0503020204020204" charset="-122"/>
                        <a:ea typeface="微软雅黑" panose="020B0503020204020204" charset="-122"/>
                      </a:endParaRPr>
                    </a:p>
                  </a:txBody>
                  <a:tcPr anchor="ctr" anchorCtr="0">
                    <a:gradFill>
                      <a:gsLst>
                        <a:gs pos="98000">
                          <a:srgbClr val="36907E"/>
                        </a:gs>
                        <a:gs pos="16000">
                          <a:srgbClr val="ABDACB"/>
                        </a:gs>
                      </a:gsLst>
                      <a:path path="circle">
                        <a:fillToRect r="100000" b="100000"/>
                      </a:path>
                      <a:tileRect l="-100000" t="-100000"/>
                    </a:gradFill>
                  </a:tcPr>
                </a:tc>
                <a:tc>
                  <a:txBody>
                    <a:bodyPr/>
                    <a:p>
                      <a:pPr algn="ctr">
                        <a:buNone/>
                      </a:pPr>
                      <a:r>
                        <a:rPr lang="zh-CN" altLang="en-US" sz="1600">
                          <a:latin typeface="微软雅黑" panose="020B0503020204020204" charset="-122"/>
                          <a:ea typeface="微软雅黑" panose="020B0503020204020204" charset="-122"/>
                        </a:rPr>
                        <a:t>申报</a:t>
                      </a:r>
                      <a:endParaRPr lang="zh-CN" altLang="en-US" sz="1600">
                        <a:latin typeface="微软雅黑" panose="020B0503020204020204" charset="-122"/>
                        <a:ea typeface="微软雅黑" panose="020B0503020204020204" charset="-122"/>
                      </a:endParaRPr>
                    </a:p>
                  </a:txBody>
                  <a:tcPr anchor="ctr" anchorCtr="0">
                    <a:gradFill>
                      <a:gsLst>
                        <a:gs pos="98000">
                          <a:srgbClr val="36907E"/>
                        </a:gs>
                        <a:gs pos="16000">
                          <a:srgbClr val="ABDACB"/>
                        </a:gs>
                      </a:gsLst>
                      <a:path path="circle">
                        <a:fillToRect r="100000" b="100000"/>
                      </a:path>
                      <a:tileRect l="-100000" t="-100000"/>
                    </a:gradFill>
                  </a:tcPr>
                </a:tc>
                <a:tc>
                  <a:txBody>
                    <a:bodyPr/>
                    <a:p>
                      <a:pPr algn="ctr">
                        <a:buNone/>
                      </a:pPr>
                      <a:r>
                        <a:rPr lang="zh-CN" altLang="en-US" sz="1600">
                          <a:latin typeface="微软雅黑" panose="020B0503020204020204" charset="-122"/>
                          <a:ea typeface="微软雅黑" panose="020B0503020204020204" charset="-122"/>
                        </a:rPr>
                        <a:t>复核</a:t>
                      </a:r>
                      <a:endParaRPr lang="zh-CN" altLang="en-US" sz="1600">
                        <a:latin typeface="微软雅黑" panose="020B0503020204020204" charset="-122"/>
                        <a:ea typeface="微软雅黑" panose="020B0503020204020204" charset="-122"/>
                      </a:endParaRPr>
                    </a:p>
                  </a:txBody>
                  <a:tcPr anchor="ctr" anchorCtr="0">
                    <a:gradFill>
                      <a:gsLst>
                        <a:gs pos="98000">
                          <a:srgbClr val="36907E"/>
                        </a:gs>
                        <a:gs pos="16000">
                          <a:srgbClr val="ABDACB"/>
                        </a:gs>
                      </a:gsLst>
                      <a:path path="circle">
                        <a:fillToRect r="100000" b="100000"/>
                      </a:path>
                      <a:tileRect l="-100000" t="-100000"/>
                    </a:gradFill>
                  </a:tcPr>
                </a:tc>
                <a:tc>
                  <a:txBody>
                    <a:bodyPr/>
                    <a:p>
                      <a:pPr algn="ctr">
                        <a:buNone/>
                      </a:pPr>
                      <a:r>
                        <a:rPr lang="zh-CN" altLang="en-US" sz="1600">
                          <a:latin typeface="微软雅黑" panose="020B0503020204020204" charset="-122"/>
                          <a:ea typeface="微软雅黑" panose="020B0503020204020204" charset="-122"/>
                        </a:rPr>
                        <a:t>批准</a:t>
                      </a:r>
                      <a:endParaRPr lang="zh-CN" altLang="en-US" sz="1600">
                        <a:latin typeface="微软雅黑" panose="020B0503020204020204" charset="-122"/>
                        <a:ea typeface="微软雅黑" panose="020B0503020204020204" charset="-122"/>
                      </a:endParaRPr>
                    </a:p>
                  </a:txBody>
                  <a:tcPr anchor="ctr" anchorCtr="0">
                    <a:gradFill>
                      <a:gsLst>
                        <a:gs pos="98000">
                          <a:srgbClr val="36907E"/>
                        </a:gs>
                        <a:gs pos="16000">
                          <a:srgbClr val="ABDACB"/>
                        </a:gs>
                      </a:gsLst>
                      <a:path path="circle">
                        <a:fillToRect r="100000" b="100000"/>
                      </a:path>
                      <a:tileRect l="-100000" t="-100000"/>
                    </a:gradFill>
                  </a:tcPr>
                </a:tc>
                <a:tc>
                  <a:txBody>
                    <a:bodyPr/>
                    <a:p>
                      <a:pPr algn="ctr">
                        <a:buNone/>
                      </a:pPr>
                      <a:r>
                        <a:rPr lang="zh-CN" altLang="en-US" sz="1600">
                          <a:latin typeface="微软雅黑" panose="020B0503020204020204" charset="-122"/>
                          <a:ea typeface="微软雅黑" panose="020B0503020204020204" charset="-122"/>
                        </a:rPr>
                        <a:t>执行与备案</a:t>
                      </a:r>
                      <a:endParaRPr lang="zh-CN" altLang="en-US" sz="1600">
                        <a:latin typeface="微软雅黑" panose="020B0503020204020204" charset="-122"/>
                        <a:ea typeface="微软雅黑" panose="020B0503020204020204" charset="-122"/>
                      </a:endParaRPr>
                    </a:p>
                  </a:txBody>
                  <a:tcPr anchor="ctr" anchorCtr="0">
                    <a:gradFill>
                      <a:gsLst>
                        <a:gs pos="98000">
                          <a:srgbClr val="36907E"/>
                        </a:gs>
                        <a:gs pos="16000">
                          <a:srgbClr val="ABDACB"/>
                        </a:gs>
                      </a:gsLst>
                      <a:path path="circle">
                        <a:fillToRect r="100000" b="100000"/>
                      </a:path>
                      <a:tileRect l="-100000" t="-100000"/>
                    </a:gradFill>
                  </a:tcPr>
                </a:tc>
              </a:tr>
              <a:tr h="742950">
                <a:tc>
                  <a:txBody>
                    <a:bodyPr/>
                    <a:p>
                      <a:pPr algn="l">
                        <a:buNone/>
                      </a:pPr>
                      <a:r>
                        <a:rPr lang="zh-CN" altLang="en-US" sz="1800">
                          <a:solidFill>
                            <a:schemeClr val="tx1"/>
                          </a:solidFill>
                          <a:latin typeface="微软雅黑" panose="020B0503020204020204" charset="-122"/>
                          <a:ea typeface="微软雅黑" panose="020B0503020204020204" charset="-122"/>
                          <a:cs typeface="微软雅黑" panose="020B0503020204020204" charset="-122"/>
                          <a:sym typeface="+mn-ea"/>
                        </a:rPr>
                        <a:t>A-通报批评</a:t>
                      </a:r>
                      <a:endParaRPr lang="zh-CN" altLang="en-US" sz="1800">
                        <a:solidFill>
                          <a:schemeClr val="tx1"/>
                        </a:solidFill>
                        <a:latin typeface="微软雅黑" panose="020B0503020204020204" charset="-122"/>
                        <a:ea typeface="微软雅黑" panose="020B0503020204020204" charset="-122"/>
                        <a:cs typeface="微软雅黑" panose="020B0503020204020204" charset="-122"/>
                        <a:sym typeface="+mn-ea"/>
                      </a:endParaRPr>
                    </a:p>
                  </a:txBody>
                  <a:tcPr anchor="ctr" anchorCtr="0">
                    <a:gradFill>
                      <a:gsLst>
                        <a:gs pos="98000">
                          <a:srgbClr val="36907E"/>
                        </a:gs>
                        <a:gs pos="16000">
                          <a:srgbClr val="ABDACB"/>
                        </a:gs>
                      </a:gsLst>
                      <a:path path="circle">
                        <a:fillToRect r="100000" b="100000"/>
                      </a:path>
                      <a:tileRect l="-100000" t="-100000"/>
                    </a:gradFill>
                  </a:tcPr>
                </a:tc>
                <a:tc>
                  <a:txBody>
                    <a:bodyPr/>
                    <a:p>
                      <a:pPr algn="ctr">
                        <a:buNone/>
                      </a:pPr>
                      <a:r>
                        <a:rPr lang="zh-CN" altLang="en-US">
                          <a:solidFill>
                            <a:schemeClr val="tx1"/>
                          </a:solidFill>
                          <a:latin typeface="微软雅黑" panose="020B0503020204020204" charset="-122"/>
                          <a:ea typeface="微软雅黑" panose="020B0503020204020204" charset="-122"/>
                        </a:rPr>
                        <a:t>部门主管</a:t>
                      </a:r>
                      <a:endParaRPr lang="zh-CN" altLang="en-US">
                        <a:solidFill>
                          <a:schemeClr val="tx1"/>
                        </a:solidFill>
                        <a:latin typeface="微软雅黑" panose="020B0503020204020204" charset="-122"/>
                        <a:ea typeface="微软雅黑" panose="020B0503020204020204" charset="-122"/>
                      </a:endParaRPr>
                    </a:p>
                  </a:txBody>
                  <a:tcPr anchor="ctr" anchorCtr="0">
                    <a:gradFill>
                      <a:gsLst>
                        <a:gs pos="98000">
                          <a:srgbClr val="36907E"/>
                        </a:gs>
                        <a:gs pos="16000">
                          <a:srgbClr val="ABDACB"/>
                        </a:gs>
                      </a:gsLst>
                      <a:path path="circle">
                        <a:fillToRect r="100000" b="100000"/>
                      </a:path>
                      <a:tileRect l="-100000" t="-100000"/>
                    </a:gradFill>
                  </a:tcPr>
                </a:tc>
                <a:tc>
                  <a:txBody>
                    <a:bodyPr/>
                    <a:p>
                      <a:pPr algn="ctr">
                        <a:buNone/>
                      </a:pPr>
                      <a:r>
                        <a:rPr lang="zh-CN" altLang="en-US">
                          <a:solidFill>
                            <a:schemeClr val="tx1"/>
                          </a:solidFill>
                          <a:latin typeface="微软雅黑" panose="020B0503020204020204" charset="-122"/>
                          <a:ea typeface="微软雅黑" panose="020B0503020204020204" charset="-122"/>
                        </a:rPr>
                        <a:t>部门经理/总监/公司人力资源部总监</a:t>
                      </a:r>
                      <a:endParaRPr lang="zh-CN" altLang="en-US">
                        <a:solidFill>
                          <a:schemeClr val="tx1"/>
                        </a:solidFill>
                        <a:latin typeface="微软雅黑" panose="020B0503020204020204" charset="-122"/>
                        <a:ea typeface="微软雅黑" panose="020B0503020204020204" charset="-122"/>
                      </a:endParaRPr>
                    </a:p>
                  </a:txBody>
                  <a:tcPr anchor="ctr" anchorCtr="0">
                    <a:gradFill>
                      <a:gsLst>
                        <a:gs pos="98000">
                          <a:srgbClr val="36907E"/>
                        </a:gs>
                        <a:gs pos="16000">
                          <a:srgbClr val="ABDACB"/>
                        </a:gs>
                      </a:gsLst>
                      <a:path path="circle">
                        <a:fillToRect r="100000" b="100000"/>
                      </a:path>
                      <a:tileRect l="-100000" t="-100000"/>
                    </a:gradFill>
                  </a:tcPr>
                </a:tc>
                <a:tc>
                  <a:txBody>
                    <a:bodyPr/>
                    <a:p>
                      <a:pPr algn="ctr">
                        <a:buNone/>
                      </a:pPr>
                      <a:r>
                        <a:rPr lang="zh-CN" altLang="en-US">
                          <a:solidFill>
                            <a:schemeClr val="tx1"/>
                          </a:solidFill>
                          <a:latin typeface="微软雅黑" panose="020B0503020204020204" charset="-122"/>
                          <a:ea typeface="微软雅黑" panose="020B0503020204020204" charset="-122"/>
                        </a:rPr>
                        <a:t>HR 分管副总经理</a:t>
                      </a:r>
                      <a:endParaRPr lang="zh-CN" altLang="en-US">
                        <a:solidFill>
                          <a:schemeClr val="tx1"/>
                        </a:solidFill>
                        <a:latin typeface="微软雅黑" panose="020B0503020204020204" charset="-122"/>
                        <a:ea typeface="微软雅黑" panose="020B0503020204020204" charset="-122"/>
                      </a:endParaRPr>
                    </a:p>
                  </a:txBody>
                  <a:tcPr anchor="ctr" anchorCtr="0">
                    <a:gradFill>
                      <a:gsLst>
                        <a:gs pos="98000">
                          <a:srgbClr val="36907E"/>
                        </a:gs>
                        <a:gs pos="16000">
                          <a:srgbClr val="ABDACB"/>
                        </a:gs>
                      </a:gsLst>
                      <a:path path="circle">
                        <a:fillToRect r="100000" b="100000"/>
                      </a:path>
                      <a:tileRect l="-100000" t="-100000"/>
                    </a:gradFill>
                  </a:tcPr>
                </a:tc>
                <a:tc rowSpan="5">
                  <a:txBody>
                    <a:bodyPr/>
                    <a:p>
                      <a:pPr algn="ctr">
                        <a:buNone/>
                      </a:pPr>
                      <a:r>
                        <a:rPr lang="zh-CN" altLang="en-US">
                          <a:solidFill>
                            <a:schemeClr val="tx1"/>
                          </a:solidFill>
                          <a:latin typeface="微软雅黑" panose="020B0503020204020204" charset="-122"/>
                          <a:ea typeface="微软雅黑" panose="020B0503020204020204" charset="-122"/>
                        </a:rPr>
                        <a:t>公司人力资源</a:t>
                      </a:r>
                      <a:endParaRPr lang="zh-CN" altLang="en-US">
                        <a:solidFill>
                          <a:schemeClr val="tx1"/>
                        </a:solidFill>
                        <a:latin typeface="微软雅黑" panose="020B0503020204020204" charset="-122"/>
                        <a:ea typeface="微软雅黑" panose="020B0503020204020204" charset="-122"/>
                      </a:endParaRPr>
                    </a:p>
                    <a:p>
                      <a:pPr algn="ctr">
                        <a:buNone/>
                      </a:pPr>
                      <a:r>
                        <a:rPr lang="zh-CN" altLang="en-US">
                          <a:solidFill>
                            <a:schemeClr val="tx1"/>
                          </a:solidFill>
                          <a:latin typeface="微软雅黑" panose="020B0503020204020204" charset="-122"/>
                          <a:ea typeface="微软雅黑" panose="020B0503020204020204" charset="-122"/>
                        </a:rPr>
                        <a:t>部</a:t>
                      </a:r>
                      <a:endParaRPr lang="zh-CN" altLang="en-US">
                        <a:solidFill>
                          <a:schemeClr val="tx1"/>
                        </a:solidFill>
                        <a:latin typeface="微软雅黑" panose="020B0503020204020204" charset="-122"/>
                        <a:ea typeface="微软雅黑" panose="020B0503020204020204" charset="-122"/>
                      </a:endParaRPr>
                    </a:p>
                  </a:txBody>
                  <a:tcPr anchor="ctr" anchorCtr="0">
                    <a:gradFill>
                      <a:gsLst>
                        <a:gs pos="98000">
                          <a:srgbClr val="36907E"/>
                        </a:gs>
                        <a:gs pos="16000">
                          <a:srgbClr val="ABDACB"/>
                        </a:gs>
                      </a:gsLst>
                      <a:path path="circle">
                        <a:fillToRect r="100000" b="100000"/>
                      </a:path>
                      <a:tileRect l="-100000" t="-100000"/>
                    </a:gradFill>
                  </a:tcPr>
                </a:tc>
              </a:tr>
              <a:tr h="618490">
                <a:tc>
                  <a:txBody>
                    <a:bodyPr/>
                    <a:p>
                      <a:pPr algn="l">
                        <a:buNone/>
                      </a:pPr>
                      <a:r>
                        <a:rPr lang="zh-CN" altLang="en-US" sz="1800">
                          <a:solidFill>
                            <a:schemeClr val="tx1"/>
                          </a:solidFill>
                          <a:latin typeface="微软雅黑" panose="020B0503020204020204" charset="-122"/>
                          <a:ea typeface="微软雅黑" panose="020B0503020204020204" charset="-122"/>
                          <a:cs typeface="微软雅黑" panose="020B0503020204020204" charset="-122"/>
                          <a:sym typeface="+mn-ea"/>
                        </a:rPr>
                        <a:t>B-警告</a:t>
                      </a:r>
                      <a:endParaRPr lang="zh-CN" altLang="en-US" sz="1800">
                        <a:solidFill>
                          <a:schemeClr val="tx1"/>
                        </a:solidFill>
                        <a:latin typeface="微软雅黑" panose="020B0503020204020204" charset="-122"/>
                        <a:ea typeface="微软雅黑" panose="020B0503020204020204" charset="-122"/>
                        <a:cs typeface="微软雅黑" panose="020B0503020204020204" charset="-122"/>
                        <a:sym typeface="+mn-ea"/>
                      </a:endParaRPr>
                    </a:p>
                  </a:txBody>
                  <a:tcPr anchor="ctr" anchorCtr="0">
                    <a:gradFill>
                      <a:gsLst>
                        <a:gs pos="98000">
                          <a:srgbClr val="36907E"/>
                        </a:gs>
                        <a:gs pos="16000">
                          <a:srgbClr val="ABDACB"/>
                        </a:gs>
                      </a:gsLst>
                      <a:path path="circle">
                        <a:fillToRect r="100000" b="100000"/>
                      </a:path>
                      <a:tileRect l="-100000" t="-100000"/>
                    </a:gradFill>
                  </a:tcPr>
                </a:tc>
                <a:tc>
                  <a:txBody>
                    <a:bodyPr/>
                    <a:p>
                      <a:pPr algn="ctr">
                        <a:buNone/>
                      </a:pPr>
                      <a:r>
                        <a:rPr lang="zh-CN" altLang="en-US">
                          <a:solidFill>
                            <a:schemeClr val="tx1"/>
                          </a:solidFill>
                          <a:latin typeface="微软雅黑" panose="020B0503020204020204" charset="-122"/>
                          <a:ea typeface="微软雅黑" panose="020B0503020204020204" charset="-122"/>
                        </a:rPr>
                        <a:t>部门主管/经理</a:t>
                      </a:r>
                      <a:endParaRPr lang="zh-CN" altLang="en-US">
                        <a:solidFill>
                          <a:schemeClr val="tx1"/>
                        </a:solidFill>
                        <a:latin typeface="微软雅黑" panose="020B0503020204020204" charset="-122"/>
                        <a:ea typeface="微软雅黑" panose="020B0503020204020204" charset="-122"/>
                      </a:endParaRPr>
                    </a:p>
                  </a:txBody>
                  <a:tcPr anchor="ctr" anchorCtr="0">
                    <a:gradFill>
                      <a:gsLst>
                        <a:gs pos="98000">
                          <a:srgbClr val="36907E"/>
                        </a:gs>
                        <a:gs pos="16000">
                          <a:srgbClr val="ABDACB"/>
                        </a:gs>
                      </a:gsLst>
                      <a:path path="circle">
                        <a:fillToRect r="100000" b="100000"/>
                      </a:path>
                      <a:tileRect l="-100000" t="-100000"/>
                    </a:gradFill>
                  </a:tcPr>
                </a:tc>
                <a:tc rowSpan="2">
                  <a:txBody>
                    <a:bodyPr/>
                    <a:p>
                      <a:pPr algn="ctr">
                        <a:buNone/>
                      </a:pPr>
                      <a:r>
                        <a:rPr lang="zh-CN" altLang="en-US">
                          <a:solidFill>
                            <a:schemeClr val="tx1"/>
                          </a:solidFill>
                          <a:latin typeface="微软雅黑" panose="020B0503020204020204" charset="-122"/>
                          <a:ea typeface="微软雅黑" panose="020B0503020204020204" charset="-122"/>
                        </a:rPr>
                        <a:t>部门总监/公司分管副总经理,HR 总监</a:t>
                      </a:r>
                      <a:endParaRPr lang="zh-CN" altLang="en-US">
                        <a:solidFill>
                          <a:schemeClr val="tx1"/>
                        </a:solidFill>
                        <a:latin typeface="微软雅黑" panose="020B0503020204020204" charset="-122"/>
                        <a:ea typeface="微软雅黑" panose="020B0503020204020204" charset="-122"/>
                      </a:endParaRPr>
                    </a:p>
                  </a:txBody>
                  <a:tcPr anchor="ctr" anchorCtr="0">
                    <a:gradFill>
                      <a:gsLst>
                        <a:gs pos="98000">
                          <a:srgbClr val="36907E"/>
                        </a:gs>
                        <a:gs pos="16000">
                          <a:srgbClr val="ABDACB"/>
                        </a:gs>
                      </a:gsLst>
                      <a:path path="circle">
                        <a:fillToRect r="100000" b="100000"/>
                      </a:path>
                      <a:tileRect l="-100000" t="-100000"/>
                    </a:gradFill>
                  </a:tcPr>
                </a:tc>
                <a:tc rowSpan="3">
                  <a:txBody>
                    <a:bodyPr/>
                    <a:p>
                      <a:pPr algn="ctr">
                        <a:buNone/>
                      </a:pPr>
                      <a:r>
                        <a:rPr lang="zh-CN" altLang="en-US">
                          <a:solidFill>
                            <a:schemeClr val="tx1"/>
                          </a:solidFill>
                          <a:latin typeface="微软雅黑" panose="020B0503020204020204" charset="-122"/>
                          <a:ea typeface="微软雅黑" panose="020B0503020204020204" charset="-122"/>
                        </a:rPr>
                        <a:t>总经理</a:t>
                      </a:r>
                      <a:endParaRPr lang="zh-CN" altLang="en-US">
                        <a:solidFill>
                          <a:schemeClr val="tx1"/>
                        </a:solidFill>
                        <a:latin typeface="微软雅黑" panose="020B0503020204020204" charset="-122"/>
                        <a:ea typeface="微软雅黑" panose="020B0503020204020204" charset="-122"/>
                      </a:endParaRPr>
                    </a:p>
                  </a:txBody>
                  <a:tcPr anchor="ctr" anchorCtr="0">
                    <a:gradFill>
                      <a:gsLst>
                        <a:gs pos="98000">
                          <a:srgbClr val="36907E"/>
                        </a:gs>
                        <a:gs pos="16000">
                          <a:srgbClr val="ABDACB"/>
                        </a:gs>
                      </a:gsLst>
                      <a:path path="circle">
                        <a:fillToRect r="100000" b="100000"/>
                      </a:path>
                      <a:tileRect l="-100000" t="-100000"/>
                    </a:gradFill>
                  </a:tcPr>
                </a:tc>
                <a:tc vMerge="1">
                  <a:tcPr anchor="ctr" anchorCtr="0"/>
                </a:tc>
              </a:tr>
              <a:tr h="617855">
                <a:tc>
                  <a:txBody>
                    <a:bodyPr/>
                    <a:p>
                      <a:pPr algn="l">
                        <a:buNone/>
                      </a:pPr>
                      <a:r>
                        <a:rPr lang="zh-CN" altLang="en-US" sz="1800">
                          <a:solidFill>
                            <a:schemeClr val="tx1"/>
                          </a:solidFill>
                          <a:latin typeface="微软雅黑" panose="020B0503020204020204" charset="-122"/>
                          <a:ea typeface="微软雅黑" panose="020B0503020204020204" charset="-122"/>
                          <a:cs typeface="微软雅黑" panose="020B0503020204020204" charset="-122"/>
                          <a:sym typeface="+mn-ea"/>
                        </a:rPr>
                        <a:t>C-记小过</a:t>
                      </a:r>
                      <a:endParaRPr lang="zh-CN" altLang="en-US" sz="1800">
                        <a:solidFill>
                          <a:schemeClr val="tx1"/>
                        </a:solidFill>
                        <a:latin typeface="微软雅黑" panose="020B0503020204020204" charset="-122"/>
                        <a:ea typeface="微软雅黑" panose="020B0503020204020204" charset="-122"/>
                        <a:cs typeface="微软雅黑" panose="020B0503020204020204" charset="-122"/>
                        <a:sym typeface="+mn-ea"/>
                      </a:endParaRPr>
                    </a:p>
                  </a:txBody>
                  <a:tcPr anchor="ctr" anchorCtr="0">
                    <a:gradFill>
                      <a:gsLst>
                        <a:gs pos="98000">
                          <a:srgbClr val="36907E"/>
                        </a:gs>
                        <a:gs pos="16000">
                          <a:srgbClr val="ABDACB"/>
                        </a:gs>
                      </a:gsLst>
                      <a:path path="circle">
                        <a:fillToRect r="100000" b="100000"/>
                      </a:path>
                      <a:tileRect l="-100000" t="-100000"/>
                    </a:gradFill>
                  </a:tcPr>
                </a:tc>
                <a:tc>
                  <a:txBody>
                    <a:bodyPr/>
                    <a:p>
                      <a:pPr algn="ctr">
                        <a:buNone/>
                      </a:pPr>
                      <a:r>
                        <a:rPr lang="zh-CN" altLang="en-US">
                          <a:solidFill>
                            <a:schemeClr val="tx1"/>
                          </a:solidFill>
                          <a:latin typeface="微软雅黑" panose="020B0503020204020204" charset="-122"/>
                          <a:ea typeface="微软雅黑" panose="020B0503020204020204" charset="-122"/>
                        </a:rPr>
                        <a:t>部门主管/经理</a:t>
                      </a:r>
                      <a:endParaRPr lang="zh-CN" altLang="en-US">
                        <a:solidFill>
                          <a:schemeClr val="tx1"/>
                        </a:solidFill>
                        <a:latin typeface="微软雅黑" panose="020B0503020204020204" charset="-122"/>
                        <a:ea typeface="微软雅黑" panose="020B0503020204020204" charset="-122"/>
                      </a:endParaRPr>
                    </a:p>
                  </a:txBody>
                  <a:tcPr anchor="ctr" anchorCtr="0">
                    <a:gradFill>
                      <a:gsLst>
                        <a:gs pos="98000">
                          <a:srgbClr val="36907E"/>
                        </a:gs>
                        <a:gs pos="16000">
                          <a:srgbClr val="ABDACB"/>
                        </a:gs>
                      </a:gsLst>
                      <a:path path="circle">
                        <a:fillToRect r="100000" b="100000"/>
                      </a:path>
                      <a:tileRect l="-100000" t="-100000"/>
                    </a:gradFill>
                  </a:tcPr>
                </a:tc>
                <a:tc vMerge="1">
                  <a:tcPr anchor="ctr" anchorCtr="0"/>
                </a:tc>
                <a:tc vMerge="1">
                  <a:tcPr anchor="ctr" anchorCtr="0"/>
                </a:tc>
                <a:tc vMerge="1">
                  <a:tcPr anchor="ctr" anchorCtr="0"/>
                </a:tc>
              </a:tr>
              <a:tr h="619125">
                <a:tc>
                  <a:txBody>
                    <a:bodyPr/>
                    <a:p>
                      <a:pPr algn="l">
                        <a:buNone/>
                      </a:pPr>
                      <a:r>
                        <a:rPr lang="zh-CN" altLang="en-US" sz="1800">
                          <a:solidFill>
                            <a:schemeClr val="tx1"/>
                          </a:solidFill>
                          <a:latin typeface="微软雅黑" panose="020B0503020204020204" charset="-122"/>
                          <a:ea typeface="微软雅黑" panose="020B0503020204020204" charset="-122"/>
                          <a:cs typeface="微软雅黑" panose="020B0503020204020204" charset="-122"/>
                          <a:sym typeface="+mn-ea"/>
                        </a:rPr>
                        <a:t>D-记大过</a:t>
                      </a:r>
                      <a:endParaRPr lang="zh-CN" altLang="en-US" sz="1800">
                        <a:solidFill>
                          <a:schemeClr val="tx1"/>
                        </a:solidFill>
                        <a:latin typeface="微软雅黑" panose="020B0503020204020204" charset="-122"/>
                        <a:ea typeface="微软雅黑" panose="020B0503020204020204" charset="-122"/>
                        <a:cs typeface="微软雅黑" panose="020B0503020204020204" charset="-122"/>
                        <a:sym typeface="+mn-ea"/>
                      </a:endParaRPr>
                    </a:p>
                  </a:txBody>
                  <a:tcPr anchor="ctr" anchorCtr="0">
                    <a:gradFill>
                      <a:gsLst>
                        <a:gs pos="98000">
                          <a:srgbClr val="36907E"/>
                        </a:gs>
                        <a:gs pos="16000">
                          <a:srgbClr val="ABDACB"/>
                        </a:gs>
                      </a:gsLst>
                      <a:path path="circle">
                        <a:fillToRect r="100000" b="100000"/>
                      </a:path>
                      <a:tileRect l="-100000" t="-100000"/>
                    </a:gradFill>
                  </a:tcPr>
                </a:tc>
                <a:tc rowSpan="2">
                  <a:txBody>
                    <a:bodyPr/>
                    <a:p>
                      <a:pPr algn="ctr">
                        <a:buNone/>
                      </a:pPr>
                      <a:r>
                        <a:rPr lang="zh-CN" altLang="en-US">
                          <a:solidFill>
                            <a:schemeClr val="tx1"/>
                          </a:solidFill>
                          <a:latin typeface="微软雅黑" panose="020B0503020204020204" charset="-122"/>
                          <a:ea typeface="微软雅黑" panose="020B0503020204020204" charset="-122"/>
                        </a:rPr>
                        <a:t>部门主管/经理/</a:t>
                      </a:r>
                      <a:endParaRPr lang="zh-CN" altLang="en-US">
                        <a:solidFill>
                          <a:schemeClr val="tx1"/>
                        </a:solidFill>
                        <a:latin typeface="微软雅黑" panose="020B0503020204020204" charset="-122"/>
                        <a:ea typeface="微软雅黑" panose="020B0503020204020204" charset="-122"/>
                      </a:endParaRPr>
                    </a:p>
                    <a:p>
                      <a:pPr algn="ctr">
                        <a:buNone/>
                      </a:pPr>
                      <a:r>
                        <a:rPr lang="zh-CN" altLang="en-US">
                          <a:solidFill>
                            <a:schemeClr val="tx1"/>
                          </a:solidFill>
                          <a:latin typeface="微软雅黑" panose="020B0503020204020204" charset="-122"/>
                          <a:ea typeface="微软雅黑" panose="020B0503020204020204" charset="-122"/>
                        </a:rPr>
                        <a:t>总监/分管副总</a:t>
                      </a:r>
                      <a:endParaRPr lang="zh-CN" altLang="en-US">
                        <a:solidFill>
                          <a:schemeClr val="tx1"/>
                        </a:solidFill>
                        <a:latin typeface="微软雅黑" panose="020B0503020204020204" charset="-122"/>
                        <a:ea typeface="微软雅黑" panose="020B0503020204020204" charset="-122"/>
                      </a:endParaRPr>
                    </a:p>
                  </a:txBody>
                  <a:tcPr anchor="ctr" anchorCtr="0">
                    <a:gradFill>
                      <a:gsLst>
                        <a:gs pos="98000">
                          <a:srgbClr val="36907E"/>
                        </a:gs>
                        <a:gs pos="16000">
                          <a:srgbClr val="ABDACB"/>
                        </a:gs>
                      </a:gsLst>
                      <a:path path="circle">
                        <a:fillToRect r="100000" b="100000"/>
                      </a:path>
                      <a:tileRect l="-100000" t="-100000"/>
                    </a:gradFill>
                  </a:tcPr>
                </a:tc>
                <a:tc rowSpan="2">
                  <a:txBody>
                    <a:bodyPr/>
                    <a:p>
                      <a:pPr algn="ctr">
                        <a:buNone/>
                      </a:pPr>
                      <a:r>
                        <a:rPr lang="zh-CN" altLang="en-US">
                          <a:solidFill>
                            <a:schemeClr val="tx1"/>
                          </a:solidFill>
                          <a:latin typeface="微软雅黑" panose="020B0503020204020204" charset="-122"/>
                          <a:ea typeface="微软雅黑" panose="020B0503020204020204" charset="-122"/>
                        </a:rPr>
                        <a:t>人力资源总监/HR 分管副总经理</a:t>
                      </a:r>
                      <a:endParaRPr lang="zh-CN" altLang="en-US">
                        <a:solidFill>
                          <a:schemeClr val="tx1"/>
                        </a:solidFill>
                        <a:latin typeface="微软雅黑" panose="020B0503020204020204" charset="-122"/>
                        <a:ea typeface="微软雅黑" panose="020B0503020204020204" charset="-122"/>
                      </a:endParaRPr>
                    </a:p>
                  </a:txBody>
                  <a:tcPr anchor="ctr" anchorCtr="0">
                    <a:gradFill>
                      <a:gsLst>
                        <a:gs pos="98000">
                          <a:srgbClr val="36907E"/>
                        </a:gs>
                        <a:gs pos="16000">
                          <a:srgbClr val="ABDACB"/>
                        </a:gs>
                      </a:gsLst>
                      <a:path path="circle">
                        <a:fillToRect r="100000" b="100000"/>
                      </a:path>
                      <a:tileRect l="-100000" t="-100000"/>
                    </a:gradFill>
                  </a:tcPr>
                </a:tc>
                <a:tc vMerge="1">
                  <a:tcPr anchor="ctr" anchorCtr="0"/>
                </a:tc>
                <a:tc vMerge="1">
                  <a:tcPr anchor="ctr" anchorCtr="0"/>
                </a:tc>
              </a:tr>
              <a:tr h="618490">
                <a:tc>
                  <a:txBody>
                    <a:bodyPr/>
                    <a:p>
                      <a:pPr algn="l">
                        <a:buNone/>
                      </a:pPr>
                      <a:r>
                        <a:rPr lang="zh-CN" altLang="en-US" sz="1800">
                          <a:solidFill>
                            <a:schemeClr val="tx1"/>
                          </a:solidFill>
                          <a:latin typeface="微软雅黑" panose="020B0503020204020204" charset="-122"/>
                          <a:ea typeface="微软雅黑" panose="020B0503020204020204" charset="-122"/>
                          <a:cs typeface="微软雅黑" panose="020B0503020204020204" charset="-122"/>
                          <a:sym typeface="+mn-ea"/>
                        </a:rPr>
                        <a:t>E-解除劳动关系</a:t>
                      </a:r>
                      <a:endParaRPr lang="zh-CN" altLang="en-US" sz="1800">
                        <a:solidFill>
                          <a:schemeClr val="tx1"/>
                        </a:solidFill>
                        <a:latin typeface="微软雅黑" panose="020B0503020204020204" charset="-122"/>
                        <a:ea typeface="微软雅黑" panose="020B0503020204020204" charset="-122"/>
                        <a:cs typeface="微软雅黑" panose="020B0503020204020204" charset="-122"/>
                        <a:sym typeface="+mn-ea"/>
                      </a:endParaRPr>
                    </a:p>
                  </a:txBody>
                  <a:tcPr anchor="ctr" anchorCtr="0">
                    <a:gradFill>
                      <a:gsLst>
                        <a:gs pos="98000">
                          <a:srgbClr val="36907E"/>
                        </a:gs>
                        <a:gs pos="16000">
                          <a:srgbClr val="ABDACB"/>
                        </a:gs>
                      </a:gsLst>
                      <a:path path="circle">
                        <a:fillToRect r="100000" b="100000"/>
                      </a:path>
                      <a:tileRect l="-100000" t="-100000"/>
                    </a:gradFill>
                  </a:tcPr>
                </a:tc>
                <a:tc vMerge="1">
                  <a:tcPr anchor="ctr" anchorCtr="0"/>
                </a:tc>
                <a:tc vMerge="1">
                  <a:tcPr anchor="ctr" anchorCtr="0"/>
                </a:tc>
                <a:tc>
                  <a:txBody>
                    <a:bodyPr/>
                    <a:p>
                      <a:pPr algn="ctr">
                        <a:buNone/>
                      </a:pPr>
                      <a:r>
                        <a:rPr lang="zh-CN" altLang="en-US">
                          <a:solidFill>
                            <a:schemeClr val="tx1"/>
                          </a:solidFill>
                          <a:latin typeface="微软雅黑" panose="020B0503020204020204" charset="-122"/>
                          <a:ea typeface="微软雅黑" panose="020B0503020204020204" charset="-122"/>
                        </a:rPr>
                        <a:t>董事长</a:t>
                      </a:r>
                      <a:endParaRPr lang="zh-CN" altLang="en-US">
                        <a:solidFill>
                          <a:schemeClr val="tx1"/>
                        </a:solidFill>
                        <a:latin typeface="微软雅黑" panose="020B0503020204020204" charset="-122"/>
                        <a:ea typeface="微软雅黑" panose="020B0503020204020204" charset="-122"/>
                      </a:endParaRPr>
                    </a:p>
                  </a:txBody>
                  <a:tcPr anchor="ctr" anchorCtr="0">
                    <a:gradFill>
                      <a:gsLst>
                        <a:gs pos="98000">
                          <a:srgbClr val="36907E"/>
                        </a:gs>
                        <a:gs pos="16000">
                          <a:srgbClr val="ABDACB"/>
                        </a:gs>
                      </a:gsLst>
                      <a:path path="circle">
                        <a:fillToRect r="100000" b="100000"/>
                      </a:path>
                      <a:tileRect l="-100000" t="-100000"/>
                    </a:gradFill>
                  </a:tcPr>
                </a:tc>
                <a:tc vMerge="1">
                  <a:tcPr anchor="ctr" anchorCtr="0"/>
                </a:tc>
              </a:tr>
            </a:tbl>
          </a:graphicData>
        </a:graphic>
      </p:graphicFrame>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0">
          <a:gsLst>
            <a:gs pos="98000">
              <a:srgbClr val="36907E"/>
            </a:gs>
            <a:gs pos="16000">
              <a:srgbClr val="ABDACB"/>
            </a:gs>
          </a:gsLst>
          <a:path path="circle">
            <a:fillToRect r="100000" b="100000"/>
          </a:path>
          <a:tileRect l="-100000" t="-100000"/>
        </a:gradFill>
        <a:effectLst/>
      </p:bgPr>
    </p:bg>
    <p:spTree>
      <p:nvGrpSpPr>
        <p:cNvPr id="1" name=""/>
        <p:cNvGrpSpPr/>
        <p:nvPr/>
      </p:nvGrpSpPr>
      <p:grpSpPr/>
      <p:grpSp>
        <p:nvGrpSpPr>
          <p:cNvPr id="4" name="组合 3"/>
          <p:cNvGrpSpPr/>
          <p:nvPr userDrawn="1"/>
        </p:nvGrpSpPr>
        <p:grpSpPr>
          <a:xfrm>
            <a:off x="310515" y="382270"/>
            <a:ext cx="622935" cy="581660"/>
            <a:chOff x="298460" y="987574"/>
            <a:chExt cx="288032" cy="279687"/>
          </a:xfrm>
        </p:grpSpPr>
        <p:sp>
          <p:nvSpPr>
            <p:cNvPr id="5" name="矩形 4"/>
            <p:cNvSpPr/>
            <p:nvPr/>
          </p:nvSpPr>
          <p:spPr>
            <a:xfrm>
              <a:off x="298460" y="987574"/>
              <a:ext cx="216024" cy="216024"/>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406472" y="1087241"/>
              <a:ext cx="180020" cy="180020"/>
            </a:xfrm>
            <a:prstGeom prst="rect">
              <a:avLst/>
            </a:prstGeom>
            <a:gradFill>
              <a:gsLst>
                <a:gs pos="0">
                  <a:srgbClr val="C99E69"/>
                </a:gs>
                <a:gs pos="100000">
                  <a:srgbClr val="C24328"/>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3" name="文本框 12"/>
          <p:cNvSpPr txBox="1"/>
          <p:nvPr/>
        </p:nvSpPr>
        <p:spPr>
          <a:xfrm>
            <a:off x="3356610" y="2423795"/>
            <a:ext cx="6607810" cy="1568450"/>
          </a:xfrm>
          <a:prstGeom prst="rect">
            <a:avLst/>
          </a:prstGeom>
          <a:noFill/>
        </p:spPr>
        <p:txBody>
          <a:bodyPr wrap="square" rtlCol="0">
            <a:spAutoFit/>
          </a:bodyPr>
          <a:p>
            <a:pPr algn="dist"/>
            <a:r>
              <a:rPr lang="zh-CN" altLang="en-US" sz="9600" b="1">
                <a:gradFill>
                  <a:gsLst>
                    <a:gs pos="4000">
                      <a:srgbClr val="D84768"/>
                    </a:gs>
                    <a:gs pos="100000">
                      <a:srgbClr val="FBC69A"/>
                    </a:gs>
                  </a:gsLst>
                  <a:path path="circle">
                    <a:fillToRect r="100000" b="100000"/>
                  </a:path>
                  <a:tileRect l="-100000" t="-100000"/>
                </a:gradFill>
                <a:effectLst>
                  <a:outerShdw blurRad="63500" sx="102000" sy="102000" algn="ctr" rotWithShape="0">
                    <a:prstClr val="black">
                      <a:alpha val="40000"/>
                    </a:prstClr>
                  </a:outerShdw>
                </a:effectLst>
                <a:latin typeface="本墨今宋" panose="02000000000000000000" charset="-122"/>
                <a:ea typeface="本墨今宋" panose="02000000000000000000" charset="-122"/>
              </a:rPr>
              <a:t>谢谢观看！</a:t>
            </a:r>
            <a:endParaRPr lang="zh-CN" altLang="en-US" sz="9600" b="1">
              <a:gradFill>
                <a:gsLst>
                  <a:gs pos="4000">
                    <a:srgbClr val="D84768"/>
                  </a:gs>
                  <a:gs pos="100000">
                    <a:srgbClr val="FBC69A"/>
                  </a:gs>
                </a:gsLst>
                <a:path path="circle">
                  <a:fillToRect r="100000" b="100000"/>
                </a:path>
                <a:tileRect l="-100000" t="-100000"/>
              </a:gradFill>
              <a:effectLst>
                <a:outerShdw blurRad="63500" sx="102000" sy="102000" algn="ctr" rotWithShape="0">
                  <a:prstClr val="black">
                    <a:alpha val="40000"/>
                  </a:prstClr>
                </a:outerShdw>
              </a:effectLst>
              <a:latin typeface="本墨今宋" panose="02000000000000000000" charset="-122"/>
              <a:ea typeface="本墨今宋" panose="02000000000000000000" charset="-122"/>
            </a:endParaRPr>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0">
          <a:gsLst>
            <a:gs pos="98000">
              <a:srgbClr val="36907E"/>
            </a:gs>
            <a:gs pos="16000">
              <a:srgbClr val="ABDACB"/>
            </a:gs>
          </a:gsLst>
          <a:path path="circle">
            <a:fillToRect r="100000" b="100000"/>
          </a:path>
          <a:tileRect l="-100000" t="-100000"/>
        </a:gradFill>
        <a:effectLst/>
      </p:bgPr>
    </p:bg>
    <p:spTree>
      <p:nvGrpSpPr>
        <p:cNvPr id="1" name=""/>
        <p:cNvGrpSpPr/>
        <p:nvPr/>
      </p:nvGrpSpPr>
      <p:grpSpPr/>
      <p:grpSp>
        <p:nvGrpSpPr>
          <p:cNvPr id="13" name="组合 12"/>
          <p:cNvGrpSpPr/>
          <p:nvPr/>
        </p:nvGrpSpPr>
        <p:grpSpPr>
          <a:xfrm>
            <a:off x="1188085" y="1698625"/>
            <a:ext cx="7385945" cy="3680460"/>
            <a:chOff x="2021" y="2225"/>
            <a:chExt cx="13020" cy="5796"/>
          </a:xfrm>
        </p:grpSpPr>
        <p:grpSp>
          <p:nvGrpSpPr>
            <p:cNvPr id="9" name="组合 8"/>
            <p:cNvGrpSpPr/>
            <p:nvPr/>
          </p:nvGrpSpPr>
          <p:grpSpPr>
            <a:xfrm>
              <a:off x="2117" y="2225"/>
              <a:ext cx="2305" cy="991"/>
              <a:chOff x="-2098995" y="-37930"/>
              <a:chExt cx="2736304" cy="628972"/>
            </a:xfrm>
          </p:grpSpPr>
          <p:sp>
            <p:nvSpPr>
              <p:cNvPr id="10" name="Freeform 7"/>
              <p:cNvSpPr/>
              <p:nvPr/>
            </p:nvSpPr>
            <p:spPr bwMode="auto">
              <a:xfrm>
                <a:off x="-2098995" y="-37930"/>
                <a:ext cx="2736304" cy="628972"/>
              </a:xfrm>
              <a:prstGeom prst="roundRect">
                <a:avLst>
                  <a:gd name="adj" fmla="val 10261"/>
                </a:avLst>
              </a:prstGeom>
              <a:gradFill flip="none" rotWithShape="1">
                <a:gsLst>
                  <a:gs pos="0">
                    <a:srgbClr val="E30000"/>
                  </a:gs>
                  <a:gs pos="100000">
                    <a:srgbClr val="760303"/>
                  </a:gs>
                </a:gsLst>
                <a:path path="circle">
                  <a:fillToRect l="50000" t="50000" r="50000" b="50000"/>
                </a:path>
                <a:tileRect/>
              </a:gradFill>
              <a:ln>
                <a:noFill/>
              </a:ln>
              <a:effectLst>
                <a:outerShdw blurRad="139700" dist="190500" dir="10800000" algn="r"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a:lstStyle/>
              <a:p>
                <a:endParaRPr lang="zh-CN" altLang="en-US" sz="500">
                  <a:latin typeface="Impact" panose="020B0806030902050204" pitchFamily="34" charset="0"/>
                  <a:ea typeface="微软雅黑" panose="020B0503020204020204" charset="-122"/>
                  <a:cs typeface="+mn-ea"/>
                  <a:sym typeface="Impact" panose="020B0806030902050204" pitchFamily="34" charset="0"/>
                </a:endParaRPr>
              </a:p>
            </p:txBody>
          </p:sp>
          <p:sp>
            <p:nvSpPr>
              <p:cNvPr id="11" name="AutoShape 12"/>
              <p:cNvSpPr>
                <a:spLocks noChangeArrowheads="1"/>
              </p:cNvSpPr>
              <p:nvPr/>
            </p:nvSpPr>
            <p:spPr bwMode="auto">
              <a:xfrm>
                <a:off x="-1953411" y="39501"/>
                <a:ext cx="2450100" cy="477282"/>
              </a:xfrm>
              <a:prstGeom prst="roundRect">
                <a:avLst>
                  <a:gd name="adj" fmla="val 9375"/>
                </a:avLst>
              </a:prstGeom>
              <a:gradFill rotWithShape="1">
                <a:gsLst>
                  <a:gs pos="0">
                    <a:schemeClr val="bg1"/>
                  </a:gs>
                  <a:gs pos="100000">
                    <a:srgbClr val="D9D9D9"/>
                  </a:gs>
                </a:gsLst>
                <a:lin ang="189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500">
                  <a:latin typeface="Impact" panose="020B0806030902050204" pitchFamily="34" charset="0"/>
                  <a:ea typeface="微软雅黑" panose="020B0503020204020204" charset="-122"/>
                  <a:cs typeface="+mn-ea"/>
                  <a:sym typeface="Impact" panose="020B0806030902050204" pitchFamily="34" charset="0"/>
                </a:endParaRPr>
              </a:p>
            </p:txBody>
          </p:sp>
          <p:sp>
            <p:nvSpPr>
              <p:cNvPr id="12" name="Text Box 18"/>
              <p:cNvSpPr txBox="1">
                <a:spLocks noChangeArrowheads="1"/>
              </p:cNvSpPr>
              <p:nvPr/>
            </p:nvSpPr>
            <p:spPr bwMode="auto">
              <a:xfrm>
                <a:off x="-1824137" y="39689"/>
                <a:ext cx="1980029" cy="398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4000" b="1">
                    <a:solidFill>
                      <a:schemeClr val="tx1"/>
                    </a:solidFill>
                    <a:latin typeface="Arial" panose="020B0604020202020204" pitchFamily="34" charset="0"/>
                    <a:ea typeface="宋体" pitchFamily="2" charset="-122"/>
                  </a:defRPr>
                </a:lvl1pPr>
                <a:lvl2pPr marL="742950" indent="-285750" eaLnBrk="0" hangingPunct="0">
                  <a:defRPr sz="4000" b="1">
                    <a:solidFill>
                      <a:schemeClr val="tx1"/>
                    </a:solidFill>
                    <a:latin typeface="Arial" panose="020B0604020202020204" pitchFamily="34" charset="0"/>
                    <a:ea typeface="宋体" pitchFamily="2" charset="-122"/>
                  </a:defRPr>
                </a:lvl2pPr>
                <a:lvl3pPr marL="1143000" indent="-228600" eaLnBrk="0" hangingPunct="0">
                  <a:defRPr sz="4000" b="1">
                    <a:solidFill>
                      <a:schemeClr val="tx1"/>
                    </a:solidFill>
                    <a:latin typeface="Arial" panose="020B0604020202020204" pitchFamily="34" charset="0"/>
                    <a:ea typeface="宋体" pitchFamily="2" charset="-122"/>
                  </a:defRPr>
                </a:lvl3pPr>
                <a:lvl4pPr marL="1600200" indent="-228600" eaLnBrk="0" hangingPunct="0">
                  <a:defRPr sz="4000" b="1">
                    <a:solidFill>
                      <a:schemeClr val="tx1"/>
                    </a:solidFill>
                    <a:latin typeface="Arial" panose="020B0604020202020204" pitchFamily="34" charset="0"/>
                    <a:ea typeface="宋体" pitchFamily="2" charset="-122"/>
                  </a:defRPr>
                </a:lvl4pPr>
                <a:lvl5pPr marL="2057400" indent="-228600" eaLnBrk="0" hangingPunct="0">
                  <a:defRPr sz="4000" b="1">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4000" b="1">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4000" b="1">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4000" b="1">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4000" b="1">
                    <a:solidFill>
                      <a:schemeClr val="tx1"/>
                    </a:solidFill>
                    <a:latin typeface="Arial" panose="020B0604020202020204" pitchFamily="34" charset="0"/>
                    <a:ea typeface="宋体" pitchFamily="2" charset="-122"/>
                  </a:defRPr>
                </a:lvl9pPr>
              </a:lstStyle>
              <a:p>
                <a:pPr algn="ctr" eaLnBrk="1" hangingPunct="1"/>
                <a:r>
                  <a:rPr lang="zh-CN" altLang="en-US" sz="2000" dirty="0">
                    <a:solidFill>
                      <a:srgbClr val="C00000"/>
                    </a:solidFill>
                    <a:effectLst>
                      <a:innerShdw blurRad="114300" dist="127000" dir="16200000">
                        <a:prstClr val="black">
                          <a:alpha val="30000"/>
                        </a:prstClr>
                      </a:innerShdw>
                    </a:effectLst>
                    <a:latin typeface="Impact" panose="020B0806030902050204" pitchFamily="34" charset="0"/>
                    <a:ea typeface="微软雅黑" panose="020B0503020204020204" charset="-122"/>
                    <a:cs typeface="+mn-ea"/>
                    <a:sym typeface="Impact" panose="020B0806030902050204" pitchFamily="34" charset="0"/>
                  </a:rPr>
                  <a:t>目的</a:t>
                </a:r>
                <a:endParaRPr lang="zh-CN" altLang="en-US" sz="2000" dirty="0">
                  <a:solidFill>
                    <a:srgbClr val="C00000"/>
                  </a:solidFill>
                  <a:effectLst>
                    <a:innerShdw blurRad="114300" dist="127000" dir="16200000">
                      <a:prstClr val="black">
                        <a:alpha val="30000"/>
                      </a:prstClr>
                    </a:innerShdw>
                  </a:effectLst>
                  <a:latin typeface="Impact" panose="020B0806030902050204" pitchFamily="34" charset="0"/>
                  <a:ea typeface="微软雅黑" panose="020B0503020204020204" charset="-122"/>
                  <a:cs typeface="+mn-ea"/>
                  <a:sym typeface="Impact" panose="020B0806030902050204" pitchFamily="34" charset="0"/>
                </a:endParaRPr>
              </a:p>
            </p:txBody>
          </p:sp>
        </p:grpSp>
        <p:sp>
          <p:nvSpPr>
            <p:cNvPr id="4" name="文本框 3"/>
            <p:cNvSpPr txBox="1"/>
            <p:nvPr/>
          </p:nvSpPr>
          <p:spPr>
            <a:xfrm>
              <a:off x="2306" y="3300"/>
              <a:ext cx="12734" cy="1598"/>
            </a:xfrm>
            <a:prstGeom prst="rect">
              <a:avLst/>
            </a:prstGeom>
            <a:noFill/>
          </p:spPr>
          <p:txBody>
            <a:bodyPr wrap="square" rtlCol="0" anchor="t">
              <a:spAutoFit/>
            </a:bodyPr>
            <a:p>
              <a:pPr>
                <a:lnSpc>
                  <a:spcPct val="150000"/>
                </a:lnSpc>
              </a:pPr>
              <a:r>
                <a:rPr lang="zh-CN" altLang="en-US" sz="2000">
                  <a:latin typeface="微软雅黑" panose="020B0503020204020204" charset="-122"/>
                  <a:ea typeface="微软雅黑" panose="020B0503020204020204" charset="-122"/>
                </a:rPr>
                <a:t>为调动员工的积极性、主动性和创造性，维护公司正常的生产工作秩序，提高工作效能，减少工作失误。</a:t>
              </a:r>
              <a:endParaRPr lang="zh-CN" altLang="en-US" sz="2000">
                <a:latin typeface="微软雅黑" panose="020B0503020204020204" charset="-122"/>
                <a:ea typeface="微软雅黑" panose="020B0503020204020204" charset="-122"/>
              </a:endParaRPr>
            </a:p>
          </p:txBody>
        </p:sp>
        <p:grpSp>
          <p:nvGrpSpPr>
            <p:cNvPr id="5" name="组合 4"/>
            <p:cNvGrpSpPr/>
            <p:nvPr/>
          </p:nvGrpSpPr>
          <p:grpSpPr>
            <a:xfrm>
              <a:off x="2021" y="5153"/>
              <a:ext cx="2403" cy="991"/>
              <a:chOff x="-2098995" y="-37930"/>
              <a:chExt cx="2736304" cy="628972"/>
            </a:xfrm>
          </p:grpSpPr>
          <p:sp>
            <p:nvSpPr>
              <p:cNvPr id="6" name="Freeform 7"/>
              <p:cNvSpPr/>
              <p:nvPr/>
            </p:nvSpPr>
            <p:spPr bwMode="auto">
              <a:xfrm>
                <a:off x="-2098995" y="-37930"/>
                <a:ext cx="2736304" cy="628972"/>
              </a:xfrm>
              <a:prstGeom prst="roundRect">
                <a:avLst>
                  <a:gd name="adj" fmla="val 10261"/>
                </a:avLst>
              </a:prstGeom>
              <a:gradFill flip="none" rotWithShape="1">
                <a:gsLst>
                  <a:gs pos="0">
                    <a:srgbClr val="E30000"/>
                  </a:gs>
                  <a:gs pos="100000">
                    <a:srgbClr val="760303"/>
                  </a:gs>
                </a:gsLst>
                <a:path path="circle">
                  <a:fillToRect l="50000" t="50000" r="50000" b="50000"/>
                </a:path>
                <a:tileRect/>
              </a:gradFill>
              <a:ln>
                <a:noFill/>
              </a:ln>
              <a:effectLst>
                <a:outerShdw blurRad="139700" dist="190500" dir="10800000" algn="r"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a:lstStyle/>
              <a:p>
                <a:endParaRPr lang="zh-CN" altLang="en-US" sz="500">
                  <a:latin typeface="Impact" panose="020B0806030902050204" pitchFamily="34" charset="0"/>
                  <a:ea typeface="微软雅黑" panose="020B0503020204020204" charset="-122"/>
                  <a:cs typeface="+mn-ea"/>
                  <a:sym typeface="Impact" panose="020B0806030902050204" pitchFamily="34" charset="0"/>
                </a:endParaRPr>
              </a:p>
            </p:txBody>
          </p:sp>
          <p:sp>
            <p:nvSpPr>
              <p:cNvPr id="7" name="AutoShape 12"/>
              <p:cNvSpPr>
                <a:spLocks noChangeArrowheads="1"/>
              </p:cNvSpPr>
              <p:nvPr/>
            </p:nvSpPr>
            <p:spPr bwMode="auto">
              <a:xfrm>
                <a:off x="-1953411" y="39501"/>
                <a:ext cx="2450100" cy="477282"/>
              </a:xfrm>
              <a:prstGeom prst="roundRect">
                <a:avLst>
                  <a:gd name="adj" fmla="val 9375"/>
                </a:avLst>
              </a:prstGeom>
              <a:gradFill rotWithShape="1">
                <a:gsLst>
                  <a:gs pos="0">
                    <a:schemeClr val="bg1"/>
                  </a:gs>
                  <a:gs pos="100000">
                    <a:srgbClr val="D9D9D9"/>
                  </a:gs>
                </a:gsLst>
                <a:lin ang="189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500">
                  <a:latin typeface="Impact" panose="020B0806030902050204" pitchFamily="34" charset="0"/>
                  <a:ea typeface="微软雅黑" panose="020B0503020204020204" charset="-122"/>
                  <a:cs typeface="+mn-ea"/>
                  <a:sym typeface="Impact" panose="020B0806030902050204" pitchFamily="34" charset="0"/>
                </a:endParaRPr>
              </a:p>
            </p:txBody>
          </p:sp>
          <p:sp>
            <p:nvSpPr>
              <p:cNvPr id="8" name="Text Box 18"/>
              <p:cNvSpPr txBox="1">
                <a:spLocks noChangeArrowheads="1"/>
              </p:cNvSpPr>
              <p:nvPr/>
            </p:nvSpPr>
            <p:spPr bwMode="auto">
              <a:xfrm>
                <a:off x="-2059141" y="66181"/>
                <a:ext cx="2662288" cy="398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4000" b="1">
                    <a:solidFill>
                      <a:schemeClr val="tx1"/>
                    </a:solidFill>
                    <a:latin typeface="Arial" panose="020B0604020202020204" pitchFamily="34" charset="0"/>
                    <a:ea typeface="宋体" pitchFamily="2" charset="-122"/>
                  </a:defRPr>
                </a:lvl1pPr>
                <a:lvl2pPr marL="742950" indent="-285750" eaLnBrk="0" hangingPunct="0">
                  <a:defRPr sz="4000" b="1">
                    <a:solidFill>
                      <a:schemeClr val="tx1"/>
                    </a:solidFill>
                    <a:latin typeface="Arial" panose="020B0604020202020204" pitchFamily="34" charset="0"/>
                    <a:ea typeface="宋体" pitchFamily="2" charset="-122"/>
                  </a:defRPr>
                </a:lvl2pPr>
                <a:lvl3pPr marL="1143000" indent="-228600" eaLnBrk="0" hangingPunct="0">
                  <a:defRPr sz="4000" b="1">
                    <a:solidFill>
                      <a:schemeClr val="tx1"/>
                    </a:solidFill>
                    <a:latin typeface="Arial" panose="020B0604020202020204" pitchFamily="34" charset="0"/>
                    <a:ea typeface="宋体" pitchFamily="2" charset="-122"/>
                  </a:defRPr>
                </a:lvl3pPr>
                <a:lvl4pPr marL="1600200" indent="-228600" eaLnBrk="0" hangingPunct="0">
                  <a:defRPr sz="4000" b="1">
                    <a:solidFill>
                      <a:schemeClr val="tx1"/>
                    </a:solidFill>
                    <a:latin typeface="Arial" panose="020B0604020202020204" pitchFamily="34" charset="0"/>
                    <a:ea typeface="宋体" pitchFamily="2" charset="-122"/>
                  </a:defRPr>
                </a:lvl4pPr>
                <a:lvl5pPr marL="2057400" indent="-228600" eaLnBrk="0" hangingPunct="0">
                  <a:defRPr sz="4000" b="1">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4000" b="1">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4000" b="1">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4000" b="1">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4000" b="1">
                    <a:solidFill>
                      <a:schemeClr val="tx1"/>
                    </a:solidFill>
                    <a:latin typeface="Arial" panose="020B0604020202020204" pitchFamily="34" charset="0"/>
                    <a:ea typeface="宋体" pitchFamily="2" charset="-122"/>
                  </a:defRPr>
                </a:lvl9pPr>
              </a:lstStyle>
              <a:p>
                <a:pPr algn="ctr" eaLnBrk="1" hangingPunct="1"/>
                <a:r>
                  <a:rPr lang="zh-CN" altLang="en-US" sz="2000" dirty="0">
                    <a:solidFill>
                      <a:srgbClr val="C00000"/>
                    </a:solidFill>
                    <a:effectLst>
                      <a:innerShdw blurRad="114300" dist="127000" dir="16200000">
                        <a:prstClr val="black">
                          <a:alpha val="30000"/>
                        </a:prstClr>
                      </a:innerShdw>
                    </a:effectLst>
                    <a:latin typeface="Impact" panose="020B0806030902050204" pitchFamily="34" charset="0"/>
                    <a:ea typeface="微软雅黑" panose="020B0503020204020204" charset="-122"/>
                    <a:cs typeface="+mn-ea"/>
                    <a:sym typeface="Impact" panose="020B0806030902050204" pitchFamily="34" charset="0"/>
                  </a:rPr>
                  <a:t>名词定义</a:t>
                </a:r>
                <a:endParaRPr lang="zh-CN" altLang="en-US" sz="2000" dirty="0">
                  <a:solidFill>
                    <a:srgbClr val="C00000"/>
                  </a:solidFill>
                  <a:effectLst>
                    <a:innerShdw blurRad="114300" dist="127000" dir="16200000">
                      <a:prstClr val="black">
                        <a:alpha val="30000"/>
                      </a:prstClr>
                    </a:innerShdw>
                  </a:effectLst>
                  <a:latin typeface="Impact" panose="020B0806030902050204" pitchFamily="34" charset="0"/>
                  <a:ea typeface="微软雅黑" panose="020B0503020204020204" charset="-122"/>
                  <a:cs typeface="+mn-ea"/>
                  <a:sym typeface="Impact" panose="020B0806030902050204" pitchFamily="34" charset="0"/>
                </a:endParaRPr>
              </a:p>
            </p:txBody>
          </p:sp>
        </p:grpSp>
        <p:sp>
          <p:nvSpPr>
            <p:cNvPr id="14" name="文本框 13"/>
            <p:cNvSpPr txBox="1"/>
            <p:nvPr/>
          </p:nvSpPr>
          <p:spPr>
            <a:xfrm>
              <a:off x="2240" y="6423"/>
              <a:ext cx="12801" cy="1598"/>
            </a:xfrm>
            <a:prstGeom prst="rect">
              <a:avLst/>
            </a:prstGeom>
            <a:noFill/>
          </p:spPr>
          <p:txBody>
            <a:bodyPr wrap="square" rtlCol="0" anchor="t">
              <a:spAutoFit/>
            </a:bodyPr>
            <a:p>
              <a:pPr>
                <a:lnSpc>
                  <a:spcPct val="150000"/>
                </a:lnSpc>
              </a:pPr>
              <a:r>
                <a:rPr lang="zh-CN" altLang="en-US" sz="2000" b="1">
                  <a:solidFill>
                    <a:schemeClr val="tx1">
                      <a:lumMod val="95000"/>
                      <a:lumOff val="5000"/>
                    </a:schemeClr>
                  </a:solidFill>
                  <a:latin typeface="微软雅黑" panose="020B0503020204020204" charset="-122"/>
                  <a:ea typeface="微软雅黑" panose="020B0503020204020204" charset="-122"/>
                </a:rPr>
                <a:t>缺勤：</a:t>
              </a:r>
              <a:r>
                <a:rPr lang="zh-CN" altLang="en-US" sz="2000">
                  <a:latin typeface="微软雅黑" panose="020B0503020204020204" charset="-122"/>
                  <a:ea typeface="微软雅黑" panose="020B0503020204020204" charset="-122"/>
                </a:rPr>
                <a:t>指员工当月或当年请病假、事假、产假、婚假、丧假等各类假期等未上班时间及旷工。</a:t>
              </a:r>
              <a:endParaRPr lang="zh-CN" altLang="en-US" sz="2000">
                <a:latin typeface="微软雅黑" panose="020B0503020204020204" charset="-122"/>
                <a:ea typeface="微软雅黑" panose="020B0503020204020204" charset="-122"/>
              </a:endParaRPr>
            </a:p>
          </p:txBody>
        </p:sp>
      </p:grpSp>
      <p:cxnSp>
        <p:nvCxnSpPr>
          <p:cNvPr id="21" name="直接连接符 20"/>
          <p:cNvCxnSpPr/>
          <p:nvPr userDrawn="1"/>
        </p:nvCxnSpPr>
        <p:spPr>
          <a:xfrm>
            <a:off x="839107" y="729263"/>
            <a:ext cx="3005634"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8435669" y="729263"/>
            <a:ext cx="3005634" cy="0"/>
          </a:xfrm>
          <a:prstGeom prst="line">
            <a:avLst/>
          </a:prstGeom>
          <a:ln w="1270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dash"/>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511040" y="437515"/>
            <a:ext cx="4572000" cy="583565"/>
          </a:xfrm>
          <a:prstGeom prst="rect">
            <a:avLst/>
          </a:prstGeom>
          <a:noFill/>
        </p:spPr>
        <p:txBody>
          <a:bodyPr wrap="square" rtlCol="0">
            <a:spAutoFit/>
            <a:scene3d>
              <a:camera prst="orthographicFront"/>
              <a:lightRig rig="threePt" dir="t"/>
            </a:scene3d>
          </a:bodyPr>
          <a:p>
            <a:r>
              <a:rPr lang="zh-CN" altLang="en-US" sz="3200" b="1">
                <a:solidFill>
                  <a:schemeClr val="bg1"/>
                </a:solidFill>
                <a:effectLst>
                  <a:outerShdw blurRad="63500" sx="102000" sy="102000" algn="ctr" rotWithShape="0">
                    <a:prstClr val="black">
                      <a:alpha val="40000"/>
                    </a:prstClr>
                  </a:outerShdw>
                </a:effectLst>
                <a:latin typeface="微软雅黑" panose="020B0503020204020204" charset="-122"/>
                <a:ea typeface="微软雅黑" panose="020B0503020204020204" charset="-122"/>
              </a:rPr>
              <a:t>员工奖惩管理制度</a:t>
            </a:r>
            <a:endParaRPr lang="zh-CN" altLang="en-US" sz="3200" b="1">
              <a:solidFill>
                <a:schemeClr val="bg1"/>
              </a:solidFill>
              <a:effectLst>
                <a:outerShdw blurRad="63500" sx="102000" sy="102000" algn="ctr" rotWithShape="0">
                  <a:prstClr val="black">
                    <a:alpha val="40000"/>
                  </a:prstClr>
                </a:outerShdw>
              </a:effectLst>
              <a:latin typeface="微软雅黑" panose="020B0503020204020204" charset="-122"/>
              <a:ea typeface="微软雅黑" panose="020B0503020204020204" charset="-122"/>
            </a:endParaRPr>
          </a:p>
        </p:txBody>
      </p:sp>
      <p:pic>
        <p:nvPicPr>
          <p:cNvPr id="20" name="图片 19" descr="C:/Users/13595/AppData/Local/Temp/kaimatting_20191012143700/output_20191012143712..pngoutput_20191012143712."/>
          <p:cNvPicPr>
            <a:picLocks noChangeAspect="1"/>
          </p:cNvPicPr>
          <p:nvPr/>
        </p:nvPicPr>
        <p:blipFill>
          <a:blip r:embed="rId1"/>
          <a:stretch>
            <a:fillRect/>
          </a:stretch>
        </p:blipFill>
        <p:spPr>
          <a:xfrm>
            <a:off x="8968105" y="2327910"/>
            <a:ext cx="2907030" cy="2400300"/>
          </a:xfrm>
          <a:prstGeom prst="rect">
            <a:avLst/>
          </a:prstGeom>
        </p:spPr>
      </p:pic>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0">
          <a:gsLst>
            <a:gs pos="98000">
              <a:srgbClr val="36907E"/>
            </a:gs>
            <a:gs pos="16000">
              <a:srgbClr val="ABDACB"/>
            </a:gs>
          </a:gsLst>
          <a:path path="circle">
            <a:fillToRect r="100000" b="100000"/>
          </a:path>
          <a:tileRect l="-100000" t="-100000"/>
        </a:gradFill>
        <a:effectLst/>
      </p:bgPr>
    </p:bg>
    <p:spTree>
      <p:nvGrpSpPr>
        <p:cNvPr id="1" name=""/>
        <p:cNvGrpSpPr/>
        <p:nvPr/>
      </p:nvGrpSpPr>
      <p:grpSpPr/>
      <p:sp>
        <p:nvSpPr>
          <p:cNvPr id="2" name="文本框 1"/>
          <p:cNvSpPr txBox="1"/>
          <p:nvPr/>
        </p:nvSpPr>
        <p:spPr>
          <a:xfrm>
            <a:off x="4575810" y="2576195"/>
            <a:ext cx="4032885" cy="1545590"/>
          </a:xfrm>
          <a:prstGeom prst="rect">
            <a:avLst/>
          </a:prstGeom>
          <a:noFill/>
        </p:spPr>
        <p:txBody>
          <a:bodyPr wrap="square" lIns="68580" tIns="34290" rIns="68580" bIns="34290" rtlCol="0">
            <a:spAutoFit/>
            <a:scene3d>
              <a:camera prst="orthographicFront"/>
              <a:lightRig rig="soft" dir="t">
                <a:rot lat="0" lon="0" rev="15600000"/>
              </a:lightRig>
            </a:scene3d>
            <a:sp3d extrusionH="57150" prstMaterial="softEdge">
              <a:bevelT w="25400" h="38100"/>
            </a:sp3d>
          </a:bodyPr>
          <a:p>
            <a:pPr algn="ctr">
              <a:lnSpc>
                <a:spcPct val="100000"/>
              </a:lnSpc>
            </a:pPr>
            <a:r>
              <a:rPr lang="zh-CN" altLang="en-US" sz="4800" b="1" dirty="0">
                <a:solidFill>
                  <a:schemeClr val="tx1">
                    <a:lumMod val="95000"/>
                    <a:lumOff val="5000"/>
                  </a:schemeClr>
                </a:solidFill>
                <a:effectLst/>
                <a:latin typeface="微软雅黑" panose="020B0503020204020204" charset="-122"/>
                <a:ea typeface="微软雅黑" panose="020B0503020204020204" charset="-122"/>
                <a:cs typeface="微软雅黑" panose="020B0503020204020204" charset="-122"/>
              </a:rPr>
              <a:t>第一部分</a:t>
            </a:r>
            <a:endParaRPr lang="zh-CN" altLang="en-US" sz="4800" b="1" dirty="0">
              <a:solidFill>
                <a:schemeClr val="tx1">
                  <a:lumMod val="95000"/>
                  <a:lumOff val="5000"/>
                </a:schemeClr>
              </a:solidFill>
              <a:effectLst/>
              <a:latin typeface="微软雅黑" panose="020B0503020204020204" charset="-122"/>
              <a:ea typeface="微软雅黑" panose="020B0503020204020204" charset="-122"/>
              <a:cs typeface="微软雅黑" panose="020B0503020204020204" charset="-122"/>
            </a:endParaRPr>
          </a:p>
          <a:p>
            <a:pPr algn="ctr">
              <a:lnSpc>
                <a:spcPct val="100000"/>
              </a:lnSpc>
            </a:pPr>
            <a:r>
              <a:rPr lang="zh-CN" altLang="en-US" sz="4800" b="1" dirty="0">
                <a:solidFill>
                  <a:srgbClr val="C00000"/>
                </a:solidFill>
                <a:effectLst/>
                <a:latin typeface="微软雅黑" panose="020B0503020204020204" charset="-122"/>
                <a:ea typeface="微软雅黑" panose="020B0503020204020204" charset="-122"/>
                <a:cs typeface="微软雅黑" panose="020B0503020204020204" charset="-122"/>
              </a:rPr>
              <a:t>奖 励</a:t>
            </a:r>
            <a:endParaRPr lang="zh-CN" altLang="en-US" sz="4800" b="1" dirty="0">
              <a:solidFill>
                <a:srgbClr val="C00000"/>
              </a:solidFill>
              <a:effectLst/>
              <a:latin typeface="微软雅黑" panose="020B0503020204020204" charset="-122"/>
              <a:ea typeface="微软雅黑" panose="020B0503020204020204" charset="-122"/>
              <a:cs typeface="微软雅黑" panose="020B0503020204020204" charset="-122"/>
            </a:endParaRPr>
          </a:p>
        </p:txBody>
      </p:sp>
      <p:pic>
        <p:nvPicPr>
          <p:cNvPr id="3" name="图片 2" descr="3481858"/>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3117215" y="2748915"/>
            <a:ext cx="1200150" cy="1200150"/>
          </a:xfrm>
          <a:prstGeom prst="rect">
            <a:avLst/>
          </a:prstGeom>
        </p:spPr>
      </p:pic>
      <p:cxnSp>
        <p:nvCxnSpPr>
          <p:cNvPr id="15" name="直接连接符 14"/>
          <p:cNvCxnSpPr/>
          <p:nvPr/>
        </p:nvCxnSpPr>
        <p:spPr>
          <a:xfrm>
            <a:off x="4088130" y="4255770"/>
            <a:ext cx="5401945"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4191000" y="4483735"/>
            <a:ext cx="6344285" cy="1337310"/>
            <a:chOff x="6771" y="7061"/>
            <a:chExt cx="9991" cy="2106"/>
          </a:xfrm>
        </p:grpSpPr>
        <p:sp>
          <p:nvSpPr>
            <p:cNvPr id="17" name="文本框 16"/>
            <p:cNvSpPr txBox="1"/>
            <p:nvPr/>
          </p:nvSpPr>
          <p:spPr>
            <a:xfrm>
              <a:off x="6771" y="7061"/>
              <a:ext cx="8593" cy="2107"/>
            </a:xfrm>
            <a:prstGeom prst="rect">
              <a:avLst/>
            </a:prstGeom>
            <a:noFill/>
          </p:spPr>
          <p:txBody>
            <a:bodyPr wrap="square" rtlCol="0">
              <a:spAutoFit/>
            </a:bodyPr>
            <a:p>
              <a:pPr marL="285750" indent="-285750">
                <a:lnSpc>
                  <a:spcPct val="150000"/>
                </a:lnSpc>
                <a:buFont typeface="Wingdings" panose="05000000000000000000" charset="0"/>
                <a:buChar char="n"/>
              </a:pPr>
              <a:r>
                <a:rPr lang="zh-CN" altLang="en-US">
                  <a:solidFill>
                    <a:schemeClr val="tx1">
                      <a:lumMod val="95000"/>
                      <a:lumOff val="5000"/>
                    </a:schemeClr>
                  </a:solidFill>
                  <a:latin typeface="微软雅黑" panose="020B0503020204020204" charset="-122"/>
                  <a:ea typeface="微软雅黑" panose="020B0503020204020204" charset="-122"/>
                </a:rPr>
                <a:t>奖励种类</a:t>
              </a:r>
              <a:endParaRPr lang="zh-CN" altLang="en-US">
                <a:solidFill>
                  <a:schemeClr val="tx1">
                    <a:lumMod val="95000"/>
                    <a:lumOff val="5000"/>
                  </a:schemeClr>
                </a:solidFill>
                <a:latin typeface="微软雅黑" panose="020B0503020204020204" charset="-122"/>
                <a:ea typeface="微软雅黑" panose="020B0503020204020204" charset="-122"/>
              </a:endParaRPr>
            </a:p>
            <a:p>
              <a:pPr marL="285750" indent="-285750">
                <a:lnSpc>
                  <a:spcPct val="150000"/>
                </a:lnSpc>
                <a:buFont typeface="Wingdings" panose="05000000000000000000" charset="0"/>
                <a:buChar char="n"/>
              </a:pPr>
              <a:r>
                <a:rPr lang="zh-CN" altLang="en-US">
                  <a:solidFill>
                    <a:schemeClr val="tx1">
                      <a:lumMod val="95000"/>
                      <a:lumOff val="5000"/>
                    </a:schemeClr>
                  </a:solidFill>
                  <a:latin typeface="微软雅黑" panose="020B0503020204020204" charset="-122"/>
                  <a:ea typeface="微软雅黑" panose="020B0503020204020204" charset="-122"/>
                </a:rPr>
                <a:t>奖励方式</a:t>
              </a:r>
              <a:endParaRPr lang="zh-CN" altLang="en-US">
                <a:solidFill>
                  <a:schemeClr val="tx1">
                    <a:lumMod val="95000"/>
                    <a:lumOff val="5000"/>
                  </a:schemeClr>
                </a:solidFill>
                <a:latin typeface="微软雅黑" panose="020B0503020204020204" charset="-122"/>
                <a:ea typeface="微软雅黑" panose="020B0503020204020204" charset="-122"/>
              </a:endParaRPr>
            </a:p>
            <a:p>
              <a:pPr marL="285750" indent="-285750">
                <a:lnSpc>
                  <a:spcPct val="150000"/>
                </a:lnSpc>
                <a:buFont typeface="Wingdings" panose="05000000000000000000" charset="0"/>
                <a:buChar char="n"/>
              </a:pPr>
              <a:r>
                <a:rPr lang="zh-CN" altLang="en-US">
                  <a:solidFill>
                    <a:schemeClr val="tx1">
                      <a:lumMod val="95000"/>
                      <a:lumOff val="5000"/>
                    </a:schemeClr>
                  </a:solidFill>
                  <a:latin typeface="微软雅黑" panose="020B0503020204020204" charset="-122"/>
                  <a:ea typeface="微软雅黑" panose="020B0503020204020204" charset="-122"/>
                </a:rPr>
                <a:t>奖励原则</a:t>
              </a:r>
              <a:endParaRPr lang="zh-CN" altLang="en-US">
                <a:solidFill>
                  <a:schemeClr val="tx1">
                    <a:lumMod val="95000"/>
                    <a:lumOff val="5000"/>
                  </a:schemeClr>
                </a:solidFill>
                <a:latin typeface="微软雅黑" panose="020B0503020204020204" charset="-122"/>
                <a:ea typeface="微软雅黑" panose="020B0503020204020204" charset="-122"/>
              </a:endParaRPr>
            </a:p>
          </p:txBody>
        </p:sp>
        <p:sp>
          <p:nvSpPr>
            <p:cNvPr id="18" name="文本框 17"/>
            <p:cNvSpPr txBox="1"/>
            <p:nvPr/>
          </p:nvSpPr>
          <p:spPr>
            <a:xfrm>
              <a:off x="11106" y="7061"/>
              <a:ext cx="5657" cy="1452"/>
            </a:xfrm>
            <a:prstGeom prst="rect">
              <a:avLst/>
            </a:prstGeom>
            <a:noFill/>
          </p:spPr>
          <p:txBody>
            <a:bodyPr wrap="square" rtlCol="0">
              <a:spAutoFit/>
            </a:bodyPr>
            <a:p>
              <a:pPr marL="285750" indent="-285750">
                <a:lnSpc>
                  <a:spcPct val="150000"/>
                </a:lnSpc>
                <a:buFont typeface="Wingdings" panose="05000000000000000000" charset="0"/>
                <a:buChar char="n"/>
              </a:pPr>
              <a:r>
                <a:rPr lang="zh-CN" altLang="en-US">
                  <a:solidFill>
                    <a:schemeClr val="tx1">
                      <a:lumMod val="95000"/>
                      <a:lumOff val="5000"/>
                    </a:schemeClr>
                  </a:solidFill>
                  <a:latin typeface="微软雅黑" panose="020B0503020204020204" charset="-122"/>
                  <a:ea typeface="微软雅黑" panose="020B0503020204020204" charset="-122"/>
                </a:rPr>
                <a:t>奖励审批程序</a:t>
              </a:r>
              <a:endParaRPr lang="zh-CN" altLang="en-US">
                <a:solidFill>
                  <a:schemeClr val="tx1">
                    <a:lumMod val="95000"/>
                    <a:lumOff val="5000"/>
                  </a:schemeClr>
                </a:solidFill>
                <a:latin typeface="微软雅黑" panose="020B0503020204020204" charset="-122"/>
                <a:ea typeface="微软雅黑" panose="020B0503020204020204" charset="-122"/>
              </a:endParaRPr>
            </a:p>
            <a:p>
              <a:pPr marL="285750" indent="-285750">
                <a:lnSpc>
                  <a:spcPct val="150000"/>
                </a:lnSpc>
                <a:buFont typeface="Wingdings" panose="05000000000000000000" charset="0"/>
                <a:buChar char="n"/>
              </a:pPr>
              <a:r>
                <a:rPr lang="zh-CN" altLang="en-US">
                  <a:solidFill>
                    <a:schemeClr val="tx1">
                      <a:lumMod val="95000"/>
                      <a:lumOff val="5000"/>
                    </a:schemeClr>
                  </a:solidFill>
                  <a:latin typeface="微软雅黑" panose="020B0503020204020204" charset="-122"/>
                  <a:ea typeface="微软雅黑" panose="020B0503020204020204" charset="-122"/>
                </a:rPr>
                <a:t>奖项的设置</a:t>
              </a:r>
              <a:endParaRPr lang="zh-CN" altLang="en-US">
                <a:solidFill>
                  <a:schemeClr val="tx1">
                    <a:lumMod val="95000"/>
                    <a:lumOff val="5000"/>
                  </a:schemeClr>
                </a:solidFill>
                <a:latin typeface="微软雅黑" panose="020B0503020204020204" charset="-122"/>
                <a:ea typeface="微软雅黑" panose="020B0503020204020204" charset="-122"/>
              </a:endParaRPr>
            </a:p>
          </p:txBody>
        </p:sp>
      </p:gr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0">
          <a:gsLst>
            <a:gs pos="98000">
              <a:srgbClr val="36907E">
                <a:alpha val="100000"/>
                <a:lumMod val="97000"/>
              </a:srgbClr>
            </a:gs>
            <a:gs pos="16000">
              <a:srgbClr val="ABDACB"/>
            </a:gs>
          </a:gsLst>
          <a:path path="circle">
            <a:fillToRect r="100000" b="100000"/>
          </a:path>
          <a:tileRect l="-100000" t="-100000"/>
        </a:gradFill>
        <a:effectLst/>
      </p:bgPr>
    </p:bg>
    <p:spTree>
      <p:nvGrpSpPr>
        <p:cNvPr id="1" name=""/>
        <p:cNvGrpSpPr/>
        <p:nvPr/>
      </p:nvGrpSpPr>
      <p:grpSpPr/>
      <p:grpSp>
        <p:nvGrpSpPr>
          <p:cNvPr id="4" name="组合 3"/>
          <p:cNvGrpSpPr/>
          <p:nvPr userDrawn="1"/>
        </p:nvGrpSpPr>
        <p:grpSpPr>
          <a:xfrm>
            <a:off x="310515" y="382270"/>
            <a:ext cx="622935" cy="581660"/>
            <a:chOff x="298460" y="987574"/>
            <a:chExt cx="288032" cy="279687"/>
          </a:xfrm>
        </p:grpSpPr>
        <p:sp>
          <p:nvSpPr>
            <p:cNvPr id="5" name="矩形 4"/>
            <p:cNvSpPr/>
            <p:nvPr/>
          </p:nvSpPr>
          <p:spPr>
            <a:xfrm>
              <a:off x="298460" y="987574"/>
              <a:ext cx="216024" cy="216024"/>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406472" y="1087241"/>
              <a:ext cx="180020" cy="180020"/>
            </a:xfrm>
            <a:prstGeom prst="rect">
              <a:avLst/>
            </a:prstGeom>
            <a:gradFill>
              <a:gsLst>
                <a:gs pos="0">
                  <a:srgbClr val="C99E69"/>
                </a:gs>
                <a:gs pos="100000">
                  <a:srgbClr val="C24328"/>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cxnSp>
        <p:nvCxnSpPr>
          <p:cNvPr id="6" name="直接连接符 5"/>
          <p:cNvCxnSpPr/>
          <p:nvPr userDrawn="1"/>
        </p:nvCxnSpPr>
        <p:spPr>
          <a:xfrm>
            <a:off x="1050925" y="963930"/>
            <a:ext cx="10447655" cy="8890"/>
          </a:xfrm>
          <a:prstGeom prst="line">
            <a:avLst/>
          </a:prstGeom>
          <a:ln>
            <a:gradFill>
              <a:gsLst>
                <a:gs pos="83000">
                  <a:srgbClr val="FFC000"/>
                </a:gs>
                <a:gs pos="0">
                  <a:srgbClr val="C00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422400" y="348615"/>
            <a:ext cx="4572000" cy="521970"/>
          </a:xfrm>
          <a:prstGeom prst="rect">
            <a:avLst/>
          </a:prstGeom>
          <a:noFill/>
        </p:spPr>
        <p:txBody>
          <a:bodyPr wrap="square" rtlCol="0">
            <a:spAutoFit/>
            <a:scene3d>
              <a:camera prst="orthographicFront"/>
              <a:lightRig rig="threePt" dir="t"/>
            </a:scene3d>
          </a:bodyPr>
          <a:p>
            <a:r>
              <a:rPr lang="zh-CN" altLang="en-US" sz="2800" b="1">
                <a:solidFill>
                  <a:schemeClr val="bg2">
                    <a:lumMod val="25000"/>
                  </a:schemeClr>
                </a:solidFill>
                <a:effectLst>
                  <a:outerShdw blurRad="63500" sx="102000" sy="102000" algn="ctr" rotWithShape="0">
                    <a:prstClr val="black">
                      <a:alpha val="40000"/>
                    </a:prstClr>
                  </a:outerShdw>
                </a:effectLst>
                <a:latin typeface="微软雅黑" panose="020B0503020204020204" charset="-122"/>
                <a:ea typeface="微软雅黑" panose="020B0503020204020204" charset="-122"/>
              </a:rPr>
              <a:t>一、奖惩种类</a:t>
            </a:r>
            <a:endParaRPr lang="zh-CN" altLang="en-US" sz="2800" b="1">
              <a:solidFill>
                <a:schemeClr val="bg2">
                  <a:lumMod val="25000"/>
                </a:schemeClr>
              </a:solidFill>
              <a:effectLst>
                <a:outerShdw blurRad="63500" sx="102000" sy="102000" algn="ctr" rotWithShape="0">
                  <a:prstClr val="black">
                    <a:alpha val="40000"/>
                  </a:prstClr>
                </a:outerShdw>
              </a:effectLst>
              <a:latin typeface="微软雅黑" panose="020B0503020204020204" charset="-122"/>
              <a:ea typeface="微软雅黑" panose="020B0503020204020204" charset="-122"/>
            </a:endParaRPr>
          </a:p>
        </p:txBody>
      </p:sp>
      <p:grpSp>
        <p:nvGrpSpPr>
          <p:cNvPr id="10" name="组合 9"/>
          <p:cNvGrpSpPr/>
          <p:nvPr/>
        </p:nvGrpSpPr>
        <p:grpSpPr>
          <a:xfrm>
            <a:off x="1027430" y="1291590"/>
            <a:ext cx="9916160" cy="4752340"/>
            <a:chOff x="1618" y="2034"/>
            <a:chExt cx="15616" cy="7484"/>
          </a:xfrm>
        </p:grpSpPr>
        <p:sp>
          <p:nvSpPr>
            <p:cNvPr id="11" name="矩形 10"/>
            <p:cNvSpPr/>
            <p:nvPr>
              <p:custDataLst>
                <p:tags r:id="rId1"/>
              </p:custDataLst>
            </p:nvPr>
          </p:nvSpPr>
          <p:spPr>
            <a:xfrm>
              <a:off x="1618" y="2034"/>
              <a:ext cx="15616" cy="7484"/>
            </a:xfrm>
            <a:prstGeom prst="rect">
              <a:avLst/>
            </a:prstGeom>
            <a:gradFill>
              <a:gsLst>
                <a:gs pos="98000">
                  <a:srgbClr val="36907E"/>
                </a:gs>
                <a:gs pos="16000">
                  <a:srgbClr val="ABDACB"/>
                </a:gs>
              </a:gsLst>
              <a:path path="circle">
                <a:fillToRect r="100000" b="100000"/>
              </a:path>
              <a:tileRect l="-100000" t="-100000"/>
            </a:gradFill>
            <a:ln>
              <a:solidFill>
                <a:srgbClr val="000000">
                  <a:lumMod val="75000"/>
                  <a:lumOff val="25000"/>
                </a:srgbClr>
              </a:solidFill>
              <a:prstDash val="dash"/>
            </a:ln>
          </p:spPr>
          <p:style>
            <a:lnRef idx="2">
              <a:srgbClr val="1E6BC5">
                <a:shade val="50000"/>
              </a:srgbClr>
            </a:lnRef>
            <a:fillRef idx="1">
              <a:srgbClr val="1E6BC5"/>
            </a:fillRef>
            <a:effectRef idx="0">
              <a:srgbClr val="1E6BC5"/>
            </a:effectRef>
            <a:fontRef idx="minor">
              <a:srgbClr val="FFFFFF"/>
            </a:fontRef>
          </p:style>
          <p:txBody>
            <a:bodyPr rtlCol="0" anchor="ctr"/>
            <a:p>
              <a:pPr algn="ctr"/>
              <a:r>
                <a:rPr lang="zh-CN" altLang="en-US"/>
                <a:t>公司奖励分为优秀员工奖、功绩奖、劳模奖、功勋奖</a:t>
              </a:r>
              <a:endParaRPr lang="zh-CN" altLang="en-US"/>
            </a:p>
          </p:txBody>
        </p:sp>
        <p:sp>
          <p:nvSpPr>
            <p:cNvPr id="68" name="任意多边形: 形状 67"/>
            <p:cNvSpPr/>
            <p:nvPr>
              <p:custDataLst>
                <p:tags r:id="rId2"/>
              </p:custDataLst>
            </p:nvPr>
          </p:nvSpPr>
          <p:spPr>
            <a:xfrm>
              <a:off x="5031" y="2737"/>
              <a:ext cx="9372" cy="4278"/>
            </a:xfrm>
            <a:custGeom>
              <a:avLst/>
              <a:gdLst>
                <a:gd name="connsiteX0" fmla="*/ 0 w 7909722"/>
                <a:gd name="connsiteY0" fmla="*/ 0 h 3945622"/>
                <a:gd name="connsiteX1" fmla="*/ 7909722 w 7909722"/>
                <a:gd name="connsiteY1" fmla="*/ 0 h 3945622"/>
                <a:gd name="connsiteX2" fmla="*/ 7909722 w 7909722"/>
                <a:gd name="connsiteY2" fmla="*/ 3680666 h 3945622"/>
                <a:gd name="connsiteX3" fmla="*/ 4200538 w 7909722"/>
                <a:gd name="connsiteY3" fmla="*/ 3680666 h 3945622"/>
                <a:gd name="connsiteX4" fmla="*/ 3883255 w 7909722"/>
                <a:gd name="connsiteY4" fmla="*/ 3945622 h 3945622"/>
                <a:gd name="connsiteX5" fmla="*/ 3565971 w 7909722"/>
                <a:gd name="connsiteY5" fmla="*/ 3680666 h 3945622"/>
                <a:gd name="connsiteX6" fmla="*/ 0 w 7909722"/>
                <a:gd name="connsiteY6" fmla="*/ 3680666 h 3945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9722" h="3945622">
                  <a:moveTo>
                    <a:pt x="0" y="0"/>
                  </a:moveTo>
                  <a:lnTo>
                    <a:pt x="7909722" y="0"/>
                  </a:lnTo>
                  <a:lnTo>
                    <a:pt x="7909722" y="3680666"/>
                  </a:lnTo>
                  <a:lnTo>
                    <a:pt x="4200538" y="3680666"/>
                  </a:lnTo>
                  <a:lnTo>
                    <a:pt x="3883255" y="3945622"/>
                  </a:lnTo>
                  <a:lnTo>
                    <a:pt x="3565971" y="3680666"/>
                  </a:lnTo>
                  <a:lnTo>
                    <a:pt x="0" y="3680666"/>
                  </a:lnTo>
                  <a:close/>
                </a:path>
              </a:pathLst>
            </a:custGeom>
            <a:solidFill>
              <a:srgbClr val="000000">
                <a:lumMod val="75000"/>
                <a:lumOff val="25000"/>
              </a:srgbClr>
            </a:solidFill>
            <a:ln w="25400">
              <a:noFill/>
            </a:ln>
          </p:spPr>
          <p:style>
            <a:lnRef idx="2">
              <a:srgbClr val="1E6BC5">
                <a:shade val="50000"/>
              </a:srgbClr>
            </a:lnRef>
            <a:fillRef idx="1">
              <a:srgbClr val="1E6BC5"/>
            </a:fillRef>
            <a:effectRef idx="0">
              <a:srgbClr val="1E6BC5"/>
            </a:effectRef>
            <a:fontRef idx="minor">
              <a:srgbClr val="FFFFFF"/>
            </a:fontRef>
          </p:style>
          <p:txBody>
            <a:bodyPr wrap="square" rtlCol="0" anchor="ctr">
              <a:noAutofit/>
            </a:bodyPr>
            <a:p>
              <a:pPr algn="ctr"/>
              <a:endParaRPr lang="zh-CN" altLang="en-US"/>
            </a:p>
          </p:txBody>
        </p:sp>
        <p:sp>
          <p:nvSpPr>
            <p:cNvPr id="25" name="任意多边形: 形状 24"/>
            <p:cNvSpPr/>
            <p:nvPr>
              <p:custDataLst>
                <p:tags r:id="rId3"/>
              </p:custDataLst>
            </p:nvPr>
          </p:nvSpPr>
          <p:spPr>
            <a:xfrm>
              <a:off x="4967" y="2416"/>
              <a:ext cx="9265" cy="4405"/>
            </a:xfrm>
            <a:custGeom>
              <a:avLst/>
              <a:gdLst>
                <a:gd name="connsiteX0" fmla="*/ 0 w 7909722"/>
                <a:gd name="connsiteY0" fmla="*/ 0 h 3945473"/>
                <a:gd name="connsiteX1" fmla="*/ 7909722 w 7909722"/>
                <a:gd name="connsiteY1" fmla="*/ 0 h 3945473"/>
                <a:gd name="connsiteX2" fmla="*/ 7909722 w 7909722"/>
                <a:gd name="connsiteY2" fmla="*/ 3680666 h 3945473"/>
                <a:gd name="connsiteX3" fmla="*/ 4271967 w 7909722"/>
                <a:gd name="connsiteY3" fmla="*/ 3680666 h 3945473"/>
                <a:gd name="connsiteX4" fmla="*/ 3954862 w 7909722"/>
                <a:gd name="connsiteY4" fmla="*/ 3945473 h 3945473"/>
                <a:gd name="connsiteX5" fmla="*/ 3637757 w 7909722"/>
                <a:gd name="connsiteY5" fmla="*/ 3680666 h 3945473"/>
                <a:gd name="connsiteX6" fmla="*/ 0 w 7909722"/>
                <a:gd name="connsiteY6" fmla="*/ 3680666 h 3945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9722" h="3945473">
                  <a:moveTo>
                    <a:pt x="0" y="0"/>
                  </a:moveTo>
                  <a:lnTo>
                    <a:pt x="7909722" y="0"/>
                  </a:lnTo>
                  <a:lnTo>
                    <a:pt x="7909722" y="3680666"/>
                  </a:lnTo>
                  <a:lnTo>
                    <a:pt x="4271967" y="3680666"/>
                  </a:lnTo>
                  <a:lnTo>
                    <a:pt x="3954862" y="3945473"/>
                  </a:lnTo>
                  <a:lnTo>
                    <a:pt x="3637757" y="3680666"/>
                  </a:lnTo>
                  <a:lnTo>
                    <a:pt x="0" y="3680666"/>
                  </a:lnTo>
                  <a:close/>
                </a:path>
              </a:pathLst>
            </a:custGeom>
            <a:solidFill>
              <a:srgbClr val="FFFFFF"/>
            </a:solidFill>
            <a:ln w="25400">
              <a:solidFill>
                <a:srgbClr val="000000">
                  <a:lumMod val="75000"/>
                  <a:lumOff val="25000"/>
                </a:srgbClr>
              </a:solidFill>
            </a:ln>
          </p:spPr>
          <p:style>
            <a:lnRef idx="2">
              <a:srgbClr val="1E6BC5">
                <a:shade val="50000"/>
              </a:srgbClr>
            </a:lnRef>
            <a:fillRef idx="1">
              <a:srgbClr val="1E6BC5"/>
            </a:fillRef>
            <a:effectRef idx="0">
              <a:srgbClr val="1E6BC5"/>
            </a:effectRef>
            <a:fontRef idx="minor">
              <a:srgbClr val="FFFFFF"/>
            </a:fontRef>
          </p:style>
          <p:txBody>
            <a:bodyPr rtlCol="0" anchor="ctr"/>
            <a:p>
              <a:pPr algn="ctr"/>
              <a:r>
                <a:rPr lang="zh-CN" altLang="en-US"/>
                <a:t>优秀员工奖、功绩奖、劳模奖、功勋奖</a:t>
              </a:r>
              <a:endParaRPr lang="zh-CN" altLang="en-US"/>
            </a:p>
          </p:txBody>
        </p:sp>
        <p:sp>
          <p:nvSpPr>
            <p:cNvPr id="12" name="文本框 11"/>
            <p:cNvSpPr txBox="1"/>
            <p:nvPr/>
          </p:nvSpPr>
          <p:spPr>
            <a:xfrm>
              <a:off x="6881" y="3189"/>
              <a:ext cx="5672" cy="2858"/>
            </a:xfrm>
            <a:prstGeom prst="rect">
              <a:avLst/>
            </a:prstGeom>
            <a:noFill/>
          </p:spPr>
          <p:txBody>
            <a:bodyPr wrap="square" rtlCol="0" anchor="t">
              <a:spAutoFit/>
            </a:bodyPr>
            <a:p>
              <a:pPr algn="l"/>
              <a:r>
                <a:rPr lang="en-US" altLang="zh-CN" sz="2800" b="1">
                  <a:solidFill>
                    <a:srgbClr val="C00000"/>
                  </a:solidFill>
                  <a:latin typeface="微软雅黑" panose="020B0503020204020204" charset="-122"/>
                  <a:ea typeface="微软雅黑" panose="020B0503020204020204" charset="-122"/>
                </a:rPr>
                <a:t>1</a:t>
              </a:r>
              <a:r>
                <a:rPr lang="zh-CN" altLang="en-US" sz="2800" b="1">
                  <a:solidFill>
                    <a:srgbClr val="C00000"/>
                  </a:solidFill>
                  <a:latin typeface="微软雅黑" panose="020B0503020204020204" charset="-122"/>
                  <a:ea typeface="微软雅黑" panose="020B0503020204020204" charset="-122"/>
                </a:rPr>
                <a:t>、</a:t>
              </a:r>
              <a:r>
                <a:rPr lang="zh-CN" altLang="en-US" sz="2800" b="1">
                  <a:solidFill>
                    <a:srgbClr val="C00000"/>
                  </a:solidFill>
                  <a:latin typeface="微软雅黑" panose="020B0503020204020204" charset="-122"/>
                  <a:ea typeface="微软雅黑" panose="020B0503020204020204" charset="-122"/>
                </a:rPr>
                <a:t>优秀员工奖、</a:t>
              </a:r>
              <a:endParaRPr lang="zh-CN" altLang="en-US" sz="2800" b="1">
                <a:solidFill>
                  <a:srgbClr val="C00000"/>
                </a:solidFill>
                <a:latin typeface="微软雅黑" panose="020B0503020204020204" charset="-122"/>
                <a:ea typeface="微软雅黑" panose="020B0503020204020204" charset="-122"/>
              </a:endParaRPr>
            </a:p>
            <a:p>
              <a:pPr algn="l"/>
              <a:r>
                <a:rPr lang="en-US" altLang="zh-CN" sz="2800" b="1">
                  <a:solidFill>
                    <a:srgbClr val="C00000"/>
                  </a:solidFill>
                  <a:latin typeface="微软雅黑" panose="020B0503020204020204" charset="-122"/>
                  <a:ea typeface="微软雅黑" panose="020B0503020204020204" charset="-122"/>
                </a:rPr>
                <a:t>2</a:t>
              </a:r>
              <a:r>
                <a:rPr lang="zh-CN" altLang="en-US" sz="2800" b="1">
                  <a:solidFill>
                    <a:srgbClr val="C00000"/>
                  </a:solidFill>
                  <a:latin typeface="微软雅黑" panose="020B0503020204020204" charset="-122"/>
                  <a:ea typeface="微软雅黑" panose="020B0503020204020204" charset="-122"/>
                </a:rPr>
                <a:t>、</a:t>
              </a:r>
              <a:r>
                <a:rPr lang="zh-CN" altLang="en-US" sz="2800" b="1">
                  <a:solidFill>
                    <a:srgbClr val="C00000"/>
                  </a:solidFill>
                  <a:latin typeface="微软雅黑" panose="020B0503020204020204" charset="-122"/>
                  <a:ea typeface="微软雅黑" panose="020B0503020204020204" charset="-122"/>
                </a:rPr>
                <a:t>功绩奖、</a:t>
              </a:r>
              <a:endParaRPr lang="zh-CN" altLang="en-US" sz="2800" b="1">
                <a:solidFill>
                  <a:srgbClr val="C00000"/>
                </a:solidFill>
                <a:latin typeface="微软雅黑" panose="020B0503020204020204" charset="-122"/>
                <a:ea typeface="微软雅黑" panose="020B0503020204020204" charset="-122"/>
              </a:endParaRPr>
            </a:p>
            <a:p>
              <a:pPr algn="l"/>
              <a:r>
                <a:rPr lang="en-US" altLang="zh-CN" sz="2800" b="1">
                  <a:solidFill>
                    <a:srgbClr val="C00000"/>
                  </a:solidFill>
                  <a:latin typeface="微软雅黑" panose="020B0503020204020204" charset="-122"/>
                  <a:ea typeface="微软雅黑" panose="020B0503020204020204" charset="-122"/>
                </a:rPr>
                <a:t>3</a:t>
              </a:r>
              <a:r>
                <a:rPr lang="zh-CN" altLang="en-US" sz="2800" b="1">
                  <a:solidFill>
                    <a:srgbClr val="C00000"/>
                  </a:solidFill>
                  <a:latin typeface="微软雅黑" panose="020B0503020204020204" charset="-122"/>
                  <a:ea typeface="微软雅黑" panose="020B0503020204020204" charset="-122"/>
                </a:rPr>
                <a:t>、</a:t>
              </a:r>
              <a:r>
                <a:rPr lang="zh-CN" altLang="en-US" sz="2800" b="1">
                  <a:solidFill>
                    <a:srgbClr val="C00000"/>
                  </a:solidFill>
                  <a:latin typeface="微软雅黑" panose="020B0503020204020204" charset="-122"/>
                  <a:ea typeface="微软雅黑" panose="020B0503020204020204" charset="-122"/>
                </a:rPr>
                <a:t>劳模奖、</a:t>
              </a:r>
              <a:endParaRPr lang="zh-CN" altLang="en-US" sz="2800" b="1">
                <a:solidFill>
                  <a:srgbClr val="C00000"/>
                </a:solidFill>
                <a:latin typeface="微软雅黑" panose="020B0503020204020204" charset="-122"/>
                <a:ea typeface="微软雅黑" panose="020B0503020204020204" charset="-122"/>
              </a:endParaRPr>
            </a:p>
            <a:p>
              <a:pPr algn="l"/>
              <a:r>
                <a:rPr lang="en-US" altLang="zh-CN" sz="2800" b="1">
                  <a:solidFill>
                    <a:srgbClr val="C00000"/>
                  </a:solidFill>
                  <a:latin typeface="微软雅黑" panose="020B0503020204020204" charset="-122"/>
                  <a:ea typeface="微软雅黑" panose="020B0503020204020204" charset="-122"/>
                </a:rPr>
                <a:t>4</a:t>
              </a:r>
              <a:r>
                <a:rPr lang="zh-CN" altLang="en-US" sz="2800" b="1">
                  <a:solidFill>
                    <a:srgbClr val="C00000"/>
                  </a:solidFill>
                  <a:latin typeface="微软雅黑" panose="020B0503020204020204" charset="-122"/>
                  <a:ea typeface="微软雅黑" panose="020B0503020204020204" charset="-122"/>
                </a:rPr>
                <a:t>、</a:t>
              </a:r>
              <a:r>
                <a:rPr lang="zh-CN" altLang="en-US" sz="2800" b="1">
                  <a:solidFill>
                    <a:srgbClr val="C00000"/>
                  </a:solidFill>
                  <a:latin typeface="微软雅黑" panose="020B0503020204020204" charset="-122"/>
                  <a:ea typeface="微软雅黑" panose="020B0503020204020204" charset="-122"/>
                </a:rPr>
                <a:t>功勋奖。</a:t>
              </a:r>
              <a:endParaRPr lang="zh-CN" altLang="en-US" sz="2800" b="1">
                <a:solidFill>
                  <a:srgbClr val="C00000"/>
                </a:solidFill>
                <a:latin typeface="微软雅黑" panose="020B0503020204020204" charset="-122"/>
                <a:ea typeface="微软雅黑" panose="020B0503020204020204" charset="-122"/>
              </a:endParaRPr>
            </a:p>
          </p:txBody>
        </p:sp>
        <p:sp>
          <p:nvSpPr>
            <p:cNvPr id="70" name="任意多边形: 形状 69"/>
            <p:cNvSpPr>
              <a:spLocks noChangeAspect="1"/>
            </p:cNvSpPr>
            <p:nvPr>
              <p:custDataLst>
                <p:tags r:id="rId4"/>
              </p:custDataLst>
            </p:nvPr>
          </p:nvSpPr>
          <p:spPr>
            <a:xfrm rot="10800000">
              <a:off x="2051" y="7807"/>
              <a:ext cx="510" cy="1035"/>
            </a:xfrm>
            <a:custGeom>
              <a:avLst/>
              <a:gdLst>
                <a:gd name="connsiteX0" fmla="*/ 0 w 311295"/>
                <a:gd name="connsiteY0" fmla="*/ 0 h 631688"/>
                <a:gd name="connsiteX1" fmla="*/ 311295 w 311295"/>
                <a:gd name="connsiteY1" fmla="*/ 0 h 631688"/>
                <a:gd name="connsiteX2" fmla="*/ 311295 w 311295"/>
                <a:gd name="connsiteY2" fmla="*/ 278573 h 631688"/>
                <a:gd name="connsiteX3" fmla="*/ 92015 w 311295"/>
                <a:gd name="connsiteY3" fmla="*/ 631688 h 631688"/>
                <a:gd name="connsiteX4" fmla="*/ 80962 w 311295"/>
                <a:gd name="connsiteY4" fmla="*/ 613739 h 631688"/>
                <a:gd name="connsiteX5" fmla="*/ 33054 w 311295"/>
                <a:gd name="connsiteY5" fmla="*/ 568483 h 631688"/>
                <a:gd name="connsiteX6" fmla="*/ 20355 w 311295"/>
                <a:gd name="connsiteY6" fmla="*/ 561364 h 631688"/>
                <a:gd name="connsiteX7" fmla="*/ 150652 w 311295"/>
                <a:gd name="connsiteY7" fmla="*/ 311295 h 631688"/>
                <a:gd name="connsiteX8" fmla="*/ 0 w 311295"/>
                <a:gd name="connsiteY8" fmla="*/ 311295 h 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295" h="631688">
                  <a:moveTo>
                    <a:pt x="0" y="0"/>
                  </a:moveTo>
                  <a:lnTo>
                    <a:pt x="311295" y="0"/>
                  </a:lnTo>
                  <a:lnTo>
                    <a:pt x="311295" y="278573"/>
                  </a:lnTo>
                  <a:cubicBezTo>
                    <a:pt x="300365" y="511936"/>
                    <a:pt x="92393" y="629207"/>
                    <a:pt x="92015" y="631688"/>
                  </a:cubicBezTo>
                  <a:lnTo>
                    <a:pt x="80962" y="613739"/>
                  </a:lnTo>
                  <a:cubicBezTo>
                    <a:pt x="67726" y="597568"/>
                    <a:pt x="51617" y="582153"/>
                    <a:pt x="33054" y="568483"/>
                  </a:cubicBezTo>
                  <a:lnTo>
                    <a:pt x="20355" y="561364"/>
                  </a:lnTo>
                  <a:cubicBezTo>
                    <a:pt x="21645" y="561467"/>
                    <a:pt x="135315" y="475631"/>
                    <a:pt x="150652" y="311295"/>
                  </a:cubicBezTo>
                  <a:lnTo>
                    <a:pt x="0" y="311295"/>
                  </a:lnTo>
                  <a:close/>
                </a:path>
              </a:pathLst>
            </a:custGeom>
            <a:pattFill prst="dkUpDiag">
              <a:fgClr>
                <a:srgbClr val="000000">
                  <a:lumMod val="75000"/>
                  <a:lumOff val="25000"/>
                </a:srgbClr>
              </a:fgClr>
              <a:bgClr>
                <a:srgbClr val="FFFFFF"/>
              </a:bgClr>
            </a:pattFill>
            <a:ln w="25400">
              <a:solidFill>
                <a:srgbClr val="000000">
                  <a:lumMod val="75000"/>
                  <a:lumOff val="25000"/>
                </a:srgbClr>
              </a:solidFill>
            </a:ln>
          </p:spPr>
          <p:style>
            <a:lnRef idx="2">
              <a:srgbClr val="1E6BC5">
                <a:shade val="50000"/>
              </a:srgbClr>
            </a:lnRef>
            <a:fillRef idx="1">
              <a:srgbClr val="1E6BC5"/>
            </a:fillRef>
            <a:effectRef idx="0">
              <a:srgbClr val="1E6BC5"/>
            </a:effectRef>
            <a:fontRef idx="minor">
              <a:srgbClr val="FFFFFF"/>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dirty="0"/>
            </a:p>
          </p:txBody>
        </p:sp>
        <p:sp>
          <p:nvSpPr>
            <p:cNvPr id="13" name="任意多边形: 形状 69"/>
            <p:cNvSpPr>
              <a:spLocks noChangeAspect="1"/>
            </p:cNvSpPr>
            <p:nvPr>
              <p:custDataLst>
                <p:tags r:id="rId5"/>
              </p:custDataLst>
            </p:nvPr>
          </p:nvSpPr>
          <p:spPr>
            <a:xfrm rot="10800000">
              <a:off x="2808" y="7807"/>
              <a:ext cx="510" cy="1035"/>
            </a:xfrm>
            <a:custGeom>
              <a:avLst/>
              <a:gdLst>
                <a:gd name="connsiteX0" fmla="*/ 0 w 311295"/>
                <a:gd name="connsiteY0" fmla="*/ 0 h 631688"/>
                <a:gd name="connsiteX1" fmla="*/ 311295 w 311295"/>
                <a:gd name="connsiteY1" fmla="*/ 0 h 631688"/>
                <a:gd name="connsiteX2" fmla="*/ 311295 w 311295"/>
                <a:gd name="connsiteY2" fmla="*/ 278573 h 631688"/>
                <a:gd name="connsiteX3" fmla="*/ 92015 w 311295"/>
                <a:gd name="connsiteY3" fmla="*/ 631688 h 631688"/>
                <a:gd name="connsiteX4" fmla="*/ 80962 w 311295"/>
                <a:gd name="connsiteY4" fmla="*/ 613739 h 631688"/>
                <a:gd name="connsiteX5" fmla="*/ 33054 w 311295"/>
                <a:gd name="connsiteY5" fmla="*/ 568483 h 631688"/>
                <a:gd name="connsiteX6" fmla="*/ 20355 w 311295"/>
                <a:gd name="connsiteY6" fmla="*/ 561364 h 631688"/>
                <a:gd name="connsiteX7" fmla="*/ 150652 w 311295"/>
                <a:gd name="connsiteY7" fmla="*/ 311295 h 631688"/>
                <a:gd name="connsiteX8" fmla="*/ 0 w 311295"/>
                <a:gd name="connsiteY8" fmla="*/ 311295 h 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295" h="631688">
                  <a:moveTo>
                    <a:pt x="0" y="0"/>
                  </a:moveTo>
                  <a:lnTo>
                    <a:pt x="311295" y="0"/>
                  </a:lnTo>
                  <a:lnTo>
                    <a:pt x="311295" y="278573"/>
                  </a:lnTo>
                  <a:cubicBezTo>
                    <a:pt x="300365" y="511936"/>
                    <a:pt x="92393" y="629207"/>
                    <a:pt x="92015" y="631688"/>
                  </a:cubicBezTo>
                  <a:lnTo>
                    <a:pt x="80962" y="613739"/>
                  </a:lnTo>
                  <a:cubicBezTo>
                    <a:pt x="67726" y="597568"/>
                    <a:pt x="51617" y="582153"/>
                    <a:pt x="33054" y="568483"/>
                  </a:cubicBezTo>
                  <a:lnTo>
                    <a:pt x="20355" y="561364"/>
                  </a:lnTo>
                  <a:cubicBezTo>
                    <a:pt x="21645" y="561467"/>
                    <a:pt x="135315" y="475631"/>
                    <a:pt x="150652" y="311295"/>
                  </a:cubicBezTo>
                  <a:lnTo>
                    <a:pt x="0" y="311295"/>
                  </a:lnTo>
                  <a:close/>
                </a:path>
              </a:pathLst>
            </a:custGeom>
            <a:pattFill prst="dkUpDiag">
              <a:fgClr>
                <a:srgbClr val="000000">
                  <a:lumMod val="75000"/>
                  <a:lumOff val="25000"/>
                </a:srgbClr>
              </a:fgClr>
              <a:bgClr>
                <a:srgbClr val="FFFFFF"/>
              </a:bgClr>
            </a:pattFill>
            <a:ln w="25400">
              <a:solidFill>
                <a:srgbClr val="000000">
                  <a:lumMod val="75000"/>
                  <a:lumOff val="25000"/>
                </a:srgbClr>
              </a:solidFill>
            </a:ln>
          </p:spPr>
          <p:style>
            <a:lnRef idx="2">
              <a:srgbClr val="1E6BC5">
                <a:shade val="50000"/>
              </a:srgbClr>
            </a:lnRef>
            <a:fillRef idx="1">
              <a:srgbClr val="1E6BC5"/>
            </a:fillRef>
            <a:effectRef idx="0">
              <a:srgbClr val="1E6BC5"/>
            </a:effectRef>
            <a:fontRef idx="minor">
              <a:srgbClr val="FFFFFF"/>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dirty="0"/>
            </a:p>
          </p:txBody>
        </p:sp>
        <p:sp>
          <p:nvSpPr>
            <p:cNvPr id="73" name="任意多边形: 形状 72"/>
            <p:cNvSpPr>
              <a:spLocks noChangeAspect="1"/>
            </p:cNvSpPr>
            <p:nvPr>
              <p:custDataLst>
                <p:tags r:id="rId6"/>
              </p:custDataLst>
            </p:nvPr>
          </p:nvSpPr>
          <p:spPr>
            <a:xfrm>
              <a:off x="16335" y="8095"/>
              <a:ext cx="510" cy="1035"/>
            </a:xfrm>
            <a:custGeom>
              <a:avLst/>
              <a:gdLst>
                <a:gd name="connsiteX0" fmla="*/ 0 w 311295"/>
                <a:gd name="connsiteY0" fmla="*/ 0 h 631688"/>
                <a:gd name="connsiteX1" fmla="*/ 311295 w 311295"/>
                <a:gd name="connsiteY1" fmla="*/ 0 h 631688"/>
                <a:gd name="connsiteX2" fmla="*/ 311295 w 311295"/>
                <a:gd name="connsiteY2" fmla="*/ 278573 h 631688"/>
                <a:gd name="connsiteX3" fmla="*/ 92015 w 311295"/>
                <a:gd name="connsiteY3" fmla="*/ 631688 h 631688"/>
                <a:gd name="connsiteX4" fmla="*/ 80962 w 311295"/>
                <a:gd name="connsiteY4" fmla="*/ 613739 h 631688"/>
                <a:gd name="connsiteX5" fmla="*/ 33054 w 311295"/>
                <a:gd name="connsiteY5" fmla="*/ 568483 h 631688"/>
                <a:gd name="connsiteX6" fmla="*/ 20355 w 311295"/>
                <a:gd name="connsiteY6" fmla="*/ 561364 h 631688"/>
                <a:gd name="connsiteX7" fmla="*/ 150652 w 311295"/>
                <a:gd name="connsiteY7" fmla="*/ 311295 h 631688"/>
                <a:gd name="connsiteX8" fmla="*/ 0 w 311295"/>
                <a:gd name="connsiteY8" fmla="*/ 311295 h 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295" h="631688">
                  <a:moveTo>
                    <a:pt x="0" y="0"/>
                  </a:moveTo>
                  <a:lnTo>
                    <a:pt x="311295" y="0"/>
                  </a:lnTo>
                  <a:lnTo>
                    <a:pt x="311295" y="278573"/>
                  </a:lnTo>
                  <a:cubicBezTo>
                    <a:pt x="300365" y="511936"/>
                    <a:pt x="92393" y="629207"/>
                    <a:pt x="92015" y="631688"/>
                  </a:cubicBezTo>
                  <a:lnTo>
                    <a:pt x="80962" y="613739"/>
                  </a:lnTo>
                  <a:cubicBezTo>
                    <a:pt x="67726" y="597568"/>
                    <a:pt x="51617" y="582153"/>
                    <a:pt x="33054" y="568483"/>
                  </a:cubicBezTo>
                  <a:lnTo>
                    <a:pt x="20355" y="561364"/>
                  </a:lnTo>
                  <a:cubicBezTo>
                    <a:pt x="21645" y="561467"/>
                    <a:pt x="135315" y="475631"/>
                    <a:pt x="150652" y="311295"/>
                  </a:cubicBezTo>
                  <a:lnTo>
                    <a:pt x="0" y="311295"/>
                  </a:lnTo>
                  <a:close/>
                </a:path>
              </a:pathLst>
            </a:custGeom>
            <a:pattFill prst="dkUpDiag">
              <a:fgClr>
                <a:srgbClr val="000000">
                  <a:lumMod val="75000"/>
                  <a:lumOff val="25000"/>
                </a:srgbClr>
              </a:fgClr>
              <a:bgClr>
                <a:srgbClr val="FFFFFF"/>
              </a:bgClr>
            </a:pattFill>
            <a:ln w="25400">
              <a:solidFill>
                <a:srgbClr val="000000">
                  <a:lumMod val="75000"/>
                  <a:lumOff val="25000"/>
                </a:srgbClr>
              </a:solidFill>
            </a:ln>
          </p:spPr>
          <p:style>
            <a:lnRef idx="2">
              <a:srgbClr val="1E6BC5">
                <a:shade val="50000"/>
              </a:srgbClr>
            </a:lnRef>
            <a:fillRef idx="1">
              <a:srgbClr val="1E6BC5"/>
            </a:fillRef>
            <a:effectRef idx="0">
              <a:srgbClr val="1E6BC5"/>
            </a:effectRef>
            <a:fontRef idx="minor">
              <a:srgbClr val="FFFFFF"/>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dirty="0"/>
            </a:p>
          </p:txBody>
        </p:sp>
        <p:sp>
          <p:nvSpPr>
            <p:cNvPr id="14" name="任意多边形: 形状 72"/>
            <p:cNvSpPr>
              <a:spLocks noChangeAspect="1"/>
            </p:cNvSpPr>
            <p:nvPr>
              <p:custDataLst>
                <p:tags r:id="rId7"/>
              </p:custDataLst>
            </p:nvPr>
          </p:nvSpPr>
          <p:spPr>
            <a:xfrm>
              <a:off x="15658" y="8095"/>
              <a:ext cx="510" cy="1035"/>
            </a:xfrm>
            <a:custGeom>
              <a:avLst/>
              <a:gdLst>
                <a:gd name="connsiteX0" fmla="*/ 0 w 311295"/>
                <a:gd name="connsiteY0" fmla="*/ 0 h 631688"/>
                <a:gd name="connsiteX1" fmla="*/ 311295 w 311295"/>
                <a:gd name="connsiteY1" fmla="*/ 0 h 631688"/>
                <a:gd name="connsiteX2" fmla="*/ 311295 w 311295"/>
                <a:gd name="connsiteY2" fmla="*/ 278573 h 631688"/>
                <a:gd name="connsiteX3" fmla="*/ 92015 w 311295"/>
                <a:gd name="connsiteY3" fmla="*/ 631688 h 631688"/>
                <a:gd name="connsiteX4" fmla="*/ 80962 w 311295"/>
                <a:gd name="connsiteY4" fmla="*/ 613739 h 631688"/>
                <a:gd name="connsiteX5" fmla="*/ 33054 w 311295"/>
                <a:gd name="connsiteY5" fmla="*/ 568483 h 631688"/>
                <a:gd name="connsiteX6" fmla="*/ 20355 w 311295"/>
                <a:gd name="connsiteY6" fmla="*/ 561364 h 631688"/>
                <a:gd name="connsiteX7" fmla="*/ 150652 w 311295"/>
                <a:gd name="connsiteY7" fmla="*/ 311295 h 631688"/>
                <a:gd name="connsiteX8" fmla="*/ 0 w 311295"/>
                <a:gd name="connsiteY8" fmla="*/ 311295 h 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295" h="631688">
                  <a:moveTo>
                    <a:pt x="0" y="0"/>
                  </a:moveTo>
                  <a:lnTo>
                    <a:pt x="311295" y="0"/>
                  </a:lnTo>
                  <a:lnTo>
                    <a:pt x="311295" y="278573"/>
                  </a:lnTo>
                  <a:cubicBezTo>
                    <a:pt x="300365" y="511936"/>
                    <a:pt x="92393" y="629207"/>
                    <a:pt x="92015" y="631688"/>
                  </a:cubicBezTo>
                  <a:lnTo>
                    <a:pt x="80962" y="613739"/>
                  </a:lnTo>
                  <a:cubicBezTo>
                    <a:pt x="67726" y="597568"/>
                    <a:pt x="51617" y="582153"/>
                    <a:pt x="33054" y="568483"/>
                  </a:cubicBezTo>
                  <a:lnTo>
                    <a:pt x="20355" y="561364"/>
                  </a:lnTo>
                  <a:cubicBezTo>
                    <a:pt x="21645" y="561467"/>
                    <a:pt x="135315" y="475631"/>
                    <a:pt x="150652" y="311295"/>
                  </a:cubicBezTo>
                  <a:lnTo>
                    <a:pt x="0" y="311295"/>
                  </a:lnTo>
                  <a:close/>
                </a:path>
              </a:pathLst>
            </a:custGeom>
            <a:pattFill prst="dkUpDiag">
              <a:fgClr>
                <a:srgbClr val="000000">
                  <a:lumMod val="75000"/>
                  <a:lumOff val="25000"/>
                </a:srgbClr>
              </a:fgClr>
              <a:bgClr>
                <a:srgbClr val="FFFFFF"/>
              </a:bgClr>
            </a:pattFill>
            <a:ln w="25400">
              <a:solidFill>
                <a:srgbClr val="000000">
                  <a:lumMod val="75000"/>
                  <a:lumOff val="25000"/>
                </a:srgbClr>
              </a:solidFill>
            </a:ln>
          </p:spPr>
          <p:style>
            <a:lnRef idx="2">
              <a:srgbClr val="1E6BC5">
                <a:shade val="50000"/>
              </a:srgbClr>
            </a:lnRef>
            <a:fillRef idx="1">
              <a:srgbClr val="1E6BC5"/>
            </a:fillRef>
            <a:effectRef idx="0">
              <a:srgbClr val="1E6BC5"/>
            </a:effectRef>
            <a:fontRef idx="minor">
              <a:srgbClr val="FFFFFF"/>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dirty="0"/>
            </a:p>
          </p:txBody>
        </p:sp>
        <p:sp>
          <p:nvSpPr>
            <p:cNvPr id="19" name="文本框 18"/>
            <p:cNvSpPr txBox="1"/>
            <p:nvPr/>
          </p:nvSpPr>
          <p:spPr>
            <a:xfrm>
              <a:off x="4216" y="8095"/>
              <a:ext cx="11221" cy="628"/>
            </a:xfrm>
            <a:prstGeom prst="rect">
              <a:avLst/>
            </a:prstGeom>
            <a:noFill/>
          </p:spPr>
          <p:txBody>
            <a:bodyPr wrap="square" rtlCol="0" anchor="t">
              <a:spAutoFit/>
            </a:bodyPr>
            <a:p>
              <a:r>
                <a:rPr lang="zh-CN" altLang="en-US" sz="2000">
                  <a:latin typeface="微软雅黑" panose="020B0503020204020204" charset="-122"/>
                  <a:ea typeface="微软雅黑" panose="020B0503020204020204" charset="-122"/>
                </a:rPr>
                <a:t>公司奖励分为优秀员工奖、功绩奖、劳模奖、功勋奖等。</a:t>
              </a:r>
              <a:endParaRPr lang="zh-CN" altLang="en-US" sz="2000">
                <a:latin typeface="微软雅黑" panose="020B0503020204020204" charset="-122"/>
                <a:ea typeface="微软雅黑" panose="020B0503020204020204" charset="-122"/>
              </a:endParaRPr>
            </a:p>
          </p:txBody>
        </p:sp>
      </p:grpSp>
    </p:spTree>
    <p:custDataLst>
      <p:tags r:id="rId8"/>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0">
          <a:gsLst>
            <a:gs pos="98000">
              <a:srgbClr val="36907E"/>
            </a:gs>
            <a:gs pos="16000">
              <a:srgbClr val="ABDACB"/>
            </a:gs>
          </a:gsLst>
          <a:path path="circle">
            <a:fillToRect r="100000" b="100000"/>
          </a:path>
          <a:tileRect l="-100000" t="-100000"/>
        </a:gradFill>
        <a:effectLst/>
      </p:bgPr>
    </p:bg>
    <p:spTree>
      <p:nvGrpSpPr>
        <p:cNvPr id="1" name=""/>
        <p:cNvGrpSpPr/>
        <p:nvPr/>
      </p:nvGrpSpPr>
      <p:grpSpPr/>
      <p:grpSp>
        <p:nvGrpSpPr>
          <p:cNvPr id="4" name="组合 3"/>
          <p:cNvGrpSpPr/>
          <p:nvPr userDrawn="1"/>
        </p:nvGrpSpPr>
        <p:grpSpPr>
          <a:xfrm>
            <a:off x="310515" y="382270"/>
            <a:ext cx="622935" cy="581660"/>
            <a:chOff x="298460" y="987574"/>
            <a:chExt cx="288032" cy="279687"/>
          </a:xfrm>
        </p:grpSpPr>
        <p:sp>
          <p:nvSpPr>
            <p:cNvPr id="5" name="矩形 4"/>
            <p:cNvSpPr/>
            <p:nvPr/>
          </p:nvSpPr>
          <p:spPr>
            <a:xfrm>
              <a:off x="298460" y="987574"/>
              <a:ext cx="216024" cy="216024"/>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406472" y="1087241"/>
              <a:ext cx="180020" cy="180020"/>
            </a:xfrm>
            <a:prstGeom prst="rect">
              <a:avLst/>
            </a:prstGeom>
            <a:gradFill>
              <a:gsLst>
                <a:gs pos="0">
                  <a:srgbClr val="C99E69"/>
                </a:gs>
                <a:gs pos="100000">
                  <a:srgbClr val="C24328"/>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cxnSp>
        <p:nvCxnSpPr>
          <p:cNvPr id="6" name="直接连接符 5"/>
          <p:cNvCxnSpPr/>
          <p:nvPr userDrawn="1"/>
        </p:nvCxnSpPr>
        <p:spPr>
          <a:xfrm>
            <a:off x="1050925" y="963930"/>
            <a:ext cx="10447655" cy="8890"/>
          </a:xfrm>
          <a:prstGeom prst="line">
            <a:avLst/>
          </a:prstGeom>
          <a:ln>
            <a:gradFill>
              <a:gsLst>
                <a:gs pos="83000">
                  <a:srgbClr val="FFC000"/>
                </a:gs>
                <a:gs pos="0">
                  <a:srgbClr val="C00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422400" y="392430"/>
            <a:ext cx="4572000" cy="521970"/>
          </a:xfrm>
          <a:prstGeom prst="rect">
            <a:avLst/>
          </a:prstGeom>
          <a:noFill/>
        </p:spPr>
        <p:txBody>
          <a:bodyPr wrap="square" rtlCol="0">
            <a:spAutoFit/>
            <a:scene3d>
              <a:camera prst="orthographicFront"/>
              <a:lightRig rig="threePt" dir="t"/>
            </a:scene3d>
          </a:bodyPr>
          <a:p>
            <a:r>
              <a:rPr lang="en-US" altLang="zh-CN" sz="2800" b="1">
                <a:solidFill>
                  <a:schemeClr val="bg2">
                    <a:lumMod val="25000"/>
                  </a:schemeClr>
                </a:solidFill>
                <a:effectLst>
                  <a:outerShdw blurRad="63500" sx="102000" sy="102000" algn="ctr" rotWithShape="0">
                    <a:prstClr val="black">
                      <a:alpha val="40000"/>
                    </a:prstClr>
                  </a:outerShdw>
                </a:effectLst>
                <a:latin typeface="微软雅黑" panose="020B0503020204020204" charset="-122"/>
                <a:ea typeface="微软雅黑" panose="020B0503020204020204" charset="-122"/>
              </a:rPr>
              <a:t>1</a:t>
            </a:r>
            <a:r>
              <a:rPr lang="zh-CN" altLang="en-US" sz="2800" b="1">
                <a:solidFill>
                  <a:schemeClr val="bg2">
                    <a:lumMod val="25000"/>
                  </a:schemeClr>
                </a:solidFill>
                <a:effectLst>
                  <a:outerShdw blurRad="63500" sx="102000" sy="102000" algn="ctr" rotWithShape="0">
                    <a:prstClr val="black">
                      <a:alpha val="40000"/>
                    </a:prstClr>
                  </a:outerShdw>
                </a:effectLst>
                <a:latin typeface="微软雅黑" panose="020B0503020204020204" charset="-122"/>
                <a:ea typeface="微软雅黑" panose="020B0503020204020204" charset="-122"/>
              </a:rPr>
              <a:t>、优秀员工奖</a:t>
            </a:r>
            <a:endParaRPr lang="zh-CN" altLang="en-US" sz="2800" b="1">
              <a:solidFill>
                <a:schemeClr val="bg2">
                  <a:lumMod val="25000"/>
                </a:schemeClr>
              </a:solidFill>
              <a:effectLst>
                <a:outerShdw blurRad="63500" sx="102000" sy="102000" algn="ctr" rotWithShape="0">
                  <a:prstClr val="black">
                    <a:alpha val="40000"/>
                  </a:prstClr>
                </a:outerShdw>
              </a:effectLst>
              <a:latin typeface="微软雅黑" panose="020B0503020204020204" charset="-122"/>
              <a:ea typeface="微软雅黑" panose="020B0503020204020204" charset="-122"/>
            </a:endParaRPr>
          </a:p>
        </p:txBody>
      </p:sp>
      <p:grpSp>
        <p:nvGrpSpPr>
          <p:cNvPr id="9" name="组合 8"/>
          <p:cNvGrpSpPr/>
          <p:nvPr/>
        </p:nvGrpSpPr>
        <p:grpSpPr>
          <a:xfrm>
            <a:off x="1343025" y="1188085"/>
            <a:ext cx="9439910" cy="5233035"/>
            <a:chOff x="2115" y="1036"/>
            <a:chExt cx="14585" cy="8771"/>
          </a:xfrm>
        </p:grpSpPr>
        <p:sp>
          <p:nvSpPr>
            <p:cNvPr id="10" name="圆角矩形 9"/>
            <p:cNvSpPr/>
            <p:nvPr>
              <p:custDataLst>
                <p:tags r:id="rId1"/>
              </p:custDataLst>
            </p:nvPr>
          </p:nvSpPr>
          <p:spPr bwMode="auto">
            <a:xfrm>
              <a:off x="2115" y="1036"/>
              <a:ext cx="7038" cy="8729"/>
            </a:xfrm>
            <a:prstGeom prst="roundRect">
              <a:avLst>
                <a:gd name="adj" fmla="val 9498"/>
              </a:avLst>
            </a:prstGeom>
            <a:solidFill>
              <a:srgbClr val="C00000">
                <a:alpha val="77000"/>
              </a:srgbClr>
            </a:solidFill>
            <a:ln w="19050">
              <a:noFill/>
              <a:round/>
            </a:ln>
          </p:spPr>
          <p:txBody>
            <a:bodyPr anchor="ctr"/>
            <a:p>
              <a:pPr algn="ctr">
                <a:lnSpc>
                  <a:spcPct val="130000"/>
                </a:lnSpc>
              </a:pPr>
              <a:endParaRPr>
                <a:latin typeface="微软雅黑" panose="020B0503020204020204" charset="-122"/>
                <a:ea typeface="微软雅黑" panose="020B0503020204020204" charset="-122"/>
              </a:endParaRPr>
            </a:p>
          </p:txBody>
        </p:sp>
        <p:sp>
          <p:nvSpPr>
            <p:cNvPr id="11" name="圆角矩形 10"/>
            <p:cNvSpPr/>
            <p:nvPr>
              <p:custDataLst>
                <p:tags r:id="rId2"/>
              </p:custDataLst>
            </p:nvPr>
          </p:nvSpPr>
          <p:spPr bwMode="auto">
            <a:xfrm>
              <a:off x="10027" y="1036"/>
              <a:ext cx="6673" cy="8729"/>
            </a:xfrm>
            <a:prstGeom prst="roundRect">
              <a:avLst>
                <a:gd name="adj" fmla="val 9498"/>
              </a:avLst>
            </a:prstGeom>
            <a:solidFill>
              <a:schemeClr val="bg2">
                <a:lumMod val="75000"/>
              </a:schemeClr>
            </a:solidFill>
            <a:ln w="19050">
              <a:noFill/>
              <a:round/>
            </a:ln>
          </p:spPr>
          <p:txBody>
            <a:bodyPr anchor="ctr"/>
            <a:p>
              <a:pPr algn="ctr">
                <a:lnSpc>
                  <a:spcPct val="130000"/>
                </a:lnSpc>
              </a:pPr>
              <a:endParaRPr>
                <a:latin typeface="微软雅黑" panose="020B0503020204020204" charset="-122"/>
                <a:ea typeface="微软雅黑" panose="020B0503020204020204" charset="-122"/>
              </a:endParaRPr>
            </a:p>
          </p:txBody>
        </p:sp>
        <p:sp>
          <p:nvSpPr>
            <p:cNvPr id="12" name="圆角矩形 11"/>
            <p:cNvSpPr/>
            <p:nvPr>
              <p:custDataLst>
                <p:tags r:id="rId3"/>
              </p:custDataLst>
            </p:nvPr>
          </p:nvSpPr>
          <p:spPr bwMode="auto">
            <a:xfrm>
              <a:off x="8321" y="1883"/>
              <a:ext cx="2558" cy="576"/>
            </a:xfrm>
            <a:prstGeom prst="roundRect">
              <a:avLst>
                <a:gd name="adj" fmla="val 50000"/>
              </a:avLst>
            </a:prstGeom>
            <a:solidFill>
              <a:srgbClr val="FFFFFF">
                <a:lumMod val="95000"/>
              </a:srgbClr>
            </a:solidFill>
            <a:ln w="19050">
              <a:noFill/>
              <a:round/>
            </a:ln>
          </p:spPr>
          <p:txBody>
            <a:bodyPr anchor="ctr"/>
            <a:p>
              <a:pPr algn="ctr">
                <a:lnSpc>
                  <a:spcPct val="130000"/>
                </a:lnSpc>
              </a:pPr>
              <a:endParaRPr>
                <a:latin typeface="微软雅黑" panose="020B0503020204020204" charset="-122"/>
                <a:ea typeface="微软雅黑" panose="020B0503020204020204" charset="-122"/>
              </a:endParaRPr>
            </a:p>
          </p:txBody>
        </p:sp>
        <p:sp>
          <p:nvSpPr>
            <p:cNvPr id="13" name="圆角矩形 12"/>
            <p:cNvSpPr/>
            <p:nvPr>
              <p:custDataLst>
                <p:tags r:id="rId4"/>
              </p:custDataLst>
            </p:nvPr>
          </p:nvSpPr>
          <p:spPr bwMode="auto">
            <a:xfrm>
              <a:off x="8321" y="4036"/>
              <a:ext cx="2558" cy="576"/>
            </a:xfrm>
            <a:prstGeom prst="roundRect">
              <a:avLst>
                <a:gd name="adj" fmla="val 50000"/>
              </a:avLst>
            </a:prstGeom>
            <a:solidFill>
              <a:srgbClr val="FFFFFF">
                <a:lumMod val="95000"/>
              </a:srgbClr>
            </a:solidFill>
            <a:ln w="19050">
              <a:noFill/>
              <a:round/>
            </a:ln>
          </p:spPr>
          <p:txBody>
            <a:bodyPr anchor="ctr"/>
            <a:p>
              <a:pPr algn="ctr">
                <a:lnSpc>
                  <a:spcPct val="130000"/>
                </a:lnSpc>
              </a:pPr>
              <a:endParaRPr>
                <a:latin typeface="微软雅黑" panose="020B0503020204020204" charset="-122"/>
                <a:ea typeface="微软雅黑" panose="020B0503020204020204" charset="-122"/>
              </a:endParaRPr>
            </a:p>
          </p:txBody>
        </p:sp>
        <p:sp>
          <p:nvSpPr>
            <p:cNvPr id="14" name="圆角矩形 13"/>
            <p:cNvSpPr/>
            <p:nvPr>
              <p:custDataLst>
                <p:tags r:id="rId5"/>
              </p:custDataLst>
            </p:nvPr>
          </p:nvSpPr>
          <p:spPr bwMode="auto">
            <a:xfrm>
              <a:off x="8321" y="6189"/>
              <a:ext cx="2558" cy="576"/>
            </a:xfrm>
            <a:prstGeom prst="roundRect">
              <a:avLst>
                <a:gd name="adj" fmla="val 50000"/>
              </a:avLst>
            </a:prstGeom>
            <a:solidFill>
              <a:srgbClr val="FFFFFF">
                <a:lumMod val="95000"/>
              </a:srgbClr>
            </a:solidFill>
            <a:ln w="19050">
              <a:noFill/>
              <a:round/>
            </a:ln>
          </p:spPr>
          <p:txBody>
            <a:bodyPr anchor="ctr"/>
            <a:p>
              <a:pPr algn="ctr">
                <a:lnSpc>
                  <a:spcPct val="130000"/>
                </a:lnSpc>
              </a:pPr>
              <a:endParaRPr>
                <a:latin typeface="微软雅黑" panose="020B0503020204020204" charset="-122"/>
                <a:ea typeface="微软雅黑" panose="020B0503020204020204" charset="-122"/>
              </a:endParaRPr>
            </a:p>
          </p:txBody>
        </p:sp>
        <p:sp>
          <p:nvSpPr>
            <p:cNvPr id="19" name="圆角矩形 18"/>
            <p:cNvSpPr/>
            <p:nvPr>
              <p:custDataLst>
                <p:tags r:id="rId6"/>
              </p:custDataLst>
            </p:nvPr>
          </p:nvSpPr>
          <p:spPr bwMode="auto">
            <a:xfrm>
              <a:off x="8321" y="8341"/>
              <a:ext cx="2558" cy="576"/>
            </a:xfrm>
            <a:prstGeom prst="roundRect">
              <a:avLst>
                <a:gd name="adj" fmla="val 50000"/>
              </a:avLst>
            </a:prstGeom>
            <a:solidFill>
              <a:srgbClr val="FFFFFF">
                <a:lumMod val="95000"/>
              </a:srgbClr>
            </a:solidFill>
            <a:ln w="19050">
              <a:noFill/>
              <a:round/>
            </a:ln>
          </p:spPr>
          <p:txBody>
            <a:bodyPr anchor="ctr"/>
            <a:p>
              <a:pPr algn="ctr">
                <a:lnSpc>
                  <a:spcPct val="130000"/>
                </a:lnSpc>
              </a:pPr>
              <a:endParaRPr>
                <a:latin typeface="微软雅黑" panose="020B0503020204020204" charset="-122"/>
                <a:ea typeface="微软雅黑" panose="020B0503020204020204" charset="-122"/>
              </a:endParaRPr>
            </a:p>
          </p:txBody>
        </p:sp>
        <p:sp>
          <p:nvSpPr>
            <p:cNvPr id="20" name="椭圆 19"/>
            <p:cNvSpPr/>
            <p:nvPr>
              <p:custDataLst>
                <p:tags r:id="rId7"/>
              </p:custDataLst>
            </p:nvPr>
          </p:nvSpPr>
          <p:spPr bwMode="auto">
            <a:xfrm>
              <a:off x="8415" y="4098"/>
              <a:ext cx="452" cy="452"/>
            </a:xfrm>
            <a:prstGeom prst="ellipse">
              <a:avLst/>
            </a:prstGeom>
            <a:solidFill>
              <a:srgbClr val="CF3B3B"/>
            </a:solidFill>
            <a:ln w="19050">
              <a:noFill/>
              <a:round/>
            </a:ln>
          </p:spPr>
          <p:txBody>
            <a:bodyPr anchor="ctr"/>
            <a:p>
              <a:pPr algn="ctr">
                <a:lnSpc>
                  <a:spcPct val="130000"/>
                </a:lnSpc>
              </a:pPr>
              <a:endParaRPr>
                <a:latin typeface="微软雅黑" panose="020B0503020204020204" charset="-122"/>
                <a:ea typeface="微软雅黑" panose="020B0503020204020204" charset="-122"/>
              </a:endParaRPr>
            </a:p>
          </p:txBody>
        </p:sp>
        <p:sp>
          <p:nvSpPr>
            <p:cNvPr id="21" name="椭圆 20"/>
            <p:cNvSpPr/>
            <p:nvPr>
              <p:custDataLst>
                <p:tags r:id="rId8"/>
              </p:custDataLst>
            </p:nvPr>
          </p:nvSpPr>
          <p:spPr bwMode="auto">
            <a:xfrm>
              <a:off x="8415" y="1945"/>
              <a:ext cx="452" cy="452"/>
            </a:xfrm>
            <a:prstGeom prst="ellipse">
              <a:avLst/>
            </a:prstGeom>
            <a:solidFill>
              <a:srgbClr val="CF3B3B"/>
            </a:solidFill>
            <a:ln w="19050">
              <a:noFill/>
              <a:round/>
            </a:ln>
          </p:spPr>
          <p:txBody>
            <a:bodyPr anchor="ctr"/>
            <a:p>
              <a:pPr algn="ctr">
                <a:lnSpc>
                  <a:spcPct val="130000"/>
                </a:lnSpc>
              </a:pPr>
              <a:endParaRPr>
                <a:latin typeface="微软雅黑" panose="020B0503020204020204" charset="-122"/>
                <a:ea typeface="微软雅黑" panose="020B0503020204020204" charset="-122"/>
              </a:endParaRPr>
            </a:p>
          </p:txBody>
        </p:sp>
        <p:sp>
          <p:nvSpPr>
            <p:cNvPr id="22" name="椭圆 21"/>
            <p:cNvSpPr/>
            <p:nvPr>
              <p:custDataLst>
                <p:tags r:id="rId9"/>
              </p:custDataLst>
            </p:nvPr>
          </p:nvSpPr>
          <p:spPr bwMode="auto">
            <a:xfrm>
              <a:off x="8415" y="6251"/>
              <a:ext cx="452" cy="452"/>
            </a:xfrm>
            <a:prstGeom prst="ellipse">
              <a:avLst/>
            </a:prstGeom>
            <a:solidFill>
              <a:srgbClr val="CF3B3B"/>
            </a:solidFill>
            <a:ln w="19050">
              <a:noFill/>
              <a:round/>
            </a:ln>
          </p:spPr>
          <p:txBody>
            <a:bodyPr anchor="ctr"/>
            <a:p>
              <a:pPr algn="ctr">
                <a:lnSpc>
                  <a:spcPct val="130000"/>
                </a:lnSpc>
              </a:pPr>
              <a:endParaRPr>
                <a:latin typeface="微软雅黑" panose="020B0503020204020204" charset="-122"/>
                <a:ea typeface="微软雅黑" panose="020B0503020204020204" charset="-122"/>
              </a:endParaRPr>
            </a:p>
          </p:txBody>
        </p:sp>
        <p:sp>
          <p:nvSpPr>
            <p:cNvPr id="23" name="椭圆 22"/>
            <p:cNvSpPr/>
            <p:nvPr>
              <p:custDataLst>
                <p:tags r:id="rId10"/>
              </p:custDataLst>
            </p:nvPr>
          </p:nvSpPr>
          <p:spPr bwMode="auto">
            <a:xfrm>
              <a:off x="8415" y="8393"/>
              <a:ext cx="452" cy="452"/>
            </a:xfrm>
            <a:prstGeom prst="ellipse">
              <a:avLst/>
            </a:prstGeom>
            <a:solidFill>
              <a:srgbClr val="CF3B3B"/>
            </a:solidFill>
            <a:ln w="19050">
              <a:noFill/>
              <a:round/>
            </a:ln>
          </p:spPr>
          <p:txBody>
            <a:bodyPr anchor="ctr"/>
            <a:p>
              <a:pPr algn="ctr">
                <a:lnSpc>
                  <a:spcPct val="130000"/>
                </a:lnSpc>
              </a:pPr>
              <a:endParaRPr>
                <a:latin typeface="微软雅黑" panose="020B0503020204020204" charset="-122"/>
                <a:ea typeface="微软雅黑" panose="020B0503020204020204" charset="-122"/>
              </a:endParaRPr>
            </a:p>
          </p:txBody>
        </p:sp>
        <p:sp>
          <p:nvSpPr>
            <p:cNvPr id="24" name="椭圆 23"/>
            <p:cNvSpPr/>
            <p:nvPr>
              <p:custDataLst>
                <p:tags r:id="rId11"/>
              </p:custDataLst>
            </p:nvPr>
          </p:nvSpPr>
          <p:spPr bwMode="auto">
            <a:xfrm>
              <a:off x="10344" y="4098"/>
              <a:ext cx="452" cy="452"/>
            </a:xfrm>
            <a:prstGeom prst="ellipse">
              <a:avLst/>
            </a:prstGeom>
            <a:solidFill>
              <a:schemeClr val="bg1">
                <a:lumMod val="50000"/>
              </a:schemeClr>
            </a:solidFill>
            <a:ln w="19050">
              <a:noFill/>
              <a:round/>
            </a:ln>
          </p:spPr>
          <p:txBody>
            <a:bodyPr anchor="ctr"/>
            <a:p>
              <a:pPr algn="ctr">
                <a:lnSpc>
                  <a:spcPct val="130000"/>
                </a:lnSpc>
              </a:pPr>
              <a:endParaRPr>
                <a:latin typeface="微软雅黑" panose="020B0503020204020204" charset="-122"/>
                <a:ea typeface="微软雅黑" panose="020B0503020204020204" charset="-122"/>
              </a:endParaRPr>
            </a:p>
          </p:txBody>
        </p:sp>
        <p:sp>
          <p:nvSpPr>
            <p:cNvPr id="25" name="椭圆 24"/>
            <p:cNvSpPr/>
            <p:nvPr>
              <p:custDataLst>
                <p:tags r:id="rId12"/>
              </p:custDataLst>
            </p:nvPr>
          </p:nvSpPr>
          <p:spPr bwMode="auto">
            <a:xfrm>
              <a:off x="10344" y="1945"/>
              <a:ext cx="452" cy="452"/>
            </a:xfrm>
            <a:prstGeom prst="ellipse">
              <a:avLst/>
            </a:prstGeom>
            <a:solidFill>
              <a:schemeClr val="bg1">
                <a:lumMod val="50000"/>
              </a:schemeClr>
            </a:solidFill>
            <a:ln w="19050">
              <a:noFill/>
              <a:round/>
            </a:ln>
          </p:spPr>
          <p:txBody>
            <a:bodyPr anchor="ctr"/>
            <a:p>
              <a:pPr algn="ctr">
                <a:lnSpc>
                  <a:spcPct val="130000"/>
                </a:lnSpc>
              </a:pPr>
              <a:endParaRPr>
                <a:latin typeface="微软雅黑" panose="020B0503020204020204" charset="-122"/>
                <a:ea typeface="微软雅黑" panose="020B0503020204020204" charset="-122"/>
              </a:endParaRPr>
            </a:p>
          </p:txBody>
        </p:sp>
        <p:sp>
          <p:nvSpPr>
            <p:cNvPr id="26" name="椭圆 25"/>
            <p:cNvSpPr/>
            <p:nvPr>
              <p:custDataLst>
                <p:tags r:id="rId13"/>
              </p:custDataLst>
            </p:nvPr>
          </p:nvSpPr>
          <p:spPr bwMode="auto">
            <a:xfrm>
              <a:off x="10344" y="6251"/>
              <a:ext cx="452" cy="452"/>
            </a:xfrm>
            <a:prstGeom prst="ellipse">
              <a:avLst/>
            </a:prstGeom>
            <a:solidFill>
              <a:schemeClr val="bg1">
                <a:lumMod val="50000"/>
              </a:schemeClr>
            </a:solidFill>
            <a:ln w="19050">
              <a:noFill/>
              <a:round/>
            </a:ln>
          </p:spPr>
          <p:txBody>
            <a:bodyPr anchor="ctr"/>
            <a:p>
              <a:pPr algn="ctr">
                <a:lnSpc>
                  <a:spcPct val="130000"/>
                </a:lnSpc>
              </a:pPr>
              <a:endParaRPr>
                <a:latin typeface="微软雅黑" panose="020B0503020204020204" charset="-122"/>
                <a:ea typeface="微软雅黑" panose="020B0503020204020204" charset="-122"/>
              </a:endParaRPr>
            </a:p>
          </p:txBody>
        </p:sp>
        <p:sp>
          <p:nvSpPr>
            <p:cNvPr id="27" name="椭圆 26"/>
            <p:cNvSpPr/>
            <p:nvPr>
              <p:custDataLst>
                <p:tags r:id="rId14"/>
              </p:custDataLst>
            </p:nvPr>
          </p:nvSpPr>
          <p:spPr bwMode="auto">
            <a:xfrm>
              <a:off x="10344" y="8393"/>
              <a:ext cx="452" cy="452"/>
            </a:xfrm>
            <a:prstGeom prst="ellipse">
              <a:avLst/>
            </a:prstGeom>
            <a:solidFill>
              <a:schemeClr val="bg1">
                <a:lumMod val="50000"/>
              </a:schemeClr>
            </a:solidFill>
            <a:ln w="19050">
              <a:noFill/>
              <a:round/>
            </a:ln>
          </p:spPr>
          <p:txBody>
            <a:bodyPr anchor="ctr"/>
            <a:p>
              <a:pPr algn="ctr">
                <a:lnSpc>
                  <a:spcPct val="130000"/>
                </a:lnSpc>
              </a:pPr>
              <a:endParaRPr>
                <a:latin typeface="微软雅黑" panose="020B0503020204020204" charset="-122"/>
                <a:ea typeface="微软雅黑" panose="020B0503020204020204" charset="-122"/>
              </a:endParaRPr>
            </a:p>
          </p:txBody>
        </p:sp>
        <p:sp>
          <p:nvSpPr>
            <p:cNvPr id="50" name="文本框 49"/>
            <p:cNvSpPr txBox="1"/>
            <p:nvPr>
              <p:custDataLst>
                <p:tags r:id="rId15"/>
              </p:custDataLst>
            </p:nvPr>
          </p:nvSpPr>
          <p:spPr>
            <a:xfrm>
              <a:off x="2157" y="2459"/>
              <a:ext cx="6369" cy="7348"/>
            </a:xfrm>
            <a:prstGeom prst="rect">
              <a:avLst/>
            </a:prstGeom>
            <a:noFill/>
          </p:spPr>
          <p:txBody>
            <a:bodyPr wrap="square" lIns="90000" tIns="46800" rIns="90000" bIns="46800" anchor="ctr" anchorCtr="0"/>
            <a:p>
              <a:pPr>
                <a:lnSpc>
                  <a:spcPct val="120000"/>
                </a:lnSpc>
              </a:pPr>
              <a:r>
                <a:rPr lang="en-US" altLang="zh-CN" sz="1600" spc="150" dirty="0">
                  <a:solidFill>
                    <a:srgbClr val="FFFFFF"/>
                  </a:solidFill>
                  <a:latin typeface="微软雅黑" panose="020B0503020204020204" charset="-122"/>
                  <a:ea typeface="微软雅黑" panose="020B0503020204020204" charset="-122"/>
                </a:rPr>
                <a:t>   </a:t>
              </a:r>
              <a:r>
                <a:rPr lang="zh-CN" altLang="en-US" sz="1600" spc="150" dirty="0">
                  <a:solidFill>
                    <a:srgbClr val="FFFFFF"/>
                  </a:solidFill>
                  <a:latin typeface="微软雅黑" panose="020B0503020204020204" charset="-122"/>
                  <a:ea typeface="微软雅黑" panose="020B0503020204020204" charset="-122"/>
                </a:rPr>
                <a:t>连续工作一年并符合以下全部条件者，经审查合格后授予优秀员工奖。</a:t>
              </a:r>
              <a:endParaRPr lang="zh-CN" altLang="en-US" sz="1600" spc="150" dirty="0">
                <a:solidFill>
                  <a:srgbClr val="FFFFFF"/>
                </a:solidFill>
                <a:latin typeface="微软雅黑" panose="020B0503020204020204" charset="-122"/>
                <a:ea typeface="微软雅黑" panose="020B0503020204020204" charset="-122"/>
              </a:endParaRPr>
            </a:p>
            <a:p>
              <a:pPr>
                <a:lnSpc>
                  <a:spcPct val="120000"/>
                </a:lnSpc>
              </a:pPr>
              <a:r>
                <a:rPr lang="zh-CN" altLang="en-US" sz="1600" spc="150" dirty="0">
                  <a:solidFill>
                    <a:srgbClr val="FFFFFF"/>
                  </a:solidFill>
                  <a:latin typeface="微软雅黑" panose="020B0503020204020204" charset="-122"/>
                  <a:ea typeface="微软雅黑" panose="020B0503020204020204" charset="-122"/>
                </a:rPr>
                <a:t>1) 全年未受过任何处分；</a:t>
              </a:r>
              <a:endParaRPr lang="zh-CN" altLang="en-US" sz="1600" spc="150" dirty="0">
                <a:solidFill>
                  <a:srgbClr val="FFFFFF"/>
                </a:solidFill>
                <a:latin typeface="微软雅黑" panose="020B0503020204020204" charset="-122"/>
                <a:ea typeface="微软雅黑" panose="020B0503020204020204" charset="-122"/>
              </a:endParaRPr>
            </a:p>
            <a:p>
              <a:pPr>
                <a:lnSpc>
                  <a:spcPct val="120000"/>
                </a:lnSpc>
              </a:pPr>
              <a:r>
                <a:rPr lang="zh-CN" altLang="en-US" sz="1600" spc="150" dirty="0">
                  <a:solidFill>
                    <a:srgbClr val="FFFFFF"/>
                  </a:solidFill>
                  <a:latin typeface="微软雅黑" panose="020B0503020204020204" charset="-122"/>
                  <a:ea typeface="微软雅黑" panose="020B0503020204020204" charset="-122"/>
                </a:rPr>
                <a:t>2）全年迟到早退次数少于 7 次，病、事假累计不超过 7 天；</a:t>
              </a:r>
              <a:endParaRPr lang="zh-CN" altLang="en-US" sz="1600" spc="150" dirty="0">
                <a:solidFill>
                  <a:srgbClr val="FFFFFF"/>
                </a:solidFill>
                <a:latin typeface="微软雅黑" panose="020B0503020204020204" charset="-122"/>
                <a:ea typeface="微软雅黑" panose="020B0503020204020204" charset="-122"/>
              </a:endParaRPr>
            </a:p>
            <a:p>
              <a:pPr>
                <a:lnSpc>
                  <a:spcPct val="120000"/>
                </a:lnSpc>
              </a:pPr>
              <a:r>
                <a:rPr lang="zh-CN" altLang="en-US" sz="1600" spc="150" dirty="0">
                  <a:solidFill>
                    <a:srgbClr val="FFFFFF"/>
                  </a:solidFill>
                  <a:latin typeface="微软雅黑" panose="020B0503020204020204" charset="-122"/>
                  <a:ea typeface="微软雅黑" panose="020B0503020204020204" charset="-122"/>
                </a:rPr>
                <a:t>3）遵章守纪，全年无违章行为、无工作事故；</a:t>
              </a:r>
              <a:endParaRPr lang="zh-CN" altLang="en-US" sz="1600" spc="150" dirty="0">
                <a:solidFill>
                  <a:srgbClr val="FFFFFF"/>
                </a:solidFill>
                <a:latin typeface="微软雅黑" panose="020B0503020204020204" charset="-122"/>
                <a:ea typeface="微软雅黑" panose="020B0503020204020204" charset="-122"/>
              </a:endParaRPr>
            </a:p>
            <a:p>
              <a:pPr>
                <a:lnSpc>
                  <a:spcPct val="120000"/>
                </a:lnSpc>
              </a:pPr>
              <a:r>
                <a:rPr lang="zh-CN" altLang="en-US" sz="1600" spc="150" dirty="0">
                  <a:solidFill>
                    <a:srgbClr val="FFFFFF"/>
                  </a:solidFill>
                  <a:latin typeface="微软雅黑" panose="020B0503020204020204" charset="-122"/>
                  <a:ea typeface="微软雅黑" panose="020B0503020204020204" charset="-122"/>
                </a:rPr>
                <a:t>4）工作积极主动、认真负责、忠于职守、敬业爱岗，工作业绩突出；</a:t>
              </a:r>
              <a:endParaRPr lang="zh-CN" altLang="en-US" sz="1600" spc="150" dirty="0">
                <a:solidFill>
                  <a:srgbClr val="FFFFFF"/>
                </a:solidFill>
                <a:latin typeface="微软雅黑" panose="020B0503020204020204" charset="-122"/>
                <a:ea typeface="微软雅黑" panose="020B0503020204020204" charset="-122"/>
              </a:endParaRPr>
            </a:p>
            <a:p>
              <a:pPr>
                <a:lnSpc>
                  <a:spcPct val="120000"/>
                </a:lnSpc>
              </a:pPr>
              <a:r>
                <a:rPr lang="zh-CN" altLang="en-US" sz="1600" spc="150" dirty="0">
                  <a:solidFill>
                    <a:srgbClr val="FFFFFF"/>
                  </a:solidFill>
                  <a:latin typeface="微软雅黑" panose="020B0503020204020204" charset="-122"/>
                  <a:ea typeface="微软雅黑" panose="020B0503020204020204" charset="-122"/>
                </a:rPr>
                <a:t>5）在保质、保量按时完成或超额完成本职工作的同时，关心他人，关心集体，具有强烈的团队意识及团队精神；</a:t>
              </a:r>
              <a:endParaRPr lang="zh-CN" altLang="en-US" sz="1600" spc="150" dirty="0">
                <a:solidFill>
                  <a:srgbClr val="FFFFFF"/>
                </a:solidFill>
                <a:latin typeface="微软雅黑" panose="020B0503020204020204" charset="-122"/>
                <a:ea typeface="微软雅黑" panose="020B0503020204020204" charset="-122"/>
              </a:endParaRPr>
            </a:p>
            <a:p>
              <a:pPr>
                <a:lnSpc>
                  <a:spcPct val="120000"/>
                </a:lnSpc>
              </a:pPr>
              <a:r>
                <a:rPr lang="zh-CN" altLang="en-US" sz="1600" spc="150" dirty="0">
                  <a:solidFill>
                    <a:srgbClr val="FFFFFF"/>
                  </a:solidFill>
                  <a:latin typeface="微软雅黑" panose="020B0503020204020204" charset="-122"/>
                  <a:ea typeface="微软雅黑" panose="020B0503020204020204" charset="-122"/>
                </a:rPr>
                <a:t>6）积极参加公司及本部门组织的培训，学习认真、成绩优秀。</a:t>
              </a:r>
              <a:endParaRPr lang="zh-CN" altLang="en-US" sz="1600" spc="150" dirty="0">
                <a:solidFill>
                  <a:srgbClr val="FFFFFF"/>
                </a:solidFill>
                <a:latin typeface="微软雅黑" panose="020B0503020204020204" charset="-122"/>
                <a:ea typeface="微软雅黑" panose="020B0503020204020204" charset="-122"/>
              </a:endParaRPr>
            </a:p>
          </p:txBody>
        </p:sp>
        <p:sp>
          <p:nvSpPr>
            <p:cNvPr id="51" name="文本框 50"/>
            <p:cNvSpPr txBox="1"/>
            <p:nvPr>
              <p:custDataLst>
                <p:tags r:id="rId16"/>
              </p:custDataLst>
            </p:nvPr>
          </p:nvSpPr>
          <p:spPr>
            <a:xfrm>
              <a:off x="10879" y="3001"/>
              <a:ext cx="5632" cy="6116"/>
            </a:xfrm>
            <a:prstGeom prst="rect">
              <a:avLst/>
            </a:prstGeom>
            <a:noFill/>
          </p:spPr>
          <p:txBody>
            <a:bodyPr wrap="square" lIns="90000" tIns="46800" rIns="90000" bIns="46800" anchor="ctr" anchorCtr="0"/>
            <a:p>
              <a:pPr>
                <a:lnSpc>
                  <a:spcPct val="120000"/>
                </a:lnSpc>
              </a:pPr>
              <a:r>
                <a:rPr lang="zh-CN" altLang="en-US" spc="150" dirty="0">
                  <a:solidFill>
                    <a:srgbClr val="FFFFFF"/>
                  </a:solidFill>
                  <a:latin typeface="微软雅黑" panose="020B0503020204020204" charset="-122"/>
                  <a:ea typeface="微软雅黑" panose="020B0503020204020204" charset="-122"/>
                </a:rPr>
                <a:t>1) 优秀员工指标：20～60 人/年。</a:t>
              </a:r>
              <a:endParaRPr lang="zh-CN" altLang="en-US" spc="150" dirty="0">
                <a:solidFill>
                  <a:srgbClr val="FFFFFF"/>
                </a:solidFill>
                <a:latin typeface="微软雅黑" panose="020B0503020204020204" charset="-122"/>
                <a:ea typeface="微软雅黑" panose="020B0503020204020204" charset="-122"/>
              </a:endParaRPr>
            </a:p>
            <a:p>
              <a:pPr>
                <a:lnSpc>
                  <a:spcPct val="120000"/>
                </a:lnSpc>
              </a:pPr>
              <a:r>
                <a:rPr lang="zh-CN" altLang="en-US" spc="150" dirty="0">
                  <a:solidFill>
                    <a:srgbClr val="FFFFFF"/>
                  </a:solidFill>
                  <a:latin typeface="微软雅黑" panose="020B0503020204020204" charset="-122"/>
                  <a:ea typeface="微软雅黑" panose="020B0503020204020204" charset="-122"/>
                </a:rPr>
                <a:t>2) 评选方法：先由员工直接主管对照优秀员工评选条件进行评议提名，</a:t>
              </a:r>
              <a:endParaRPr lang="zh-CN" altLang="en-US" spc="150" dirty="0">
                <a:solidFill>
                  <a:srgbClr val="FFFFFF"/>
                </a:solidFill>
                <a:latin typeface="微软雅黑" panose="020B0503020204020204" charset="-122"/>
                <a:ea typeface="微软雅黑" panose="020B0503020204020204" charset="-122"/>
              </a:endParaRPr>
            </a:p>
            <a:p>
              <a:pPr>
                <a:lnSpc>
                  <a:spcPct val="120000"/>
                </a:lnSpc>
              </a:pPr>
              <a:r>
                <a:rPr lang="zh-CN" altLang="en-US" spc="150" dirty="0">
                  <a:solidFill>
                    <a:srgbClr val="FFFFFF"/>
                  </a:solidFill>
                  <a:latin typeface="微软雅黑" panose="020B0503020204020204" charset="-122"/>
                  <a:ea typeface="微软雅黑" panose="020B0503020204020204" charset="-122"/>
                </a:rPr>
                <a:t>并填写优秀员工推荐表，经部门经理或总监/副总经理审核后，报人力资源部复核，由人力资源部汇总报呈总经理审批，并进行通报表扬和表彰。</a:t>
              </a:r>
              <a:endParaRPr lang="zh-CN" altLang="en-US" spc="150" dirty="0">
                <a:solidFill>
                  <a:srgbClr val="FFFFFF"/>
                </a:solidFill>
                <a:latin typeface="微软雅黑" panose="020B0503020204020204" charset="-122"/>
                <a:ea typeface="微软雅黑" panose="020B0503020204020204" charset="-122"/>
              </a:endParaRPr>
            </a:p>
          </p:txBody>
        </p:sp>
        <p:sp>
          <p:nvSpPr>
            <p:cNvPr id="28" name="圆角矩形 16"/>
            <p:cNvSpPr/>
            <p:nvPr>
              <p:custDataLst>
                <p:tags r:id="rId17"/>
              </p:custDataLst>
            </p:nvPr>
          </p:nvSpPr>
          <p:spPr bwMode="auto">
            <a:xfrm>
              <a:off x="3623" y="1619"/>
              <a:ext cx="4412" cy="869"/>
            </a:xfrm>
            <a:prstGeom prst="roundRect">
              <a:avLst/>
            </a:prstGeom>
            <a:solidFill>
              <a:srgbClr val="FFFFFF"/>
            </a:solidFill>
            <a:ln w="19050">
              <a:noFill/>
              <a:round/>
            </a:ln>
          </p:spPr>
          <p:txBody>
            <a:bodyPr vert="horz" wrap="square" lIns="91440" tIns="46800" rIns="91440" bIns="46800" anchor="ctr" anchorCtr="1" compatLnSpc="1">
              <a:normAutofit lnSpcReduction="10000"/>
            </a:bodyPr>
            <a:p>
              <a:pPr algn="ctr">
                <a:lnSpc>
                  <a:spcPct val="120000"/>
                </a:lnSpc>
              </a:pPr>
              <a:r>
                <a:rPr lang="zh-CN" altLang="en-US" sz="2000" b="1" spc="300">
                  <a:solidFill>
                    <a:srgbClr val="000000">
                      <a:lumMod val="75000"/>
                      <a:lumOff val="25000"/>
                    </a:srgbClr>
                  </a:solidFill>
                  <a:latin typeface="微软雅黑" panose="020B0503020204020204" charset="-122"/>
                  <a:ea typeface="微软雅黑" panose="020B0503020204020204" charset="-122"/>
                </a:rPr>
                <a:t>评选条件</a:t>
              </a:r>
              <a:endParaRPr lang="zh-CN" altLang="en-US" sz="2000" b="1" spc="300">
                <a:solidFill>
                  <a:srgbClr val="000000">
                    <a:lumMod val="75000"/>
                    <a:lumOff val="25000"/>
                  </a:srgbClr>
                </a:solidFill>
                <a:latin typeface="微软雅黑" panose="020B0503020204020204" charset="-122"/>
                <a:ea typeface="微软雅黑" panose="020B0503020204020204" charset="-122"/>
              </a:endParaRPr>
            </a:p>
          </p:txBody>
        </p:sp>
        <p:sp>
          <p:nvSpPr>
            <p:cNvPr id="29" name="圆角矩形 17"/>
            <p:cNvSpPr/>
            <p:nvPr>
              <p:custDataLst>
                <p:tags r:id="rId18"/>
              </p:custDataLst>
            </p:nvPr>
          </p:nvSpPr>
          <p:spPr bwMode="auto">
            <a:xfrm>
              <a:off x="11165" y="1619"/>
              <a:ext cx="4412" cy="840"/>
            </a:xfrm>
            <a:prstGeom prst="roundRect">
              <a:avLst/>
            </a:prstGeom>
            <a:solidFill>
              <a:srgbClr val="FFFFFF"/>
            </a:solidFill>
            <a:ln w="19050">
              <a:noFill/>
              <a:round/>
            </a:ln>
          </p:spPr>
          <p:txBody>
            <a:bodyPr vert="horz" wrap="square" lIns="91440" tIns="46800" rIns="91440" bIns="46800" anchor="ctr" anchorCtr="1" compatLnSpc="1">
              <a:normAutofit lnSpcReduction="10000"/>
            </a:bodyPr>
            <a:p>
              <a:pPr algn="ctr">
                <a:lnSpc>
                  <a:spcPct val="120000"/>
                </a:lnSpc>
              </a:pPr>
              <a:r>
                <a:rPr lang="zh-CN" altLang="en-US" sz="2000" b="1" spc="300">
                  <a:solidFill>
                    <a:srgbClr val="000000">
                      <a:lumMod val="75000"/>
                      <a:lumOff val="25000"/>
                    </a:srgbClr>
                  </a:solidFill>
                  <a:latin typeface="微软雅黑" panose="020B0503020204020204" charset="-122"/>
                  <a:ea typeface="微软雅黑" panose="020B0503020204020204" charset="-122"/>
                </a:rPr>
                <a:t>评选方法</a:t>
              </a:r>
              <a:endParaRPr lang="zh-CN" altLang="en-US" sz="2000" b="1" spc="300">
                <a:solidFill>
                  <a:srgbClr val="000000">
                    <a:lumMod val="75000"/>
                    <a:lumOff val="25000"/>
                  </a:srgbClr>
                </a:solidFill>
                <a:latin typeface="微软雅黑" panose="020B0503020204020204" charset="-122"/>
                <a:ea typeface="微软雅黑" panose="020B0503020204020204" charset="-122"/>
              </a:endParaRPr>
            </a:p>
          </p:txBody>
        </p:sp>
      </p:grpSp>
    </p:spTree>
    <p:custDataLst>
      <p:tags r:id="rId19"/>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0">
          <a:gsLst>
            <a:gs pos="98000">
              <a:srgbClr val="36907E"/>
            </a:gs>
            <a:gs pos="16000">
              <a:srgbClr val="ABDACB"/>
            </a:gs>
          </a:gsLst>
          <a:path path="circle">
            <a:fillToRect r="100000" b="100000"/>
          </a:path>
          <a:tileRect l="-100000" t="-100000"/>
        </a:gradFill>
        <a:effectLst/>
      </p:bgPr>
    </p:bg>
    <p:spTree>
      <p:nvGrpSpPr>
        <p:cNvPr id="1" name=""/>
        <p:cNvGrpSpPr/>
        <p:nvPr/>
      </p:nvGrpSpPr>
      <p:grpSpPr/>
      <p:grpSp>
        <p:nvGrpSpPr>
          <p:cNvPr id="4" name="组合 3"/>
          <p:cNvGrpSpPr/>
          <p:nvPr userDrawn="1"/>
        </p:nvGrpSpPr>
        <p:grpSpPr>
          <a:xfrm>
            <a:off x="310515" y="382270"/>
            <a:ext cx="622935" cy="581660"/>
            <a:chOff x="298460" y="987574"/>
            <a:chExt cx="288032" cy="279687"/>
          </a:xfrm>
        </p:grpSpPr>
        <p:sp>
          <p:nvSpPr>
            <p:cNvPr id="5" name="矩形 4"/>
            <p:cNvSpPr/>
            <p:nvPr/>
          </p:nvSpPr>
          <p:spPr>
            <a:xfrm>
              <a:off x="298460" y="987574"/>
              <a:ext cx="216024" cy="216024"/>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406472" y="1087241"/>
              <a:ext cx="180020" cy="180020"/>
            </a:xfrm>
            <a:prstGeom prst="rect">
              <a:avLst/>
            </a:prstGeom>
            <a:gradFill>
              <a:gsLst>
                <a:gs pos="0">
                  <a:srgbClr val="C99E69"/>
                </a:gs>
                <a:gs pos="100000">
                  <a:srgbClr val="C24328"/>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cxnSp>
        <p:nvCxnSpPr>
          <p:cNvPr id="6" name="直接连接符 5"/>
          <p:cNvCxnSpPr/>
          <p:nvPr userDrawn="1"/>
        </p:nvCxnSpPr>
        <p:spPr>
          <a:xfrm>
            <a:off x="1050925" y="963930"/>
            <a:ext cx="10447655" cy="8890"/>
          </a:xfrm>
          <a:prstGeom prst="line">
            <a:avLst/>
          </a:prstGeom>
          <a:ln>
            <a:gradFill>
              <a:gsLst>
                <a:gs pos="83000">
                  <a:srgbClr val="FFC000"/>
                </a:gs>
                <a:gs pos="0">
                  <a:srgbClr val="C00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422400" y="421640"/>
            <a:ext cx="4572000" cy="521970"/>
          </a:xfrm>
          <a:prstGeom prst="rect">
            <a:avLst/>
          </a:prstGeom>
          <a:noFill/>
        </p:spPr>
        <p:txBody>
          <a:bodyPr wrap="square" rtlCol="0">
            <a:spAutoFit/>
            <a:scene3d>
              <a:camera prst="orthographicFront"/>
              <a:lightRig rig="threePt" dir="t"/>
            </a:scene3d>
          </a:bodyPr>
          <a:p>
            <a:r>
              <a:rPr lang="en-US" altLang="zh-CN" sz="2800" b="1">
                <a:solidFill>
                  <a:schemeClr val="bg2">
                    <a:lumMod val="25000"/>
                  </a:schemeClr>
                </a:solidFill>
                <a:effectLst>
                  <a:outerShdw blurRad="63500" sx="102000" sy="102000" algn="ctr" rotWithShape="0">
                    <a:prstClr val="black">
                      <a:alpha val="40000"/>
                    </a:prstClr>
                  </a:outerShdw>
                </a:effectLst>
                <a:latin typeface="微软雅黑" panose="020B0503020204020204" charset="-122"/>
                <a:ea typeface="微软雅黑" panose="020B0503020204020204" charset="-122"/>
              </a:rPr>
              <a:t>2</a:t>
            </a:r>
            <a:r>
              <a:rPr lang="zh-CN" altLang="en-US" sz="2800" b="1">
                <a:solidFill>
                  <a:schemeClr val="bg2">
                    <a:lumMod val="25000"/>
                  </a:schemeClr>
                </a:solidFill>
                <a:effectLst>
                  <a:outerShdw blurRad="63500" sx="102000" sy="102000" algn="ctr" rotWithShape="0">
                    <a:prstClr val="black">
                      <a:alpha val="40000"/>
                    </a:prstClr>
                  </a:outerShdw>
                </a:effectLst>
                <a:latin typeface="微软雅黑" panose="020B0503020204020204" charset="-122"/>
                <a:ea typeface="微软雅黑" panose="020B0503020204020204" charset="-122"/>
              </a:rPr>
              <a:t>、功勋奖</a:t>
            </a:r>
            <a:endParaRPr lang="zh-CN" altLang="en-US" sz="2800" b="1">
              <a:solidFill>
                <a:schemeClr val="bg2">
                  <a:lumMod val="25000"/>
                </a:schemeClr>
              </a:solidFill>
              <a:effectLst>
                <a:outerShdw blurRad="63500" sx="102000" sy="102000" algn="ctr" rotWithShape="0">
                  <a:prstClr val="black">
                    <a:alpha val="40000"/>
                  </a:prstClr>
                </a:outerShdw>
              </a:effectLst>
              <a:latin typeface="微软雅黑" panose="020B0503020204020204" charset="-122"/>
              <a:ea typeface="微软雅黑" panose="020B0503020204020204" charset="-122"/>
            </a:endParaRPr>
          </a:p>
        </p:txBody>
      </p:sp>
      <p:grpSp>
        <p:nvGrpSpPr>
          <p:cNvPr id="2" name="组合 1"/>
          <p:cNvGrpSpPr/>
          <p:nvPr/>
        </p:nvGrpSpPr>
        <p:grpSpPr>
          <a:xfrm>
            <a:off x="742887" y="1402658"/>
            <a:ext cx="10876945" cy="4614165"/>
            <a:chOff x="975" y="3175"/>
            <a:chExt cx="16413" cy="6423"/>
          </a:xfrm>
        </p:grpSpPr>
        <p:sp>
          <p:nvSpPr>
            <p:cNvPr id="15" name="矩形: 圆角 14"/>
            <p:cNvSpPr/>
            <p:nvPr>
              <p:custDataLst>
                <p:tags r:id="rId1"/>
              </p:custDataLst>
            </p:nvPr>
          </p:nvSpPr>
          <p:spPr>
            <a:xfrm>
              <a:off x="975" y="3773"/>
              <a:ext cx="6185" cy="5825"/>
            </a:xfrm>
            <a:prstGeom prst="roundRect">
              <a:avLst>
                <a:gd name="adj" fmla="val 8595"/>
              </a:avLst>
            </a:prstGeom>
            <a:noFill/>
            <a:ln w="9525">
              <a:solidFill>
                <a:schemeClr val="tx1">
                  <a:lumMod val="85000"/>
                  <a:lumOff val="15000"/>
                </a:scheme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ea"/>
              </a:endParaRPr>
            </a:p>
          </p:txBody>
        </p:sp>
        <p:sp>
          <p:nvSpPr>
            <p:cNvPr id="12" name="矩形: 圆角 11"/>
            <p:cNvSpPr/>
            <p:nvPr>
              <p:custDataLst>
                <p:tags r:id="rId2"/>
              </p:custDataLst>
            </p:nvPr>
          </p:nvSpPr>
          <p:spPr>
            <a:xfrm>
              <a:off x="3510" y="3175"/>
              <a:ext cx="1240" cy="1014"/>
            </a:xfrm>
            <a:prstGeom prst="roundRect">
              <a:avLst/>
            </a:prstGeom>
            <a:solidFill>
              <a:schemeClr val="tx1">
                <a:lumMod val="85000"/>
                <a:lumOff val="15000"/>
              </a:scheme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ea"/>
                </a:rPr>
                <a:t>评选条件</a:t>
              </a:r>
              <a:endParaRPr kumimoji="0" lang="zh-CN" altLang="en-US" sz="18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ea"/>
              </a:endParaRPr>
            </a:p>
          </p:txBody>
        </p:sp>
        <p:sp>
          <p:nvSpPr>
            <p:cNvPr id="21" name="文本框 20"/>
            <p:cNvSpPr txBox="1"/>
            <p:nvPr>
              <p:custDataLst>
                <p:tags r:id="rId3"/>
              </p:custDataLst>
            </p:nvPr>
          </p:nvSpPr>
          <p:spPr>
            <a:xfrm>
              <a:off x="1180" y="4351"/>
              <a:ext cx="5980" cy="4925"/>
            </a:xfrm>
            <a:prstGeom prst="rect">
              <a:avLst/>
            </a:prstGeom>
            <a:noFill/>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150" normalizeH="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rPr>
                <a:t>1）从事对本公司有显著贡献的特殊行为；</a:t>
              </a:r>
              <a:endParaRPr kumimoji="0" lang="en-US" altLang="zh-CN" sz="1600" b="0" i="0" u="none" strike="noStrike" kern="1200" cap="none" spc="150" normalizeH="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150" normalizeH="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rPr>
                <a:t>2）对提高本公司的声誉有特殊功绩；</a:t>
              </a:r>
              <a:endParaRPr kumimoji="0" lang="en-US" altLang="zh-CN" sz="1600" b="0" i="0" u="none" strike="noStrike" kern="1200" cap="none" spc="150" normalizeH="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150" normalizeH="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rPr>
                <a:t>3）对本公司的损害能防患于未然；</a:t>
              </a:r>
              <a:endParaRPr kumimoji="0" lang="en-US" altLang="zh-CN" sz="1600" b="0" i="0" u="none" strike="noStrike" kern="1200" cap="none" spc="150" normalizeH="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150" normalizeH="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rPr>
                <a:t>4）有重大科研、技术项目创新；</a:t>
              </a:r>
              <a:endParaRPr kumimoji="0" lang="en-US" altLang="zh-CN" sz="1600" b="0" i="0" u="none" strike="noStrike" kern="1200" cap="none" spc="150" normalizeH="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150" normalizeH="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rPr>
                <a:t>5）遇到突发事件，如灾害事故等，能临机应变，采取有效措施，使受</a:t>
              </a:r>
              <a:endParaRPr kumimoji="0" lang="en-US" altLang="zh-CN" sz="1600" b="0" i="0" u="none" strike="noStrike" kern="1200" cap="none" spc="150" normalizeH="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150" normalizeH="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rPr>
                <a:t>损程度降到最低；</a:t>
              </a:r>
              <a:endParaRPr kumimoji="0" lang="en-US" altLang="zh-CN" sz="1600" b="0" i="0" u="none" strike="noStrike" kern="1200" cap="none" spc="150" normalizeH="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150" normalizeH="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rPr>
                <a:t>6）具有优秀品德，可以作为本公司的楷模，有益于公司及员工树立良</a:t>
              </a:r>
              <a:endParaRPr kumimoji="0" lang="en-US" altLang="zh-CN" sz="1600" b="0" i="0" u="none" strike="noStrike" kern="1200" cap="none" spc="150" normalizeH="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150" normalizeH="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rPr>
                <a:t>好风气的其他情况。</a:t>
              </a:r>
              <a:endParaRPr kumimoji="0" lang="en-US" altLang="zh-CN" sz="1600" b="0" i="0" u="none" strike="noStrike" kern="1200" cap="none" spc="150" normalizeH="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150" normalizeH="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rPr>
                <a:t>7）为公司争取荣誉，受到国家及当地政府表彰的；</a:t>
              </a:r>
              <a:endParaRPr kumimoji="0" lang="en-US" altLang="zh-CN" sz="1600" b="0" i="0" u="none" strike="noStrike" kern="1200" cap="none" spc="150" normalizeH="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150" normalizeH="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rPr>
                <a:t>8）其他功绩而足以奖励的</a:t>
              </a:r>
              <a:endParaRPr kumimoji="0" lang="en-US" altLang="zh-CN" sz="1600" b="0" i="0" u="none" strike="noStrike" kern="1200" cap="none" spc="150" normalizeH="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endParaRPr>
            </a:p>
          </p:txBody>
        </p:sp>
        <p:sp>
          <p:nvSpPr>
            <p:cNvPr id="16" name="矩形: 圆角 15"/>
            <p:cNvSpPr/>
            <p:nvPr>
              <p:custDataLst>
                <p:tags r:id="rId4"/>
              </p:custDataLst>
            </p:nvPr>
          </p:nvSpPr>
          <p:spPr>
            <a:xfrm>
              <a:off x="7483" y="3773"/>
              <a:ext cx="5123" cy="5824"/>
            </a:xfrm>
            <a:prstGeom prst="roundRect">
              <a:avLst>
                <a:gd name="adj" fmla="val 8595"/>
              </a:avLst>
            </a:prstGeom>
            <a:noFill/>
            <a:ln w="9525">
              <a:solidFill>
                <a:srgbClr val="C00000"/>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ea"/>
              </a:endParaRPr>
            </a:p>
          </p:txBody>
        </p:sp>
        <p:sp>
          <p:nvSpPr>
            <p:cNvPr id="13" name="矩形: 圆角 12"/>
            <p:cNvSpPr/>
            <p:nvPr>
              <p:custDataLst>
                <p:tags r:id="rId5"/>
              </p:custDataLst>
            </p:nvPr>
          </p:nvSpPr>
          <p:spPr>
            <a:xfrm>
              <a:off x="9408" y="3219"/>
              <a:ext cx="1240" cy="987"/>
            </a:xfrm>
            <a:prstGeom prst="roundRect">
              <a:avLst/>
            </a:prstGeom>
            <a:solidFill>
              <a:srgbClr val="C00000"/>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ea"/>
                </a:rPr>
                <a:t>奖励等级</a:t>
              </a:r>
              <a:endParaRPr kumimoji="0" lang="zh-CN" altLang="en-US" sz="18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ea"/>
              </a:endParaRPr>
            </a:p>
          </p:txBody>
        </p:sp>
        <p:sp>
          <p:nvSpPr>
            <p:cNvPr id="36" name="文本框 35"/>
            <p:cNvSpPr txBox="1"/>
            <p:nvPr>
              <p:custDataLst>
                <p:tags r:id="rId6"/>
              </p:custDataLst>
            </p:nvPr>
          </p:nvSpPr>
          <p:spPr>
            <a:xfrm>
              <a:off x="7579" y="4500"/>
              <a:ext cx="4898" cy="4368"/>
            </a:xfrm>
            <a:prstGeom prst="rect">
              <a:avLst/>
            </a:prstGeom>
            <a:noFill/>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b="0" i="0" u="none" strike="noStrike" kern="1200" cap="none" spc="150" normalizeH="0" noProof="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rPr>
                <a:t>1) 表扬：在公司范围内通报；</a:t>
              </a:r>
              <a:endParaRPr kumimoji="0" lang="en-US" altLang="zh-CN" b="0" i="0" u="none" strike="noStrike" kern="1200" cap="none" spc="150" normalizeH="0" noProof="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b="0" i="0" u="none" strike="noStrike" kern="1200" cap="none" spc="150" normalizeH="0" noProof="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rPr>
                <a:t>2) 嘉奖：在公司范围内通报表彰，由公司颁发奖励证书；</a:t>
              </a:r>
              <a:endParaRPr kumimoji="0" lang="en-US" altLang="zh-CN" b="0" i="0" u="none" strike="noStrike" kern="1200" cap="none" spc="150" normalizeH="0" noProof="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b="0" i="0" u="none" strike="noStrike" kern="1200" cap="none" spc="150" normalizeH="0" noProof="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rPr>
                <a:t>3) 记功：在公司范围内通报表彰，并由公司高级管理人员接见，并颁发奖</a:t>
              </a:r>
              <a:endParaRPr kumimoji="0" lang="en-US" altLang="zh-CN" b="0" i="0" u="none" strike="noStrike" kern="1200" cap="none" spc="150" normalizeH="0" noProof="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b="0" i="0" u="none" strike="noStrike" kern="1200" cap="none" spc="150" normalizeH="0" noProof="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rPr>
                <a:t>励证书；</a:t>
              </a:r>
              <a:endParaRPr kumimoji="0" lang="en-US" altLang="zh-CN" b="0" i="0" u="none" strike="noStrike" kern="1200" cap="none" spc="150" normalizeH="0" noProof="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b="0" i="0" u="none" strike="noStrike" kern="1200" cap="none" spc="150" normalizeH="0" noProof="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rPr>
                <a:t>4) 记大功：在公司范围内通报表彰，并由公司总经理或总经理委托人接</a:t>
              </a:r>
              <a:endParaRPr kumimoji="0" lang="en-US" altLang="zh-CN" b="0" i="0" u="none" strike="noStrike" kern="1200" cap="none" spc="150" normalizeH="0" noProof="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b="0" i="0" u="none" strike="noStrike" kern="1200" cap="none" spc="150" normalizeH="0" noProof="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rPr>
                <a:t>见，并颁发奖励证书</a:t>
              </a:r>
              <a:r>
                <a:rPr kumimoji="0" lang="zh-CN" altLang="en-US" b="0" i="0" u="none" strike="noStrike" kern="1200" cap="none" spc="150" normalizeH="0" noProof="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rPr>
                <a:t>。</a:t>
              </a:r>
              <a:endParaRPr kumimoji="0" lang="zh-CN" altLang="en-US" b="0" i="0" u="none" strike="noStrike" kern="1200" cap="none" spc="150" normalizeH="0" noProof="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endParaRPr>
            </a:p>
          </p:txBody>
        </p:sp>
        <p:sp>
          <p:nvSpPr>
            <p:cNvPr id="17" name="矩形: 圆角 16"/>
            <p:cNvSpPr/>
            <p:nvPr>
              <p:custDataLst>
                <p:tags r:id="rId7"/>
              </p:custDataLst>
            </p:nvPr>
          </p:nvSpPr>
          <p:spPr>
            <a:xfrm>
              <a:off x="12928" y="3773"/>
              <a:ext cx="4460" cy="5824"/>
            </a:xfrm>
            <a:prstGeom prst="roundRect">
              <a:avLst>
                <a:gd name="adj" fmla="val 8595"/>
              </a:avLst>
            </a:prstGeom>
            <a:noFill/>
            <a:ln w="9525">
              <a:solidFill>
                <a:schemeClr val="accent2">
                  <a:lumMod val="75000"/>
                </a:scheme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ea"/>
              </a:endParaRPr>
            </a:p>
          </p:txBody>
        </p:sp>
        <p:sp>
          <p:nvSpPr>
            <p:cNvPr id="14" name="矩形: 圆角 13"/>
            <p:cNvSpPr/>
            <p:nvPr>
              <p:custDataLst>
                <p:tags r:id="rId8"/>
              </p:custDataLst>
            </p:nvPr>
          </p:nvSpPr>
          <p:spPr>
            <a:xfrm>
              <a:off x="14549" y="3175"/>
              <a:ext cx="1240" cy="1014"/>
            </a:xfrm>
            <a:prstGeom prst="roundRect">
              <a:avLst/>
            </a:prstGeom>
            <a:solidFill>
              <a:schemeClr val="accent2">
                <a:lumMod val="75000"/>
              </a:scheme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ea"/>
                </a:rPr>
                <a:t>评选办法</a:t>
              </a:r>
              <a:endParaRPr kumimoji="0" lang="zh-CN" altLang="en-US" sz="18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ea"/>
              </a:endParaRPr>
            </a:p>
          </p:txBody>
        </p:sp>
        <p:sp>
          <p:nvSpPr>
            <p:cNvPr id="40" name="文本框 39"/>
            <p:cNvSpPr txBox="1"/>
            <p:nvPr>
              <p:custDataLst>
                <p:tags r:id="rId9"/>
              </p:custDataLst>
            </p:nvPr>
          </p:nvSpPr>
          <p:spPr>
            <a:xfrm>
              <a:off x="13156" y="4523"/>
              <a:ext cx="4231" cy="3211"/>
            </a:xfrm>
            <a:prstGeom prst="rect">
              <a:avLst/>
            </a:prstGeom>
            <a:noFill/>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b="0" i="0" u="none" strike="noStrike" kern="1200" cap="none" spc="150" normalizeH="0" noProof="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rPr>
                <a:t>1) 凡符合榜样风范奖申报资格的员工，由部门主管详述员工的优良表现，按规定申请。</a:t>
              </a:r>
              <a:endParaRPr kumimoji="0" lang="en-US" altLang="zh-CN" b="0" i="0" u="none" strike="noStrike" kern="1200" cap="none" spc="150" normalizeH="0" noProof="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b="0" i="0" u="none" strike="noStrike" kern="1200" cap="none" spc="150" normalizeH="0" noProof="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b="0" i="0" u="none" strike="noStrike" kern="1200" cap="none" spc="150" normalizeH="0" noProof="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rPr>
                <a:t>2) 申报榜样风范奖时，需提供相关证明材料及调查分析材料</a:t>
              </a:r>
              <a:r>
                <a:rPr kumimoji="0" lang="zh-CN" altLang="en-US" b="0" i="0" u="none" strike="noStrike" kern="1200" cap="none" spc="150" normalizeH="0" noProof="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rPr>
                <a:t>。</a:t>
              </a:r>
              <a:endParaRPr kumimoji="0" lang="zh-CN" altLang="en-US" b="0" i="0" u="none" strike="noStrike" kern="1200" cap="none" spc="150" normalizeH="0" noProof="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endParaRPr>
            </a:p>
          </p:txBody>
        </p:sp>
      </p:grpSp>
    </p:spTree>
    <p:custDataLst>
      <p:tags r:id="rId10"/>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0">
          <a:gsLst>
            <a:gs pos="98000">
              <a:srgbClr val="36907E"/>
            </a:gs>
            <a:gs pos="16000">
              <a:srgbClr val="ABDACB"/>
            </a:gs>
          </a:gsLst>
          <a:path path="circle">
            <a:fillToRect r="100000" b="100000"/>
          </a:path>
          <a:tileRect l="-100000" t="-100000"/>
        </a:gradFill>
        <a:effectLst/>
      </p:bgPr>
    </p:bg>
    <p:spTree>
      <p:nvGrpSpPr>
        <p:cNvPr id="1" name=""/>
        <p:cNvGrpSpPr/>
        <p:nvPr/>
      </p:nvGrpSpPr>
      <p:grpSpPr/>
      <p:grpSp>
        <p:nvGrpSpPr>
          <p:cNvPr id="4" name="组合 3"/>
          <p:cNvGrpSpPr/>
          <p:nvPr userDrawn="1"/>
        </p:nvGrpSpPr>
        <p:grpSpPr>
          <a:xfrm>
            <a:off x="310515" y="382270"/>
            <a:ext cx="622935" cy="581660"/>
            <a:chOff x="298460" y="987574"/>
            <a:chExt cx="288032" cy="279687"/>
          </a:xfrm>
        </p:grpSpPr>
        <p:sp>
          <p:nvSpPr>
            <p:cNvPr id="5" name="矩形 4"/>
            <p:cNvSpPr/>
            <p:nvPr/>
          </p:nvSpPr>
          <p:spPr>
            <a:xfrm>
              <a:off x="298460" y="987574"/>
              <a:ext cx="216024" cy="216024"/>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406472" y="1087241"/>
              <a:ext cx="180020" cy="180020"/>
            </a:xfrm>
            <a:prstGeom prst="rect">
              <a:avLst/>
            </a:prstGeom>
            <a:gradFill>
              <a:gsLst>
                <a:gs pos="0">
                  <a:srgbClr val="C99E69"/>
                </a:gs>
                <a:gs pos="100000">
                  <a:srgbClr val="C24328"/>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cxnSp>
        <p:nvCxnSpPr>
          <p:cNvPr id="6" name="直接连接符 5"/>
          <p:cNvCxnSpPr/>
          <p:nvPr userDrawn="1"/>
        </p:nvCxnSpPr>
        <p:spPr>
          <a:xfrm>
            <a:off x="1050925" y="963930"/>
            <a:ext cx="10447655" cy="8890"/>
          </a:xfrm>
          <a:prstGeom prst="line">
            <a:avLst/>
          </a:prstGeom>
          <a:ln>
            <a:gradFill>
              <a:gsLst>
                <a:gs pos="83000">
                  <a:srgbClr val="FFC000"/>
                </a:gs>
                <a:gs pos="0">
                  <a:srgbClr val="C00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422400" y="408305"/>
            <a:ext cx="4572000" cy="521970"/>
          </a:xfrm>
          <a:prstGeom prst="rect">
            <a:avLst/>
          </a:prstGeom>
          <a:noFill/>
        </p:spPr>
        <p:txBody>
          <a:bodyPr wrap="square" rtlCol="0">
            <a:spAutoFit/>
            <a:scene3d>
              <a:camera prst="orthographicFront"/>
              <a:lightRig rig="threePt" dir="t"/>
            </a:scene3d>
          </a:bodyPr>
          <a:p>
            <a:r>
              <a:rPr lang="en-US" altLang="zh-CN" sz="2800" b="1">
                <a:solidFill>
                  <a:schemeClr val="bg2">
                    <a:lumMod val="25000"/>
                  </a:schemeClr>
                </a:solidFill>
                <a:effectLst>
                  <a:outerShdw blurRad="63500" sx="102000" sy="102000" algn="ctr" rotWithShape="0">
                    <a:prstClr val="black">
                      <a:alpha val="40000"/>
                    </a:prstClr>
                  </a:outerShdw>
                </a:effectLst>
                <a:latin typeface="微软雅黑" panose="020B0503020204020204" charset="-122"/>
                <a:ea typeface="微软雅黑" panose="020B0503020204020204" charset="-122"/>
              </a:rPr>
              <a:t>3</a:t>
            </a:r>
            <a:r>
              <a:rPr lang="zh-CN" altLang="en-US" sz="2800" b="1">
                <a:solidFill>
                  <a:schemeClr val="bg2">
                    <a:lumMod val="25000"/>
                  </a:schemeClr>
                </a:solidFill>
                <a:effectLst>
                  <a:outerShdw blurRad="63500" sx="102000" sy="102000" algn="ctr" rotWithShape="0">
                    <a:prstClr val="black">
                      <a:alpha val="40000"/>
                    </a:prstClr>
                  </a:outerShdw>
                </a:effectLst>
                <a:latin typeface="微软雅黑" panose="020B0503020204020204" charset="-122"/>
                <a:ea typeface="微软雅黑" panose="020B0503020204020204" charset="-122"/>
              </a:rPr>
              <a:t>、劳模奖</a:t>
            </a:r>
            <a:endParaRPr lang="zh-CN" altLang="en-US" sz="2800" b="1">
              <a:solidFill>
                <a:schemeClr val="bg2">
                  <a:lumMod val="25000"/>
                </a:schemeClr>
              </a:solidFill>
              <a:effectLst>
                <a:outerShdw blurRad="63500" sx="102000" sy="102000" algn="ctr" rotWithShape="0">
                  <a:prstClr val="black">
                    <a:alpha val="40000"/>
                  </a:prstClr>
                </a:outerShdw>
              </a:effectLst>
              <a:latin typeface="微软雅黑" panose="020B0503020204020204" charset="-122"/>
              <a:ea typeface="微软雅黑" panose="020B0503020204020204" charset="-122"/>
            </a:endParaRPr>
          </a:p>
        </p:txBody>
      </p:sp>
      <p:grpSp>
        <p:nvGrpSpPr>
          <p:cNvPr id="2" name="组合 1"/>
          <p:cNvGrpSpPr/>
          <p:nvPr/>
        </p:nvGrpSpPr>
        <p:grpSpPr>
          <a:xfrm>
            <a:off x="287020" y="1677670"/>
            <a:ext cx="11560810" cy="4667885"/>
            <a:chOff x="216" y="2728"/>
            <a:chExt cx="18206" cy="7351"/>
          </a:xfrm>
        </p:grpSpPr>
        <p:sp>
          <p:nvSpPr>
            <p:cNvPr id="32" name="Shape 4157"/>
            <p:cNvSpPr/>
            <p:nvPr>
              <p:custDataLst>
                <p:tags r:id="rId1"/>
              </p:custDataLst>
            </p:nvPr>
          </p:nvSpPr>
          <p:spPr>
            <a:xfrm>
              <a:off x="6430" y="4521"/>
              <a:ext cx="2396" cy="277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2439" y="606"/>
                    <a:pt x="19639" y="7806"/>
                    <a:pt x="21600" y="21600"/>
                  </a:cubicBezTo>
                </a:path>
              </a:pathLst>
            </a:custGeom>
            <a:ln w="3175">
              <a:solidFill>
                <a:schemeClr val="bg1">
                  <a:lumMod val="95000"/>
                </a:schemeClr>
              </a:solidFill>
              <a:miter lim="400000"/>
              <a:headEnd type="triangle"/>
              <a:tailEnd type="oval"/>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Calibri" panose="020F0502020204030204"/>
                <a:ea typeface="微软雅黑" panose="020B0503020204020204" charset="-122"/>
                <a:cs typeface="+mn-ea"/>
              </a:endParaRPr>
            </a:p>
          </p:txBody>
        </p:sp>
        <p:sp>
          <p:nvSpPr>
            <p:cNvPr id="34" name="Shape 4159"/>
            <p:cNvSpPr/>
            <p:nvPr>
              <p:custDataLst>
                <p:tags r:id="rId2"/>
              </p:custDataLst>
            </p:nvPr>
          </p:nvSpPr>
          <p:spPr>
            <a:xfrm>
              <a:off x="10154" y="4547"/>
              <a:ext cx="2415" cy="277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9161" y="606"/>
                    <a:pt x="1961" y="7806"/>
                    <a:pt x="0" y="21600"/>
                  </a:cubicBezTo>
                </a:path>
              </a:pathLst>
            </a:custGeom>
            <a:ln w="3175">
              <a:solidFill>
                <a:schemeClr val="accent4">
                  <a:lumMod val="60000"/>
                  <a:lumOff val="40000"/>
                </a:schemeClr>
              </a:solidFill>
              <a:miter lim="400000"/>
              <a:headEnd type="triangle"/>
              <a:tailEnd type="oval"/>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Calibri" panose="020F0502020204030204"/>
                <a:ea typeface="微软雅黑" panose="020B0503020204020204" charset="-122"/>
                <a:cs typeface="+mn-ea"/>
              </a:endParaRPr>
            </a:p>
          </p:txBody>
        </p:sp>
        <p:grpSp>
          <p:nvGrpSpPr>
            <p:cNvPr id="59" name="Group 91"/>
            <p:cNvGrpSpPr/>
            <p:nvPr>
              <p:custDataLst>
                <p:tags r:id="rId3"/>
              </p:custDataLst>
            </p:nvPr>
          </p:nvGrpSpPr>
          <p:grpSpPr>
            <a:xfrm>
              <a:off x="8655" y="3432"/>
              <a:ext cx="1655" cy="3889"/>
              <a:chOff x="3793394" y="2351877"/>
              <a:chExt cx="1062660" cy="2496673"/>
            </a:xfrm>
            <a:solidFill>
              <a:srgbClr val="9BBB59"/>
            </a:solidFill>
          </p:grpSpPr>
          <p:sp>
            <p:nvSpPr>
              <p:cNvPr id="60" name="Freeform 1"/>
              <p:cNvSpPr>
                <a:spLocks noChangeArrowheads="1"/>
              </p:cNvSpPr>
              <p:nvPr>
                <p:custDataLst>
                  <p:tags r:id="rId4"/>
                </p:custDataLst>
              </p:nvPr>
            </p:nvSpPr>
            <p:spPr bwMode="auto">
              <a:xfrm>
                <a:off x="3793394" y="2814104"/>
                <a:ext cx="1062660" cy="2034446"/>
              </a:xfrm>
              <a:custGeom>
                <a:avLst/>
                <a:gdLst>
                  <a:gd name="T0" fmla="*/ 3593 w 3594"/>
                  <a:gd name="T1" fmla="*/ 2874 h 6719"/>
                  <a:gd name="T2" fmla="*/ 3593 w 3594"/>
                  <a:gd name="T3" fmla="*/ 2874 h 6719"/>
                  <a:gd name="T4" fmla="*/ 3000 w 3594"/>
                  <a:gd name="T5" fmla="*/ 625 h 6719"/>
                  <a:gd name="T6" fmla="*/ 2250 w 3594"/>
                  <a:gd name="T7" fmla="*/ 0 h 6719"/>
                  <a:gd name="T8" fmla="*/ 1375 w 3594"/>
                  <a:gd name="T9" fmla="*/ 0 h 6719"/>
                  <a:gd name="T10" fmla="*/ 625 w 3594"/>
                  <a:gd name="T11" fmla="*/ 625 h 6719"/>
                  <a:gd name="T12" fmla="*/ 0 w 3594"/>
                  <a:gd name="T13" fmla="*/ 2874 h 6719"/>
                  <a:gd name="T14" fmla="*/ 125 w 3594"/>
                  <a:gd name="T15" fmla="*/ 3249 h 6719"/>
                  <a:gd name="T16" fmla="*/ 500 w 3594"/>
                  <a:gd name="T17" fmla="*/ 2999 h 6719"/>
                  <a:gd name="T18" fmla="*/ 1000 w 3594"/>
                  <a:gd name="T19" fmla="*/ 1000 h 6719"/>
                  <a:gd name="T20" fmla="*/ 1250 w 3594"/>
                  <a:gd name="T21" fmla="*/ 1000 h 6719"/>
                  <a:gd name="T22" fmla="*/ 375 w 3594"/>
                  <a:gd name="T23" fmla="*/ 4093 h 6719"/>
                  <a:gd name="T24" fmla="*/ 1125 w 3594"/>
                  <a:gd name="T25" fmla="*/ 4093 h 6719"/>
                  <a:gd name="T26" fmla="*/ 1125 w 3594"/>
                  <a:gd name="T27" fmla="*/ 6343 h 6719"/>
                  <a:gd name="T28" fmla="*/ 1375 w 3594"/>
                  <a:gd name="T29" fmla="*/ 6718 h 6719"/>
                  <a:gd name="T30" fmla="*/ 1750 w 3594"/>
                  <a:gd name="T31" fmla="*/ 6343 h 6719"/>
                  <a:gd name="T32" fmla="*/ 1750 w 3594"/>
                  <a:gd name="T33" fmla="*/ 4093 h 6719"/>
                  <a:gd name="T34" fmla="*/ 2000 w 3594"/>
                  <a:gd name="T35" fmla="*/ 4093 h 6719"/>
                  <a:gd name="T36" fmla="*/ 2000 w 3594"/>
                  <a:gd name="T37" fmla="*/ 6343 h 6719"/>
                  <a:gd name="T38" fmla="*/ 2250 w 3594"/>
                  <a:gd name="T39" fmla="*/ 6718 h 6719"/>
                  <a:gd name="T40" fmla="*/ 2500 w 3594"/>
                  <a:gd name="T41" fmla="*/ 6343 h 6719"/>
                  <a:gd name="T42" fmla="*/ 2500 w 3594"/>
                  <a:gd name="T43" fmla="*/ 4093 h 6719"/>
                  <a:gd name="T44" fmla="*/ 3218 w 3594"/>
                  <a:gd name="T45" fmla="*/ 4093 h 6719"/>
                  <a:gd name="T46" fmla="*/ 2375 w 3594"/>
                  <a:gd name="T47" fmla="*/ 1000 h 6719"/>
                  <a:gd name="T48" fmla="*/ 2625 w 3594"/>
                  <a:gd name="T49" fmla="*/ 1000 h 6719"/>
                  <a:gd name="T50" fmla="*/ 3093 w 3594"/>
                  <a:gd name="T51" fmla="*/ 2999 h 6719"/>
                  <a:gd name="T52" fmla="*/ 3468 w 3594"/>
                  <a:gd name="T53" fmla="*/ 3249 h 6719"/>
                  <a:gd name="T54" fmla="*/ 3593 w 3594"/>
                  <a:gd name="T55" fmla="*/ 2874 h 6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94" h="6719">
                    <a:moveTo>
                      <a:pt x="3593" y="2874"/>
                    </a:moveTo>
                    <a:lnTo>
                      <a:pt x="3593" y="2874"/>
                    </a:lnTo>
                    <a:cubicBezTo>
                      <a:pt x="3000" y="625"/>
                      <a:pt x="3000" y="625"/>
                      <a:pt x="3000" y="625"/>
                    </a:cubicBezTo>
                    <a:cubicBezTo>
                      <a:pt x="2875" y="250"/>
                      <a:pt x="2625" y="0"/>
                      <a:pt x="2250" y="0"/>
                    </a:cubicBezTo>
                    <a:cubicBezTo>
                      <a:pt x="1375" y="0"/>
                      <a:pt x="1375" y="0"/>
                      <a:pt x="1375" y="0"/>
                    </a:cubicBezTo>
                    <a:cubicBezTo>
                      <a:pt x="1000" y="0"/>
                      <a:pt x="750" y="250"/>
                      <a:pt x="625" y="625"/>
                    </a:cubicBezTo>
                    <a:cubicBezTo>
                      <a:pt x="0" y="2874"/>
                      <a:pt x="0" y="2874"/>
                      <a:pt x="0" y="2874"/>
                    </a:cubicBezTo>
                    <a:cubicBezTo>
                      <a:pt x="0" y="2999"/>
                      <a:pt x="0" y="3124"/>
                      <a:pt x="125" y="3249"/>
                    </a:cubicBezTo>
                    <a:cubicBezTo>
                      <a:pt x="250" y="3249"/>
                      <a:pt x="500" y="3124"/>
                      <a:pt x="500" y="2999"/>
                    </a:cubicBezTo>
                    <a:cubicBezTo>
                      <a:pt x="1000" y="1000"/>
                      <a:pt x="1000" y="1000"/>
                      <a:pt x="1000" y="1000"/>
                    </a:cubicBezTo>
                    <a:cubicBezTo>
                      <a:pt x="1250" y="1000"/>
                      <a:pt x="1250" y="1000"/>
                      <a:pt x="1250" y="1000"/>
                    </a:cubicBezTo>
                    <a:cubicBezTo>
                      <a:pt x="375" y="4093"/>
                      <a:pt x="375" y="4093"/>
                      <a:pt x="375" y="4093"/>
                    </a:cubicBezTo>
                    <a:cubicBezTo>
                      <a:pt x="1125" y="4093"/>
                      <a:pt x="1125" y="4093"/>
                      <a:pt x="1125" y="4093"/>
                    </a:cubicBezTo>
                    <a:cubicBezTo>
                      <a:pt x="1125" y="6343"/>
                      <a:pt x="1125" y="6343"/>
                      <a:pt x="1125" y="6343"/>
                    </a:cubicBezTo>
                    <a:cubicBezTo>
                      <a:pt x="1125" y="6468"/>
                      <a:pt x="1250" y="6718"/>
                      <a:pt x="1375" y="6718"/>
                    </a:cubicBezTo>
                    <a:cubicBezTo>
                      <a:pt x="1625" y="6718"/>
                      <a:pt x="1750" y="6468"/>
                      <a:pt x="1750" y="6343"/>
                    </a:cubicBezTo>
                    <a:cubicBezTo>
                      <a:pt x="1750" y="4093"/>
                      <a:pt x="1750" y="4093"/>
                      <a:pt x="1750" y="4093"/>
                    </a:cubicBezTo>
                    <a:cubicBezTo>
                      <a:pt x="2000" y="4093"/>
                      <a:pt x="2000" y="4093"/>
                      <a:pt x="2000" y="4093"/>
                    </a:cubicBezTo>
                    <a:cubicBezTo>
                      <a:pt x="2000" y="6343"/>
                      <a:pt x="2000" y="6343"/>
                      <a:pt x="2000" y="6343"/>
                    </a:cubicBezTo>
                    <a:cubicBezTo>
                      <a:pt x="2000" y="6468"/>
                      <a:pt x="2125" y="6718"/>
                      <a:pt x="2250" y="6718"/>
                    </a:cubicBezTo>
                    <a:cubicBezTo>
                      <a:pt x="2375" y="6718"/>
                      <a:pt x="2500" y="6468"/>
                      <a:pt x="2500" y="6343"/>
                    </a:cubicBezTo>
                    <a:cubicBezTo>
                      <a:pt x="2500" y="4093"/>
                      <a:pt x="2500" y="4093"/>
                      <a:pt x="2500" y="4093"/>
                    </a:cubicBezTo>
                    <a:cubicBezTo>
                      <a:pt x="3218" y="4093"/>
                      <a:pt x="3218" y="4093"/>
                      <a:pt x="3218" y="4093"/>
                    </a:cubicBezTo>
                    <a:cubicBezTo>
                      <a:pt x="2375" y="1000"/>
                      <a:pt x="2375" y="1000"/>
                      <a:pt x="2375" y="1000"/>
                    </a:cubicBezTo>
                    <a:cubicBezTo>
                      <a:pt x="2625" y="1000"/>
                      <a:pt x="2625" y="1000"/>
                      <a:pt x="2625" y="1000"/>
                    </a:cubicBezTo>
                    <a:cubicBezTo>
                      <a:pt x="3093" y="2999"/>
                      <a:pt x="3093" y="2999"/>
                      <a:pt x="3093" y="2999"/>
                    </a:cubicBezTo>
                    <a:cubicBezTo>
                      <a:pt x="3218" y="3124"/>
                      <a:pt x="3343" y="3249"/>
                      <a:pt x="3468" y="3249"/>
                    </a:cubicBezTo>
                    <a:cubicBezTo>
                      <a:pt x="3593" y="3124"/>
                      <a:pt x="3593" y="2999"/>
                      <a:pt x="3593" y="2874"/>
                    </a:cubicBezTo>
                  </a:path>
                </a:pathLst>
              </a:custGeom>
              <a:solidFill>
                <a:srgbClr val="C00000"/>
              </a:solidFill>
              <a:ln>
                <a:noFill/>
              </a:ln>
              <a:effectLst/>
            </p:spPr>
            <p:txBody>
              <a:bodyPr wrap="none" anchor="ctr"/>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445469"/>
                  </a:solidFill>
                  <a:effectLst/>
                  <a:uLnTx/>
                  <a:uFillTx/>
                  <a:latin typeface="Calibri Light" panose="020F0302020204030204"/>
                  <a:ea typeface="微软雅黑" panose="020B0503020204020204" charset="-122"/>
                  <a:cs typeface="+mn-ea"/>
                </a:endParaRPr>
              </a:p>
            </p:txBody>
          </p:sp>
          <p:sp>
            <p:nvSpPr>
              <p:cNvPr id="61" name="Freeform 2"/>
              <p:cNvSpPr>
                <a:spLocks noChangeArrowheads="1"/>
              </p:cNvSpPr>
              <p:nvPr>
                <p:custDataLst>
                  <p:tags r:id="rId5"/>
                </p:custDataLst>
              </p:nvPr>
            </p:nvSpPr>
            <p:spPr bwMode="auto">
              <a:xfrm>
                <a:off x="4145902" y="2351877"/>
                <a:ext cx="385897" cy="386474"/>
              </a:xfrm>
              <a:custGeom>
                <a:avLst/>
                <a:gdLst>
                  <a:gd name="T0" fmla="*/ 750 w 1376"/>
                  <a:gd name="T1" fmla="*/ 1375 h 1376"/>
                  <a:gd name="T2" fmla="*/ 750 w 1376"/>
                  <a:gd name="T3" fmla="*/ 1375 h 1376"/>
                  <a:gd name="T4" fmla="*/ 1375 w 1376"/>
                  <a:gd name="T5" fmla="*/ 625 h 1376"/>
                  <a:gd name="T6" fmla="*/ 750 w 1376"/>
                  <a:gd name="T7" fmla="*/ 0 h 1376"/>
                  <a:gd name="T8" fmla="*/ 0 w 1376"/>
                  <a:gd name="T9" fmla="*/ 625 h 1376"/>
                  <a:gd name="T10" fmla="*/ 750 w 1376"/>
                  <a:gd name="T11" fmla="*/ 1375 h 1376"/>
                </a:gdLst>
                <a:ahLst/>
                <a:cxnLst>
                  <a:cxn ang="0">
                    <a:pos x="T0" y="T1"/>
                  </a:cxn>
                  <a:cxn ang="0">
                    <a:pos x="T2" y="T3"/>
                  </a:cxn>
                  <a:cxn ang="0">
                    <a:pos x="T4" y="T5"/>
                  </a:cxn>
                  <a:cxn ang="0">
                    <a:pos x="T6" y="T7"/>
                  </a:cxn>
                  <a:cxn ang="0">
                    <a:pos x="T8" y="T9"/>
                  </a:cxn>
                  <a:cxn ang="0">
                    <a:pos x="T10" y="T11"/>
                  </a:cxn>
                </a:cxnLst>
                <a:rect l="0" t="0" r="r" b="b"/>
                <a:pathLst>
                  <a:path w="1376" h="1376">
                    <a:moveTo>
                      <a:pt x="750" y="1375"/>
                    </a:moveTo>
                    <a:lnTo>
                      <a:pt x="750" y="1375"/>
                    </a:lnTo>
                    <a:cubicBezTo>
                      <a:pt x="1125" y="1375"/>
                      <a:pt x="1375" y="1125"/>
                      <a:pt x="1375" y="625"/>
                    </a:cubicBezTo>
                    <a:cubicBezTo>
                      <a:pt x="1375" y="250"/>
                      <a:pt x="1125" y="0"/>
                      <a:pt x="750" y="0"/>
                    </a:cubicBezTo>
                    <a:cubicBezTo>
                      <a:pt x="250" y="0"/>
                      <a:pt x="0" y="250"/>
                      <a:pt x="0" y="625"/>
                    </a:cubicBezTo>
                    <a:cubicBezTo>
                      <a:pt x="0" y="1125"/>
                      <a:pt x="250" y="1375"/>
                      <a:pt x="750" y="1375"/>
                    </a:cubicBezTo>
                  </a:path>
                </a:pathLst>
              </a:custGeom>
              <a:solidFill>
                <a:srgbClr val="C00000"/>
              </a:solidFill>
              <a:ln>
                <a:noFill/>
              </a:ln>
              <a:effectLst/>
            </p:spPr>
            <p:txBody>
              <a:bodyPr wrap="none" anchor="ctr"/>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445469"/>
                  </a:solidFill>
                  <a:effectLst/>
                  <a:uLnTx/>
                  <a:uFillTx/>
                  <a:latin typeface="Calibri Light" panose="020F0302020204030204"/>
                  <a:ea typeface="微软雅黑" panose="020B0503020204020204" charset="-122"/>
                  <a:cs typeface="+mn-ea"/>
                </a:endParaRPr>
              </a:p>
            </p:txBody>
          </p:sp>
        </p:grpSp>
        <p:sp>
          <p:nvSpPr>
            <p:cNvPr id="65" name="文本框 64"/>
            <p:cNvSpPr txBox="1"/>
            <p:nvPr>
              <p:custDataLst>
                <p:tags r:id="rId6"/>
              </p:custDataLst>
            </p:nvPr>
          </p:nvSpPr>
          <p:spPr>
            <a:xfrm>
              <a:off x="5648" y="4495"/>
              <a:ext cx="508" cy="580"/>
            </a:xfrm>
            <a:prstGeom prst="rect">
              <a:avLst/>
            </a:prstGeom>
            <a:noFill/>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ea"/>
              </a:endParaRPr>
            </a:p>
          </p:txBody>
        </p:sp>
        <p:sp>
          <p:nvSpPr>
            <p:cNvPr id="82" name="矩形 81"/>
            <p:cNvSpPr/>
            <p:nvPr>
              <p:custDataLst>
                <p:tags r:id="rId7"/>
              </p:custDataLst>
            </p:nvPr>
          </p:nvSpPr>
          <p:spPr>
            <a:xfrm>
              <a:off x="12569" y="3658"/>
              <a:ext cx="5853" cy="4324"/>
            </a:xfrm>
            <a:prstGeom prst="rect">
              <a:avLst/>
            </a:prstGeom>
          </p:spPr>
          <p:txBody>
            <a:bodyPr wrap="square">
              <a:spAutoFit/>
            </a:bodyPr>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600" b="0" i="0" u="none" strike="noStrike" kern="1200" cap="none" spc="150" normalizeH="0" noProof="0" dirty="0">
                  <a:ln>
                    <a:noFill/>
                  </a:ln>
                  <a:solidFill>
                    <a:schemeClr val="tx1">
                      <a:lumMod val="85000"/>
                      <a:lumOff val="15000"/>
                    </a:schemeClr>
                  </a:solidFill>
                  <a:effectLst/>
                  <a:uLnTx/>
                  <a:uFillTx/>
                  <a:latin typeface="Arial" panose="020B0604020202020204" pitchFamily="34" charset="0"/>
                  <a:ea typeface="微软雅黑" panose="020B0503020204020204" charset="-122"/>
                  <a:cs typeface="+mn-ea"/>
                </a:rPr>
                <a:t>1) 最佳劳模奖每半年评选一次，根据申报员工对公司的实际贡献大小分别给予一等奖、二等奖、三等奖的奖励。</a:t>
              </a:r>
              <a:endParaRPr kumimoji="0" lang="zh-CN" altLang="en-US" sz="1600" b="0" i="0" u="none" strike="noStrike" kern="1200" cap="none" spc="150" normalizeH="0" noProof="0" dirty="0">
                <a:ln>
                  <a:noFill/>
                </a:ln>
                <a:solidFill>
                  <a:schemeClr val="tx1">
                    <a:lumMod val="85000"/>
                    <a:lumOff val="15000"/>
                  </a:schemeClr>
                </a:solidFill>
                <a:effectLst/>
                <a:uLnTx/>
                <a:uFillTx/>
                <a:latin typeface="Arial" panose="020B0604020202020204" pitchFamily="34" charset="0"/>
                <a:ea typeface="微软雅黑" panose="020B0503020204020204" charset="-122"/>
                <a:cs typeface="+mn-ea"/>
              </a:endParaRPr>
            </a:p>
            <a:p>
              <a:pPr marL="0" marR="0" lvl="0" indent="0" algn="l" defTabSz="914400" rtl="0" eaLnBrk="1" fontAlgn="auto" latinLnBrk="0" hangingPunct="1">
                <a:lnSpc>
                  <a:spcPct val="120000"/>
                </a:lnSpc>
                <a:spcBef>
                  <a:spcPts val="0"/>
                </a:spcBef>
                <a:spcAft>
                  <a:spcPts val="0"/>
                </a:spcAft>
                <a:buClrTx/>
                <a:buSzTx/>
                <a:buFontTx/>
                <a:buNone/>
                <a:defRPr/>
              </a:pPr>
              <a:r>
                <a:rPr kumimoji="0" lang="en-US" altLang="zh-CN" sz="1600" b="0" i="0" u="none" strike="noStrike" kern="1200" cap="none" spc="150" normalizeH="0" noProof="0" dirty="0">
                  <a:ln>
                    <a:noFill/>
                  </a:ln>
                  <a:solidFill>
                    <a:schemeClr val="tx1">
                      <a:lumMod val="85000"/>
                      <a:lumOff val="15000"/>
                    </a:schemeClr>
                  </a:solidFill>
                  <a:effectLst/>
                  <a:uLnTx/>
                  <a:uFillTx/>
                  <a:latin typeface="Arial" panose="020B0604020202020204" pitchFamily="34" charset="0"/>
                  <a:ea typeface="微软雅黑" panose="020B0503020204020204" charset="-122"/>
                  <a:cs typeface="+mn-ea"/>
                </a:rPr>
                <a:t>2</a:t>
              </a:r>
              <a:r>
                <a:rPr lang="zh-CN" altLang="en-US" sz="1600" spc="150" noProof="0" dirty="0">
                  <a:ln>
                    <a:noFill/>
                  </a:ln>
                  <a:solidFill>
                    <a:schemeClr val="tx1">
                      <a:lumMod val="85000"/>
                      <a:lumOff val="15000"/>
                    </a:schemeClr>
                  </a:solidFill>
                  <a:effectLst/>
                  <a:uLnTx/>
                  <a:uFillTx/>
                  <a:latin typeface="Arial" panose="020B0604020202020204" pitchFamily="34" charset="0"/>
                  <a:ea typeface="微软雅黑" panose="020B0503020204020204" charset="-122"/>
                  <a:cs typeface="+mn-ea"/>
                  <a:sym typeface="+mn-ea"/>
                </a:rPr>
                <a:t>) </a:t>
              </a:r>
              <a:r>
                <a:rPr kumimoji="0" lang="zh-CN" altLang="en-US" sz="1600" b="0" i="0" u="none" strike="noStrike" kern="1200" cap="none" spc="150" normalizeH="0" noProof="0" dirty="0">
                  <a:ln>
                    <a:noFill/>
                  </a:ln>
                  <a:solidFill>
                    <a:schemeClr val="tx1">
                      <a:lumMod val="85000"/>
                      <a:lumOff val="15000"/>
                    </a:schemeClr>
                  </a:solidFill>
                  <a:effectLst/>
                  <a:uLnTx/>
                  <a:uFillTx/>
                  <a:latin typeface="Arial" panose="020B0604020202020204" pitchFamily="34" charset="0"/>
                  <a:ea typeface="微软雅黑" panose="020B0503020204020204" charset="-122"/>
                  <a:cs typeface="+mn-ea"/>
                </a:rPr>
                <a:t>申报“劳模奖”员工必须提交岗位工作成果的同比增长情况，与其他部门或地区同岗位人员半年度/年工作成绩对比数据，以资辅证劳模的实绩。</a:t>
              </a:r>
              <a:endParaRPr kumimoji="0" lang="zh-CN" altLang="en-US" sz="1600" b="0" i="0" u="none" strike="noStrike" kern="1200" cap="none" spc="150" normalizeH="0" noProof="0" dirty="0">
                <a:ln>
                  <a:noFill/>
                </a:ln>
                <a:solidFill>
                  <a:schemeClr val="tx1">
                    <a:lumMod val="85000"/>
                    <a:lumOff val="15000"/>
                  </a:schemeClr>
                </a:solidFill>
                <a:effectLst/>
                <a:uLnTx/>
                <a:uFillTx/>
                <a:latin typeface="Arial" panose="020B0604020202020204" pitchFamily="34" charset="0"/>
                <a:ea typeface="微软雅黑" panose="020B0503020204020204" charset="-122"/>
                <a:cs typeface="+mn-ea"/>
              </a:endParaRPr>
            </a:p>
          </p:txBody>
        </p:sp>
        <p:sp>
          <p:nvSpPr>
            <p:cNvPr id="83" name="矩形 82"/>
            <p:cNvSpPr/>
            <p:nvPr>
              <p:custDataLst>
                <p:tags r:id="rId8"/>
              </p:custDataLst>
            </p:nvPr>
          </p:nvSpPr>
          <p:spPr>
            <a:xfrm>
              <a:off x="216" y="3432"/>
              <a:ext cx="7331" cy="6647"/>
            </a:xfrm>
            <a:prstGeom prst="rect">
              <a:avLst/>
            </a:prstGeom>
          </p:spPr>
          <p:txBody>
            <a:bodyPr wrap="square">
              <a:spAutoFit/>
            </a:bodyPr>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600" b="0" i="0" u="none" strike="noStrike" kern="1200" cap="none" spc="150" normalizeH="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rPr>
                <a:t>1) 在销售岗位上，年销售业绩突出(销售额与销售利润同期增长超 25%以上)，服务态度深受专场及消费者好评。</a:t>
              </a:r>
              <a:endParaRPr kumimoji="0" lang="zh-CN" altLang="en-US" sz="1600" b="0" i="0" u="none" strike="noStrike" kern="1200" cap="none" spc="150" normalizeH="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endParaRPr>
            </a:p>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600" b="0" i="0" u="none" strike="noStrike" kern="1200" cap="none" spc="150" normalizeH="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rPr>
                <a:t> 2) 在生产岗位上，始终任劳任怨、勤勤恳恳，产量、质量、损耗等均名列前茅，堪为楷模。</a:t>
              </a:r>
              <a:endParaRPr kumimoji="0" lang="zh-CN" altLang="en-US" sz="1600" b="0" i="0" u="none" strike="noStrike" kern="1200" cap="none" spc="150" normalizeH="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endParaRPr>
            </a:p>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600" b="0" i="0" u="none" strike="noStrike" kern="1200" cap="none" spc="150" normalizeH="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rPr>
                <a:t> 3) 物流、各类仓储、品管、设备维护等岗位上，克勤克俭，事无巨细，每事经其手，必完美。</a:t>
              </a:r>
              <a:endParaRPr kumimoji="0" lang="zh-CN" altLang="en-US" sz="1600" b="0" i="0" u="none" strike="noStrike" kern="1200" cap="none" spc="150" normalizeH="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endParaRPr>
            </a:p>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600" b="0" i="0" u="none" strike="noStrike" kern="1200" cap="none" spc="150" normalizeH="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rPr>
                <a:t> 4) 在采购、研发、技术等岗位上，通过始终如一的努力，能够不断开发或维护公司适销对路产品，为公司创造最大化的利益。</a:t>
              </a:r>
              <a:endParaRPr kumimoji="0" lang="zh-CN" altLang="en-US" sz="1600" b="0" i="0" u="none" strike="noStrike" kern="1200" cap="none" spc="150" normalizeH="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endParaRPr>
            </a:p>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600" b="0" i="0" u="none" strike="noStrike" kern="1200" cap="none" spc="150" normalizeH="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rPr>
                <a:t> 5）在各类管理岗位上，为公司管理的科学化、规范化、系统化、标准化起到推动和稳固落实的作用。</a:t>
              </a:r>
              <a:endParaRPr kumimoji="0" lang="zh-CN" altLang="en-US" sz="1600" b="0" i="0" u="none" strike="noStrike" kern="1200" cap="none" spc="150" normalizeH="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endParaRPr>
            </a:p>
          </p:txBody>
        </p:sp>
        <p:sp>
          <p:nvSpPr>
            <p:cNvPr id="87" name="矩形 86"/>
            <p:cNvSpPr/>
            <p:nvPr>
              <p:custDataLst>
                <p:tags r:id="rId9"/>
              </p:custDataLst>
            </p:nvPr>
          </p:nvSpPr>
          <p:spPr>
            <a:xfrm>
              <a:off x="1232" y="2728"/>
              <a:ext cx="2067" cy="667"/>
            </a:xfrm>
            <a:prstGeom prst="rect">
              <a:avLst/>
            </a:prstGeom>
          </p:spPr>
          <p:txBody>
            <a:bodyPr wrap="square">
              <a:spAutoFit/>
            </a:bodyPr>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b="1" i="0" u="none" strike="noStrike" kern="1200" cap="none" spc="150" normalizeH="0" noProof="0" dirty="0">
                  <a:ln>
                    <a:noFill/>
                  </a:ln>
                  <a:solidFill>
                    <a:srgbClr val="000000">
                      <a:lumMod val="75000"/>
                      <a:lumOff val="25000"/>
                    </a:srgbClr>
                  </a:solidFill>
                  <a:effectLst/>
                  <a:uLnTx/>
                  <a:uFillTx/>
                  <a:latin typeface="Arial" panose="020B0604020202020204" pitchFamily="34" charset="0"/>
                  <a:ea typeface="微软雅黑" panose="020B0503020204020204" charset="-122"/>
                  <a:cs typeface="+mn-ea"/>
                </a:rPr>
                <a:t>评选条件</a:t>
              </a:r>
              <a:endParaRPr kumimoji="0" lang="zh-CN" altLang="en-US" b="1" i="0" u="none" strike="noStrike" kern="1200" cap="none" spc="150" normalizeH="0" noProof="0" dirty="0">
                <a:ln>
                  <a:noFill/>
                </a:ln>
                <a:solidFill>
                  <a:srgbClr val="000000">
                    <a:lumMod val="75000"/>
                    <a:lumOff val="25000"/>
                  </a:srgbClr>
                </a:solidFill>
                <a:effectLst/>
                <a:uLnTx/>
                <a:uFillTx/>
                <a:latin typeface="Arial" panose="020B0604020202020204" pitchFamily="34" charset="0"/>
                <a:ea typeface="微软雅黑" panose="020B0503020204020204" charset="-122"/>
                <a:cs typeface="+mn-ea"/>
              </a:endParaRPr>
            </a:p>
          </p:txBody>
        </p:sp>
      </p:grpSp>
    </p:spTree>
    <p:custDataLst>
      <p:tags r:id="rId10"/>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0">
          <a:gsLst>
            <a:gs pos="98000">
              <a:srgbClr val="36907E"/>
            </a:gs>
            <a:gs pos="16000">
              <a:srgbClr val="ABDACB"/>
            </a:gs>
          </a:gsLst>
          <a:path path="circle">
            <a:fillToRect r="100000" b="100000"/>
          </a:path>
          <a:tileRect l="-100000" t="-100000"/>
        </a:gradFill>
        <a:effectLst/>
      </p:bgPr>
    </p:bg>
    <p:spTree>
      <p:nvGrpSpPr>
        <p:cNvPr id="1" name=""/>
        <p:cNvGrpSpPr/>
        <p:nvPr/>
      </p:nvGrpSpPr>
      <p:grpSpPr/>
      <p:grpSp>
        <p:nvGrpSpPr>
          <p:cNvPr id="4" name="组合 3"/>
          <p:cNvGrpSpPr/>
          <p:nvPr userDrawn="1"/>
        </p:nvGrpSpPr>
        <p:grpSpPr>
          <a:xfrm>
            <a:off x="310515" y="382270"/>
            <a:ext cx="622935" cy="581660"/>
            <a:chOff x="298460" y="987574"/>
            <a:chExt cx="288032" cy="279687"/>
          </a:xfrm>
        </p:grpSpPr>
        <p:sp>
          <p:nvSpPr>
            <p:cNvPr id="5" name="矩形 4"/>
            <p:cNvSpPr/>
            <p:nvPr/>
          </p:nvSpPr>
          <p:spPr>
            <a:xfrm>
              <a:off x="298460" y="987574"/>
              <a:ext cx="216024" cy="216024"/>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406472" y="1087241"/>
              <a:ext cx="180020" cy="180020"/>
            </a:xfrm>
            <a:prstGeom prst="rect">
              <a:avLst/>
            </a:prstGeom>
            <a:gradFill>
              <a:gsLst>
                <a:gs pos="0">
                  <a:srgbClr val="C99E69"/>
                </a:gs>
                <a:gs pos="100000">
                  <a:srgbClr val="C24328"/>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cxnSp>
        <p:nvCxnSpPr>
          <p:cNvPr id="6" name="直接连接符 5"/>
          <p:cNvCxnSpPr/>
          <p:nvPr userDrawn="1"/>
        </p:nvCxnSpPr>
        <p:spPr>
          <a:xfrm>
            <a:off x="1050925" y="963930"/>
            <a:ext cx="10447655" cy="8890"/>
          </a:xfrm>
          <a:prstGeom prst="line">
            <a:avLst/>
          </a:prstGeom>
          <a:ln>
            <a:gradFill>
              <a:gsLst>
                <a:gs pos="83000">
                  <a:srgbClr val="FFC000"/>
                </a:gs>
                <a:gs pos="0">
                  <a:srgbClr val="C00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pic>
        <p:nvPicPr>
          <p:cNvPr id="2" name="图片 1" descr="C:/Users/13595/AppData/Local/Temp/kaimatting_20191012142410/output_20191012142439..pngoutput_20191012142439."/>
          <p:cNvPicPr>
            <a:picLocks noChangeAspect="1"/>
          </p:cNvPicPr>
          <p:nvPr/>
        </p:nvPicPr>
        <p:blipFill>
          <a:blip r:embed="rId1"/>
          <a:stretch>
            <a:fillRect/>
          </a:stretch>
        </p:blipFill>
        <p:spPr>
          <a:xfrm>
            <a:off x="1158875" y="2262505"/>
            <a:ext cx="2224405" cy="3334385"/>
          </a:xfrm>
          <a:prstGeom prst="rect">
            <a:avLst/>
          </a:prstGeom>
        </p:spPr>
      </p:pic>
      <p:grpSp>
        <p:nvGrpSpPr>
          <p:cNvPr id="8" name="组合 7"/>
          <p:cNvGrpSpPr/>
          <p:nvPr/>
        </p:nvGrpSpPr>
        <p:grpSpPr>
          <a:xfrm>
            <a:off x="5315585" y="2091690"/>
            <a:ext cx="5614035" cy="3203575"/>
            <a:chOff x="8604" y="2750"/>
            <a:chExt cx="8841" cy="5045"/>
          </a:xfrm>
        </p:grpSpPr>
        <p:sp>
          <p:nvSpPr>
            <p:cNvPr id="9" name="矩形 8"/>
            <p:cNvSpPr/>
            <p:nvPr>
              <p:custDataLst>
                <p:tags r:id="rId2"/>
              </p:custDataLst>
            </p:nvPr>
          </p:nvSpPr>
          <p:spPr>
            <a:xfrm>
              <a:off x="8604" y="2750"/>
              <a:ext cx="8841" cy="5045"/>
            </a:xfrm>
            <a:prstGeom prst="rect">
              <a:avLst/>
            </a:prstGeom>
            <a:gradFill>
              <a:gsLst>
                <a:gs pos="98000">
                  <a:srgbClr val="36907E"/>
                </a:gs>
                <a:gs pos="16000">
                  <a:srgbClr val="ABDACB"/>
                </a:gs>
              </a:gsLst>
              <a:path path="circle">
                <a:fillToRect r="100000" b="100000"/>
              </a:path>
              <a:tileRect l="-100000" t="-100000"/>
            </a:gradFill>
            <a:ln w="25400" cap="flat">
              <a:solidFill>
                <a:srgbClr val="C0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noAutofit/>
            </a:bodyPr>
            <a:p>
              <a:pPr marL="0" marR="0" lvl="0" indent="0" algn="l" defTabSz="1828800" rtl="0" eaLnBrk="1" fontAlgn="auto" latinLnBrk="0" hangingPunct="0">
                <a:lnSpc>
                  <a:spcPct val="100000"/>
                </a:lnSpc>
                <a:spcBef>
                  <a:spcPts val="0"/>
                </a:spcBef>
                <a:spcAft>
                  <a:spcPts val="0"/>
                </a:spcAft>
                <a:buClrTx/>
                <a:buSzTx/>
                <a:buFontTx/>
                <a:buNone/>
                <a:defRPr/>
              </a:pPr>
              <a:endParaRPr kumimoji="0" lang="zh-CN" altLang="en-US" sz="3600" b="0" i="0" u="none" strike="noStrike" kern="1200" cap="none" spc="0" normalizeH="0" baseline="0" noProof="0">
                <a:ln>
                  <a:noFill/>
                </a:ln>
                <a:solidFill>
                  <a:srgbClr val="3F3F3F"/>
                </a:solidFill>
                <a:effectLst/>
                <a:uLnTx/>
                <a:uFillTx/>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10" name="文本框 9"/>
            <p:cNvSpPr txBox="1"/>
            <p:nvPr/>
          </p:nvSpPr>
          <p:spPr>
            <a:xfrm>
              <a:off x="8990" y="3685"/>
              <a:ext cx="8070" cy="3779"/>
            </a:xfrm>
            <a:prstGeom prst="rect">
              <a:avLst/>
            </a:prstGeom>
            <a:noFill/>
          </p:spPr>
          <p:txBody>
            <a:bodyPr wrap="square" rtlCol="0" anchor="t">
              <a:spAutoFit/>
            </a:bodyPr>
            <a:p>
              <a:pPr>
                <a:lnSpc>
                  <a:spcPct val="150000"/>
                </a:lnSpc>
              </a:pPr>
              <a:r>
                <a:rPr lang="zh-CN" altLang="en-US" sz="2000">
                  <a:latin typeface="微软雅黑" panose="020B0503020204020204" charset="-122"/>
                  <a:ea typeface="微软雅黑" panose="020B0503020204020204" charset="-122"/>
                  <a:cs typeface="微软雅黑" panose="020B0503020204020204" charset="-122"/>
                </a:rPr>
                <a:t>对通过合法的、卓著的、创造性的努力为公司创造巨大经济效益或为公司快速发展创造条件的有功人员，可申报“燕之坊功勋奖”，其奖励形式及奖金数额，由奖励评审小组报呈董事长批准后奖励。</a:t>
              </a:r>
              <a:endParaRPr lang="zh-CN" altLang="en-US" sz="2000">
                <a:latin typeface="微软雅黑" panose="020B0503020204020204" charset="-122"/>
                <a:ea typeface="微软雅黑" panose="020B0503020204020204" charset="-122"/>
                <a:cs typeface="微软雅黑" panose="020B0503020204020204" charset="-122"/>
              </a:endParaRPr>
            </a:p>
          </p:txBody>
        </p:sp>
        <p:sp>
          <p:nvSpPr>
            <p:cNvPr id="87" name="矩形 86"/>
            <p:cNvSpPr/>
            <p:nvPr>
              <p:custDataLst>
                <p:tags r:id="rId3"/>
              </p:custDataLst>
            </p:nvPr>
          </p:nvSpPr>
          <p:spPr>
            <a:xfrm>
              <a:off x="11991" y="2960"/>
              <a:ext cx="2067" cy="725"/>
            </a:xfrm>
            <a:prstGeom prst="rect">
              <a:avLst/>
            </a:prstGeom>
          </p:spPr>
          <p:txBody>
            <a:bodyPr wrap="square">
              <a:spAutoFit/>
            </a:bodyPr>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2000" b="1" i="0" u="none" strike="noStrike" kern="1200" cap="none" spc="150" normalizeH="0" noProof="0" dirty="0">
                  <a:ln>
                    <a:noFill/>
                  </a:ln>
                  <a:solidFill>
                    <a:srgbClr val="C00000"/>
                  </a:solidFill>
                  <a:effectLst/>
                  <a:uLnTx/>
                  <a:uFillTx/>
                  <a:latin typeface="Arial" panose="020B0604020202020204" pitchFamily="34" charset="0"/>
                  <a:ea typeface="微软雅黑" panose="020B0503020204020204" charset="-122"/>
                  <a:cs typeface="+mn-ea"/>
                </a:rPr>
                <a:t>评选条件</a:t>
              </a:r>
              <a:endParaRPr kumimoji="0" lang="zh-CN" altLang="en-US" sz="2000" b="1" i="0" u="none" strike="noStrike" kern="1200" cap="none" spc="150" normalizeH="0" noProof="0" dirty="0">
                <a:ln>
                  <a:noFill/>
                </a:ln>
                <a:solidFill>
                  <a:srgbClr val="C00000"/>
                </a:solidFill>
                <a:effectLst/>
                <a:uLnTx/>
                <a:uFillTx/>
                <a:latin typeface="Arial" panose="020B0604020202020204" pitchFamily="34" charset="0"/>
                <a:ea typeface="微软雅黑" panose="020B0503020204020204" charset="-122"/>
                <a:cs typeface="+mn-ea"/>
              </a:endParaRPr>
            </a:p>
          </p:txBody>
        </p:sp>
      </p:grpSp>
      <p:sp>
        <p:nvSpPr>
          <p:cNvPr id="11" name="文本框 10"/>
          <p:cNvSpPr txBox="1"/>
          <p:nvPr/>
        </p:nvSpPr>
        <p:spPr>
          <a:xfrm>
            <a:off x="1422400" y="422910"/>
            <a:ext cx="4572000" cy="521970"/>
          </a:xfrm>
          <a:prstGeom prst="rect">
            <a:avLst/>
          </a:prstGeom>
          <a:noFill/>
        </p:spPr>
        <p:txBody>
          <a:bodyPr wrap="square" rtlCol="0">
            <a:spAutoFit/>
            <a:scene3d>
              <a:camera prst="orthographicFront"/>
              <a:lightRig rig="threePt" dir="t"/>
            </a:scene3d>
          </a:bodyPr>
          <a:p>
            <a:r>
              <a:rPr lang="en-US" altLang="zh-CN" sz="2800" b="1">
                <a:solidFill>
                  <a:schemeClr val="bg2">
                    <a:lumMod val="25000"/>
                  </a:schemeClr>
                </a:solidFill>
                <a:effectLst>
                  <a:outerShdw blurRad="63500" sx="102000" sy="102000" algn="ctr" rotWithShape="0">
                    <a:prstClr val="black">
                      <a:alpha val="40000"/>
                    </a:prstClr>
                  </a:outerShdw>
                </a:effectLst>
                <a:latin typeface="微软雅黑" panose="020B0503020204020204" charset="-122"/>
                <a:ea typeface="微软雅黑" panose="020B0503020204020204" charset="-122"/>
              </a:rPr>
              <a:t>4</a:t>
            </a:r>
            <a:r>
              <a:rPr lang="zh-CN" altLang="en-US" sz="2800" b="1">
                <a:solidFill>
                  <a:schemeClr val="bg2">
                    <a:lumMod val="25000"/>
                  </a:schemeClr>
                </a:solidFill>
                <a:effectLst>
                  <a:outerShdw blurRad="63500" sx="102000" sy="102000" algn="ctr" rotWithShape="0">
                    <a:prstClr val="black">
                      <a:alpha val="40000"/>
                    </a:prstClr>
                  </a:outerShdw>
                </a:effectLst>
                <a:latin typeface="微软雅黑" panose="020B0503020204020204" charset="-122"/>
                <a:ea typeface="微软雅黑" panose="020B0503020204020204" charset="-122"/>
              </a:rPr>
              <a:t>、功勋奖</a:t>
            </a:r>
            <a:endParaRPr lang="zh-CN" altLang="en-US" sz="2800" b="1">
              <a:solidFill>
                <a:schemeClr val="bg2">
                  <a:lumMod val="25000"/>
                </a:schemeClr>
              </a:solidFill>
              <a:effectLst>
                <a:outerShdw blurRad="63500" sx="102000" sy="102000" algn="ctr" rotWithShape="0">
                  <a:prstClr val="black">
                    <a:alpha val="40000"/>
                  </a:prstClr>
                </a:outerShdw>
              </a:effectLst>
              <a:latin typeface="微软雅黑" panose="020B0503020204020204" charset="-122"/>
              <a:ea typeface="微软雅黑" panose="020B0503020204020204" charset="-122"/>
            </a:endParaRPr>
          </a:p>
        </p:txBody>
      </p:sp>
    </p:spTree>
    <p:custDataLst>
      <p:tags r:id="rId4"/>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0">
          <a:gsLst>
            <a:gs pos="98000">
              <a:srgbClr val="36907E"/>
            </a:gs>
            <a:gs pos="16000">
              <a:srgbClr val="ABDACB"/>
            </a:gs>
          </a:gsLst>
          <a:path path="circle">
            <a:fillToRect r="100000" b="100000"/>
          </a:path>
          <a:tileRect l="-100000" t="-100000"/>
        </a:gradFill>
        <a:effectLst/>
      </p:bgPr>
    </p:bg>
    <p:spTree>
      <p:nvGrpSpPr>
        <p:cNvPr id="1" name=""/>
        <p:cNvGrpSpPr/>
        <p:nvPr/>
      </p:nvGrpSpPr>
      <p:grpSpPr/>
      <p:grpSp>
        <p:nvGrpSpPr>
          <p:cNvPr id="4" name="组合 3"/>
          <p:cNvGrpSpPr/>
          <p:nvPr userDrawn="1"/>
        </p:nvGrpSpPr>
        <p:grpSpPr>
          <a:xfrm>
            <a:off x="310515" y="382270"/>
            <a:ext cx="622935" cy="581660"/>
            <a:chOff x="298460" y="987574"/>
            <a:chExt cx="288032" cy="279687"/>
          </a:xfrm>
        </p:grpSpPr>
        <p:sp>
          <p:nvSpPr>
            <p:cNvPr id="5" name="矩形 4"/>
            <p:cNvSpPr/>
            <p:nvPr/>
          </p:nvSpPr>
          <p:spPr>
            <a:xfrm>
              <a:off x="298460" y="987574"/>
              <a:ext cx="216024" cy="216024"/>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406472" y="1087241"/>
              <a:ext cx="180020" cy="180020"/>
            </a:xfrm>
            <a:prstGeom prst="rect">
              <a:avLst/>
            </a:prstGeom>
            <a:gradFill>
              <a:gsLst>
                <a:gs pos="0">
                  <a:srgbClr val="C99E69"/>
                </a:gs>
                <a:gs pos="100000">
                  <a:srgbClr val="C24328"/>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cxnSp>
        <p:nvCxnSpPr>
          <p:cNvPr id="6" name="直接连接符 5"/>
          <p:cNvCxnSpPr/>
          <p:nvPr userDrawn="1"/>
        </p:nvCxnSpPr>
        <p:spPr>
          <a:xfrm>
            <a:off x="1050925" y="963930"/>
            <a:ext cx="10447655" cy="8890"/>
          </a:xfrm>
          <a:prstGeom prst="line">
            <a:avLst/>
          </a:prstGeom>
          <a:ln>
            <a:gradFill>
              <a:gsLst>
                <a:gs pos="83000">
                  <a:srgbClr val="FFC000"/>
                </a:gs>
                <a:gs pos="0">
                  <a:srgbClr val="C00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435735" y="407670"/>
            <a:ext cx="4572000" cy="521970"/>
          </a:xfrm>
          <a:prstGeom prst="rect">
            <a:avLst/>
          </a:prstGeom>
          <a:noFill/>
        </p:spPr>
        <p:txBody>
          <a:bodyPr wrap="square" rtlCol="0">
            <a:spAutoFit/>
            <a:scene3d>
              <a:camera prst="orthographicFront"/>
              <a:lightRig rig="threePt" dir="t"/>
            </a:scene3d>
          </a:bodyPr>
          <a:p>
            <a:r>
              <a:rPr lang="zh-CN" altLang="en-US" sz="2800" b="1">
                <a:solidFill>
                  <a:schemeClr val="bg2">
                    <a:lumMod val="25000"/>
                  </a:schemeClr>
                </a:solidFill>
                <a:effectLst>
                  <a:outerShdw blurRad="63500" sx="102000" sy="102000" algn="ctr" rotWithShape="0">
                    <a:prstClr val="black">
                      <a:alpha val="40000"/>
                    </a:prstClr>
                  </a:outerShdw>
                </a:effectLst>
                <a:latin typeface="微软雅黑" panose="020B0503020204020204" charset="-122"/>
                <a:ea typeface="微软雅黑" panose="020B0503020204020204" charset="-122"/>
              </a:rPr>
              <a:t>二、奖惩方式</a:t>
            </a:r>
            <a:endParaRPr lang="zh-CN" altLang="en-US" sz="2800" b="1">
              <a:solidFill>
                <a:schemeClr val="bg2">
                  <a:lumMod val="25000"/>
                </a:schemeClr>
              </a:solidFill>
              <a:effectLst>
                <a:outerShdw blurRad="63500" sx="102000" sy="102000" algn="ctr" rotWithShape="0">
                  <a:prstClr val="black">
                    <a:alpha val="40000"/>
                  </a:prstClr>
                </a:outerShdw>
              </a:effectLst>
              <a:latin typeface="微软雅黑" panose="020B0503020204020204" charset="-122"/>
              <a:ea typeface="微软雅黑" panose="020B0503020204020204" charset="-122"/>
            </a:endParaRPr>
          </a:p>
        </p:txBody>
      </p:sp>
      <p:grpSp>
        <p:nvGrpSpPr>
          <p:cNvPr id="3" name="组合 2"/>
          <p:cNvGrpSpPr/>
          <p:nvPr/>
        </p:nvGrpSpPr>
        <p:grpSpPr>
          <a:xfrm>
            <a:off x="1305560" y="2026920"/>
            <a:ext cx="9580880" cy="3961765"/>
            <a:chOff x="2056" y="3192"/>
            <a:chExt cx="15088" cy="6239"/>
          </a:xfrm>
        </p:grpSpPr>
        <p:sp>
          <p:nvSpPr>
            <p:cNvPr id="20" name="矩形: 圆角 19"/>
            <p:cNvSpPr/>
            <p:nvPr>
              <p:custDataLst>
                <p:tags r:id="rId1"/>
              </p:custDataLst>
            </p:nvPr>
          </p:nvSpPr>
          <p:spPr>
            <a:xfrm>
              <a:off x="2056" y="3192"/>
              <a:ext cx="3810" cy="6239"/>
            </a:xfrm>
            <a:prstGeom prst="roundRect">
              <a:avLst>
                <a:gd name="adj" fmla="val 6252"/>
              </a:avLst>
            </a:prstGeom>
            <a:noFill/>
            <a:ln>
              <a:solidFill>
                <a:srgbClr val="C00000"/>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2" name="矩形: 圆角 11"/>
            <p:cNvSpPr/>
            <p:nvPr>
              <p:custDataLst>
                <p:tags r:id="rId2"/>
              </p:custDataLst>
            </p:nvPr>
          </p:nvSpPr>
          <p:spPr>
            <a:xfrm>
              <a:off x="2056" y="3192"/>
              <a:ext cx="3810" cy="980"/>
            </a:xfrm>
            <a:prstGeom prst="roundRect">
              <a:avLst/>
            </a:prstGeom>
            <a:solidFill>
              <a:srgbClr val="C00000"/>
            </a:solidFill>
            <a:ln>
              <a:solidFill>
                <a:srgbClr val="C00000"/>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r>
                <a:rPr lang="en-US" altLang="zh-CN" sz="2800">
                  <a:latin typeface="Arial" panose="020B0604020202020204" pitchFamily="34" charset="0"/>
                  <a:ea typeface="微软雅黑" panose="020B0503020204020204" charset="-122"/>
                  <a:sym typeface="Arial" panose="020B0604020202020204" pitchFamily="34" charset="0"/>
                </a:rPr>
                <a:t>1</a:t>
              </a:r>
              <a:endParaRPr lang="en-US" altLang="zh-CN" sz="2800">
                <a:latin typeface="Arial" panose="020B0604020202020204" pitchFamily="34" charset="0"/>
                <a:ea typeface="微软雅黑" panose="020B0503020204020204" charset="-122"/>
                <a:sym typeface="Arial" panose="020B0604020202020204" pitchFamily="34" charset="0"/>
              </a:endParaRPr>
            </a:p>
          </p:txBody>
        </p:sp>
        <p:sp>
          <p:nvSpPr>
            <p:cNvPr id="21" name="矩形: 圆角 20"/>
            <p:cNvSpPr/>
            <p:nvPr>
              <p:custDataLst>
                <p:tags r:id="rId3"/>
              </p:custDataLst>
            </p:nvPr>
          </p:nvSpPr>
          <p:spPr>
            <a:xfrm>
              <a:off x="7556" y="3192"/>
              <a:ext cx="3810" cy="6239"/>
            </a:xfrm>
            <a:prstGeom prst="roundRect">
              <a:avLst>
                <a:gd name="adj" fmla="val 6252"/>
              </a:avLst>
            </a:prstGeom>
            <a:noFill/>
            <a:ln>
              <a:solidFill>
                <a:schemeClr val="tx1">
                  <a:lumMod val="95000"/>
                  <a:lumOff val="5000"/>
                </a:scheme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22" name="矩形: 圆角 21"/>
            <p:cNvSpPr/>
            <p:nvPr>
              <p:custDataLst>
                <p:tags r:id="rId4"/>
              </p:custDataLst>
            </p:nvPr>
          </p:nvSpPr>
          <p:spPr>
            <a:xfrm>
              <a:off x="7556" y="3192"/>
              <a:ext cx="3810" cy="980"/>
            </a:xfrm>
            <a:prstGeom prst="roundRect">
              <a:avLst/>
            </a:prstGeom>
            <a:solidFill>
              <a:schemeClr val="tx1">
                <a:lumMod val="85000"/>
                <a:lumOff val="15000"/>
              </a:schemeClr>
            </a:solidFill>
            <a:ln>
              <a:solidFill>
                <a:schemeClr val="tx1">
                  <a:lumMod val="95000"/>
                  <a:lumOff val="5000"/>
                </a:scheme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r>
                <a:rPr lang="en-US" altLang="zh-CN" sz="2800">
                  <a:latin typeface="Arial" panose="020B0604020202020204" pitchFamily="34" charset="0"/>
                  <a:ea typeface="微软雅黑" panose="020B0503020204020204" charset="-122"/>
                  <a:sym typeface="Arial" panose="020B0604020202020204" pitchFamily="34" charset="0"/>
                </a:rPr>
                <a:t>2</a:t>
              </a:r>
              <a:endParaRPr lang="en-US" altLang="zh-CN" sz="2800">
                <a:latin typeface="Arial" panose="020B0604020202020204" pitchFamily="34" charset="0"/>
                <a:ea typeface="微软雅黑" panose="020B0503020204020204" charset="-122"/>
                <a:sym typeface="Arial" panose="020B0604020202020204" pitchFamily="34" charset="0"/>
              </a:endParaRPr>
            </a:p>
          </p:txBody>
        </p:sp>
        <p:sp>
          <p:nvSpPr>
            <p:cNvPr id="23" name="矩形: 圆角 22"/>
            <p:cNvSpPr/>
            <p:nvPr>
              <p:custDataLst>
                <p:tags r:id="rId5"/>
              </p:custDataLst>
            </p:nvPr>
          </p:nvSpPr>
          <p:spPr>
            <a:xfrm>
              <a:off x="13334" y="3192"/>
              <a:ext cx="3810" cy="6239"/>
            </a:xfrm>
            <a:prstGeom prst="roundRect">
              <a:avLst>
                <a:gd name="adj" fmla="val 6252"/>
              </a:avLst>
            </a:prstGeom>
            <a:noFill/>
            <a:ln>
              <a:solidFill>
                <a:schemeClr val="accent2">
                  <a:lumMod val="75000"/>
                </a:scheme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24" name="矩形: 圆角 23"/>
            <p:cNvSpPr/>
            <p:nvPr>
              <p:custDataLst>
                <p:tags r:id="rId6"/>
              </p:custDataLst>
            </p:nvPr>
          </p:nvSpPr>
          <p:spPr>
            <a:xfrm>
              <a:off x="13334" y="3192"/>
              <a:ext cx="3810" cy="980"/>
            </a:xfrm>
            <a:prstGeom prst="roundRect">
              <a:avLst/>
            </a:prstGeom>
            <a:solidFill>
              <a:schemeClr val="accent2">
                <a:lumMod val="75000"/>
              </a:schemeClr>
            </a:solidFill>
            <a:ln>
              <a:solidFill>
                <a:schemeClr val="accent2">
                  <a:lumMod val="75000"/>
                </a:scheme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r>
                <a:rPr lang="en-US" altLang="zh-CN" sz="2800">
                  <a:latin typeface="Arial" panose="020B0604020202020204" pitchFamily="34" charset="0"/>
                  <a:ea typeface="微软雅黑" panose="020B0503020204020204" charset="-122"/>
                  <a:sym typeface="Arial" panose="020B0604020202020204" pitchFamily="34" charset="0"/>
                </a:rPr>
                <a:t>3</a:t>
              </a:r>
              <a:endParaRPr lang="en-US" altLang="zh-CN" sz="2800">
                <a:latin typeface="Arial" panose="020B0604020202020204" pitchFamily="34" charset="0"/>
                <a:ea typeface="微软雅黑" panose="020B0503020204020204" charset="-122"/>
                <a:sym typeface="Arial" panose="020B0604020202020204" pitchFamily="34" charset="0"/>
              </a:endParaRPr>
            </a:p>
          </p:txBody>
        </p:sp>
        <p:sp>
          <p:nvSpPr>
            <p:cNvPr id="32" name="文本框 31"/>
            <p:cNvSpPr txBox="1"/>
            <p:nvPr>
              <p:custDataLst>
                <p:tags r:id="rId7"/>
              </p:custDataLst>
            </p:nvPr>
          </p:nvSpPr>
          <p:spPr>
            <a:xfrm>
              <a:off x="2056" y="4404"/>
              <a:ext cx="3610" cy="4789"/>
            </a:xfrm>
            <a:prstGeom prst="rect">
              <a:avLst/>
            </a:prstGeom>
            <a:noFill/>
          </p:spPr>
          <p:txBody>
            <a:bodyPr wrap="square" rtlCol="0">
              <a:spAutoFit/>
            </a:bodyPr>
            <a:p>
              <a:pPr>
                <a:lnSpc>
                  <a:spcPct val="120000"/>
                </a:lnSpc>
              </a:pPr>
              <a:r>
                <a:rPr lang="en-US" altLang="zh-CN" sz="1600" spc="150">
                  <a:solidFill>
                    <a:schemeClr val="tx1">
                      <a:lumMod val="95000"/>
                      <a:lumOff val="5000"/>
                    </a:schemeClr>
                  </a:solidFill>
                  <a:latin typeface="Arial" panose="020B0604020202020204" pitchFamily="34" charset="0"/>
                  <a:ea typeface="微软雅黑" panose="020B0503020204020204" charset="-122"/>
                  <a:sym typeface="Arial" panose="020B0604020202020204" pitchFamily="34" charset="0"/>
                </a:rPr>
                <a:t>奖励采取精神奖励与物质奖励并重的方式</a:t>
              </a:r>
              <a:r>
                <a:rPr lang="zh-CN" altLang="en-US" sz="1600" spc="150">
                  <a:solidFill>
                    <a:schemeClr val="tx1">
                      <a:lumMod val="95000"/>
                      <a:lumOff val="5000"/>
                    </a:schemeClr>
                  </a:solidFill>
                  <a:latin typeface="Arial" panose="020B0604020202020204" pitchFamily="34" charset="0"/>
                  <a:ea typeface="微软雅黑" panose="020B0503020204020204" charset="-122"/>
                  <a:sym typeface="Arial" panose="020B0604020202020204" pitchFamily="34" charset="0"/>
                </a:rPr>
                <a:t>：</a:t>
              </a:r>
              <a:endParaRPr lang="en-US" altLang="zh-CN" sz="1600" spc="150">
                <a:solidFill>
                  <a:schemeClr val="tx1">
                    <a:lumMod val="95000"/>
                    <a:lumOff val="5000"/>
                  </a:schemeClr>
                </a:solidFill>
                <a:latin typeface="Arial" panose="020B0604020202020204" pitchFamily="34" charset="0"/>
                <a:ea typeface="微软雅黑" panose="020B0503020204020204" charset="-122"/>
                <a:sym typeface="Arial" panose="020B0604020202020204" pitchFamily="34" charset="0"/>
              </a:endParaRPr>
            </a:p>
            <a:p>
              <a:pPr>
                <a:lnSpc>
                  <a:spcPct val="120000"/>
                </a:lnSpc>
              </a:pPr>
              <a:r>
                <a:rPr lang="en-US" altLang="zh-CN" sz="1600" b="1" spc="150">
                  <a:solidFill>
                    <a:srgbClr val="FF0000"/>
                  </a:solidFill>
                  <a:latin typeface="Arial" panose="020B0604020202020204" pitchFamily="34" charset="0"/>
                  <a:ea typeface="微软雅黑" panose="020B0503020204020204" charset="-122"/>
                  <a:sym typeface="Arial" panose="020B0604020202020204" pitchFamily="34" charset="0"/>
                </a:rPr>
                <a:t>精神奖励</a:t>
              </a:r>
              <a:r>
                <a:rPr lang="en-US" altLang="zh-CN" sz="1600" spc="150">
                  <a:solidFill>
                    <a:schemeClr val="tx1">
                      <a:lumMod val="95000"/>
                      <a:lumOff val="5000"/>
                    </a:schemeClr>
                  </a:solidFill>
                  <a:latin typeface="Arial" panose="020B0604020202020204" pitchFamily="34" charset="0"/>
                  <a:ea typeface="微软雅黑" panose="020B0503020204020204" charset="-122"/>
                  <a:sym typeface="Arial" panose="020B0604020202020204" pitchFamily="34" charset="0"/>
                </a:rPr>
                <a:t>主要有通报表扬、颁发奖状、证书、授予荣誉称号、光荣榜宣传优秀事迹等方式</a:t>
              </a:r>
              <a:r>
                <a:rPr lang="zh-CN" altLang="en-US" sz="1600" spc="150">
                  <a:solidFill>
                    <a:schemeClr val="tx1">
                      <a:lumMod val="95000"/>
                      <a:lumOff val="5000"/>
                    </a:schemeClr>
                  </a:solidFill>
                  <a:latin typeface="Arial" panose="020B0604020202020204" pitchFamily="34" charset="0"/>
                  <a:ea typeface="微软雅黑" panose="020B0503020204020204" charset="-122"/>
                  <a:sym typeface="Arial" panose="020B0604020202020204" pitchFamily="34" charset="0"/>
                </a:rPr>
                <a:t>。</a:t>
              </a:r>
              <a:endParaRPr lang="zh-CN" altLang="en-US" sz="1600" spc="150">
                <a:solidFill>
                  <a:schemeClr val="tx1">
                    <a:lumMod val="95000"/>
                    <a:lumOff val="5000"/>
                  </a:schemeClr>
                </a:solidFill>
                <a:latin typeface="Arial" panose="020B0604020202020204" pitchFamily="34" charset="0"/>
                <a:ea typeface="微软雅黑" panose="020B0503020204020204" charset="-122"/>
                <a:sym typeface="Arial" panose="020B0604020202020204" pitchFamily="34" charset="0"/>
              </a:endParaRPr>
            </a:p>
            <a:p>
              <a:pPr>
                <a:lnSpc>
                  <a:spcPct val="120000"/>
                </a:lnSpc>
              </a:pPr>
              <a:r>
                <a:rPr lang="zh-CN" altLang="en-US" sz="1600" b="1" spc="150">
                  <a:solidFill>
                    <a:srgbClr val="FF0000"/>
                  </a:solidFill>
                  <a:latin typeface="Arial" panose="020B0604020202020204" pitchFamily="34" charset="0"/>
                  <a:ea typeface="微软雅黑" panose="020B0503020204020204" charset="-122"/>
                  <a:sym typeface="Arial" panose="020B0604020202020204" pitchFamily="34" charset="0"/>
                </a:rPr>
                <a:t>物质奖励</a:t>
              </a:r>
              <a:r>
                <a:rPr lang="zh-CN" altLang="en-US" sz="1600" spc="150">
                  <a:solidFill>
                    <a:schemeClr val="tx1">
                      <a:lumMod val="95000"/>
                      <a:lumOff val="5000"/>
                    </a:schemeClr>
                  </a:solidFill>
                  <a:latin typeface="Arial" panose="020B0604020202020204" pitchFamily="34" charset="0"/>
                  <a:ea typeface="微软雅黑" panose="020B0503020204020204" charset="-122"/>
                  <a:sym typeface="Arial" panose="020B0604020202020204" pitchFamily="34" charset="0"/>
                </a:rPr>
                <a:t>主要有奖金、奖品、晋薪、安排旅游或休假等方式</a:t>
              </a:r>
              <a:endParaRPr lang="zh-CN" altLang="en-US" sz="1600" spc="150">
                <a:solidFill>
                  <a:schemeClr val="tx1">
                    <a:lumMod val="95000"/>
                    <a:lumOff val="5000"/>
                  </a:schemeClr>
                </a:solidFill>
                <a:latin typeface="Arial" panose="020B0604020202020204" pitchFamily="34" charset="0"/>
                <a:ea typeface="微软雅黑" panose="020B0503020204020204" charset="-122"/>
                <a:sym typeface="Arial" panose="020B0604020202020204" pitchFamily="34" charset="0"/>
              </a:endParaRPr>
            </a:p>
          </p:txBody>
        </p:sp>
        <p:sp>
          <p:nvSpPr>
            <p:cNvPr id="34" name="文本框 33"/>
            <p:cNvSpPr txBox="1"/>
            <p:nvPr>
              <p:custDataLst>
                <p:tags r:id="rId8"/>
              </p:custDataLst>
            </p:nvPr>
          </p:nvSpPr>
          <p:spPr>
            <a:xfrm>
              <a:off x="7656" y="4553"/>
              <a:ext cx="3710" cy="3341"/>
            </a:xfrm>
            <a:prstGeom prst="rect">
              <a:avLst/>
            </a:prstGeom>
            <a:noFill/>
          </p:spPr>
          <p:txBody>
            <a:bodyPr wrap="square" rtlCol="0">
              <a:spAutoFit/>
            </a:bodyPr>
            <a:p>
              <a:pPr>
                <a:lnSpc>
                  <a:spcPct val="120000"/>
                </a:lnSpc>
              </a:pPr>
              <a:r>
                <a:rPr lang="en-US" altLang="zh-CN" spc="150">
                  <a:solidFill>
                    <a:schemeClr val="tx1">
                      <a:lumMod val="95000"/>
                      <a:lumOff val="5000"/>
                    </a:schemeClr>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累计记功二次或记大功一次的员工，可以晋薪。晋薪是指增加基本工资，每次晋薪幅度不超过基本工资的 10％</a:t>
              </a:r>
              <a:r>
                <a:rPr lang="zh-CN" altLang="en-US" sz="2000" spc="150">
                  <a:solidFill>
                    <a:schemeClr val="tx1">
                      <a:lumMod val="95000"/>
                      <a:lumOff val="5000"/>
                    </a:schemeClr>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a:t>
              </a:r>
              <a:endParaRPr lang="zh-CN" altLang="en-US" sz="2000" spc="150">
                <a:solidFill>
                  <a:schemeClr val="tx1">
                    <a:lumMod val="95000"/>
                    <a:lumOff val="5000"/>
                  </a:schemeClr>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35" name="文本框 34"/>
            <p:cNvSpPr txBox="1"/>
            <p:nvPr>
              <p:custDataLst>
                <p:tags r:id="rId9"/>
              </p:custDataLst>
            </p:nvPr>
          </p:nvSpPr>
          <p:spPr>
            <a:xfrm>
              <a:off x="13534" y="4553"/>
              <a:ext cx="3610" cy="3282"/>
            </a:xfrm>
            <a:prstGeom prst="rect">
              <a:avLst/>
            </a:prstGeom>
            <a:noFill/>
          </p:spPr>
          <p:txBody>
            <a:bodyPr wrap="square" rtlCol="0">
              <a:spAutoFit/>
            </a:bodyPr>
            <a:p>
              <a:pPr>
                <a:lnSpc>
                  <a:spcPct val="120000"/>
                </a:lnSpc>
              </a:pPr>
              <a:r>
                <a:rPr lang="en-US" altLang="zh-CN" spc="15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据不同奖励事实，公司可授予获奖员工相应的荣誉称号，如“××劳模”、“××标兵”、“××能手”等</a:t>
              </a:r>
              <a:r>
                <a:rPr lang="zh-CN" altLang="en-US" spc="15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a:t>
              </a:r>
              <a:endParaRPr lang="zh-CN" altLang="en-US" spc="15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11" name="箭头: 右 10"/>
            <p:cNvSpPr/>
            <p:nvPr>
              <p:custDataLst>
                <p:tags r:id="rId10"/>
              </p:custDataLst>
            </p:nvPr>
          </p:nvSpPr>
          <p:spPr>
            <a:xfrm>
              <a:off x="6483" y="3560"/>
              <a:ext cx="456" cy="612"/>
            </a:xfrm>
            <a:prstGeom prst="rightArrow">
              <a:avLst>
                <a:gd name="adj1" fmla="val 50000"/>
                <a:gd name="adj2" fmla="val 76316"/>
              </a:avLst>
            </a:prstGeom>
            <a:solidFill>
              <a:srgbClr val="C00000"/>
            </a:solidFill>
            <a:ln>
              <a:solidFill>
                <a:srgbClr val="C00000"/>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25" name="箭头: 右 24"/>
            <p:cNvSpPr/>
            <p:nvPr>
              <p:custDataLst>
                <p:tags r:id="rId11"/>
              </p:custDataLst>
            </p:nvPr>
          </p:nvSpPr>
          <p:spPr>
            <a:xfrm>
              <a:off x="12120" y="3560"/>
              <a:ext cx="456" cy="612"/>
            </a:xfrm>
            <a:prstGeom prst="rightArrow">
              <a:avLst>
                <a:gd name="adj1" fmla="val 50000"/>
                <a:gd name="adj2" fmla="val 76316"/>
              </a:avLst>
            </a:prstGeom>
            <a:solidFill>
              <a:schemeClr val="tx1">
                <a:lumMod val="95000"/>
                <a:lumOff val="5000"/>
              </a:scheme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grpSp>
    </p:spTree>
    <p:custDataLst>
      <p:tags r:id="rId12"/>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DIAGRAM_MODELTYPE" val="stripeEnum"/>
  <p:tag name="KSO_WM_UNIT_NOCLEAR" val="0"/>
  <p:tag name="KSO_WM_UNIT_HIGHLIGHT" val="0"/>
  <p:tag name="KSO_WM_UNIT_COMPATIBLE" val="0"/>
  <p:tag name="KSO_WM_UNIT_DIAGRAM_ISNUMVISUAL" val="0"/>
  <p:tag name="KSO_WM_UNIT_DIAGRAM_ISREFERUNIT" val="0"/>
  <p:tag name="KSO_WM_DIAGRAM_GROUP_CODE" val="l1-1"/>
  <p:tag name="KSO_WM_UNIT_ID" val="diagram20198943_1*l_h_f*1_3_2"/>
  <p:tag name="KSO_WM_TEMPLATE_CATEGORY" val="diagram"/>
  <p:tag name="KSO_WM_TEMPLATE_INDEX" val="20198943"/>
  <p:tag name="KSO_WM_UNIT_LAYERLEVEL" val="1_1_1"/>
  <p:tag name="KSO_WM_TAG_VERSION" val="1.0"/>
  <p:tag name="KSO_WM_BEAUTIFY_FLAG" val="#wm#"/>
  <p:tag name="KSO_WM_UNIT_TYPE" val="l_h_f"/>
  <p:tag name="KSO_WM_UNIT_INDEX" val="1_3_2"/>
  <p:tag name="KSO_WM_UNIT_PRESET_TEXT" val="2.VIP会员费&#13;按学期/学年 收增值服务费"/>
  <p:tag name="KSO_WM_UNIT_VALUE" val="33"/>
  <p:tag name="KSO_WM_UNIT_TEXT_FILL_FORE_SCHEMECOLOR_INDEX" val="13"/>
  <p:tag name="KSO_WM_UNIT_TEXT_FILL_TYPE" val="1"/>
  <p:tag name="KSO_WM_UNIT_USESOURCEFORMAT_APPLY" val="1"/>
</p:tagLst>
</file>

<file path=ppt/tags/tag101.xml><?xml version="1.0" encoding="utf-8"?>
<p:tagLst xmlns:p="http://schemas.openxmlformats.org/presentationml/2006/main">
  <p:tag name="KSO_WM_BEAUTIFY_FLAG" val="#wm#"/>
  <p:tag name="KSO_WM_TEMPLATE_CATEGORY" val="custom"/>
  <p:tag name="KSO_WM_TEMPLATE_INDEX" val="20187308"/>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8926_1*l_h_i*1_1_5"/>
  <p:tag name="KSO_WM_TEMPLATE_CATEGORY" val="diagram"/>
  <p:tag name="KSO_WM_TEMPLATE_INDEX" val="20198926"/>
  <p:tag name="KSO_WM_UNIT_LAYERLEVEL" val="1_1_1"/>
  <p:tag name="KSO_WM_TAG_VERSION" val="1.0"/>
  <p:tag name="KSO_WM_BEAUTIFY_FLAG" val="#wm#"/>
  <p:tag name="KSO_WM_DIAGRAM_GROUP_CODE" val="l1-1"/>
  <p:tag name="KSO_WM_UNIT_DIAGRAM_MODELTYPE" val="stripeEnum"/>
  <p:tag name="KSO_WM_UNIT_TYPE" val="l_h_i"/>
  <p:tag name="KSO_WM_UNIT_INDEX" val="1_1_5"/>
  <p:tag name="KSO_WM_UNIT_LINE_FORE_SCHEMECOLOR_INDEX" val="14"/>
  <p:tag name="KSO_WM_UNIT_LINE_FILL_TYPE" val="2"/>
  <p:tag name="KSO_WM_UNIT_USESOURCEFORMAT_APPLY" val="1"/>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8926_1*l_h_i*1_2_5"/>
  <p:tag name="KSO_WM_TEMPLATE_CATEGORY" val="diagram"/>
  <p:tag name="KSO_WM_TEMPLATE_INDEX" val="20198926"/>
  <p:tag name="KSO_WM_UNIT_LAYERLEVEL" val="1_1_1"/>
  <p:tag name="KSO_WM_TAG_VERSION" val="1.0"/>
  <p:tag name="KSO_WM_BEAUTIFY_FLAG" val="#wm#"/>
  <p:tag name="KSO_WM_DIAGRAM_GROUP_CODE" val="l1-1"/>
  <p:tag name="KSO_WM_UNIT_DIAGRAM_MODELTYPE" val="stripeEnum"/>
  <p:tag name="KSO_WM_UNIT_TYPE" val="l_h_i"/>
  <p:tag name="KSO_WM_UNIT_INDEX" val="1_2_5"/>
  <p:tag name="KSO_WM_UNIT_LINE_FORE_SCHEMECOLOR_INDEX" val="14"/>
  <p:tag name="KSO_WM_UNIT_LINE_FILL_TYPE" val="2"/>
  <p:tag name="KSO_WM_UNIT_USESOURCEFORMAT_APPLY" val="1"/>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8926_1*i*2"/>
  <p:tag name="KSO_WM_TEMPLATE_CATEGORY" val="diagram"/>
  <p:tag name="KSO_WM_TEMPLATE_INDEX" val="20198926"/>
  <p:tag name="KSO_WM_UNIT_LAYERLEVEL" val="1"/>
  <p:tag name="KSO_WM_TAG_VERSION" val="1.0"/>
  <p:tag name="KSO_WM_BEAUTIFY_FLAG" val="#wm#"/>
  <p:tag name="KSO_WM_DIAGRAM_GROUP_CODE" val="l1-1"/>
  <p:tag name="KSO_WM_UNIT_TYPE" val="i"/>
  <p:tag name="KSO_WM_UNIT_INDEX" val="2"/>
  <p:tag name="KSO_WM_UNIT_FILL_FORE_SCHEMECOLOR_INDEX" val="9"/>
  <p:tag name="KSO_WM_UNIT_FILL_TYPE" val="1"/>
  <p:tag name="KSO_WM_UNIT_USESOURCEFORMAT_APPLY" val="1"/>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8926_1*l_i*1_2"/>
  <p:tag name="KSO_WM_TEMPLATE_CATEGORY" val="diagram"/>
  <p:tag name="KSO_WM_TEMPLATE_INDEX" val="20198926"/>
  <p:tag name="KSO_WM_UNIT_LAYERLEVEL" val="1_1"/>
  <p:tag name="KSO_WM_TAG_VERSION" val="1.0"/>
  <p:tag name="KSO_WM_BEAUTIFY_FLAG" val="#wm#"/>
  <p:tag name="KSO_WM_DIAGRAM_GROUP_CODE" val="l1-1"/>
  <p:tag name="KSO_WM_UNIT_DIAGRAM_MODELTYPE" val="stripeEnum"/>
  <p:tag name="KSO_WM_UNIT_TYPE" val="l_i"/>
  <p:tag name="KSO_WM_UNIT_INDEX" val="1_2"/>
  <p:tag name="KSO_WM_UNIT_FILL_FORE_SCHEMECOLOR_INDEX" val="9"/>
  <p:tag name="KSO_WM_UNIT_FILL_TYPE" val="1"/>
  <p:tag name="KSO_WM_UNIT_USESOURCEFORMAT_APPLY" val="1"/>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8926_1*l_i*1_3"/>
  <p:tag name="KSO_WM_TEMPLATE_CATEGORY" val="diagram"/>
  <p:tag name="KSO_WM_TEMPLATE_INDEX" val="20198926"/>
  <p:tag name="KSO_WM_UNIT_LAYERLEVEL" val="1_1"/>
  <p:tag name="KSO_WM_TAG_VERSION" val="1.0"/>
  <p:tag name="KSO_WM_BEAUTIFY_FLAG" val="#wm#"/>
  <p:tag name="KSO_WM_DIAGRAM_GROUP_CODE" val="l1-1"/>
  <p:tag name="KSO_WM_UNIT_DIAGRAM_MODELTYPE" val="stripeEnum"/>
  <p:tag name="KSO_WM_UNIT_TYPE" val="l_i"/>
  <p:tag name="KSO_WM_UNIT_INDEX" val="1_3"/>
  <p:tag name="KSO_WM_UNIT_FILL_FORE_SCHEMECOLOR_INDEX" val="9"/>
  <p:tag name="KSO_WM_UNIT_FILL_TYPE" val="1"/>
  <p:tag name="KSO_WM_UNIT_USESOURCEFORMAT_APPLY" val="1"/>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8926_1*l_h_i*1_1_2"/>
  <p:tag name="KSO_WM_TEMPLATE_CATEGORY" val="diagram"/>
  <p:tag name="KSO_WM_TEMPLATE_INDEX" val="20198926"/>
  <p:tag name="KSO_WM_UNIT_LAYERLEVEL" val="1_1_1"/>
  <p:tag name="KSO_WM_TAG_VERSION" val="1.0"/>
  <p:tag name="KSO_WM_BEAUTIFY_FLAG" val="#wm#"/>
  <p:tag name="KSO_WM_UNIT_DIAGRAM_MODELTYPE" val="stripeEnum"/>
  <p:tag name="KSO_WM_DIAGRAM_GROUP_CODE" val="l1-1"/>
  <p:tag name="KSO_WM_UNIT_SUBTYPE" val="d"/>
  <p:tag name="KSO_WM_UNIT_TYPE" val="l_h_i"/>
  <p:tag name="KSO_WM_UNIT_INDEX" val="1_1_2"/>
  <p:tag name="KSO_WM_UNIT_USESOURCEFORMAT_APPLY" val="1"/>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8926_1*l_h_f*1_2_1"/>
  <p:tag name="KSO_WM_TEMPLATE_CATEGORY" val="diagram"/>
  <p:tag name="KSO_WM_TEMPLATE_INDEX" val="20198926"/>
  <p:tag name="KSO_WM_UNIT_LAYERLEVEL" val="1_1_1"/>
  <p:tag name="KSO_WM_TAG_VERSION" val="1.0"/>
  <p:tag name="KSO_WM_BEAUTIFY_FLAG" val="#wm#"/>
  <p:tag name="KSO_WM_UNIT_DIAGRAM_MODELTYPE" val="stripeEnum"/>
  <p:tag name="KSO_WM_UNIT_NOCLEAR" val="0"/>
  <p:tag name="KSO_WM_DIAGRAM_GROUP_CODE" val="l1-1"/>
  <p:tag name="KSO_WM_UNIT_TYPE" val="l_h_f"/>
  <p:tag name="KSO_WM_UNIT_INDEX" val="1_2_1"/>
  <p:tag name="KSO_WM_UNIT_PRESET_TEXT" val="有经济能力、品质要求高，&#13;偏好海外商品。"/>
  <p:tag name="KSO_WM_UNIT_VALUE" val="26"/>
  <p:tag name="KSO_WM_UNIT_USESOURCEFORMAT_APPLY" val="1"/>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8926_1*l_h_f*1_1_1"/>
  <p:tag name="KSO_WM_TEMPLATE_CATEGORY" val="diagram"/>
  <p:tag name="KSO_WM_TEMPLATE_INDEX" val="20198926"/>
  <p:tag name="KSO_WM_UNIT_LAYERLEVEL" val="1_1_1"/>
  <p:tag name="KSO_WM_TAG_VERSION" val="1.0"/>
  <p:tag name="KSO_WM_BEAUTIFY_FLAG" val="#wm#"/>
  <p:tag name="KSO_WM_UNIT_DIAGRAM_MODELTYPE" val="stripeEnum"/>
  <p:tag name="KSO_WM_UNIT_NOCLEAR" val="0"/>
  <p:tag name="KSO_WM_DIAGRAM_GROUP_CODE" val="l1-1"/>
  <p:tag name="KSO_WM_UNIT_TYPE" val="l_h_f"/>
  <p:tag name="KSO_WM_UNIT_INDEX" val="1_1_1"/>
  <p:tag name="KSO_WM_UNIT_PRESET_TEXT" val="个人和家庭的消费主力"/>
  <p:tag name="KSO_WM_UNIT_VALUE" val="26"/>
  <p:tag name="KSO_WM_UNIT_USESOURCEFORMAT_APPLY"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8926_1*l_h_a*1_1_1"/>
  <p:tag name="KSO_WM_TEMPLATE_CATEGORY" val="diagram"/>
  <p:tag name="KSO_WM_TEMPLATE_INDEX" val="20198926"/>
  <p:tag name="KSO_WM_UNIT_LAYERLEVEL" val="1_1_1"/>
  <p:tag name="KSO_WM_TAG_VERSION" val="1.0"/>
  <p:tag name="KSO_WM_BEAUTIFY_FLAG" val="#wm#"/>
  <p:tag name="KSO_WM_UNIT_DIAGRAM_MODELTYPE" val="stripeEnum"/>
  <p:tag name="KSO_WM_UNIT_ISCONTENTSTITLE" val="0"/>
  <p:tag name="KSO_WM_UNIT_NOCLEAR" val="0"/>
  <p:tag name="KSO_WM_DIAGRAM_GROUP_CODE" val="l1-1"/>
  <p:tag name="KSO_WM_UNIT_TYPE" val="l_h_a"/>
  <p:tag name="KSO_WM_UNIT_INDEX" val="1_1_1"/>
  <p:tag name="KSO_WM_UNIT_PRESET_TEXT" val="消费能力强、体量大"/>
  <p:tag name="KSO_WM_UNIT_VALUE" val="12"/>
  <p:tag name="KSO_WM_UNIT_USESOURCEFORMAT_APPLY" val="1"/>
</p:tagLst>
</file>

<file path=ppt/tags/tag111.xml><?xml version="1.0" encoding="utf-8"?>
<p:tagLst xmlns:p="http://schemas.openxmlformats.org/presentationml/2006/main">
  <p:tag name="KSO_WM_BEAUTIFY_FLAG" val="#wm#"/>
  <p:tag name="KSO_WM_TEMPLATE_CATEGORY" val="custom"/>
  <p:tag name="KSO_WM_TEMPLATE_INDEX" val="20187308"/>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h_i"/>
  <p:tag name="KSO_WM_UNIT_INDEX" val="1_2"/>
  <p:tag name="KSO_WM_UNIT_ID" val="diagram20198885_1*h_i*1_2"/>
  <p:tag name="KSO_WM_TEMPLATE_CATEGORY" val="diagram"/>
  <p:tag name="KSO_WM_TEMPLATE_INDEX" val="20198885"/>
  <p:tag name="KSO_WM_UNIT_LAYERLEVEL" val="1_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8926_1*l_h_a*1_1_1"/>
  <p:tag name="KSO_WM_TEMPLATE_CATEGORY" val="diagram"/>
  <p:tag name="KSO_WM_TEMPLATE_INDEX" val="20198926"/>
  <p:tag name="KSO_WM_UNIT_LAYERLEVEL" val="1_1_1"/>
  <p:tag name="KSO_WM_TAG_VERSION" val="1.0"/>
  <p:tag name="KSO_WM_BEAUTIFY_FLAG" val="#wm#"/>
  <p:tag name="KSO_WM_UNIT_DIAGRAM_MODELTYPE" val="stripeEnum"/>
  <p:tag name="KSO_WM_UNIT_ISCONTENTSTITLE" val="0"/>
  <p:tag name="KSO_WM_UNIT_NOCLEAR" val="0"/>
  <p:tag name="KSO_WM_DIAGRAM_GROUP_CODE" val="l1-1"/>
  <p:tag name="KSO_WM_UNIT_TYPE" val="l_h_a"/>
  <p:tag name="KSO_WM_UNIT_INDEX" val="1_1_1"/>
  <p:tag name="KSO_WM_UNIT_PRESET_TEXT" val="消费能力强、体量大"/>
  <p:tag name="KSO_WM_UNIT_VALUE" val="12"/>
  <p:tag name="KSO_WM_UNIT_USESOURCEFORMAT_APPLY" val="1"/>
</p:tagLst>
</file>

<file path=ppt/tags/tag114.xml><?xml version="1.0" encoding="utf-8"?>
<p:tagLst xmlns:p="http://schemas.openxmlformats.org/presentationml/2006/main">
  <p:tag name="KSO_WM_BEAUTIFY_FLAG" val="#wm#"/>
  <p:tag name="KSO_WM_TEMPLATE_CATEGORY" val="custom"/>
  <p:tag name="KSO_WM_TEMPLATE_INDEX" val="20187308"/>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9381_1*m_h_i*1_1_1"/>
  <p:tag name="KSO_WM_TEMPLATE_CATEGORY" val="diagram"/>
  <p:tag name="KSO_WM_TEMPLATE_INDEX" val="20199381"/>
  <p:tag name="KSO_WM_UNIT_LAYERLEVEL" val="1_1_1"/>
  <p:tag name="KSO_WM_TAG_VERSION" val="1.0"/>
  <p:tag name="KSO_WM_BEAUTIFY_FLAG" val="#wm#"/>
  <p:tag name="KSO_WM_UNIT_DIAGRAM_MODELTYPE" val="numdgm"/>
  <p:tag name="KSO_WM_DIAGRAM_GROUP_CODE" val="m1-1"/>
  <p:tag name="KSO_WM_UNIT_TYPE" val="m_h_i"/>
  <p:tag name="KSO_WM_UNIT_INDEX" val="1_1_1"/>
  <p:tag name="KSO_WM_UNIT_LINE_FORE_SCHEMECOLOR_INDEX" val="6"/>
  <p:tag name="KSO_WM_UNIT_LINE_FILL_TYPE" val="2"/>
  <p:tag name="KSO_WM_UNIT_TEXT_FILL_FORE_SCHEMECOLOR_INDEX" val="2"/>
  <p:tag name="KSO_WM_UNIT_TEXT_FILL_TYPE" val="1"/>
  <p:tag name="KSO_WM_UNIT_USESOURCEFORMAT_APPLY" val="1"/>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9381_1*m_h_i*1_1_2"/>
  <p:tag name="KSO_WM_TEMPLATE_CATEGORY" val="diagram"/>
  <p:tag name="KSO_WM_TEMPLATE_INDEX" val="20199381"/>
  <p:tag name="KSO_WM_UNIT_LAYERLEVEL" val="1_1_1"/>
  <p:tag name="KSO_WM_TAG_VERSION" val="1.0"/>
  <p:tag name="KSO_WM_BEAUTIFY_FLAG" val="#wm#"/>
  <p:tag name="KSO_WM_UNIT_DIAGRAM_MODELTYPE" val="numdgm"/>
  <p:tag name="KSO_WM_DIAGRAM_GROUP_CODE" val="m1-1"/>
  <p:tag name="KSO_WM_UNIT_TYPE" val="m_h_i"/>
  <p:tag name="KSO_WM_UNIT_INDEX" val="1_1_2"/>
  <p:tag name="KSO_WM_UNIT_FILL_FORE_SCHEMECOLOR_INDEX" val="6"/>
  <p:tag name="KSO_WM_UNIT_FILL_TYPE" val="1"/>
  <p:tag name="KSO_WM_UNIT_TEXT_FILL_FORE_SCHEMECOLOR_INDEX" val="2"/>
  <p:tag name="KSO_WM_UNIT_TEXT_FILL_TYPE" val="1"/>
  <p:tag name="KSO_WM_UNIT_USESOURCEFORMAT_APPLY" val="1"/>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9381_1*m_h_i*1_2_2"/>
  <p:tag name="KSO_WM_TEMPLATE_CATEGORY" val="diagram"/>
  <p:tag name="KSO_WM_TEMPLATE_INDEX" val="20199381"/>
  <p:tag name="KSO_WM_UNIT_LAYERLEVEL" val="1_1_1"/>
  <p:tag name="KSO_WM_TAG_VERSION" val="1.0"/>
  <p:tag name="KSO_WM_BEAUTIFY_FLAG" val="#wm#"/>
  <p:tag name="KSO_WM_UNIT_DIAGRAM_MODELTYPE" val="numdgm"/>
  <p:tag name="KSO_WM_DIAGRAM_GROUP_CODE" val="m1-1"/>
  <p:tag name="KSO_WM_UNIT_TYPE" val="m_h_i"/>
  <p:tag name="KSO_WM_UNIT_INDEX" val="1_2_2"/>
  <p:tag name="KSO_WM_UNIT_LINE_FORE_SCHEMECOLOR_INDEX" val="7"/>
  <p:tag name="KSO_WM_UNIT_LINE_FILL_TYPE" val="2"/>
  <p:tag name="KSO_WM_UNIT_TEXT_FILL_FORE_SCHEMECOLOR_INDEX" val="2"/>
  <p:tag name="KSO_WM_UNIT_TEXT_FILL_TYPE" val="1"/>
  <p:tag name="KSO_WM_UNIT_USESOURCEFORMAT_APPLY" val="1"/>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9381_1*m_h_i*1_2_3"/>
  <p:tag name="KSO_WM_TEMPLATE_CATEGORY" val="diagram"/>
  <p:tag name="KSO_WM_TEMPLATE_INDEX" val="20199381"/>
  <p:tag name="KSO_WM_UNIT_LAYERLEVEL" val="1_1_1"/>
  <p:tag name="KSO_WM_TAG_VERSION" val="1.0"/>
  <p:tag name="KSO_WM_BEAUTIFY_FLAG" val="#wm#"/>
  <p:tag name="KSO_WM_UNIT_DIAGRAM_MODELTYPE" val="numdgm"/>
  <p:tag name="KSO_WM_DIAGRAM_GROUP_CODE" val="m1-1"/>
  <p:tag name="KSO_WM_UNIT_TYPE" val="m_h_i"/>
  <p:tag name="KSO_WM_UNIT_INDEX" val="1_2_3"/>
  <p:tag name="KSO_WM_UNIT_FILL_FORE_SCHEMECOLOR_INDEX" val="7"/>
  <p:tag name="KSO_WM_UNIT_FILL_TYPE" val="1"/>
  <p:tag name="KSO_WM_UNIT_TEXT_FILL_FORE_SCHEMECOLOR_INDEX" val="2"/>
  <p:tag name="KSO_WM_UNIT_TEXT_FILL_TYPE" val="1"/>
  <p:tag name="KSO_WM_UNIT_USESOURCEFORMAT_APPLY" val="1"/>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9381_1*m_h_i*1_3_3"/>
  <p:tag name="KSO_WM_TEMPLATE_CATEGORY" val="diagram"/>
  <p:tag name="KSO_WM_TEMPLATE_INDEX" val="20199381"/>
  <p:tag name="KSO_WM_UNIT_LAYERLEVEL" val="1_1_1"/>
  <p:tag name="KSO_WM_TAG_VERSION" val="1.0"/>
  <p:tag name="KSO_WM_BEAUTIFY_FLAG" val="#wm#"/>
  <p:tag name="KSO_WM_UNIT_DIAGRAM_MODELTYPE" val="numdgm"/>
  <p:tag name="KSO_WM_DIAGRAM_GROUP_CODE" val="m1-1"/>
  <p:tag name="KSO_WM_UNIT_TYPE" val="m_h_i"/>
  <p:tag name="KSO_WM_UNIT_INDEX" val="1_3_3"/>
  <p:tag name="KSO_WM_UNIT_LINE_FORE_SCHEMECOLOR_INDEX" val="8"/>
  <p:tag name="KSO_WM_UNIT_LINE_FILL_TYPE" val="2"/>
  <p:tag name="KSO_WM_UNIT_TEXT_FILL_FORE_SCHEMECOLOR_INDEX" val="2"/>
  <p:tag name="KSO_WM_UNIT_TEXT_FILL_TYPE" val="1"/>
  <p:tag name="KSO_WM_UNIT_USESOURCEFORMAT_APPLY" val="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9381_1*m_h_i*1_3_2"/>
  <p:tag name="KSO_WM_TEMPLATE_CATEGORY" val="diagram"/>
  <p:tag name="KSO_WM_TEMPLATE_INDEX" val="20199381"/>
  <p:tag name="KSO_WM_UNIT_LAYERLEVEL" val="1_1_1"/>
  <p:tag name="KSO_WM_TAG_VERSION" val="1.0"/>
  <p:tag name="KSO_WM_BEAUTIFY_FLAG" val="#wm#"/>
  <p:tag name="KSO_WM_UNIT_DIAGRAM_MODELTYPE" val="numdgm"/>
  <p:tag name="KSO_WM_DIAGRAM_GROUP_CODE" val="m1-1"/>
  <p:tag name="KSO_WM_UNIT_TYPE" val="m_h_i"/>
  <p:tag name="KSO_WM_UNIT_INDEX" val="1_3_2"/>
  <p:tag name="KSO_WM_UNIT_FILL_FORE_SCHEMECOLOR_INDEX" val="8"/>
  <p:tag name="KSO_WM_UNIT_FILL_TYPE" val="1"/>
  <p:tag name="KSO_WM_UNIT_TEXT_FILL_FORE_SCHEMECOLOR_INDEX" val="2"/>
  <p:tag name="KSO_WM_UNIT_TEXT_FILL_TYPE" val="1"/>
  <p:tag name="KSO_WM_UNIT_USESOURCEFORMAT_APPLY" val="1"/>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9381_1*m_h_f*1_1_1"/>
  <p:tag name="KSO_WM_TEMPLATE_CATEGORY" val="diagram"/>
  <p:tag name="KSO_WM_TEMPLATE_INDEX" val="20199381"/>
  <p:tag name="KSO_WM_UNIT_LAYERLEVEL" val="1_1_1"/>
  <p:tag name="KSO_WM_TAG_VERSION" val="1.0"/>
  <p:tag name="KSO_WM_BEAUTIFY_FLAG" val="#wm#"/>
  <p:tag name="KSO_WM_UNIT_DIAGRAM_MODELTYPE" val="numdgm"/>
  <p:tag name="KSO_WM_UNIT_NOCLEAR" val="0"/>
  <p:tag name="KSO_WM_DIAGRAM_GROUP_CODE" val="m1-1"/>
  <p:tag name="KSO_WM_UNIT_TYPE" val="m_h_f"/>
  <p:tag name="KSO_WM_UNIT_INDEX" val="1_1_1"/>
  <p:tag name="KSO_WM_UNIT_PRESET_TEXT" val="1.塑造品牌,搭建渠道2.专注配奶机类目,深度优化软硬件体验,快速迭代,推出合约机全面占领市场,在类目赛道上建立足够领先优势,待竞争对手进来做大蛋糕,早已转向不依剩硬件盈利,靠激活码的分成来获得更多收益,收割市场,扩大用户量"/>
  <p:tag name="KSO_WM_UNIT_VALUE" val="110"/>
  <p:tag name="KSO_WM_UNIT_TEXT_FILL_FORE_SCHEMECOLOR_INDEX" val="13"/>
  <p:tag name="KSO_WM_UNIT_TEXT_FILL_TYPE" val="1"/>
  <p:tag name="KSO_WM_UNIT_USESOURCEFORMAT_APPLY" val="1"/>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9381_1*m_h_f*1_2_1"/>
  <p:tag name="KSO_WM_TEMPLATE_CATEGORY" val="diagram"/>
  <p:tag name="KSO_WM_TEMPLATE_INDEX" val="20199381"/>
  <p:tag name="KSO_WM_UNIT_LAYERLEVEL" val="1_1_1"/>
  <p:tag name="KSO_WM_TAG_VERSION" val="1.0"/>
  <p:tag name="KSO_WM_BEAUTIFY_FLAG" val="#wm#"/>
  <p:tag name="KSO_WM_UNIT_DIAGRAM_MODELTYPE" val="numdgm"/>
  <p:tag name="KSO_WM_UNIT_NOCLEAR" val="0"/>
  <p:tag name="KSO_WM_DIAGRAM_GROUP_CODE" val="m1-1"/>
  <p:tag name="KSO_WM_UNIT_TYPE" val="m_h_f"/>
  <p:tag name="KSO_WM_UNIT_INDEX" val="1_2_1"/>
  <p:tag name="KSO_WM_UNIT_PRESET_TEXT" val="1.品牌初成,海外发力&#13;2.推出跟奶粉、辅食、母乳相关的系列智能产品及相关模块化附属产品,拓展产品线&#13;3.App端引入积分和商城系统强化社交运营,并进行电商尝试"/>
  <p:tag name="KSO_WM_UNIT_VALUE" val="110"/>
  <p:tag name="KSO_WM_UNIT_TEXT_FILL_FORE_SCHEMECOLOR_INDEX" val="13"/>
  <p:tag name="KSO_WM_UNIT_TEXT_FILL_TYPE" val="1"/>
  <p:tag name="KSO_WM_UNIT_USESOURCEFORMAT_APPLY" val="1"/>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9381_1*m_h_f*1_3_1"/>
  <p:tag name="KSO_WM_TEMPLATE_CATEGORY" val="diagram"/>
  <p:tag name="KSO_WM_TEMPLATE_INDEX" val="20199381"/>
  <p:tag name="KSO_WM_UNIT_LAYERLEVEL" val="1_1_1"/>
  <p:tag name="KSO_WM_TAG_VERSION" val="1.0"/>
  <p:tag name="KSO_WM_BEAUTIFY_FLAG" val="#wm#"/>
  <p:tag name="KSO_WM_UNIT_DIAGRAM_MODELTYPE" val="numdgm"/>
  <p:tag name="KSO_WM_UNIT_NOCLEAR" val="0"/>
  <p:tag name="KSO_WM_DIAGRAM_GROUP_CODE" val="m1-1"/>
  <p:tag name="KSO_WM_UNIT_TYPE" val="m_h_f"/>
  <p:tag name="KSO_WM_UNIT_INDEX" val="1_3_1"/>
  <p:tag name="KSO_WM_UNIT_PRESET_TEXT" val="1.成为全球化的品牌&#13;2.人群的深度就广度拓展&#13;3.App端全面开放合作,接入更多友商智能硬件,全面搜集用户数据,并对接专业的服务机构给宝宝提供真正有价值的数据服务"/>
  <p:tag name="KSO_WM_UNIT_VALUE" val="110"/>
  <p:tag name="KSO_WM_UNIT_TEXT_FILL_FORE_SCHEMECOLOR_INDEX" val="13"/>
  <p:tag name="KSO_WM_UNIT_TEXT_FILL_TYPE" val="1"/>
  <p:tag name="KSO_WM_UNIT_USESOURCEFORMAT_APPLY" val="1"/>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9381_1*m_h_z*1_2_1"/>
  <p:tag name="KSO_WM_TEMPLATE_CATEGORY" val="diagram"/>
  <p:tag name="KSO_WM_TEMPLATE_INDEX" val="20199381"/>
  <p:tag name="KSO_WM_UNIT_LAYERLEVEL" val="1_1_1"/>
  <p:tag name="KSO_WM_TAG_VERSION" val="1.0"/>
  <p:tag name="KSO_WM_BEAUTIFY_FLAG" val="#wm#"/>
  <p:tag name="KSO_WM_UNIT_DIAGRAM_MODELTYPE" val="numdgm"/>
  <p:tag name="KSO_WM_DIAGRAM_GROUP_CODE" val="m1-1"/>
  <p:tag name="KSO_WM_UNIT_TYPE" val="m_h_z"/>
  <p:tag name="KSO_WM_UNIT_INDEX" val="1_2_1"/>
  <p:tag name="KSO_WM_UNIT_FILL_FORE_SCHEMECOLOR_INDEX" val="6"/>
  <p:tag name="KSO_WM_UNIT_FILL_TYPE" val="1"/>
  <p:tag name="KSO_WM_UNIT_TEXT_FILL_FORE_SCHEMECOLOR_INDEX" val="2"/>
  <p:tag name="KSO_WM_UNIT_TEXT_FILL_TYPE" val="1"/>
  <p:tag name="KSO_WM_UNIT_USESOURCEFORMAT_APPLY" val="1"/>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9381_1*m_h_z*1_3_1"/>
  <p:tag name="KSO_WM_TEMPLATE_CATEGORY" val="diagram"/>
  <p:tag name="KSO_WM_TEMPLATE_INDEX" val="20199381"/>
  <p:tag name="KSO_WM_UNIT_LAYERLEVEL" val="1_1_1"/>
  <p:tag name="KSO_WM_TAG_VERSION" val="1.0"/>
  <p:tag name="KSO_WM_BEAUTIFY_FLAG" val="#wm#"/>
  <p:tag name="KSO_WM_UNIT_DIAGRAM_MODELTYPE" val="numdgm"/>
  <p:tag name="KSO_WM_DIAGRAM_GROUP_CODE" val="m1-1"/>
  <p:tag name="KSO_WM_UNIT_TYPE" val="m_h_z"/>
  <p:tag name="KSO_WM_UNIT_INDEX" val="1_3_1"/>
  <p:tag name="KSO_WM_UNIT_FILL_FORE_SCHEMECOLOR_INDEX" val="7"/>
  <p:tag name="KSO_WM_UNIT_FILL_TYPE" val="1"/>
  <p:tag name="KSO_WM_UNIT_TEXT_FILL_FORE_SCHEMECOLOR_INDEX" val="2"/>
  <p:tag name="KSO_WM_UNIT_TEXT_FILL_TYPE" val="1"/>
  <p:tag name="KSO_WM_UNIT_USESOURCEFORMAT_APPLY" val="1"/>
</p:tagLst>
</file>

<file path=ppt/tags/tag126.xml><?xml version="1.0" encoding="utf-8"?>
<p:tagLst xmlns:p="http://schemas.openxmlformats.org/presentationml/2006/main">
  <p:tag name="KSO_WM_BEAUTIFY_FLAG" val="#wm#"/>
  <p:tag name="KSO_WM_TEMPLATE_CATEGORY" val="custom"/>
  <p:tag name="KSO_WM_TEMPLATE_INDEX" val="20187308"/>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6506_3*l_h_i*1_1_4"/>
  <p:tag name="KSO_WM_TEMPLATE_CATEGORY" val="diagram"/>
  <p:tag name="KSO_WM_TEMPLATE_INDEX" val="20196506"/>
  <p:tag name="KSO_WM_UNIT_LAYERLEVEL" val="1_1_1"/>
  <p:tag name="KSO_WM_TAG_VERSION" val="1.0"/>
  <p:tag name="KSO_WM_BEAUTIFY_FLAG" val="#wm#"/>
  <p:tag name="KSO_WM_DIAGRAM_GROUP_CODE" val="l1-1"/>
  <p:tag name="KSO_WM_UNIT_TYPE" val="l_h_i"/>
  <p:tag name="KSO_WM_UNIT_INDEX" val="1_1_4"/>
  <p:tag name="KSO_WM_UNIT_COLOR_SCHEME_SHAPE_ID" val="37"/>
  <p:tag name="KSO_WM_UNIT_COLOR_SCHEME_PARENT_PAGE" val="0_3"/>
  <p:tag name="KSO_WM_UNIT_DIAGRAM_MODELTYPE" val="stripeEnum"/>
  <p:tag name="KSO_WM_UNIT_SUBTYPE" val="e"/>
  <p:tag name="KSO_WM_UNIT_FILL_FORE_SCHEMECOLOR_INDEX" val="13"/>
  <p:tag name="KSO_WM_UNIT_FILL_TYPE" val="1"/>
  <p:tag name="KSO_WM_UNIT_TEXT_FILL_FORE_SCHEMECOLOR_INDEX" val="14"/>
  <p:tag name="KSO_WM_UNIT_TEXT_FILL_TYPE" val="1"/>
  <p:tag name="KSO_WM_UNIT_USESOURCEFORMAT_APPLY" val="1"/>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6506_3*l_h_i*1_1_4"/>
  <p:tag name="KSO_WM_TEMPLATE_CATEGORY" val="diagram"/>
  <p:tag name="KSO_WM_TEMPLATE_INDEX" val="20196506"/>
  <p:tag name="KSO_WM_UNIT_LAYERLEVEL" val="1_1_1"/>
  <p:tag name="KSO_WM_TAG_VERSION" val="1.0"/>
  <p:tag name="KSO_WM_BEAUTIFY_FLAG" val="#wm#"/>
  <p:tag name="KSO_WM_DIAGRAM_GROUP_CODE" val="l1-1"/>
  <p:tag name="KSO_WM_UNIT_TYPE" val="l_h_i"/>
  <p:tag name="KSO_WM_UNIT_INDEX" val="1_1_4"/>
  <p:tag name="KSO_WM_UNIT_COLOR_SCHEME_SHAPE_ID" val="37"/>
  <p:tag name="KSO_WM_UNIT_COLOR_SCHEME_PARENT_PAGE" val="0_3"/>
  <p:tag name="KSO_WM_UNIT_DIAGRAM_MODELTYPE" val="stripeEnum"/>
  <p:tag name="KSO_WM_UNIT_SUBTYPE" val="e"/>
  <p:tag name="KSO_WM_UNIT_FILL_FORE_SCHEMECOLOR_INDEX" val="13"/>
  <p:tag name="KSO_WM_UNIT_FILL_TYPE" val="1"/>
  <p:tag name="KSO_WM_UNIT_TEXT_FILL_FORE_SCHEMECOLOR_INDEX" val="14"/>
  <p:tag name="KSO_WM_UNIT_TEXT_FILL_TYPE" val="1"/>
  <p:tag name="KSO_WM_UNIT_USESOURCEFORMAT_APPLY" val="1"/>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6506_3*l_h_i*1_1_4"/>
  <p:tag name="KSO_WM_TEMPLATE_CATEGORY" val="diagram"/>
  <p:tag name="KSO_WM_TEMPLATE_INDEX" val="20196506"/>
  <p:tag name="KSO_WM_UNIT_LAYERLEVEL" val="1_1_1"/>
  <p:tag name="KSO_WM_TAG_VERSION" val="1.0"/>
  <p:tag name="KSO_WM_BEAUTIFY_FLAG" val="#wm#"/>
  <p:tag name="KSO_WM_DIAGRAM_GROUP_CODE" val="l1-1"/>
  <p:tag name="KSO_WM_UNIT_TYPE" val="l_h_i"/>
  <p:tag name="KSO_WM_UNIT_INDEX" val="1_1_4"/>
  <p:tag name="KSO_WM_UNIT_COLOR_SCHEME_SHAPE_ID" val="37"/>
  <p:tag name="KSO_WM_UNIT_COLOR_SCHEME_PARENT_PAGE" val="0_3"/>
  <p:tag name="KSO_WM_UNIT_DIAGRAM_MODELTYPE" val="stripeEnum"/>
  <p:tag name="KSO_WM_UNIT_SUBTYPE" val="e"/>
  <p:tag name="KSO_WM_UNIT_FILL_FORE_SCHEMECOLOR_INDEX" val="13"/>
  <p:tag name="KSO_WM_UNIT_FILL_TYPE" val="1"/>
  <p:tag name="KSO_WM_UNIT_TEXT_FILL_FORE_SCHEMECOLOR_INDEX" val="14"/>
  <p:tag name="KSO_WM_UNIT_TEXT_FILL_TYPE" val="1"/>
  <p:tag name="KSO_WM_UNIT_USESOURCEFORMAT_APPLY"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TEXT_PART_ID_V2" val="d-3-1"/>
  <p:tag name="KSO_WM_UNIT_HIGHLIGHT" val="0"/>
  <p:tag name="KSO_WM_UNIT_COMPATIBLE" val="0"/>
  <p:tag name="KSO_WM_UNIT_DIAGRAM_ISNUMVISUAL" val="0"/>
  <p:tag name="KSO_WM_UNIT_DIAGRAM_ISREFERUNIT" val="0"/>
  <p:tag name="KSO_WM_UNIT_ID" val="diagram20196506_3*l_h_f*1_1_1"/>
  <p:tag name="KSO_WM_TEMPLATE_CATEGORY" val="diagram"/>
  <p:tag name="KSO_WM_TEMPLATE_INDEX" val="20196506"/>
  <p:tag name="KSO_WM_UNIT_LAYERLEVEL" val="1_1_1"/>
  <p:tag name="KSO_WM_TAG_VERSION" val="1.0"/>
  <p:tag name="KSO_WM_BEAUTIFY_FLAG" val="#wm#"/>
  <p:tag name="KSO_WM_UNIT_PRESET_TEXT" val="点击此处添加正文，文字是您思想的提炼，为了最终呈现发布的良好效果，请言简意赅的阐述您的观点，并根据需要酌情增减文字。即便信息错综复杂，需要用更多的文字来表述，也请您尽可能提炼思想的精髓。"/>
  <p:tag name="KSO_WM_UNIT_NOCLEAR" val="0"/>
  <p:tag name="KSO_WM_UNIT_VALUE" val="117"/>
  <p:tag name="KSO_WM_DIAGRAM_GROUP_CODE" val="l1-1"/>
  <p:tag name="KSO_WM_UNIT_TYPE" val="l_h_f"/>
  <p:tag name="KSO_WM_UNIT_INDEX" val="1_1_1"/>
  <p:tag name="KSO_WM_UNIT_COLOR_SCHEME_SHAPE_ID" val="25"/>
  <p:tag name="KSO_WM_UNIT_COLOR_SCHEME_PARENT_PAGE" val="0_3"/>
  <p:tag name="KSO_WM_UNIT_DIAGRAM_MODELTYPE" val="stripeEnum"/>
  <p:tag name="KSO_WM_UNIT_TEXT_FILL_FORE_SCHEMECOLOR_INDEX" val="13"/>
  <p:tag name="KSO_WM_UNIT_TEXT_FILL_TYPE" val="1"/>
  <p:tag name="KSO_WM_UNIT_USESOURCEFORMAT_APPLY" val="1"/>
</p:tagLst>
</file>

<file path=ppt/tags/tag131.xml><?xml version="1.0" encoding="utf-8"?>
<p:tagLst xmlns:p="http://schemas.openxmlformats.org/presentationml/2006/main">
  <p:tag name="KSO_WM_BEAUTIFY_FLAG" val="#wm#"/>
  <p:tag name="KSO_WM_TEMPLATE_CATEGORY" val="custom"/>
  <p:tag name="KSO_WM_TEMPLATE_INDEX" val="20187308"/>
</p:tagLst>
</file>

<file path=ppt/tags/tag132.xml><?xml version="1.0" encoding="utf-8"?>
<p:tagLst xmlns:p="http://schemas.openxmlformats.org/presentationml/2006/main">
  <p:tag name="KSO_WM_BEAUTIFY_FLAG" val="#wm#"/>
  <p:tag name="KSO_WM_TEMPLATE_CATEGORY" val="custom"/>
  <p:tag name="KSO_WM_TEMPLATE_INDEX" val="20187308"/>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1"/>
  <p:tag name="KSO_WM_UNIT_ID" val="diagram20198881_1*l_i*1_1"/>
  <p:tag name="KSO_WM_TEMPLATE_CATEGORY" val="diagram"/>
  <p:tag name="KSO_WM_TEMPLATE_INDEX" val="20198881"/>
  <p:tag name="KSO_WM_UNIT_LAYERLEVEL" val="1_1"/>
  <p:tag name="KSO_WM_TAG_VERSION" val="1.0"/>
  <p:tag name="KSO_WM_BEAUTIFY_FLAG" val="#wm#"/>
  <p:tag name="KSO_WM_UNIT_DIAGRAM_MODELTYPE" val="stripeEnum"/>
  <p:tag name="KSO_WM_UNIT_SUBTYPE" val="a"/>
  <p:tag name="KSO_WM_UNIT_FILL_FORE_SCHEMECOLOR_INDEX" val="13"/>
  <p:tag name="KSO_WM_UNIT_FILL_TYPE" val="1"/>
  <p:tag name="KSO_WM_UNIT_LINE_FORE_SCHEMECOLOR_INDEX" val="5"/>
  <p:tag name="KSO_WM_UNIT_LINE_FILL_TYPE" val="2"/>
  <p:tag name="KSO_WM_UNIT_USESOURCEFORMAT_APPLY" val="1"/>
</p:tagLst>
</file>

<file path=ppt/tags/tag134.xml><?xml version="1.0" encoding="utf-8"?>
<p:tagLst xmlns:p="http://schemas.openxmlformats.org/presentationml/2006/main">
  <p:tag name="KSO_WM_BEAUTIFY_FLAG" val="#wm#"/>
  <p:tag name="KSO_WM_TEMPLATE_CATEGORY" val="custom"/>
  <p:tag name="KSO_WM_TEMPLATE_INDEX" val="20187308"/>
</p:tagLst>
</file>

<file path=ppt/tags/tag135.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198941_1*l_h_i*1_1_1"/>
  <p:tag name="KSO_WM_TEMPLATE_CATEGORY" val="diagram"/>
  <p:tag name="KSO_WM_TEMPLATE_INDEX" val="20198941"/>
  <p:tag name="KSO_WM_UNIT_LAYERLEVEL" val="1_1_1"/>
  <p:tag name="KSO_WM_TAG_VERSION" val="1.0"/>
  <p:tag name="KSO_WM_BEAUTIFY_FLAG" val="#wm#"/>
  <p:tag name="KSO_WM_UNIT_FILL_FORE_SCHEMECOLOR_INDEX" val="6"/>
  <p:tag name="KSO_WM_UNIT_FILL_TYPE" val="1"/>
  <p:tag name="KSO_WM_UNIT_USESOURCEFORMAT_APPLY" val="1"/>
</p:tagLst>
</file>

<file path=ppt/tags/tag136.xml><?xml version="1.0" encoding="utf-8"?>
<p:tagLst xmlns:p="http://schemas.openxmlformats.org/presentationml/2006/main">
  <p:tag name="KSO_WM_UNIT_DIAGRAM_MODELTYPE" val="stripeEnum"/>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198941_1*l_h_a*1_1_1"/>
  <p:tag name="KSO_WM_TEMPLATE_CATEGORY" val="diagram"/>
  <p:tag name="KSO_WM_TEMPLATE_INDEX" val="20198941"/>
  <p:tag name="KSO_WM_UNIT_LAYERLEVEL" val="1_1_1"/>
  <p:tag name="KSO_WM_TAG_VERSION" val="1.0"/>
  <p:tag name="KSO_WM_BEAUTIFY_FLAG" val="#wm#"/>
  <p:tag name="KSO_WM_UNIT_PRESET_TEXT" val="消费健康化趋势"/>
  <p:tag name="KSO_WM_UNIT_VALUE" val="9"/>
  <p:tag name="KSO_WM_UNIT_TEXT_FILL_FORE_SCHEMECOLOR_INDEX" val="13"/>
  <p:tag name="KSO_WM_UNIT_TEXT_FILL_TYPE" val="1"/>
  <p:tag name="KSO_WM_UNIT_USESOURCEFORMAT_APPLY" val="1"/>
</p:tagLst>
</file>

<file path=ppt/tags/tag137.xml><?xml version="1.0" encoding="utf-8"?>
<p:tagLst xmlns:p="http://schemas.openxmlformats.org/presentationml/2006/main">
  <p:tag name="KSO_WM_UNIT_DIAGRAM_MODELTYPE" val="stripeEnum"/>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198941_1*l_h_f*1_1_1"/>
  <p:tag name="KSO_WM_TEMPLATE_CATEGORY" val="diagram"/>
  <p:tag name="KSO_WM_TEMPLATE_INDEX" val="20198941"/>
  <p:tag name="KSO_WM_UNIT_LAYERLEVEL" val="1_1_1"/>
  <p:tag name="KSO_WM_TAG_VERSION" val="1.0"/>
  <p:tag name="KSO_WM_BEAUTIFY_FLAG" val="#wm#"/>
  <p:tag name="KSO_WM_UNIT_PRESET_TEXT" val="肩颈酸痛是所有现代人的通病，随时随地给自己的身体解压是现代人的刚需"/>
  <p:tag name="KSO_WM_UNIT_VALUE" val="55"/>
  <p:tag name="KSO_WM_UNIT_TEXT_FILL_FORE_SCHEMECOLOR_INDEX" val="13"/>
  <p:tag name="KSO_WM_UNIT_TEXT_FILL_TYPE" val="1"/>
  <p:tag name="KSO_WM_UNIT_USESOURCEFORMAT_APPLY" val="1"/>
</p:tagLst>
</file>

<file path=ppt/tags/tag138.xml><?xml version="1.0" encoding="utf-8"?>
<p:tagLst xmlns:p="http://schemas.openxmlformats.org/presentationml/2006/main">
  <p:tag name="KSO_WM_UNIT_DIAGRAM_MODELTYPE" val="stripeEnum"/>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198941_1*l_h_a*1_2_1"/>
  <p:tag name="KSO_WM_TEMPLATE_CATEGORY" val="diagram"/>
  <p:tag name="KSO_WM_TEMPLATE_INDEX" val="20198941"/>
  <p:tag name="KSO_WM_UNIT_LAYERLEVEL" val="1_1_1"/>
  <p:tag name="KSO_WM_TAG_VERSION" val="1.0"/>
  <p:tag name="KSO_WM_BEAUTIFY_FLAG" val="#wm#"/>
  <p:tag name="KSO_WM_UNIT_PRESET_TEXT" val="购买成本高"/>
  <p:tag name="KSO_WM_UNIT_VALUE" val="9"/>
  <p:tag name="KSO_WM_UNIT_TEXT_FILL_FORE_SCHEMECOLOR_INDEX" val="13"/>
  <p:tag name="KSO_WM_UNIT_TEXT_FILL_TYPE" val="1"/>
  <p:tag name="KSO_WM_UNIT_USESOURCEFORMAT_APPLY" val="1"/>
</p:tagLst>
</file>

<file path=ppt/tags/tag139.xml><?xml version="1.0" encoding="utf-8"?>
<p:tagLst xmlns:p="http://schemas.openxmlformats.org/presentationml/2006/main">
  <p:tag name="KSO_WM_UNIT_DIAGRAM_MODELTYPE" val="stripeEnum"/>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198941_1*l_h_f*1_2_1"/>
  <p:tag name="KSO_WM_TEMPLATE_CATEGORY" val="diagram"/>
  <p:tag name="KSO_WM_TEMPLATE_INDEX" val="20198941"/>
  <p:tag name="KSO_WM_UNIT_LAYERLEVEL" val="1_1_1"/>
  <p:tag name="KSO_WM_TAG_VERSION" val="1.0"/>
  <p:tag name="KSO_WM_BEAUTIFY_FLAG" val="#wm#"/>
  <p:tag name="KSO_WM_UNIT_PRESET_TEXT" val="国内按摩椅的售价为几万元一台，价格相对比较昂贵，且非常占用间，大多数家庭不会选择家居购买。"/>
  <p:tag name="KSO_WM_UNIT_VALUE" val="55"/>
  <p:tag name="KSO_WM_UNIT_TEXT_FILL_FORE_SCHEMECOLOR_INDEX" val="13"/>
  <p:tag name="KSO_WM_UNIT_TEXT_FILL_TYPE" val="1"/>
  <p:tag name="KSO_WM_UNIT_USESOURCEFORMAT_APPLY"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DIAGRAM_MODELTYPE" val="stripeEnum"/>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198941_1*l_h_a*1_3_1"/>
  <p:tag name="KSO_WM_TEMPLATE_CATEGORY" val="diagram"/>
  <p:tag name="KSO_WM_TEMPLATE_INDEX" val="20198941"/>
  <p:tag name="KSO_WM_UNIT_LAYERLEVEL" val="1_1_1"/>
  <p:tag name="KSO_WM_TAG_VERSION" val="1.0"/>
  <p:tag name="KSO_WM_BEAUTIFY_FLAG" val="#wm#"/>
  <p:tag name="KSO_WM_UNIT_PRESET_TEXT" val="卫生安全"/>
  <p:tag name="KSO_WM_UNIT_VALUE" val="9"/>
  <p:tag name="KSO_WM_UNIT_TEXT_FILL_FORE_SCHEMECOLOR_INDEX" val="13"/>
  <p:tag name="KSO_WM_UNIT_TEXT_FILL_TYPE" val="1"/>
  <p:tag name="KSO_WM_UNIT_USESOURCEFORMAT_APPLY" val="1"/>
</p:tagLst>
</file>

<file path=ppt/tags/tag141.xml><?xml version="1.0" encoding="utf-8"?>
<p:tagLst xmlns:p="http://schemas.openxmlformats.org/presentationml/2006/main">
  <p:tag name="KSO_WM_UNIT_DIAGRAM_MODELTYPE" val="stripeEnum"/>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198941_1*l_h_f*1_3_1"/>
  <p:tag name="KSO_WM_TEMPLATE_CATEGORY" val="diagram"/>
  <p:tag name="KSO_WM_TEMPLATE_INDEX" val="20198941"/>
  <p:tag name="KSO_WM_UNIT_LAYERLEVEL" val="1_1_1"/>
  <p:tag name="KSO_WM_TAG_VERSION" val="1.0"/>
  <p:tag name="KSO_WM_BEAUTIFY_FLAG" val="#wm#"/>
  <p:tag name="KSO_WM_UNIT_PRESET_TEXT" val="共享按摩椅大多放置于公共场合，来往人员众多，卫生安全是用户使用产品时最担忧的问题。"/>
  <p:tag name="KSO_WM_UNIT_VALUE" val="55"/>
  <p:tag name="KSO_WM_UNIT_TEXT_FILL_FORE_SCHEMECOLOR_INDEX" val="13"/>
  <p:tag name="KSO_WM_UNIT_TEXT_FILL_TYPE" val="1"/>
  <p:tag name="KSO_WM_UNIT_USESOURCEFORMAT_APPLY" val="1"/>
</p:tagLst>
</file>

<file path=ppt/tags/tag142.xml><?xml version="1.0" encoding="utf-8"?>
<p:tagLst xmlns:p="http://schemas.openxmlformats.org/presentationml/2006/main">
  <p:tag name="KSO_WM_UNIT_DIAGRAM_MODELTYPE" val="stripeEnum"/>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4_1"/>
  <p:tag name="KSO_WM_UNIT_ID" val="diagram20198941_1*l_h_a*1_4_1"/>
  <p:tag name="KSO_WM_TEMPLATE_CATEGORY" val="diagram"/>
  <p:tag name="KSO_WM_TEMPLATE_INDEX" val="20198941"/>
  <p:tag name="KSO_WM_UNIT_LAYERLEVEL" val="1_1_1"/>
  <p:tag name="KSO_WM_TAG_VERSION" val="1.0"/>
  <p:tag name="KSO_WM_BEAUTIFY_FLAG" val="#wm#"/>
  <p:tag name="KSO_WM_UNIT_PRESET_TEXT" val="使用率低"/>
  <p:tag name="KSO_WM_UNIT_VALUE" val="9"/>
  <p:tag name="KSO_WM_UNIT_TEXT_FILL_FORE_SCHEMECOLOR_INDEX" val="13"/>
  <p:tag name="KSO_WM_UNIT_TEXT_FILL_TYPE" val="1"/>
  <p:tag name="KSO_WM_UNIT_USESOURCEFORMAT_APPLY" val="1"/>
</p:tagLst>
</file>

<file path=ppt/tags/tag143.xml><?xml version="1.0" encoding="utf-8"?>
<p:tagLst xmlns:p="http://schemas.openxmlformats.org/presentationml/2006/main">
  <p:tag name="KSO_WM_UNIT_DIAGRAM_MODELTYPE" val="stripeEnum"/>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198941_1*l_h_f*1_4_1"/>
  <p:tag name="KSO_WM_TEMPLATE_CATEGORY" val="diagram"/>
  <p:tag name="KSO_WM_TEMPLATE_INDEX" val="20198941"/>
  <p:tag name="KSO_WM_UNIT_LAYERLEVEL" val="1_1_1"/>
  <p:tag name="KSO_WM_TAG_VERSION" val="1.0"/>
  <p:tag name="KSO_WM_BEAUTIFY_FLAG" val="#wm#"/>
  <p:tag name="KSO_WM_UNIT_PRESET_TEXT" val="不消费的用户占用按摩椅，会让响消费的人无法使用，从而降低按摩椅的实际使用次数"/>
  <p:tag name="KSO_WM_UNIT_VALUE" val="66"/>
  <p:tag name="KSO_WM_UNIT_TEXT_FILL_FORE_SCHEMECOLOR_INDEX" val="13"/>
  <p:tag name="KSO_WM_UNIT_TEXT_FILL_TYPE" val="1"/>
  <p:tag name="KSO_WM_UNIT_USESOURCEFORMAT_APPLY" val="1"/>
</p:tagLst>
</file>

<file path=ppt/tags/tag144.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198941_1*l_h_i*1_2_1"/>
  <p:tag name="KSO_WM_TEMPLATE_CATEGORY" val="diagram"/>
  <p:tag name="KSO_WM_TEMPLATE_INDEX" val="20198941"/>
  <p:tag name="KSO_WM_UNIT_LAYERLEVEL" val="1_1_1"/>
  <p:tag name="KSO_WM_TAG_VERSION" val="1.0"/>
  <p:tag name="KSO_WM_BEAUTIFY_FLAG" val="#wm#"/>
  <p:tag name="KSO_WM_UNIT_FILL_FORE_SCHEMECOLOR_INDEX" val="9"/>
  <p:tag name="KSO_WM_UNIT_FILL_TYPE" val="1"/>
  <p:tag name="KSO_WM_UNIT_USESOURCEFORMAT_APPLY" val="1"/>
</p:tagLst>
</file>

<file path=ppt/tags/tag145.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198941_1*l_h_i*1_3_1"/>
  <p:tag name="KSO_WM_TEMPLATE_CATEGORY" val="diagram"/>
  <p:tag name="KSO_WM_TEMPLATE_INDEX" val="20198941"/>
  <p:tag name="KSO_WM_UNIT_LAYERLEVEL" val="1_1_1"/>
  <p:tag name="KSO_WM_TAG_VERSION" val="1.0"/>
  <p:tag name="KSO_WM_BEAUTIFY_FLAG" val="#wm#"/>
  <p:tag name="KSO_WM_UNIT_FILL_FORE_SCHEMECOLOR_INDEX" val="10"/>
  <p:tag name="KSO_WM_UNIT_FILL_TYPE" val="1"/>
  <p:tag name="KSO_WM_UNIT_USESOURCEFORMAT_APPLY" val="1"/>
</p:tagLst>
</file>

<file path=ppt/tags/tag146.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198941_1*l_h_i*1_4_1"/>
  <p:tag name="KSO_WM_TEMPLATE_CATEGORY" val="diagram"/>
  <p:tag name="KSO_WM_TEMPLATE_INDEX" val="20198941"/>
  <p:tag name="KSO_WM_UNIT_LAYERLEVEL" val="1_1_1"/>
  <p:tag name="KSO_WM_TAG_VERSION" val="1.0"/>
  <p:tag name="KSO_WM_BEAUTIFY_FLAG" val="#wm#"/>
  <p:tag name="KSO_WM_UNIT_FILL_FORE_SCHEMECOLOR_INDEX" val="7"/>
  <p:tag name="KSO_WM_UNIT_FILL_TYPE" val="1"/>
  <p:tag name="KSO_WM_UNIT_USESOURCEFORMAT_APPLY" val="1"/>
</p:tagLst>
</file>

<file path=ppt/tags/tag147.xml><?xml version="1.0" encoding="utf-8"?>
<p:tagLst xmlns:p="http://schemas.openxmlformats.org/presentationml/2006/main">
  <p:tag name="KSO_WM_BEAUTIFY_FLAG" val="#wm#"/>
  <p:tag name="KSO_WM_TEMPLATE_CATEGORY" val="custom"/>
  <p:tag name="KSO_WM_TEMPLATE_INDEX" val="20187308"/>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6509_4*l_h_i*1_1_1"/>
  <p:tag name="KSO_WM_TEMPLATE_CATEGORY" val="diagram"/>
  <p:tag name="KSO_WM_TEMPLATE_INDEX" val="20196509"/>
  <p:tag name="KSO_WM_UNIT_LAYERLEVEL" val="1_1_1"/>
  <p:tag name="KSO_WM_TAG_VERSION" val="1.0"/>
  <p:tag name="KSO_WM_BEAUTIFY_FLAG" val="#wm#"/>
  <p:tag name="KSO_WM_DIAGRAM_GROUP_CODE" val="l1-1"/>
  <p:tag name="KSO_WM_UNIT_TYPE" val="l_h_i"/>
  <p:tag name="KSO_WM_UNIT_INDEX" val="1_1_1"/>
  <p:tag name="KSO_WM_UNIT_COLOR_SCHEME_SHAPE_ID" val="8"/>
  <p:tag name="KSO_WM_UNIT_COLOR_SCHEME_PARENT_PAGE" val="0_4"/>
  <p:tag name="KSO_WM_UNIT_DIAGRAM_MODELTYPE" val="stripeEnum"/>
  <p:tag name="KSO_WM_UNIT_SUBTYPE" val="c"/>
  <p:tag name="KSO_WM_UNIT_FILL_FORE_SCHEMECOLOR_INDEX" val="14"/>
  <p:tag name="KSO_WM_UNIT_FILL_TYPE" val="1"/>
  <p:tag name="KSO_WM_UNIT_TEXT_FILL_FORE_SCHEMECOLOR_INDEX" val="14"/>
  <p:tag name="KSO_WM_UNIT_TEXT_FILL_TYPE" val="1"/>
  <p:tag name="KSO_WM_UNIT_USESOURCEFORMAT_APPLY" val="1"/>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6509_4*l_h_i*1_1_2"/>
  <p:tag name="KSO_WM_TEMPLATE_CATEGORY" val="diagram"/>
  <p:tag name="KSO_WM_TEMPLATE_INDEX" val="20196509"/>
  <p:tag name="KSO_WM_UNIT_LAYERLEVEL" val="1_1_1"/>
  <p:tag name="KSO_WM_TAG_VERSION" val="1.0"/>
  <p:tag name="KSO_WM_BEAUTIFY_FLAG" val="#wm#"/>
  <p:tag name="KSO_WM_DIAGRAM_GROUP_CODE" val="l1-1"/>
  <p:tag name="KSO_WM_UNIT_TYPE" val="l_h_i"/>
  <p:tag name="KSO_WM_UNIT_INDEX" val="1_1_2"/>
  <p:tag name="KSO_WM_UNIT_COLOR_SCHEME_SHAPE_ID" val="16"/>
  <p:tag name="KSO_WM_UNIT_COLOR_SCHEME_PARENT_PAGE" val="0_4"/>
  <p:tag name="KSO_WM_UNIT_DIAGRAM_MODELTYPE" val="stripeEnum"/>
  <p:tag name="KSO_WM_UNIT_FOIL_COLOR" val="1"/>
  <p:tag name="KSO_WM_UNIT_SUBTYPE" val="b"/>
  <p:tag name="KSO_WM_UNIT_FILL_FORE_SCHEMECOLOR_INDEX" val="14"/>
  <p:tag name="KSO_WM_UNIT_FILL_TYPE" val="1"/>
  <p:tag name="KSO_WM_UNIT_LINE_FORE_SCHEMECOLOR_INDEX" val="15"/>
  <p:tag name="KSO_WM_UNIT_LINE_FILL_TYPE" val="2"/>
  <p:tag name="KSO_WM_UNIT_TEXT_FILL_FORE_SCHEMECOLOR_INDEX" val="14"/>
  <p:tag name="KSO_WM_UNIT_TEXT_FILL_TYPE" val="1"/>
  <p:tag name="KSO_WM_UNIT_USESOURCEFORMAT_APPLY"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6509_4*l_h_i*1_1_3"/>
  <p:tag name="KSO_WM_TEMPLATE_CATEGORY" val="diagram"/>
  <p:tag name="KSO_WM_TEMPLATE_INDEX" val="20196509"/>
  <p:tag name="KSO_WM_UNIT_LAYERLEVEL" val="1_1_1"/>
  <p:tag name="KSO_WM_TAG_VERSION" val="1.0"/>
  <p:tag name="KSO_WM_BEAUTIFY_FLAG" val="#wm#"/>
  <p:tag name="KSO_WM_DIAGRAM_GROUP_CODE" val="l1-1"/>
  <p:tag name="KSO_WM_UNIT_TYPE" val="l_h_i"/>
  <p:tag name="KSO_WM_UNIT_INDEX" val="1_1_3"/>
  <p:tag name="KSO_WM_UNIT_COLOR_SCHEME_SHAPE_ID" val="31"/>
  <p:tag name="KSO_WM_UNIT_COLOR_SCHEME_PARENT_PAGE" val="0_4"/>
  <p:tag name="KSO_WM_UNIT_DIAGRAM_MODELTYPE" val="stripeEnum"/>
  <p:tag name="KSO_WM_UNIT_SUBTYPE" val="e"/>
  <p:tag name="KSO_WM_UNIT_FILL_FORE_SCHEMECOLOR_INDEX" val="15"/>
  <p:tag name="KSO_WM_UNIT_FILL_TYPE" val="1"/>
  <p:tag name="KSO_WM_UNIT_LINE_FORE_SCHEMECOLOR_INDEX" val="14"/>
  <p:tag name="KSO_WM_UNIT_LINE_FILL_TYPE" val="2"/>
  <p:tag name="KSO_WM_UNIT_TEXT_FILL_FORE_SCHEMECOLOR_INDEX" val="14"/>
  <p:tag name="KSO_WM_UNIT_TEXT_FILL_TYPE" val="1"/>
  <p:tag name="KSO_WM_UNIT_USESOURCEFORMAT_APPLY" val="1"/>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6509_4*l_h_i*1_1_4"/>
  <p:tag name="KSO_WM_TEMPLATE_CATEGORY" val="diagram"/>
  <p:tag name="KSO_WM_TEMPLATE_INDEX" val="20196509"/>
  <p:tag name="KSO_WM_UNIT_LAYERLEVEL" val="1_1_1"/>
  <p:tag name="KSO_WM_TAG_VERSION" val="1.0"/>
  <p:tag name="KSO_WM_BEAUTIFY_FLAG" val="#wm#"/>
  <p:tag name="KSO_WM_DIAGRAM_GROUP_CODE" val="l1-1"/>
  <p:tag name="KSO_WM_UNIT_TYPE" val="l_h_i"/>
  <p:tag name="KSO_WM_UNIT_INDEX" val="1_1_4"/>
  <p:tag name="KSO_WM_UNIT_COLOR_SCHEME_SHAPE_ID" val="32"/>
  <p:tag name="KSO_WM_UNIT_COLOR_SCHEME_PARENT_PAGE" val="0_4"/>
  <p:tag name="KSO_WM_UNIT_DIAGRAM_MODELTYPE" val="stripeEnum"/>
  <p:tag name="KSO_WM_UNIT_SUBTYPE" val="d"/>
  <p:tag name="KSO_WM_UNIT_TEXT_FILL_FORE_SCHEMECOLOR_INDEX" val="14"/>
  <p:tag name="KSO_WM_UNIT_TEXT_FILL_TYPE" val="1"/>
  <p:tag name="KSO_WM_UNIT_USESOURCEFORMAT_APPLY" val="1"/>
</p:tagLst>
</file>

<file path=ppt/tags/tag152.xml><?xml version="1.0" encoding="utf-8"?>
<p:tagLst xmlns:p="http://schemas.openxmlformats.org/presentationml/2006/main">
  <p:tag name="KSO_WM_UNIT_TEXT_PART_ID_V2" val="d-1-1"/>
  <p:tag name="KSO_WM_UNIT_HIGHLIGHT" val="0"/>
  <p:tag name="KSO_WM_UNIT_COMPATIBLE" val="0"/>
  <p:tag name="KSO_WM_UNIT_DIAGRAM_ISNUMVISUAL" val="0"/>
  <p:tag name="KSO_WM_UNIT_DIAGRAM_ISREFERUNIT" val="0"/>
  <p:tag name="KSO_WM_UNIT_ID" val="diagram20196509_4*l_h_f*1_1_1"/>
  <p:tag name="KSO_WM_TEMPLATE_CATEGORY" val="diagram"/>
  <p:tag name="KSO_WM_TEMPLATE_INDEX" val="20196509"/>
  <p:tag name="KSO_WM_UNIT_LAYERLEVEL" val="1_1_1"/>
  <p:tag name="KSO_WM_TAG_VERSION" val="1.0"/>
  <p:tag name="KSO_WM_BEAUTIFY_FLAG" val="#wm#"/>
  <p:tag name="KSO_WM_UNIT_NOCLEAR" val="0"/>
  <p:tag name="KSO_WM_DIAGRAM_GROUP_CODE" val="l1-1"/>
  <p:tag name="KSO_WM_UNIT_TYPE" val="l_h_f"/>
  <p:tag name="KSO_WM_UNIT_INDEX" val="1_1_1"/>
  <p:tag name="KSO_WM_UNIT_PRESET_TEXT" val="点击此处添加正文，文字是思想的提炼，请言简意赅。"/>
  <p:tag name="KSO_WM_UNIT_VALUE" val="26"/>
  <p:tag name="KSO_WM_UNIT_COLOR_SCHEME_SHAPE_ID" val="2"/>
  <p:tag name="KSO_WM_UNIT_COLOR_SCHEME_PARENT_PAGE" val="0_4"/>
  <p:tag name="KSO_WM_UNIT_DIAGRAM_MODELTYPE" val="stripeEnum"/>
  <p:tag name="KSO_WM_UNIT_TEXT_FILL_FORE_SCHEMECOLOR_INDEX" val="13"/>
  <p:tag name="KSO_WM_UNIT_TEXT_FILL_TYPE" val="1"/>
  <p:tag name="KSO_WM_UNIT_USESOURCEFORMAT_APPLY" val="1"/>
</p:tagLst>
</file>

<file path=ppt/tags/tag153.xml><?xml version="1.0" encoding="utf-8"?>
<p:tagLst xmlns:p="http://schemas.openxmlformats.org/presentationml/2006/main">
  <p:tag name="KSO_WM_UNIT_TEXT_PART_ID_V2" val="c-1-1"/>
  <p:tag name="KSO_WM_UNIT_HIGHLIGHT" val="0"/>
  <p:tag name="KSO_WM_UNIT_COMPATIBLE" val="0"/>
  <p:tag name="KSO_WM_UNIT_DIAGRAM_ISNUMVISUAL" val="0"/>
  <p:tag name="KSO_WM_UNIT_DIAGRAM_ISREFERUNIT" val="0"/>
  <p:tag name="KSO_WM_UNIT_ID" val="diagram20196509_4*l_h_a*1_1_1"/>
  <p:tag name="KSO_WM_TEMPLATE_CATEGORY" val="diagram"/>
  <p:tag name="KSO_WM_TEMPLATE_INDEX" val="20196509"/>
  <p:tag name="KSO_WM_UNIT_LAYERLEVEL" val="1_1_1"/>
  <p:tag name="KSO_WM_TAG_VERSION" val="1.0"/>
  <p:tag name="KSO_WM_BEAUTIFY_FLAG" val="#wm#"/>
  <p:tag name="KSO_WM_UNIT_ISCONTENTSTITLE" val="0"/>
  <p:tag name="KSO_WM_UNIT_NOCLEAR" val="0"/>
  <p:tag name="KSO_WM_DIAGRAM_GROUP_CODE" val="l1-1"/>
  <p:tag name="KSO_WM_UNIT_TYPE" val="l_h_a"/>
  <p:tag name="KSO_WM_UNIT_INDEX" val="1_1_1"/>
  <p:tag name="KSO_WM_UNIT_PRESET_TEXT" val="单击此处添加小标题"/>
  <p:tag name="KSO_WM_UNIT_VALUE" val="11"/>
  <p:tag name="KSO_WM_UNIT_COLOR_SCHEME_SHAPE_ID" val="28"/>
  <p:tag name="KSO_WM_UNIT_COLOR_SCHEME_PARENT_PAGE" val="0_4"/>
  <p:tag name="KSO_WM_UNIT_DIAGRAM_MODELTYPE" val="stripeEnum"/>
  <p:tag name="KSO_WM_UNIT_TEXT_FILL_FORE_SCHEMECOLOR_INDEX" val="13"/>
  <p:tag name="KSO_WM_UNIT_TEXT_FILL_TYPE" val="1"/>
  <p:tag name="KSO_WM_UNIT_USESOURCEFORMAT_APPLY" val="1"/>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6509_4*l_h_i*1_2_1"/>
  <p:tag name="KSO_WM_TEMPLATE_CATEGORY" val="diagram"/>
  <p:tag name="KSO_WM_TEMPLATE_INDEX" val="20196509"/>
  <p:tag name="KSO_WM_UNIT_LAYERLEVEL" val="1_1_1"/>
  <p:tag name="KSO_WM_TAG_VERSION" val="1.0"/>
  <p:tag name="KSO_WM_BEAUTIFY_FLAG" val="#wm#"/>
  <p:tag name="KSO_WM_DIAGRAM_GROUP_CODE" val="l1-1"/>
  <p:tag name="KSO_WM_UNIT_TYPE" val="l_h_i"/>
  <p:tag name="KSO_WM_UNIT_INDEX" val="1_2_1"/>
  <p:tag name="KSO_WM_UNIT_COLOR_SCHEME_SHAPE_ID" val="122"/>
  <p:tag name="KSO_WM_UNIT_COLOR_SCHEME_PARENT_PAGE" val="0_4"/>
  <p:tag name="KSO_WM_UNIT_DIAGRAM_MODELTYPE" val="stripeEnum"/>
  <p:tag name="KSO_WM_UNIT_SUBTYPE" val="c"/>
  <p:tag name="KSO_WM_UNIT_FILL_FORE_SCHEMECOLOR_INDEX" val="14"/>
  <p:tag name="KSO_WM_UNIT_FILL_TYPE" val="1"/>
  <p:tag name="KSO_WM_UNIT_TEXT_FILL_FORE_SCHEMECOLOR_INDEX" val="14"/>
  <p:tag name="KSO_WM_UNIT_TEXT_FILL_TYPE" val="1"/>
  <p:tag name="KSO_WM_UNIT_USESOURCEFORMAT_APPLY" val="1"/>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6509_4*l_h_i*1_2_2"/>
  <p:tag name="KSO_WM_TEMPLATE_CATEGORY" val="diagram"/>
  <p:tag name="KSO_WM_TEMPLATE_INDEX" val="20196509"/>
  <p:tag name="KSO_WM_UNIT_LAYERLEVEL" val="1_1_1"/>
  <p:tag name="KSO_WM_TAG_VERSION" val="1.0"/>
  <p:tag name="KSO_WM_BEAUTIFY_FLAG" val="#wm#"/>
  <p:tag name="KSO_WM_DIAGRAM_GROUP_CODE" val="l1-1"/>
  <p:tag name="KSO_WM_UNIT_TYPE" val="l_h_i"/>
  <p:tag name="KSO_WM_UNIT_INDEX" val="1_2_2"/>
  <p:tag name="KSO_WM_UNIT_COLOR_SCHEME_SHAPE_ID" val="123"/>
  <p:tag name="KSO_WM_UNIT_COLOR_SCHEME_PARENT_PAGE" val="0_4"/>
  <p:tag name="KSO_WM_UNIT_DIAGRAM_MODELTYPE" val="stripeEnum"/>
  <p:tag name="KSO_WM_UNIT_FOIL_COLOR" val="1"/>
  <p:tag name="KSO_WM_UNIT_SUBTYPE" val="b"/>
  <p:tag name="KSO_WM_UNIT_FILL_FORE_SCHEMECOLOR_INDEX" val="14"/>
  <p:tag name="KSO_WM_UNIT_FILL_TYPE" val="1"/>
  <p:tag name="KSO_WM_UNIT_LINE_FORE_SCHEMECOLOR_INDEX" val="15"/>
  <p:tag name="KSO_WM_UNIT_LINE_FILL_TYPE" val="2"/>
  <p:tag name="KSO_WM_UNIT_TEXT_FILL_FORE_SCHEMECOLOR_INDEX" val="14"/>
  <p:tag name="KSO_WM_UNIT_TEXT_FILL_TYPE" val="1"/>
  <p:tag name="KSO_WM_UNIT_USESOURCEFORMAT_APPLY" val="1"/>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6509_4*l_h_i*1_2_3"/>
  <p:tag name="KSO_WM_TEMPLATE_CATEGORY" val="diagram"/>
  <p:tag name="KSO_WM_TEMPLATE_INDEX" val="20196509"/>
  <p:tag name="KSO_WM_UNIT_LAYERLEVEL" val="1_1_1"/>
  <p:tag name="KSO_WM_TAG_VERSION" val="1.0"/>
  <p:tag name="KSO_WM_BEAUTIFY_FLAG" val="#wm#"/>
  <p:tag name="KSO_WM_DIAGRAM_GROUP_CODE" val="l1-1"/>
  <p:tag name="KSO_WM_UNIT_TYPE" val="l_h_i"/>
  <p:tag name="KSO_WM_UNIT_INDEX" val="1_2_3"/>
  <p:tag name="KSO_WM_UNIT_COLOR_SCHEME_SHAPE_ID" val="128"/>
  <p:tag name="KSO_WM_UNIT_COLOR_SCHEME_PARENT_PAGE" val="0_4"/>
  <p:tag name="KSO_WM_UNIT_DIAGRAM_MODELTYPE" val="stripeEnum"/>
  <p:tag name="KSO_WM_UNIT_SUBTYPE" val="e"/>
  <p:tag name="KSO_WM_UNIT_FILL_FORE_SCHEMECOLOR_INDEX" val="15"/>
  <p:tag name="KSO_WM_UNIT_FILL_TYPE" val="1"/>
  <p:tag name="KSO_WM_UNIT_LINE_FORE_SCHEMECOLOR_INDEX" val="14"/>
  <p:tag name="KSO_WM_UNIT_LINE_FILL_TYPE" val="2"/>
  <p:tag name="KSO_WM_UNIT_TEXT_FILL_FORE_SCHEMECOLOR_INDEX" val="14"/>
  <p:tag name="KSO_WM_UNIT_TEXT_FILL_TYPE" val="1"/>
  <p:tag name="KSO_WM_UNIT_USESOURCEFORMAT_APPLY" val="1"/>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6509_4*l_h_i*1_2_4"/>
  <p:tag name="KSO_WM_TEMPLATE_CATEGORY" val="diagram"/>
  <p:tag name="KSO_WM_TEMPLATE_INDEX" val="20196509"/>
  <p:tag name="KSO_WM_UNIT_LAYERLEVEL" val="1_1_1"/>
  <p:tag name="KSO_WM_TAG_VERSION" val="1.0"/>
  <p:tag name="KSO_WM_BEAUTIFY_FLAG" val="#wm#"/>
  <p:tag name="KSO_WM_DIAGRAM_GROUP_CODE" val="l1-1"/>
  <p:tag name="KSO_WM_UNIT_TYPE" val="l_h_i"/>
  <p:tag name="KSO_WM_UNIT_INDEX" val="1_2_4"/>
  <p:tag name="KSO_WM_UNIT_COLOR_SCHEME_SHAPE_ID" val="129"/>
  <p:tag name="KSO_WM_UNIT_COLOR_SCHEME_PARENT_PAGE" val="0_4"/>
  <p:tag name="KSO_WM_UNIT_DIAGRAM_MODELTYPE" val="stripeEnum"/>
  <p:tag name="KSO_WM_UNIT_SUBTYPE" val="d"/>
  <p:tag name="KSO_WM_UNIT_TEXT_FILL_FORE_SCHEMECOLOR_INDEX" val="14"/>
  <p:tag name="KSO_WM_UNIT_TEXT_FILL_TYPE" val="1"/>
  <p:tag name="KSO_WM_UNIT_USESOURCEFORMAT_APPLY" val="1"/>
</p:tagLst>
</file>

<file path=ppt/tags/tag158.xml><?xml version="1.0" encoding="utf-8"?>
<p:tagLst xmlns:p="http://schemas.openxmlformats.org/presentationml/2006/main">
  <p:tag name="KSO_WM_UNIT_TEXT_PART_ID_V2" val="d-1-1"/>
  <p:tag name="KSO_WM_UNIT_HIGHLIGHT" val="0"/>
  <p:tag name="KSO_WM_UNIT_COMPATIBLE" val="0"/>
  <p:tag name="KSO_WM_UNIT_DIAGRAM_ISNUMVISUAL" val="0"/>
  <p:tag name="KSO_WM_UNIT_DIAGRAM_ISREFERUNIT" val="0"/>
  <p:tag name="KSO_WM_UNIT_ID" val="diagram20196509_4*l_h_f*1_2_1"/>
  <p:tag name="KSO_WM_TEMPLATE_CATEGORY" val="diagram"/>
  <p:tag name="KSO_WM_TEMPLATE_INDEX" val="20196509"/>
  <p:tag name="KSO_WM_UNIT_LAYERLEVEL" val="1_1_1"/>
  <p:tag name="KSO_WM_TAG_VERSION" val="1.0"/>
  <p:tag name="KSO_WM_BEAUTIFY_FLAG" val="#wm#"/>
  <p:tag name="KSO_WM_UNIT_NOCLEAR" val="0"/>
  <p:tag name="KSO_WM_DIAGRAM_GROUP_CODE" val="l1-1"/>
  <p:tag name="KSO_WM_UNIT_TYPE" val="l_h_f"/>
  <p:tag name="KSO_WM_UNIT_INDEX" val="1_2_1"/>
  <p:tag name="KSO_WM_UNIT_PRESET_TEXT" val="点击此处添加正文，文字是思想的提炼，请言简意赅。"/>
  <p:tag name="KSO_WM_UNIT_VALUE" val="26"/>
  <p:tag name="KSO_WM_UNIT_COLOR_SCHEME_SHAPE_ID" val="126"/>
  <p:tag name="KSO_WM_UNIT_COLOR_SCHEME_PARENT_PAGE" val="0_4"/>
  <p:tag name="KSO_WM_UNIT_DIAGRAM_MODELTYPE" val="stripeEnum"/>
  <p:tag name="KSO_WM_UNIT_TEXT_FILL_FORE_SCHEMECOLOR_INDEX" val="13"/>
  <p:tag name="KSO_WM_UNIT_TEXT_FILL_TYPE" val="1"/>
  <p:tag name="KSO_WM_UNIT_USESOURCEFORMAT_APPLY" val="1"/>
</p:tagLst>
</file>

<file path=ppt/tags/tag159.xml><?xml version="1.0" encoding="utf-8"?>
<p:tagLst xmlns:p="http://schemas.openxmlformats.org/presentationml/2006/main">
  <p:tag name="KSO_WM_UNIT_TEXT_PART_ID_V2" val="c-1-1"/>
  <p:tag name="KSO_WM_UNIT_HIGHLIGHT" val="0"/>
  <p:tag name="KSO_WM_UNIT_COMPATIBLE" val="0"/>
  <p:tag name="KSO_WM_UNIT_DIAGRAM_ISNUMVISUAL" val="0"/>
  <p:tag name="KSO_WM_UNIT_DIAGRAM_ISREFERUNIT" val="0"/>
  <p:tag name="KSO_WM_UNIT_ID" val="diagram20196509_4*l_h_a*1_2_1"/>
  <p:tag name="KSO_WM_TEMPLATE_CATEGORY" val="diagram"/>
  <p:tag name="KSO_WM_TEMPLATE_INDEX" val="20196509"/>
  <p:tag name="KSO_WM_UNIT_LAYERLEVEL" val="1_1_1"/>
  <p:tag name="KSO_WM_TAG_VERSION" val="1.0"/>
  <p:tag name="KSO_WM_BEAUTIFY_FLAG" val="#wm#"/>
  <p:tag name="KSO_WM_UNIT_ISCONTENTSTITLE" val="0"/>
  <p:tag name="KSO_WM_UNIT_NOCLEAR" val="0"/>
  <p:tag name="KSO_WM_DIAGRAM_GROUP_CODE" val="l1-1"/>
  <p:tag name="KSO_WM_UNIT_TYPE" val="l_h_a"/>
  <p:tag name="KSO_WM_UNIT_INDEX" val="1_2_1"/>
  <p:tag name="KSO_WM_UNIT_PRESET_TEXT" val="单击此处添加小标题"/>
  <p:tag name="KSO_WM_UNIT_VALUE" val="11"/>
  <p:tag name="KSO_WM_UNIT_COLOR_SCHEME_SHAPE_ID" val="127"/>
  <p:tag name="KSO_WM_UNIT_COLOR_SCHEME_PARENT_PAGE" val="0_4"/>
  <p:tag name="KSO_WM_UNIT_DIAGRAM_MODELTYPE" val="stripeEnum"/>
  <p:tag name="KSO_WM_UNIT_TEXT_FILL_FORE_SCHEMECOLOR_INDEX" val="13"/>
  <p:tag name="KSO_WM_UNIT_TEXT_FILL_TYPE" val="1"/>
  <p:tag name="KSO_WM_UNIT_USESOURCEFORMAT_APPLY"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6509_4*l_h_i*1_3_1"/>
  <p:tag name="KSO_WM_TEMPLATE_CATEGORY" val="diagram"/>
  <p:tag name="KSO_WM_TEMPLATE_INDEX" val="20196509"/>
  <p:tag name="KSO_WM_UNIT_LAYERLEVEL" val="1_1_1"/>
  <p:tag name="KSO_WM_TAG_VERSION" val="1.0"/>
  <p:tag name="KSO_WM_BEAUTIFY_FLAG" val="#wm#"/>
  <p:tag name="KSO_WM_DIAGRAM_GROUP_CODE" val="l1-1"/>
  <p:tag name="KSO_WM_UNIT_TYPE" val="l_h_i"/>
  <p:tag name="KSO_WM_UNIT_INDEX" val="1_3_1"/>
  <p:tag name="KSO_WM_UNIT_COLOR_SCHEME_SHAPE_ID" val="131"/>
  <p:tag name="KSO_WM_UNIT_COLOR_SCHEME_PARENT_PAGE" val="0_4"/>
  <p:tag name="KSO_WM_UNIT_DIAGRAM_MODELTYPE" val="stripeEnum"/>
  <p:tag name="KSO_WM_UNIT_SUBTYPE" val="c"/>
  <p:tag name="KSO_WM_UNIT_FILL_FORE_SCHEMECOLOR_INDEX" val="14"/>
  <p:tag name="KSO_WM_UNIT_FILL_TYPE" val="1"/>
  <p:tag name="KSO_WM_UNIT_TEXT_FILL_FORE_SCHEMECOLOR_INDEX" val="14"/>
  <p:tag name="KSO_WM_UNIT_TEXT_FILL_TYPE" val="1"/>
  <p:tag name="KSO_WM_UNIT_USESOURCEFORMAT_APPLY" val="1"/>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6509_4*l_h_i*1_3_2"/>
  <p:tag name="KSO_WM_TEMPLATE_CATEGORY" val="diagram"/>
  <p:tag name="KSO_WM_TEMPLATE_INDEX" val="20196509"/>
  <p:tag name="KSO_WM_UNIT_LAYERLEVEL" val="1_1_1"/>
  <p:tag name="KSO_WM_TAG_VERSION" val="1.0"/>
  <p:tag name="KSO_WM_BEAUTIFY_FLAG" val="#wm#"/>
  <p:tag name="KSO_WM_DIAGRAM_GROUP_CODE" val="l1-1"/>
  <p:tag name="KSO_WM_UNIT_TYPE" val="l_h_i"/>
  <p:tag name="KSO_WM_UNIT_INDEX" val="1_3_2"/>
  <p:tag name="KSO_WM_UNIT_COLOR_SCHEME_SHAPE_ID" val="132"/>
  <p:tag name="KSO_WM_UNIT_COLOR_SCHEME_PARENT_PAGE" val="0_4"/>
  <p:tag name="KSO_WM_UNIT_DIAGRAM_MODELTYPE" val="stripeEnum"/>
  <p:tag name="KSO_WM_UNIT_FOIL_COLOR" val="1"/>
  <p:tag name="KSO_WM_UNIT_SUBTYPE" val="b"/>
  <p:tag name="KSO_WM_UNIT_FILL_FORE_SCHEMECOLOR_INDEX" val="14"/>
  <p:tag name="KSO_WM_UNIT_FILL_TYPE" val="1"/>
  <p:tag name="KSO_WM_UNIT_LINE_FORE_SCHEMECOLOR_INDEX" val="15"/>
  <p:tag name="KSO_WM_UNIT_LINE_FILL_TYPE" val="2"/>
  <p:tag name="KSO_WM_UNIT_TEXT_FILL_FORE_SCHEMECOLOR_INDEX" val="14"/>
  <p:tag name="KSO_WM_UNIT_TEXT_FILL_TYPE" val="1"/>
  <p:tag name="KSO_WM_UNIT_USESOURCEFORMAT_APPLY" val="1"/>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6509_4*l_h_i*1_3_3"/>
  <p:tag name="KSO_WM_TEMPLATE_CATEGORY" val="diagram"/>
  <p:tag name="KSO_WM_TEMPLATE_INDEX" val="20196509"/>
  <p:tag name="KSO_WM_UNIT_LAYERLEVEL" val="1_1_1"/>
  <p:tag name="KSO_WM_TAG_VERSION" val="1.0"/>
  <p:tag name="KSO_WM_BEAUTIFY_FLAG" val="#wm#"/>
  <p:tag name="KSO_WM_DIAGRAM_GROUP_CODE" val="l1-1"/>
  <p:tag name="KSO_WM_UNIT_TYPE" val="l_h_i"/>
  <p:tag name="KSO_WM_UNIT_INDEX" val="1_3_3"/>
  <p:tag name="KSO_WM_UNIT_COLOR_SCHEME_SHAPE_ID" val="137"/>
  <p:tag name="KSO_WM_UNIT_COLOR_SCHEME_PARENT_PAGE" val="0_4"/>
  <p:tag name="KSO_WM_UNIT_DIAGRAM_MODELTYPE" val="stripeEnum"/>
  <p:tag name="KSO_WM_UNIT_SUBTYPE" val="e"/>
  <p:tag name="KSO_WM_UNIT_FILL_FORE_SCHEMECOLOR_INDEX" val="15"/>
  <p:tag name="KSO_WM_UNIT_FILL_TYPE" val="1"/>
  <p:tag name="KSO_WM_UNIT_LINE_FORE_SCHEMECOLOR_INDEX" val="14"/>
  <p:tag name="KSO_WM_UNIT_LINE_FILL_TYPE" val="2"/>
  <p:tag name="KSO_WM_UNIT_TEXT_FILL_FORE_SCHEMECOLOR_INDEX" val="14"/>
  <p:tag name="KSO_WM_UNIT_TEXT_FILL_TYPE" val="1"/>
  <p:tag name="KSO_WM_UNIT_USESOURCEFORMAT_APPLY" val="1"/>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6509_4*l_h_i*1_3_4"/>
  <p:tag name="KSO_WM_TEMPLATE_CATEGORY" val="diagram"/>
  <p:tag name="KSO_WM_TEMPLATE_INDEX" val="20196509"/>
  <p:tag name="KSO_WM_UNIT_LAYERLEVEL" val="1_1_1"/>
  <p:tag name="KSO_WM_TAG_VERSION" val="1.0"/>
  <p:tag name="KSO_WM_BEAUTIFY_FLAG" val="#wm#"/>
  <p:tag name="KSO_WM_DIAGRAM_GROUP_CODE" val="l1-1"/>
  <p:tag name="KSO_WM_UNIT_TYPE" val="l_h_i"/>
  <p:tag name="KSO_WM_UNIT_INDEX" val="1_3_4"/>
  <p:tag name="KSO_WM_UNIT_COLOR_SCHEME_SHAPE_ID" val="138"/>
  <p:tag name="KSO_WM_UNIT_COLOR_SCHEME_PARENT_PAGE" val="0_4"/>
  <p:tag name="KSO_WM_UNIT_DIAGRAM_MODELTYPE" val="stripeEnum"/>
  <p:tag name="KSO_WM_UNIT_SUBTYPE" val="d"/>
  <p:tag name="KSO_WM_UNIT_TEXT_FILL_FORE_SCHEMECOLOR_INDEX" val="14"/>
  <p:tag name="KSO_WM_UNIT_TEXT_FILL_TYPE" val="1"/>
  <p:tag name="KSO_WM_UNIT_USESOURCEFORMAT_APPLY" val="1"/>
</p:tagLst>
</file>

<file path=ppt/tags/tag164.xml><?xml version="1.0" encoding="utf-8"?>
<p:tagLst xmlns:p="http://schemas.openxmlformats.org/presentationml/2006/main">
  <p:tag name="KSO_WM_UNIT_TEXT_PART_ID_V2" val="d-1-1"/>
  <p:tag name="KSO_WM_UNIT_HIGHLIGHT" val="0"/>
  <p:tag name="KSO_WM_UNIT_COMPATIBLE" val="0"/>
  <p:tag name="KSO_WM_UNIT_DIAGRAM_ISNUMVISUAL" val="0"/>
  <p:tag name="KSO_WM_UNIT_DIAGRAM_ISREFERUNIT" val="0"/>
  <p:tag name="KSO_WM_UNIT_ID" val="diagram20196509_4*l_h_f*1_3_1"/>
  <p:tag name="KSO_WM_TEMPLATE_CATEGORY" val="diagram"/>
  <p:tag name="KSO_WM_TEMPLATE_INDEX" val="20196509"/>
  <p:tag name="KSO_WM_UNIT_LAYERLEVEL" val="1_1_1"/>
  <p:tag name="KSO_WM_TAG_VERSION" val="1.0"/>
  <p:tag name="KSO_WM_BEAUTIFY_FLAG" val="#wm#"/>
  <p:tag name="KSO_WM_UNIT_NOCLEAR" val="0"/>
  <p:tag name="KSO_WM_DIAGRAM_GROUP_CODE" val="l1-1"/>
  <p:tag name="KSO_WM_UNIT_TYPE" val="l_h_f"/>
  <p:tag name="KSO_WM_UNIT_INDEX" val="1_3_1"/>
  <p:tag name="KSO_WM_UNIT_PRESET_TEXT" val="点击此处添加正文，文字是思想的提炼，请言简意赅。"/>
  <p:tag name="KSO_WM_UNIT_VALUE" val="26"/>
  <p:tag name="KSO_WM_UNIT_COLOR_SCHEME_SHAPE_ID" val="135"/>
  <p:tag name="KSO_WM_UNIT_COLOR_SCHEME_PARENT_PAGE" val="0_4"/>
  <p:tag name="KSO_WM_UNIT_DIAGRAM_MODELTYPE" val="stripeEnum"/>
  <p:tag name="KSO_WM_UNIT_TEXT_FILL_FORE_SCHEMECOLOR_INDEX" val="13"/>
  <p:tag name="KSO_WM_UNIT_TEXT_FILL_TYPE" val="1"/>
  <p:tag name="KSO_WM_UNIT_USESOURCEFORMAT_APPLY" val="1"/>
</p:tagLst>
</file>

<file path=ppt/tags/tag165.xml><?xml version="1.0" encoding="utf-8"?>
<p:tagLst xmlns:p="http://schemas.openxmlformats.org/presentationml/2006/main">
  <p:tag name="KSO_WM_UNIT_TEXT_PART_ID_V2" val="c-1-1"/>
  <p:tag name="KSO_WM_UNIT_HIGHLIGHT" val="0"/>
  <p:tag name="KSO_WM_UNIT_COMPATIBLE" val="0"/>
  <p:tag name="KSO_WM_UNIT_DIAGRAM_ISNUMVISUAL" val="0"/>
  <p:tag name="KSO_WM_UNIT_DIAGRAM_ISREFERUNIT" val="0"/>
  <p:tag name="KSO_WM_UNIT_ID" val="diagram20196509_4*l_h_a*1_3_1"/>
  <p:tag name="KSO_WM_TEMPLATE_CATEGORY" val="diagram"/>
  <p:tag name="KSO_WM_TEMPLATE_INDEX" val="20196509"/>
  <p:tag name="KSO_WM_UNIT_LAYERLEVEL" val="1_1_1"/>
  <p:tag name="KSO_WM_TAG_VERSION" val="1.0"/>
  <p:tag name="KSO_WM_BEAUTIFY_FLAG" val="#wm#"/>
  <p:tag name="KSO_WM_UNIT_ISCONTENTSTITLE" val="0"/>
  <p:tag name="KSO_WM_UNIT_NOCLEAR" val="0"/>
  <p:tag name="KSO_WM_DIAGRAM_GROUP_CODE" val="l1-1"/>
  <p:tag name="KSO_WM_UNIT_TYPE" val="l_h_a"/>
  <p:tag name="KSO_WM_UNIT_INDEX" val="1_3_1"/>
  <p:tag name="KSO_WM_UNIT_PRESET_TEXT" val="单击此处添加小标题"/>
  <p:tag name="KSO_WM_UNIT_VALUE" val="11"/>
  <p:tag name="KSO_WM_UNIT_COLOR_SCHEME_SHAPE_ID" val="136"/>
  <p:tag name="KSO_WM_UNIT_COLOR_SCHEME_PARENT_PAGE" val="0_4"/>
  <p:tag name="KSO_WM_UNIT_DIAGRAM_MODELTYPE" val="stripeEnum"/>
  <p:tag name="KSO_WM_UNIT_TEXT_FILL_FORE_SCHEMECOLOR_INDEX" val="13"/>
  <p:tag name="KSO_WM_UNIT_TEXT_FILL_TYPE" val="1"/>
  <p:tag name="KSO_WM_UNIT_USESOURCEFORMAT_APPLY" val="1"/>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6509_4*l_h_i*1_4_1"/>
  <p:tag name="KSO_WM_TEMPLATE_CATEGORY" val="diagram"/>
  <p:tag name="KSO_WM_TEMPLATE_INDEX" val="20196509"/>
  <p:tag name="KSO_WM_UNIT_LAYERLEVEL" val="1_1_1"/>
  <p:tag name="KSO_WM_TAG_VERSION" val="1.0"/>
  <p:tag name="KSO_WM_BEAUTIFY_FLAG" val="#wm#"/>
  <p:tag name="KSO_WM_DIAGRAM_GROUP_CODE" val="l1-1"/>
  <p:tag name="KSO_WM_UNIT_TYPE" val="l_h_i"/>
  <p:tag name="KSO_WM_UNIT_INDEX" val="1_4_1"/>
  <p:tag name="KSO_WM_UNIT_COLOR_SCHEME_SHAPE_ID" val="167"/>
  <p:tag name="KSO_WM_UNIT_COLOR_SCHEME_PARENT_PAGE" val="0_4"/>
  <p:tag name="KSO_WM_UNIT_DIAGRAM_MODELTYPE" val="stripeEnum"/>
  <p:tag name="KSO_WM_UNIT_SUBTYPE" val="c"/>
  <p:tag name="KSO_WM_UNIT_FILL_FORE_SCHEMECOLOR_INDEX" val="14"/>
  <p:tag name="KSO_WM_UNIT_FILL_TYPE" val="1"/>
  <p:tag name="KSO_WM_UNIT_TEXT_FILL_FORE_SCHEMECOLOR_INDEX" val="14"/>
  <p:tag name="KSO_WM_UNIT_TEXT_FILL_TYPE" val="1"/>
  <p:tag name="KSO_WM_UNIT_USESOURCEFORMAT_APPLY" val="1"/>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6509_4*l_h_i*1_4_2"/>
  <p:tag name="KSO_WM_TEMPLATE_CATEGORY" val="diagram"/>
  <p:tag name="KSO_WM_TEMPLATE_INDEX" val="20196509"/>
  <p:tag name="KSO_WM_UNIT_LAYERLEVEL" val="1_1_1"/>
  <p:tag name="KSO_WM_TAG_VERSION" val="1.0"/>
  <p:tag name="KSO_WM_BEAUTIFY_FLAG" val="#wm#"/>
  <p:tag name="KSO_WM_DIAGRAM_GROUP_CODE" val="l1-1"/>
  <p:tag name="KSO_WM_UNIT_TYPE" val="l_h_i"/>
  <p:tag name="KSO_WM_UNIT_INDEX" val="1_4_2"/>
  <p:tag name="KSO_WM_UNIT_COLOR_SCHEME_SHAPE_ID" val="168"/>
  <p:tag name="KSO_WM_UNIT_COLOR_SCHEME_PARENT_PAGE" val="0_4"/>
  <p:tag name="KSO_WM_UNIT_DIAGRAM_MODELTYPE" val="stripeEnum"/>
  <p:tag name="KSO_WM_UNIT_FOIL_COLOR" val="1"/>
  <p:tag name="KSO_WM_UNIT_SUBTYPE" val="b"/>
  <p:tag name="KSO_WM_UNIT_FILL_FORE_SCHEMECOLOR_INDEX" val="14"/>
  <p:tag name="KSO_WM_UNIT_FILL_TYPE" val="1"/>
  <p:tag name="KSO_WM_UNIT_LINE_FORE_SCHEMECOLOR_INDEX" val="15"/>
  <p:tag name="KSO_WM_UNIT_LINE_FILL_TYPE" val="2"/>
  <p:tag name="KSO_WM_UNIT_TEXT_FILL_FORE_SCHEMECOLOR_INDEX" val="14"/>
  <p:tag name="KSO_WM_UNIT_TEXT_FILL_TYPE" val="1"/>
  <p:tag name="KSO_WM_UNIT_USESOURCEFORMAT_APPLY" val="1"/>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6509_4*l_h_i*1_4_3"/>
  <p:tag name="KSO_WM_TEMPLATE_CATEGORY" val="diagram"/>
  <p:tag name="KSO_WM_TEMPLATE_INDEX" val="20196509"/>
  <p:tag name="KSO_WM_UNIT_LAYERLEVEL" val="1_1_1"/>
  <p:tag name="KSO_WM_TAG_VERSION" val="1.0"/>
  <p:tag name="KSO_WM_BEAUTIFY_FLAG" val="#wm#"/>
  <p:tag name="KSO_WM_DIAGRAM_GROUP_CODE" val="l1-1"/>
  <p:tag name="KSO_WM_UNIT_TYPE" val="l_h_i"/>
  <p:tag name="KSO_WM_UNIT_INDEX" val="1_4_3"/>
  <p:tag name="KSO_WM_UNIT_COLOR_SCHEME_SHAPE_ID" val="173"/>
  <p:tag name="KSO_WM_UNIT_COLOR_SCHEME_PARENT_PAGE" val="0_4"/>
  <p:tag name="KSO_WM_UNIT_DIAGRAM_MODELTYPE" val="stripeEnum"/>
  <p:tag name="KSO_WM_UNIT_SUBTYPE" val="e"/>
  <p:tag name="KSO_WM_UNIT_FILL_FORE_SCHEMECOLOR_INDEX" val="15"/>
  <p:tag name="KSO_WM_UNIT_FILL_TYPE" val="1"/>
  <p:tag name="KSO_WM_UNIT_LINE_FORE_SCHEMECOLOR_INDEX" val="14"/>
  <p:tag name="KSO_WM_UNIT_LINE_FILL_TYPE" val="2"/>
  <p:tag name="KSO_WM_UNIT_TEXT_FILL_FORE_SCHEMECOLOR_INDEX" val="14"/>
  <p:tag name="KSO_WM_UNIT_TEXT_FILL_TYPE" val="1"/>
  <p:tag name="KSO_WM_UNIT_USESOURCEFORMAT_APPLY" val="1"/>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6509_4*l_h_i*1_4_4"/>
  <p:tag name="KSO_WM_TEMPLATE_CATEGORY" val="diagram"/>
  <p:tag name="KSO_WM_TEMPLATE_INDEX" val="20196509"/>
  <p:tag name="KSO_WM_UNIT_LAYERLEVEL" val="1_1_1"/>
  <p:tag name="KSO_WM_TAG_VERSION" val="1.0"/>
  <p:tag name="KSO_WM_BEAUTIFY_FLAG" val="#wm#"/>
  <p:tag name="KSO_WM_DIAGRAM_GROUP_CODE" val="l1-1"/>
  <p:tag name="KSO_WM_UNIT_TYPE" val="l_h_i"/>
  <p:tag name="KSO_WM_UNIT_INDEX" val="1_4_4"/>
  <p:tag name="KSO_WM_UNIT_COLOR_SCHEME_SHAPE_ID" val="174"/>
  <p:tag name="KSO_WM_UNIT_COLOR_SCHEME_PARENT_PAGE" val="0_4"/>
  <p:tag name="KSO_WM_UNIT_DIAGRAM_MODELTYPE" val="stripeEnum"/>
  <p:tag name="KSO_WM_UNIT_SUBTYPE" val="d"/>
  <p:tag name="KSO_WM_UNIT_TEXT_FILL_FORE_SCHEMECOLOR_INDEX" val="14"/>
  <p:tag name="KSO_WM_UNIT_TEXT_FILL_TYPE" val="1"/>
  <p:tag name="KSO_WM_UNIT_USESOURCEFORMAT_APPLY"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UNIT_TEXT_PART_ID_V2" val="d-1-1"/>
  <p:tag name="KSO_WM_UNIT_HIGHLIGHT" val="0"/>
  <p:tag name="KSO_WM_UNIT_COMPATIBLE" val="0"/>
  <p:tag name="KSO_WM_UNIT_DIAGRAM_ISNUMVISUAL" val="0"/>
  <p:tag name="KSO_WM_UNIT_DIAGRAM_ISREFERUNIT" val="0"/>
  <p:tag name="KSO_WM_UNIT_ID" val="diagram20196509_4*l_h_f*1_4_1"/>
  <p:tag name="KSO_WM_TEMPLATE_CATEGORY" val="diagram"/>
  <p:tag name="KSO_WM_TEMPLATE_INDEX" val="20196509"/>
  <p:tag name="KSO_WM_UNIT_LAYERLEVEL" val="1_1_1"/>
  <p:tag name="KSO_WM_TAG_VERSION" val="1.0"/>
  <p:tag name="KSO_WM_BEAUTIFY_FLAG" val="#wm#"/>
  <p:tag name="KSO_WM_UNIT_NOCLEAR" val="0"/>
  <p:tag name="KSO_WM_DIAGRAM_GROUP_CODE" val="l1-1"/>
  <p:tag name="KSO_WM_UNIT_TYPE" val="l_h_f"/>
  <p:tag name="KSO_WM_UNIT_INDEX" val="1_4_1"/>
  <p:tag name="KSO_WM_UNIT_PRESET_TEXT" val="点击此处添加正文，文字是思想的提炼，请言简意赅。"/>
  <p:tag name="KSO_WM_UNIT_VALUE" val="26"/>
  <p:tag name="KSO_WM_UNIT_COLOR_SCHEME_SHAPE_ID" val="171"/>
  <p:tag name="KSO_WM_UNIT_COLOR_SCHEME_PARENT_PAGE" val="0_4"/>
  <p:tag name="KSO_WM_UNIT_DIAGRAM_MODELTYPE" val="stripeEnum"/>
  <p:tag name="KSO_WM_UNIT_TEXT_FILL_FORE_SCHEMECOLOR_INDEX" val="13"/>
  <p:tag name="KSO_WM_UNIT_TEXT_FILL_TYPE" val="1"/>
  <p:tag name="KSO_WM_UNIT_USESOURCEFORMAT_APPLY" val="1"/>
</p:tagLst>
</file>

<file path=ppt/tags/tag171.xml><?xml version="1.0" encoding="utf-8"?>
<p:tagLst xmlns:p="http://schemas.openxmlformats.org/presentationml/2006/main">
  <p:tag name="KSO_WM_UNIT_TEXT_PART_ID_V2" val="c-1-1"/>
  <p:tag name="KSO_WM_UNIT_HIGHLIGHT" val="0"/>
  <p:tag name="KSO_WM_UNIT_COMPATIBLE" val="0"/>
  <p:tag name="KSO_WM_UNIT_DIAGRAM_ISNUMVISUAL" val="0"/>
  <p:tag name="KSO_WM_UNIT_DIAGRAM_ISREFERUNIT" val="0"/>
  <p:tag name="KSO_WM_UNIT_ID" val="diagram20196509_4*l_h_a*1_4_1"/>
  <p:tag name="KSO_WM_TEMPLATE_CATEGORY" val="diagram"/>
  <p:tag name="KSO_WM_TEMPLATE_INDEX" val="20196509"/>
  <p:tag name="KSO_WM_UNIT_LAYERLEVEL" val="1_1_1"/>
  <p:tag name="KSO_WM_TAG_VERSION" val="1.0"/>
  <p:tag name="KSO_WM_BEAUTIFY_FLAG" val="#wm#"/>
  <p:tag name="KSO_WM_UNIT_ISCONTENTSTITLE" val="0"/>
  <p:tag name="KSO_WM_UNIT_NOCLEAR" val="0"/>
  <p:tag name="KSO_WM_DIAGRAM_GROUP_CODE" val="l1-1"/>
  <p:tag name="KSO_WM_UNIT_TYPE" val="l_h_a"/>
  <p:tag name="KSO_WM_UNIT_INDEX" val="1_4_1"/>
  <p:tag name="KSO_WM_UNIT_PRESET_TEXT" val="单击此处添加小标题"/>
  <p:tag name="KSO_WM_UNIT_VALUE" val="11"/>
  <p:tag name="KSO_WM_UNIT_COLOR_SCHEME_SHAPE_ID" val="172"/>
  <p:tag name="KSO_WM_UNIT_COLOR_SCHEME_PARENT_PAGE" val="0_4"/>
  <p:tag name="KSO_WM_UNIT_DIAGRAM_MODELTYPE" val="stripeEnum"/>
  <p:tag name="KSO_WM_UNIT_TEXT_FILL_FORE_SCHEMECOLOR_INDEX" val="13"/>
  <p:tag name="KSO_WM_UNIT_TEXT_FILL_TYPE" val="1"/>
  <p:tag name="KSO_WM_UNIT_USESOURCEFORMAT_APPLY" val="1"/>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6509_4*l_h_i*1_5_1"/>
  <p:tag name="KSO_WM_TEMPLATE_CATEGORY" val="diagram"/>
  <p:tag name="KSO_WM_TEMPLATE_INDEX" val="20196509"/>
  <p:tag name="KSO_WM_UNIT_LAYERLEVEL" val="1_1_1"/>
  <p:tag name="KSO_WM_TAG_VERSION" val="1.0"/>
  <p:tag name="KSO_WM_BEAUTIFY_FLAG" val="#wm#"/>
  <p:tag name="KSO_WM_DIAGRAM_GROUP_CODE" val="l1-1"/>
  <p:tag name="KSO_WM_UNIT_TYPE" val="l_h_i"/>
  <p:tag name="KSO_WM_UNIT_INDEX" val="1_5_1"/>
  <p:tag name="KSO_WM_UNIT_COLOR_SCHEME_SHAPE_ID" val="176"/>
  <p:tag name="KSO_WM_UNIT_COLOR_SCHEME_PARENT_PAGE" val="0_4"/>
  <p:tag name="KSO_WM_UNIT_DIAGRAM_MODELTYPE" val="stripeEnum"/>
  <p:tag name="KSO_WM_UNIT_SUBTYPE" val="c"/>
  <p:tag name="KSO_WM_UNIT_FILL_FORE_SCHEMECOLOR_INDEX" val="14"/>
  <p:tag name="KSO_WM_UNIT_FILL_TYPE" val="1"/>
  <p:tag name="KSO_WM_UNIT_TEXT_FILL_FORE_SCHEMECOLOR_INDEX" val="14"/>
  <p:tag name="KSO_WM_UNIT_TEXT_FILL_TYPE" val="1"/>
  <p:tag name="KSO_WM_UNIT_USESOURCEFORMAT_APPLY" val="1"/>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6509_4*l_h_i*1_5_2"/>
  <p:tag name="KSO_WM_TEMPLATE_CATEGORY" val="diagram"/>
  <p:tag name="KSO_WM_TEMPLATE_INDEX" val="20196509"/>
  <p:tag name="KSO_WM_UNIT_LAYERLEVEL" val="1_1_1"/>
  <p:tag name="KSO_WM_TAG_VERSION" val="1.0"/>
  <p:tag name="KSO_WM_BEAUTIFY_FLAG" val="#wm#"/>
  <p:tag name="KSO_WM_DIAGRAM_GROUP_CODE" val="l1-1"/>
  <p:tag name="KSO_WM_UNIT_TYPE" val="l_h_i"/>
  <p:tag name="KSO_WM_UNIT_INDEX" val="1_5_2"/>
  <p:tag name="KSO_WM_UNIT_COLOR_SCHEME_SHAPE_ID" val="177"/>
  <p:tag name="KSO_WM_UNIT_COLOR_SCHEME_PARENT_PAGE" val="0_4"/>
  <p:tag name="KSO_WM_UNIT_DIAGRAM_MODELTYPE" val="stripeEnum"/>
  <p:tag name="KSO_WM_UNIT_FOIL_COLOR" val="1"/>
  <p:tag name="KSO_WM_UNIT_SUBTYPE" val="b"/>
  <p:tag name="KSO_WM_UNIT_FILL_FORE_SCHEMECOLOR_INDEX" val="14"/>
  <p:tag name="KSO_WM_UNIT_FILL_TYPE" val="1"/>
  <p:tag name="KSO_WM_UNIT_LINE_FORE_SCHEMECOLOR_INDEX" val="15"/>
  <p:tag name="KSO_WM_UNIT_LINE_FILL_TYPE" val="2"/>
  <p:tag name="KSO_WM_UNIT_TEXT_FILL_FORE_SCHEMECOLOR_INDEX" val="14"/>
  <p:tag name="KSO_WM_UNIT_TEXT_FILL_TYPE" val="1"/>
  <p:tag name="KSO_WM_UNIT_USESOURCEFORMAT_APPLY" val="1"/>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6509_4*l_h_i*1_5_3"/>
  <p:tag name="KSO_WM_TEMPLATE_CATEGORY" val="diagram"/>
  <p:tag name="KSO_WM_TEMPLATE_INDEX" val="20196509"/>
  <p:tag name="KSO_WM_UNIT_LAYERLEVEL" val="1_1_1"/>
  <p:tag name="KSO_WM_TAG_VERSION" val="1.0"/>
  <p:tag name="KSO_WM_BEAUTIFY_FLAG" val="#wm#"/>
  <p:tag name="KSO_WM_DIAGRAM_GROUP_CODE" val="l1-1"/>
  <p:tag name="KSO_WM_UNIT_TYPE" val="l_h_i"/>
  <p:tag name="KSO_WM_UNIT_INDEX" val="1_5_3"/>
  <p:tag name="KSO_WM_UNIT_COLOR_SCHEME_SHAPE_ID" val="182"/>
  <p:tag name="KSO_WM_UNIT_COLOR_SCHEME_PARENT_PAGE" val="0_4"/>
  <p:tag name="KSO_WM_UNIT_DIAGRAM_MODELTYPE" val="stripeEnum"/>
  <p:tag name="KSO_WM_UNIT_SUBTYPE" val="e"/>
  <p:tag name="KSO_WM_UNIT_FILL_FORE_SCHEMECOLOR_INDEX" val="15"/>
  <p:tag name="KSO_WM_UNIT_FILL_TYPE" val="1"/>
  <p:tag name="KSO_WM_UNIT_LINE_FORE_SCHEMECOLOR_INDEX" val="14"/>
  <p:tag name="KSO_WM_UNIT_LINE_FILL_TYPE" val="2"/>
  <p:tag name="KSO_WM_UNIT_TEXT_FILL_FORE_SCHEMECOLOR_INDEX" val="14"/>
  <p:tag name="KSO_WM_UNIT_TEXT_FILL_TYPE" val="1"/>
  <p:tag name="KSO_WM_UNIT_USESOURCEFORMAT_APPLY" val="1"/>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6509_4*l_h_i*1_5_4"/>
  <p:tag name="KSO_WM_TEMPLATE_CATEGORY" val="diagram"/>
  <p:tag name="KSO_WM_TEMPLATE_INDEX" val="20196509"/>
  <p:tag name="KSO_WM_UNIT_LAYERLEVEL" val="1_1_1"/>
  <p:tag name="KSO_WM_TAG_VERSION" val="1.0"/>
  <p:tag name="KSO_WM_BEAUTIFY_FLAG" val="#wm#"/>
  <p:tag name="KSO_WM_DIAGRAM_GROUP_CODE" val="l1-1"/>
  <p:tag name="KSO_WM_UNIT_TYPE" val="l_h_i"/>
  <p:tag name="KSO_WM_UNIT_INDEX" val="1_5_4"/>
  <p:tag name="KSO_WM_UNIT_COLOR_SCHEME_SHAPE_ID" val="183"/>
  <p:tag name="KSO_WM_UNIT_COLOR_SCHEME_PARENT_PAGE" val="0_4"/>
  <p:tag name="KSO_WM_UNIT_DIAGRAM_MODELTYPE" val="stripeEnum"/>
  <p:tag name="KSO_WM_UNIT_SUBTYPE" val="d"/>
  <p:tag name="KSO_WM_UNIT_TEXT_FILL_FORE_SCHEMECOLOR_INDEX" val="14"/>
  <p:tag name="KSO_WM_UNIT_TEXT_FILL_TYPE" val="1"/>
  <p:tag name="KSO_WM_UNIT_USESOURCEFORMAT_APPLY" val="1"/>
</p:tagLst>
</file>

<file path=ppt/tags/tag176.xml><?xml version="1.0" encoding="utf-8"?>
<p:tagLst xmlns:p="http://schemas.openxmlformats.org/presentationml/2006/main">
  <p:tag name="KSO_WM_UNIT_TEXT_PART_ID_V2" val="d-1-1"/>
  <p:tag name="KSO_WM_UNIT_HIGHLIGHT" val="0"/>
  <p:tag name="KSO_WM_UNIT_COMPATIBLE" val="0"/>
  <p:tag name="KSO_WM_UNIT_DIAGRAM_ISNUMVISUAL" val="0"/>
  <p:tag name="KSO_WM_UNIT_DIAGRAM_ISREFERUNIT" val="0"/>
  <p:tag name="KSO_WM_UNIT_ID" val="diagram20196509_4*l_h_f*1_5_1"/>
  <p:tag name="KSO_WM_TEMPLATE_CATEGORY" val="diagram"/>
  <p:tag name="KSO_WM_TEMPLATE_INDEX" val="20196509"/>
  <p:tag name="KSO_WM_UNIT_LAYERLEVEL" val="1_1_1"/>
  <p:tag name="KSO_WM_TAG_VERSION" val="1.0"/>
  <p:tag name="KSO_WM_BEAUTIFY_FLAG" val="#wm#"/>
  <p:tag name="KSO_WM_UNIT_NOCLEAR" val="0"/>
  <p:tag name="KSO_WM_DIAGRAM_GROUP_CODE" val="l1-1"/>
  <p:tag name="KSO_WM_UNIT_TYPE" val="l_h_f"/>
  <p:tag name="KSO_WM_UNIT_INDEX" val="1_5_1"/>
  <p:tag name="KSO_WM_UNIT_PRESET_TEXT" val="点击此处添加正文，文字是思想的提炼，请言简意赅。"/>
  <p:tag name="KSO_WM_UNIT_VALUE" val="26"/>
  <p:tag name="KSO_WM_UNIT_COLOR_SCHEME_SHAPE_ID" val="180"/>
  <p:tag name="KSO_WM_UNIT_COLOR_SCHEME_PARENT_PAGE" val="0_4"/>
  <p:tag name="KSO_WM_UNIT_DIAGRAM_MODELTYPE" val="stripeEnum"/>
  <p:tag name="KSO_WM_UNIT_TEXT_FILL_FORE_SCHEMECOLOR_INDEX" val="13"/>
  <p:tag name="KSO_WM_UNIT_TEXT_FILL_TYPE" val="1"/>
  <p:tag name="KSO_WM_UNIT_USESOURCEFORMAT_APPLY" val="1"/>
</p:tagLst>
</file>

<file path=ppt/tags/tag177.xml><?xml version="1.0" encoding="utf-8"?>
<p:tagLst xmlns:p="http://schemas.openxmlformats.org/presentationml/2006/main">
  <p:tag name="KSO_WM_UNIT_TEXT_PART_ID_V2" val="c-1-1"/>
  <p:tag name="KSO_WM_UNIT_HIGHLIGHT" val="0"/>
  <p:tag name="KSO_WM_UNIT_COMPATIBLE" val="0"/>
  <p:tag name="KSO_WM_UNIT_DIAGRAM_ISNUMVISUAL" val="0"/>
  <p:tag name="KSO_WM_UNIT_DIAGRAM_ISREFERUNIT" val="0"/>
  <p:tag name="KSO_WM_UNIT_ID" val="diagram20196509_4*l_h_a*1_5_1"/>
  <p:tag name="KSO_WM_TEMPLATE_CATEGORY" val="diagram"/>
  <p:tag name="KSO_WM_TEMPLATE_INDEX" val="20196509"/>
  <p:tag name="KSO_WM_UNIT_LAYERLEVEL" val="1_1_1"/>
  <p:tag name="KSO_WM_TAG_VERSION" val="1.0"/>
  <p:tag name="KSO_WM_BEAUTIFY_FLAG" val="#wm#"/>
  <p:tag name="KSO_WM_UNIT_ISCONTENTSTITLE" val="0"/>
  <p:tag name="KSO_WM_UNIT_NOCLEAR" val="0"/>
  <p:tag name="KSO_WM_DIAGRAM_GROUP_CODE" val="l1-1"/>
  <p:tag name="KSO_WM_UNIT_TYPE" val="l_h_a"/>
  <p:tag name="KSO_WM_UNIT_INDEX" val="1_5_1"/>
  <p:tag name="KSO_WM_UNIT_PRESET_TEXT" val="单击此处添加小标题"/>
  <p:tag name="KSO_WM_UNIT_VALUE" val="11"/>
  <p:tag name="KSO_WM_UNIT_COLOR_SCHEME_SHAPE_ID" val="181"/>
  <p:tag name="KSO_WM_UNIT_COLOR_SCHEME_PARENT_PAGE" val="0_4"/>
  <p:tag name="KSO_WM_UNIT_DIAGRAM_MODELTYPE" val="stripeEnum"/>
  <p:tag name="KSO_WM_UNIT_TEXT_FILL_FORE_SCHEMECOLOR_INDEX" val="13"/>
  <p:tag name="KSO_WM_UNIT_TEXT_FILL_TYPE" val="1"/>
  <p:tag name="KSO_WM_UNIT_USESOURCEFORMAT_APPLY" val="1"/>
</p:tagLst>
</file>

<file path=ppt/tags/tag178.xml><?xml version="1.0" encoding="utf-8"?>
<p:tagLst xmlns:p="http://schemas.openxmlformats.org/presentationml/2006/main">
  <p:tag name="KSO_WM_BEAUTIFY_FLAG" val="#wm#"/>
  <p:tag name="KSO_WM_TEMPLATE_CATEGORY" val="custom"/>
  <p:tag name="KSO_WM_TEMPLATE_INDEX" val="20187308"/>
</p:tagLst>
</file>

<file path=ppt/tags/tag179.xml><?xml version="1.0" encoding="utf-8"?>
<p:tagLst xmlns:p="http://schemas.openxmlformats.org/presentationml/2006/main">
  <p:tag name="KSO_WM_BEAUTIFY_FLAG" val="#wm#"/>
  <p:tag name="KSO_WM_TEMPLATE_CATEGORY" val="custom"/>
  <p:tag name="KSO_WM_TEMPLATE_INDEX" val="20187308"/>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BEAUTIFY_FLAG" val="#wm#"/>
  <p:tag name="KSO_WM_TEMPLATE_CATEGORY" val="custom"/>
  <p:tag name="KSO_WM_TEMPLATE_INDEX" val="20187308"/>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63.xml><?xml version="1.0" encoding="utf-8"?>
<p:tagLst xmlns:p="http://schemas.openxmlformats.org/presentationml/2006/main">
  <p:tag name="KSO_WM_BEAUTIFY_FLAG" val="#wm#"/>
  <p:tag name="KSO_WM_TEMPLATE_CATEGORY" val="custom"/>
  <p:tag name="KSO_WM_TEMPLATE_INDEX" val="20187308"/>
</p:tagLst>
</file>

<file path=ppt/tags/tag64.xml><?xml version="1.0" encoding="utf-8"?>
<p:tagLst xmlns:p="http://schemas.openxmlformats.org/presentationml/2006/main">
  <p:tag name="KSO_WM_BEAUTIFY_FLAG" val="#wm#"/>
  <p:tag name="KSO_WM_TEMPLATE_CATEGORY" val="custom"/>
  <p:tag name="KSO_WM_TEMPLATE_INDEX" val="20187308"/>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6598_1*i*1"/>
  <p:tag name="KSO_WM_TEMPLATE_CATEGORY" val="diagram"/>
  <p:tag name="KSO_WM_TEMPLATE_INDEX" val="20196598"/>
  <p:tag name="KSO_WM_UNIT_LAYERLEVEL" val="1"/>
  <p:tag name="KSO_WM_TAG_VERSION" val="1.0"/>
  <p:tag name="KSO_WM_BEAUTIFY_FLAG" val="#wm#"/>
  <p:tag name="KSO_WM_UNIT_COLOR_SCHEME_SHAPE_ID" val="3"/>
  <p:tag name="KSO_WM_UNIT_COLOR_SCHEME_PARENT_PAGE" val="0_1"/>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5"/>
  <p:tag name="KSO_WM_UNIT_ID" val="diagram20196598_1*i*25"/>
  <p:tag name="KSO_WM_TEMPLATE_CATEGORY" val="diagram"/>
  <p:tag name="KSO_WM_TEMPLATE_INDEX" val="20196598"/>
  <p:tag name="KSO_WM_UNIT_LAYERLEVEL" val="1"/>
  <p:tag name="KSO_WM_TAG_VERSION" val="1.0"/>
  <p:tag name="KSO_WM_BEAUTIFY_FLAG" val="#wm#"/>
  <p:tag name="KSO_WM_UNIT_COLOR_SCHEME_SHAPE_ID" val="68"/>
  <p:tag name="KSO_WM_UNIT_COLOR_SCHEME_PARENT_PAGE" val="0_1"/>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6"/>
  <p:tag name="KSO_WM_UNIT_ID" val="diagram20196598_1*i*26"/>
  <p:tag name="KSO_WM_TEMPLATE_CATEGORY" val="diagram"/>
  <p:tag name="KSO_WM_TEMPLATE_INDEX" val="20196598"/>
  <p:tag name="KSO_WM_UNIT_LAYERLEVEL" val="1"/>
  <p:tag name="KSO_WM_TAG_VERSION" val="1.0"/>
  <p:tag name="KSO_WM_BEAUTIFY_FLAG" val="#wm#"/>
  <p:tag name="KSO_WM_UNIT_COLOR_SCHEME_SHAPE_ID" val="25"/>
  <p:tag name="KSO_WM_UNIT_COLOR_SCHEME_PARENT_PAGE" val="0_1"/>
  <p:tag name="KSO_WM_UNIT_FOIL_COLOR" val="1"/>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8"/>
  <p:tag name="KSO_WM_UNIT_ID" val="diagram20196598_1*i*28"/>
  <p:tag name="KSO_WM_TEMPLATE_CATEGORY" val="diagram"/>
  <p:tag name="KSO_WM_TEMPLATE_INDEX" val="20196598"/>
  <p:tag name="KSO_WM_UNIT_LAYERLEVEL" val="1"/>
  <p:tag name="KSO_WM_TAG_VERSION" val="1.0"/>
  <p:tag name="KSO_WM_BEAUTIFY_FLAG" val="#wm#"/>
  <p:tag name="KSO_WM_UNIT_COLOR_SCHEME_SHAPE_ID" val="70"/>
  <p:tag name="KSO_WM_UNIT_COLOR_SCHEME_PARENT_PAGE" val="0_1"/>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8"/>
  <p:tag name="KSO_WM_UNIT_ID" val="diagram20196598_1*i*28"/>
  <p:tag name="KSO_WM_TEMPLATE_CATEGORY" val="diagram"/>
  <p:tag name="KSO_WM_TEMPLATE_INDEX" val="20196598"/>
  <p:tag name="KSO_WM_UNIT_LAYERLEVEL" val="1"/>
  <p:tag name="KSO_WM_TAG_VERSION" val="1.0"/>
  <p:tag name="KSO_WM_BEAUTIFY_FLAG" val="#wm#"/>
  <p:tag name="KSO_WM_UNIT_COLOR_SCHEME_SHAPE_ID" val="70"/>
  <p:tag name="KSO_WM_UNIT_COLOR_SCHEME_PARENT_PAGE" val="0_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1"/>
  <p:tag name="KSO_WM_UNIT_ID" val="diagram20196598_1*i*31"/>
  <p:tag name="KSO_WM_TEMPLATE_CATEGORY" val="diagram"/>
  <p:tag name="KSO_WM_TEMPLATE_INDEX" val="20196598"/>
  <p:tag name="KSO_WM_UNIT_LAYERLEVEL" val="1"/>
  <p:tag name="KSO_WM_TAG_VERSION" val="1.0"/>
  <p:tag name="KSO_WM_BEAUTIFY_FLAG" val="#wm#"/>
  <p:tag name="KSO_WM_UNIT_COLOR_SCHEME_SHAPE_ID" val="73"/>
  <p:tag name="KSO_WM_UNIT_COLOR_SCHEME_PARENT_PAGE" val="0_1"/>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1"/>
  <p:tag name="KSO_WM_UNIT_ID" val="diagram20196598_1*i*31"/>
  <p:tag name="KSO_WM_TEMPLATE_CATEGORY" val="diagram"/>
  <p:tag name="KSO_WM_TEMPLATE_INDEX" val="20196598"/>
  <p:tag name="KSO_WM_UNIT_LAYERLEVEL" val="1"/>
  <p:tag name="KSO_WM_TAG_VERSION" val="1.0"/>
  <p:tag name="KSO_WM_BEAUTIFY_FLAG" val="#wm#"/>
  <p:tag name="KSO_WM_UNIT_COLOR_SCHEME_SHAPE_ID" val="73"/>
  <p:tag name="KSO_WM_UNIT_COLOR_SCHEME_PARENT_PAGE" val="0_1"/>
</p:tagLst>
</file>

<file path=ppt/tags/tag72.xml><?xml version="1.0" encoding="utf-8"?>
<p:tagLst xmlns:p="http://schemas.openxmlformats.org/presentationml/2006/main">
  <p:tag name="KSO_WM_BEAUTIFY_FLAG" val="#wm#"/>
  <p:tag name="KSO_WM_TEMPLATE_CATEGORY" val="custom"/>
  <p:tag name="KSO_WM_TEMPLATE_INDEX" val="20187308"/>
</p:tagLst>
</file>

<file path=ppt/tags/tag73.xml><?xml version="1.0" encoding="utf-8"?>
<p:tagLst xmlns:p="http://schemas.openxmlformats.org/presentationml/2006/main">
  <p:tag name="KSO_WM_TEMPLATE_CATEGORY" val="diagram"/>
  <p:tag name="KSO_WM_TEMPLATE_INDEX" val="20187804"/>
  <p:tag name="KSO_WM_UNIT_TYPE" val="r_i"/>
  <p:tag name="KSO_WM_UNIT_INDEX" val="1_11"/>
  <p:tag name="KSO_WM_UNIT_ID" val="diagram20187804_2*r_i*1_11"/>
  <p:tag name="KSO_WM_UNIT_LAYERLEVEL" val="1_1"/>
  <p:tag name="KSO_WM_BEAUTIFY_FLAG" val="#wm#"/>
  <p:tag name="KSO_WM_TAG_VERSION" val="1.0"/>
  <p:tag name="KSO_WM_DIAGRAM_GROUP_CODE" val="r1-1"/>
  <p:tag name="KSO_WM_UNIT_HIGHLIGHT" val="0"/>
  <p:tag name="KSO_WM_UNIT_COMPATIBLE" val="0"/>
  <p:tag name="KSO_WM_UNIT_DIAGRAM_ISNUMVISUAL" val="0"/>
  <p:tag name="KSO_WM_UNIT_DIAGRAM_ISREFERUNIT" val="0"/>
  <p:tag name="KSO_WM_UNIT_DIAGRAM_CONTRAST_TITLE_CNT" val="2"/>
  <p:tag name="KSO_WM_UNIT_DIAGRAM_DIMENSION_TITLE_CNT" val="2"/>
  <p:tag name="KSO_WM_UNIT_FILL_FORE_SCHEMECOLOR_INDEX" val="5"/>
  <p:tag name="KSO_WM_UNIT_FILL_TYPE" val="1"/>
  <p:tag name="KSO_WM_UNIT_TEXT_FILL_FORE_SCHEMECOLOR_INDEX" val="13"/>
  <p:tag name="KSO_WM_UNIT_TEXT_FILL_TYPE" val="1"/>
  <p:tag name="KSO_WM_UNIT_USESOURCEFORMAT_APPLY" val="1"/>
</p:tagLst>
</file>

<file path=ppt/tags/tag74.xml><?xml version="1.0" encoding="utf-8"?>
<p:tagLst xmlns:p="http://schemas.openxmlformats.org/presentationml/2006/main">
  <p:tag name="KSO_WM_TEMPLATE_CATEGORY" val="diagram"/>
  <p:tag name="KSO_WM_TEMPLATE_INDEX" val="20187804"/>
  <p:tag name="KSO_WM_UNIT_TYPE" val="r_i"/>
  <p:tag name="KSO_WM_UNIT_INDEX" val="1_1"/>
  <p:tag name="KSO_WM_UNIT_ID" val="diagram20187804_2*r_i*1_1"/>
  <p:tag name="KSO_WM_UNIT_LAYERLEVEL" val="1_1"/>
  <p:tag name="KSO_WM_BEAUTIFY_FLAG" val="#wm#"/>
  <p:tag name="KSO_WM_TAG_VERSION" val="1.0"/>
  <p:tag name="KSO_WM_DIAGRAM_GROUP_CODE" val="r1-1"/>
  <p:tag name="KSO_WM_UNIT_HIGHLIGHT" val="0"/>
  <p:tag name="KSO_WM_UNIT_COMPATIBLE" val="0"/>
  <p:tag name="KSO_WM_UNIT_DIAGRAM_ISNUMVISUAL" val="0"/>
  <p:tag name="KSO_WM_UNIT_DIAGRAM_ISREFERUNIT" val="0"/>
  <p:tag name="KSO_WM_UNIT_DIAGRAM_CONTRAST_TITLE_CNT" val="2"/>
  <p:tag name="KSO_WM_UNIT_DIAGRAM_DIMENSION_TITLE_CNT" val="2"/>
  <p:tag name="KSO_WM_UNIT_FILL_FORE_SCHEMECOLOR_INDEX" val="6"/>
  <p:tag name="KSO_WM_UNIT_FILL_TYPE" val="1"/>
  <p:tag name="KSO_WM_UNIT_TEXT_FILL_FORE_SCHEMECOLOR_INDEX" val="13"/>
  <p:tag name="KSO_WM_UNIT_TEXT_FILL_TYPE" val="1"/>
  <p:tag name="KSO_WM_UNIT_USESOURCEFORMAT_APPLY" val="1"/>
</p:tagLst>
</file>

<file path=ppt/tags/tag75.xml><?xml version="1.0" encoding="utf-8"?>
<p:tagLst xmlns:p="http://schemas.openxmlformats.org/presentationml/2006/main">
  <p:tag name="KSO_WM_TEMPLATE_CATEGORY" val="diagram"/>
  <p:tag name="KSO_WM_TEMPLATE_INDEX" val="20187804"/>
  <p:tag name="KSO_WM_UNIT_TYPE" val="r_i"/>
  <p:tag name="KSO_WM_UNIT_INDEX" val="1_18"/>
  <p:tag name="KSO_WM_UNIT_ID" val="diagram20187804_2*r_i*1_18"/>
  <p:tag name="KSO_WM_UNIT_LAYERLEVEL" val="1_1"/>
  <p:tag name="KSO_WM_BEAUTIFY_FLAG" val="#wm#"/>
  <p:tag name="KSO_WM_TAG_VERSION" val="1.0"/>
  <p:tag name="KSO_WM_DIAGRAM_GROUP_CODE" val="r1-1"/>
  <p:tag name="KSO_WM_UNIT_HIGHLIGHT" val="0"/>
  <p:tag name="KSO_WM_UNIT_COMPATIBLE" val="0"/>
  <p:tag name="KSO_WM_UNIT_DIAGRAM_ISNUMVISUAL" val="0"/>
  <p:tag name="KSO_WM_UNIT_DIAGRAM_ISREFERUNIT" val="0"/>
  <p:tag name="KSO_WM_UNIT_DIAGRAM_CONTRAST_TITLE_CNT" val="2"/>
  <p:tag name="KSO_WM_UNIT_DIAGRAM_DIMENSION_TITLE_CNT" val="2"/>
  <p:tag name="KSO_WM_UNIT_FILL_FORE_SCHEMECOLOR_INDEX" val="14"/>
  <p:tag name="KSO_WM_UNIT_FILL_TYPE" val="1"/>
  <p:tag name="KSO_WM_UNIT_TEXT_FILL_FORE_SCHEMECOLOR_INDEX" val="13"/>
  <p:tag name="KSO_WM_UNIT_TEXT_FILL_TYPE" val="1"/>
  <p:tag name="KSO_WM_UNIT_USESOURCEFORMAT_APPLY" val="1"/>
</p:tagLst>
</file>

<file path=ppt/tags/tag76.xml><?xml version="1.0" encoding="utf-8"?>
<p:tagLst xmlns:p="http://schemas.openxmlformats.org/presentationml/2006/main">
  <p:tag name="KSO_WM_TEMPLATE_CATEGORY" val="diagram"/>
  <p:tag name="KSO_WM_TEMPLATE_INDEX" val="20187804"/>
  <p:tag name="KSO_WM_UNIT_TYPE" val="r_i"/>
  <p:tag name="KSO_WM_UNIT_INDEX" val="1_17"/>
  <p:tag name="KSO_WM_UNIT_ID" val="diagram20187804_2*r_i*1_17"/>
  <p:tag name="KSO_WM_UNIT_LAYERLEVEL" val="1_1"/>
  <p:tag name="KSO_WM_BEAUTIFY_FLAG" val="#wm#"/>
  <p:tag name="KSO_WM_TAG_VERSION" val="1.0"/>
  <p:tag name="KSO_WM_DIAGRAM_GROUP_CODE" val="r1-1"/>
  <p:tag name="KSO_WM_UNIT_HIGHLIGHT" val="0"/>
  <p:tag name="KSO_WM_UNIT_COMPATIBLE" val="0"/>
  <p:tag name="KSO_WM_UNIT_DIAGRAM_ISNUMVISUAL" val="0"/>
  <p:tag name="KSO_WM_UNIT_DIAGRAM_ISREFERUNIT" val="0"/>
  <p:tag name="KSO_WM_UNIT_DIAGRAM_CONTRAST_TITLE_CNT" val="2"/>
  <p:tag name="KSO_WM_UNIT_DIAGRAM_DIMENSION_TITLE_CNT" val="2"/>
  <p:tag name="KSO_WM_UNIT_FILL_FORE_SCHEMECOLOR_INDEX" val="14"/>
  <p:tag name="KSO_WM_UNIT_FILL_TYPE" val="1"/>
  <p:tag name="KSO_WM_UNIT_TEXT_FILL_FORE_SCHEMECOLOR_INDEX" val="13"/>
  <p:tag name="KSO_WM_UNIT_TEXT_FILL_TYPE" val="1"/>
  <p:tag name="KSO_WM_UNIT_USESOURCEFORMAT_APPLY" val="1"/>
</p:tagLst>
</file>

<file path=ppt/tags/tag77.xml><?xml version="1.0" encoding="utf-8"?>
<p:tagLst xmlns:p="http://schemas.openxmlformats.org/presentationml/2006/main">
  <p:tag name="KSO_WM_TEMPLATE_CATEGORY" val="diagram"/>
  <p:tag name="KSO_WM_TEMPLATE_INDEX" val="20187804"/>
  <p:tag name="KSO_WM_UNIT_TYPE" val="r_i"/>
  <p:tag name="KSO_WM_UNIT_INDEX" val="1_16"/>
  <p:tag name="KSO_WM_UNIT_ID" val="diagram20187804_2*r_i*1_16"/>
  <p:tag name="KSO_WM_UNIT_LAYERLEVEL" val="1_1"/>
  <p:tag name="KSO_WM_BEAUTIFY_FLAG" val="#wm#"/>
  <p:tag name="KSO_WM_TAG_VERSION" val="1.0"/>
  <p:tag name="KSO_WM_DIAGRAM_GROUP_CODE" val="r1-1"/>
  <p:tag name="KSO_WM_UNIT_HIGHLIGHT" val="0"/>
  <p:tag name="KSO_WM_UNIT_COMPATIBLE" val="0"/>
  <p:tag name="KSO_WM_UNIT_DIAGRAM_ISNUMVISUAL" val="0"/>
  <p:tag name="KSO_WM_UNIT_DIAGRAM_ISREFERUNIT" val="0"/>
  <p:tag name="KSO_WM_UNIT_DIAGRAM_CONTRAST_TITLE_CNT" val="2"/>
  <p:tag name="KSO_WM_UNIT_DIAGRAM_DIMENSION_TITLE_CNT" val="2"/>
  <p:tag name="KSO_WM_UNIT_FILL_FORE_SCHEMECOLOR_INDEX" val="14"/>
  <p:tag name="KSO_WM_UNIT_FILL_TYPE" val="1"/>
  <p:tag name="KSO_WM_UNIT_TEXT_FILL_FORE_SCHEMECOLOR_INDEX" val="13"/>
  <p:tag name="KSO_WM_UNIT_TEXT_FILL_TYPE" val="1"/>
  <p:tag name="KSO_WM_UNIT_USESOURCEFORMAT_APPLY" val="1"/>
</p:tagLst>
</file>

<file path=ppt/tags/tag78.xml><?xml version="1.0" encoding="utf-8"?>
<p:tagLst xmlns:p="http://schemas.openxmlformats.org/presentationml/2006/main">
  <p:tag name="KSO_WM_TEMPLATE_CATEGORY" val="diagram"/>
  <p:tag name="KSO_WM_TEMPLATE_INDEX" val="20187804"/>
  <p:tag name="KSO_WM_UNIT_TYPE" val="r_i"/>
  <p:tag name="KSO_WM_UNIT_INDEX" val="1_15"/>
  <p:tag name="KSO_WM_UNIT_ID" val="diagram20187804_2*r_i*1_15"/>
  <p:tag name="KSO_WM_UNIT_LAYERLEVEL" val="1_1"/>
  <p:tag name="KSO_WM_BEAUTIFY_FLAG" val="#wm#"/>
  <p:tag name="KSO_WM_TAG_VERSION" val="1.0"/>
  <p:tag name="KSO_WM_DIAGRAM_GROUP_CODE" val="r1-1"/>
  <p:tag name="KSO_WM_UNIT_HIGHLIGHT" val="0"/>
  <p:tag name="KSO_WM_UNIT_COMPATIBLE" val="0"/>
  <p:tag name="KSO_WM_UNIT_DIAGRAM_ISNUMVISUAL" val="0"/>
  <p:tag name="KSO_WM_UNIT_DIAGRAM_ISREFERUNIT" val="0"/>
  <p:tag name="KSO_WM_UNIT_DIAGRAM_CONTRAST_TITLE_CNT" val="2"/>
  <p:tag name="KSO_WM_UNIT_DIAGRAM_DIMENSION_TITLE_CNT" val="2"/>
  <p:tag name="KSO_WM_UNIT_FILL_FORE_SCHEMECOLOR_INDEX" val="14"/>
  <p:tag name="KSO_WM_UNIT_FILL_TYPE" val="1"/>
  <p:tag name="KSO_WM_UNIT_TEXT_FILL_FORE_SCHEMECOLOR_INDEX" val="13"/>
  <p:tag name="KSO_WM_UNIT_TEXT_FILL_TYPE" val="1"/>
  <p:tag name="KSO_WM_UNIT_USESOURCEFORMAT_APPLY" val="1"/>
</p:tagLst>
</file>

<file path=ppt/tags/tag79.xml><?xml version="1.0" encoding="utf-8"?>
<p:tagLst xmlns:p="http://schemas.openxmlformats.org/presentationml/2006/main">
  <p:tag name="KSO_WM_TEMPLATE_CATEGORY" val="diagram"/>
  <p:tag name="KSO_WM_TEMPLATE_INDEX" val="20187804"/>
  <p:tag name="KSO_WM_UNIT_TYPE" val="r_i"/>
  <p:tag name="KSO_WM_UNIT_INDEX" val="1_14"/>
  <p:tag name="KSO_WM_UNIT_ID" val="diagram20187804_2*r_i*1_14"/>
  <p:tag name="KSO_WM_UNIT_LAYERLEVEL" val="1_1"/>
  <p:tag name="KSO_WM_BEAUTIFY_FLAG" val="#wm#"/>
  <p:tag name="KSO_WM_TAG_VERSION" val="1.0"/>
  <p:tag name="KSO_WM_DIAGRAM_GROUP_CODE" val="r1-1"/>
  <p:tag name="KSO_WM_UNIT_HIGHLIGHT" val="0"/>
  <p:tag name="KSO_WM_UNIT_COMPATIBLE" val="0"/>
  <p:tag name="KSO_WM_UNIT_DIAGRAM_ISNUMVISUAL" val="0"/>
  <p:tag name="KSO_WM_UNIT_DIAGRAM_ISREFERUNIT" val="0"/>
  <p:tag name="KSO_WM_UNIT_DIAGRAM_CONTRAST_TITLE_CNT" val="2"/>
  <p:tag name="KSO_WM_UNIT_DIAGRAM_DIMENSION_TITLE_CNT" val="2"/>
  <p:tag name="KSO_WM_UNIT_FILL_FORE_SCHEMECOLOR_INDEX" val="6"/>
  <p:tag name="KSO_WM_UNIT_FILL_TYPE" val="1"/>
  <p:tag name="KSO_WM_UNIT_TEXT_FILL_FORE_SCHEMECOLOR_INDEX" val="13"/>
  <p:tag name="KSO_WM_UNIT_TEXT_FILL_TYPE" val="1"/>
  <p:tag name="KSO_WM_UNIT_USESOURCEFORMAT_APPLY"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TEMPLATE_CATEGORY" val="diagram"/>
  <p:tag name="KSO_WM_TEMPLATE_INDEX" val="20187804"/>
  <p:tag name="KSO_WM_UNIT_TYPE" val="r_i"/>
  <p:tag name="KSO_WM_UNIT_INDEX" val="1_13"/>
  <p:tag name="KSO_WM_UNIT_ID" val="diagram20187804_2*r_i*1_13"/>
  <p:tag name="KSO_WM_UNIT_LAYERLEVEL" val="1_1"/>
  <p:tag name="KSO_WM_BEAUTIFY_FLAG" val="#wm#"/>
  <p:tag name="KSO_WM_TAG_VERSION" val="1.0"/>
  <p:tag name="KSO_WM_DIAGRAM_GROUP_CODE" val="r1-1"/>
  <p:tag name="KSO_WM_UNIT_HIGHLIGHT" val="0"/>
  <p:tag name="KSO_WM_UNIT_COMPATIBLE" val="0"/>
  <p:tag name="KSO_WM_UNIT_DIAGRAM_ISNUMVISUAL" val="0"/>
  <p:tag name="KSO_WM_UNIT_DIAGRAM_ISREFERUNIT" val="0"/>
  <p:tag name="KSO_WM_UNIT_DIAGRAM_CONTRAST_TITLE_CNT" val="2"/>
  <p:tag name="KSO_WM_UNIT_DIAGRAM_DIMENSION_TITLE_CNT" val="2"/>
  <p:tag name="KSO_WM_UNIT_FILL_FORE_SCHEMECOLOR_INDEX" val="6"/>
  <p:tag name="KSO_WM_UNIT_FILL_TYPE" val="1"/>
  <p:tag name="KSO_WM_UNIT_TEXT_FILL_FORE_SCHEMECOLOR_INDEX" val="13"/>
  <p:tag name="KSO_WM_UNIT_TEXT_FILL_TYPE" val="1"/>
  <p:tag name="KSO_WM_UNIT_USESOURCEFORMAT_APPLY" val="1"/>
</p:tagLst>
</file>

<file path=ppt/tags/tag81.xml><?xml version="1.0" encoding="utf-8"?>
<p:tagLst xmlns:p="http://schemas.openxmlformats.org/presentationml/2006/main">
  <p:tag name="KSO_WM_TEMPLATE_CATEGORY" val="diagram"/>
  <p:tag name="KSO_WM_TEMPLATE_INDEX" val="20187804"/>
  <p:tag name="KSO_WM_UNIT_TYPE" val="r_i"/>
  <p:tag name="KSO_WM_UNIT_INDEX" val="1_12"/>
  <p:tag name="KSO_WM_UNIT_ID" val="diagram20187804_2*r_i*1_12"/>
  <p:tag name="KSO_WM_UNIT_LAYERLEVEL" val="1_1"/>
  <p:tag name="KSO_WM_BEAUTIFY_FLAG" val="#wm#"/>
  <p:tag name="KSO_WM_TAG_VERSION" val="1.0"/>
  <p:tag name="KSO_WM_DIAGRAM_GROUP_CODE" val="r1-1"/>
  <p:tag name="KSO_WM_UNIT_HIGHLIGHT" val="0"/>
  <p:tag name="KSO_WM_UNIT_COMPATIBLE" val="0"/>
  <p:tag name="KSO_WM_UNIT_DIAGRAM_ISNUMVISUAL" val="0"/>
  <p:tag name="KSO_WM_UNIT_DIAGRAM_ISREFERUNIT" val="0"/>
  <p:tag name="KSO_WM_UNIT_DIAGRAM_CONTRAST_TITLE_CNT" val="2"/>
  <p:tag name="KSO_WM_UNIT_DIAGRAM_DIMENSION_TITLE_CNT" val="2"/>
  <p:tag name="KSO_WM_UNIT_FILL_FORE_SCHEMECOLOR_INDEX" val="6"/>
  <p:tag name="KSO_WM_UNIT_FILL_TYPE" val="1"/>
  <p:tag name="KSO_WM_UNIT_TEXT_FILL_FORE_SCHEMECOLOR_INDEX" val="13"/>
  <p:tag name="KSO_WM_UNIT_TEXT_FILL_TYPE" val="1"/>
  <p:tag name="KSO_WM_UNIT_USESOURCEFORMAT_APPLY" val="1"/>
</p:tagLst>
</file>

<file path=ppt/tags/tag82.xml><?xml version="1.0" encoding="utf-8"?>
<p:tagLst xmlns:p="http://schemas.openxmlformats.org/presentationml/2006/main">
  <p:tag name="KSO_WM_TEMPLATE_CATEGORY" val="diagram"/>
  <p:tag name="KSO_WM_TEMPLATE_INDEX" val="20187804"/>
  <p:tag name="KSO_WM_UNIT_TYPE" val="r_i"/>
  <p:tag name="KSO_WM_UNIT_INDEX" val="1_10"/>
  <p:tag name="KSO_WM_UNIT_ID" val="diagram20187804_2*r_i*1_10"/>
  <p:tag name="KSO_WM_UNIT_LAYERLEVEL" val="1_1"/>
  <p:tag name="KSO_WM_BEAUTIFY_FLAG" val="#wm#"/>
  <p:tag name="KSO_WM_TAG_VERSION" val="1.0"/>
  <p:tag name="KSO_WM_DIAGRAM_GROUP_CODE" val="r1-1"/>
  <p:tag name="KSO_WM_UNIT_HIGHLIGHT" val="0"/>
  <p:tag name="KSO_WM_UNIT_COMPATIBLE" val="0"/>
  <p:tag name="KSO_WM_UNIT_DIAGRAM_ISNUMVISUAL" val="0"/>
  <p:tag name="KSO_WM_UNIT_DIAGRAM_ISREFERUNIT" val="0"/>
  <p:tag name="KSO_WM_UNIT_DIAGRAM_CONTRAST_TITLE_CNT" val="2"/>
  <p:tag name="KSO_WM_UNIT_DIAGRAM_DIMENSION_TITLE_CNT" val="2"/>
  <p:tag name="KSO_WM_UNIT_FILL_FORE_SCHEMECOLOR_INDEX" val="6"/>
  <p:tag name="KSO_WM_UNIT_FILL_TYPE" val="1"/>
  <p:tag name="KSO_WM_UNIT_TEXT_FILL_FORE_SCHEMECOLOR_INDEX" val="13"/>
  <p:tag name="KSO_WM_UNIT_TEXT_FILL_TYPE" val="1"/>
  <p:tag name="KSO_WM_UNIT_USESOURCEFORMAT_APPLY" val="1"/>
</p:tagLst>
</file>

<file path=ppt/tags/tag83.xml><?xml version="1.0" encoding="utf-8"?>
<p:tagLst xmlns:p="http://schemas.openxmlformats.org/presentationml/2006/main">
  <p:tag name="KSO_WM_TEMPLATE_CATEGORY" val="diagram"/>
  <p:tag name="KSO_WM_TEMPLATE_INDEX" val="20187804"/>
  <p:tag name="KSO_WM_UNIT_TYPE" val="r_i"/>
  <p:tag name="KSO_WM_UNIT_INDEX" val="1_9"/>
  <p:tag name="KSO_WM_UNIT_ID" val="diagram20187804_2*r_i*1_9"/>
  <p:tag name="KSO_WM_UNIT_LAYERLEVEL" val="1_1"/>
  <p:tag name="KSO_WM_BEAUTIFY_FLAG" val="#wm#"/>
  <p:tag name="KSO_WM_TAG_VERSION" val="1.0"/>
  <p:tag name="KSO_WM_DIAGRAM_GROUP_CODE" val="r1-1"/>
  <p:tag name="KSO_WM_UNIT_HIGHLIGHT" val="0"/>
  <p:tag name="KSO_WM_UNIT_COMPATIBLE" val="0"/>
  <p:tag name="KSO_WM_UNIT_DIAGRAM_ISNUMVISUAL" val="0"/>
  <p:tag name="KSO_WM_UNIT_DIAGRAM_ISREFERUNIT" val="0"/>
  <p:tag name="KSO_WM_UNIT_DIAGRAM_CONTRAST_TITLE_CNT" val="2"/>
  <p:tag name="KSO_WM_UNIT_DIAGRAM_DIMENSION_TITLE_CNT" val="2"/>
  <p:tag name="KSO_WM_UNIT_FILL_FORE_SCHEMECOLOR_INDEX" val="5"/>
  <p:tag name="KSO_WM_UNIT_FILL_TYPE" val="1"/>
  <p:tag name="KSO_WM_UNIT_TEXT_FILL_FORE_SCHEMECOLOR_INDEX" val="13"/>
  <p:tag name="KSO_WM_UNIT_TEXT_FILL_TYPE" val="1"/>
  <p:tag name="KSO_WM_UNIT_USESOURCEFORMAT_APPLY" val="1"/>
</p:tagLst>
</file>

<file path=ppt/tags/tag84.xml><?xml version="1.0" encoding="utf-8"?>
<p:tagLst xmlns:p="http://schemas.openxmlformats.org/presentationml/2006/main">
  <p:tag name="KSO_WM_TEMPLATE_CATEGORY" val="diagram"/>
  <p:tag name="KSO_WM_TEMPLATE_INDEX" val="20187804"/>
  <p:tag name="KSO_WM_UNIT_TYPE" val="r_i"/>
  <p:tag name="KSO_WM_UNIT_INDEX" val="1_8"/>
  <p:tag name="KSO_WM_UNIT_ID" val="diagram20187804_2*r_i*1_8"/>
  <p:tag name="KSO_WM_UNIT_LAYERLEVEL" val="1_1"/>
  <p:tag name="KSO_WM_BEAUTIFY_FLAG" val="#wm#"/>
  <p:tag name="KSO_WM_TAG_VERSION" val="1.0"/>
  <p:tag name="KSO_WM_DIAGRAM_GROUP_CODE" val="r1-1"/>
  <p:tag name="KSO_WM_UNIT_HIGHLIGHT" val="0"/>
  <p:tag name="KSO_WM_UNIT_COMPATIBLE" val="0"/>
  <p:tag name="KSO_WM_UNIT_DIAGRAM_ISNUMVISUAL" val="0"/>
  <p:tag name="KSO_WM_UNIT_DIAGRAM_ISREFERUNIT" val="0"/>
  <p:tag name="KSO_WM_UNIT_DIAGRAM_CONTRAST_TITLE_CNT" val="2"/>
  <p:tag name="KSO_WM_UNIT_DIAGRAM_DIMENSION_TITLE_CNT" val="2"/>
  <p:tag name="KSO_WM_UNIT_FILL_FORE_SCHEMECOLOR_INDEX" val="5"/>
  <p:tag name="KSO_WM_UNIT_FILL_TYPE" val="1"/>
  <p:tag name="KSO_WM_UNIT_TEXT_FILL_FORE_SCHEMECOLOR_INDEX" val="13"/>
  <p:tag name="KSO_WM_UNIT_TEXT_FILL_TYPE" val="1"/>
  <p:tag name="KSO_WM_UNIT_USESOURCEFORMAT_APPLY" val="1"/>
</p:tagLst>
</file>

<file path=ppt/tags/tag85.xml><?xml version="1.0" encoding="utf-8"?>
<p:tagLst xmlns:p="http://schemas.openxmlformats.org/presentationml/2006/main">
  <p:tag name="KSO_WM_TEMPLATE_CATEGORY" val="diagram"/>
  <p:tag name="KSO_WM_TEMPLATE_INDEX" val="20187804"/>
  <p:tag name="KSO_WM_UNIT_TYPE" val="r_i"/>
  <p:tag name="KSO_WM_UNIT_INDEX" val="1_7"/>
  <p:tag name="KSO_WM_UNIT_ID" val="diagram20187804_2*r_i*1_7"/>
  <p:tag name="KSO_WM_UNIT_LAYERLEVEL" val="1_1"/>
  <p:tag name="KSO_WM_BEAUTIFY_FLAG" val="#wm#"/>
  <p:tag name="KSO_WM_TAG_VERSION" val="1.0"/>
  <p:tag name="KSO_WM_DIAGRAM_GROUP_CODE" val="r1-1"/>
  <p:tag name="KSO_WM_UNIT_HIGHLIGHT" val="0"/>
  <p:tag name="KSO_WM_UNIT_COMPATIBLE" val="0"/>
  <p:tag name="KSO_WM_UNIT_DIAGRAM_ISNUMVISUAL" val="0"/>
  <p:tag name="KSO_WM_UNIT_DIAGRAM_ISREFERUNIT" val="0"/>
  <p:tag name="KSO_WM_UNIT_DIAGRAM_CONTRAST_TITLE_CNT" val="2"/>
  <p:tag name="KSO_WM_UNIT_DIAGRAM_DIMENSION_TITLE_CNT" val="2"/>
  <p:tag name="KSO_WM_UNIT_FILL_FORE_SCHEMECOLOR_INDEX" val="5"/>
  <p:tag name="KSO_WM_UNIT_FILL_TYPE" val="1"/>
  <p:tag name="KSO_WM_UNIT_TEXT_FILL_FORE_SCHEMECOLOR_INDEX" val="13"/>
  <p:tag name="KSO_WM_UNIT_TEXT_FILL_TYPE" val="1"/>
  <p:tag name="KSO_WM_UNIT_USESOURCEFORMAT_APPLY" val="1"/>
</p:tagLst>
</file>

<file path=ppt/tags/tag86.xml><?xml version="1.0" encoding="utf-8"?>
<p:tagLst xmlns:p="http://schemas.openxmlformats.org/presentationml/2006/main">
  <p:tag name="KSO_WM_TEMPLATE_CATEGORY" val="diagram"/>
  <p:tag name="KSO_WM_TEMPLATE_INDEX" val="20187804"/>
  <p:tag name="KSO_WM_UNIT_TYPE" val="r_i"/>
  <p:tag name="KSO_WM_UNIT_INDEX" val="1_6"/>
  <p:tag name="KSO_WM_UNIT_ID" val="diagram20187804_2*r_i*1_6"/>
  <p:tag name="KSO_WM_UNIT_LAYERLEVEL" val="1_1"/>
  <p:tag name="KSO_WM_BEAUTIFY_FLAG" val="#wm#"/>
  <p:tag name="KSO_WM_TAG_VERSION" val="1.0"/>
  <p:tag name="KSO_WM_DIAGRAM_GROUP_CODE" val="r1-1"/>
  <p:tag name="KSO_WM_UNIT_HIGHLIGHT" val="0"/>
  <p:tag name="KSO_WM_UNIT_COMPATIBLE" val="0"/>
  <p:tag name="KSO_WM_UNIT_DIAGRAM_ISNUMVISUAL" val="0"/>
  <p:tag name="KSO_WM_UNIT_DIAGRAM_ISREFERUNIT" val="0"/>
  <p:tag name="KSO_WM_UNIT_DIAGRAM_CONTRAST_TITLE_CNT" val="2"/>
  <p:tag name="KSO_WM_UNIT_DIAGRAM_DIMENSION_TITLE_CNT" val="2"/>
  <p:tag name="KSO_WM_UNIT_FILL_FORE_SCHEMECOLOR_INDEX" val="5"/>
  <p:tag name="KSO_WM_UNIT_FILL_TYPE" val="1"/>
  <p:tag name="KSO_WM_UNIT_TEXT_FILL_FORE_SCHEMECOLOR_INDEX" val="13"/>
  <p:tag name="KSO_WM_UNIT_TEXT_FILL_TYPE" val="1"/>
  <p:tag name="KSO_WM_UNIT_USESOURCEFORMAT_APPLY" val="1"/>
</p:tagLst>
</file>

<file path=ppt/tags/tag87.xml><?xml version="1.0" encoding="utf-8"?>
<p:tagLst xmlns:p="http://schemas.openxmlformats.org/presentationml/2006/main">
  <p:tag name="KSO_WM_TEMPLATE_CATEGORY" val="diagram"/>
  <p:tag name="KSO_WM_TEMPLATE_INDEX" val="20187804"/>
  <p:tag name="KSO_WM_UNIT_TYPE" val="r_v"/>
  <p:tag name="KSO_WM_UNIT_INDEX" val="1_1"/>
  <p:tag name="KSO_WM_UNIT_ID" val="diagram20187804_2*r_v*1_1"/>
  <p:tag name="KSO_WM_UNIT_LAYERLEVEL" val="1_1"/>
  <p:tag name="KSO_WM_UNIT_DIAGRAM_CONTRAST_TITLE_CNT" val="2"/>
  <p:tag name="KSO_WM_UNIT_DIAGRAM_DIMENSION_TITLE_CNT" val="2"/>
  <p:tag name="KSO_WM_UNIT_VALUE" val="30"/>
  <p:tag name="KSO_WM_UNIT_HIGHLIGHT" val="0"/>
  <p:tag name="KSO_WM_UNIT_COMPATIBLE" val="0"/>
  <p:tag name="KSO_WM_BEAUTIFY_FLAG" val="#wm#"/>
  <p:tag name="KSO_WM_TAG_VERSION" val="1.0"/>
  <p:tag name="KSO_WM_DIAGRAM_GROUP_CODE" val="r1-1"/>
  <p:tag name="KSO_WM_UNIT_PRESET_TEXT" val="单击此处添加文本具体内容"/>
  <p:tag name="KSO_WM_UNIT_DIAGRAM_ISNUMVISUAL" val="0"/>
  <p:tag name="KSO_WM_UNIT_DIAGRAM_ISREFERUNIT" val="0"/>
  <p:tag name="KSO_WM_UNIT_NOCLEAR" val="0"/>
  <p:tag name="KSO_WM_UNIT_TEXT_FILL_FORE_SCHEMECOLOR_INDEX" val="14"/>
  <p:tag name="KSO_WM_UNIT_TEXT_FILL_TYPE" val="1"/>
  <p:tag name="KSO_WM_UNIT_USESOURCEFORMAT_APPLY" val="1"/>
</p:tagLst>
</file>

<file path=ppt/tags/tag88.xml><?xml version="1.0" encoding="utf-8"?>
<p:tagLst xmlns:p="http://schemas.openxmlformats.org/presentationml/2006/main">
  <p:tag name="KSO_WM_TEMPLATE_CATEGORY" val="diagram"/>
  <p:tag name="KSO_WM_TEMPLATE_INDEX" val="20187804"/>
  <p:tag name="KSO_WM_UNIT_TYPE" val="r_v"/>
  <p:tag name="KSO_WM_UNIT_INDEX" val="1_2"/>
  <p:tag name="KSO_WM_UNIT_ID" val="diagram20187804_2*r_v*1_2"/>
  <p:tag name="KSO_WM_UNIT_LAYERLEVEL" val="1_1"/>
  <p:tag name="KSO_WM_UNIT_DIAGRAM_CONTRAST_TITLE_CNT" val="2"/>
  <p:tag name="KSO_WM_UNIT_DIAGRAM_DIMENSION_TITLE_CNT" val="2"/>
  <p:tag name="KSO_WM_UNIT_VALUE" val="30"/>
  <p:tag name="KSO_WM_UNIT_HIGHLIGHT" val="0"/>
  <p:tag name="KSO_WM_UNIT_COMPATIBLE" val="0"/>
  <p:tag name="KSO_WM_BEAUTIFY_FLAG" val="#wm#"/>
  <p:tag name="KSO_WM_TAG_VERSION" val="1.0"/>
  <p:tag name="KSO_WM_DIAGRAM_GROUP_CODE" val="r1-1"/>
  <p:tag name="KSO_WM_UNIT_PRESET_TEXT" val="单击此处添加文本具体内容"/>
  <p:tag name="KSO_WM_UNIT_DIAGRAM_ISNUMVISUAL" val="0"/>
  <p:tag name="KSO_WM_UNIT_DIAGRAM_ISREFERUNIT" val="0"/>
  <p:tag name="KSO_WM_UNIT_NOCLEAR" val="0"/>
  <p:tag name="KSO_WM_UNIT_TEXT_FILL_FORE_SCHEMECOLOR_INDEX" val="14"/>
  <p:tag name="KSO_WM_UNIT_TEXT_FILL_TYPE" val="1"/>
  <p:tag name="KSO_WM_UNIT_USESOURCEFORMAT_APPLY" val="1"/>
</p:tagLst>
</file>

<file path=ppt/tags/tag89.xml><?xml version="1.0" encoding="utf-8"?>
<p:tagLst xmlns:p="http://schemas.openxmlformats.org/presentationml/2006/main">
  <p:tag name="KSO_WM_TEMPLATE_CATEGORY" val="diagram"/>
  <p:tag name="KSO_WM_TEMPLATE_INDEX" val="20187804"/>
  <p:tag name="KSO_WM_UNIT_TYPE" val="r_t"/>
  <p:tag name="KSO_WM_UNIT_INDEX" val="1_1"/>
  <p:tag name="KSO_WM_UNIT_ID" val="diagram20187804_2*r_t*1_1"/>
  <p:tag name="KSO_WM_UNIT_LAYERLEVEL" val="1_1"/>
  <p:tag name="KSO_WM_UNIT_DIAGRAM_CONTRAST_TITLE_CNT" val="2"/>
  <p:tag name="KSO_WM_UNIT_DIAGRAM_DIMENSION_TITLE_CNT" val="2"/>
  <p:tag name="KSO_WM_UNIT_HIGHLIGHT" val="0"/>
  <p:tag name="KSO_WM_UNIT_COMPATIBLE" val="0"/>
  <p:tag name="KSO_WM_BEAUTIFY_FLAG" val="#wm#"/>
  <p:tag name="KSO_WM_TAG_VERSION" val="1.0"/>
  <p:tag name="KSO_WM_DIAGRAM_GROUP_CODE" val="r1-1"/>
  <p:tag name="KSO_WM_UNIT_PRESET_TEXT" val="单击此处添加标题"/>
  <p:tag name="KSO_WM_UNIT_VALUE" val="22"/>
  <p:tag name="KSO_WM_UNIT_DIAGRAM_ISNUMVISUAL" val="0"/>
  <p:tag name="KSO_WM_UNIT_DIAGRAM_ISREFERUNIT" val="0"/>
  <p:tag name="KSO_WM_UNIT_NOCLEAR" val="0"/>
  <p:tag name="KSO_WM_UNIT_FILL_FORE_SCHEMECOLOR_INDEX" val="14"/>
  <p:tag name="KSO_WM_UNIT_FILL_TYPE" val="1"/>
  <p:tag name="KSO_WM_UNIT_TEXT_FILL_FORE_SCHEMECOLOR_INDEX" val="13"/>
  <p:tag name="KSO_WM_UNIT_TEXT_FILL_TYPE" val="1"/>
  <p:tag name="KSO_WM_UNIT_USESOURCEFORMAT_APPLY"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TEMPLATE_CATEGORY" val="diagram"/>
  <p:tag name="KSO_WM_TEMPLATE_INDEX" val="20187804"/>
  <p:tag name="KSO_WM_UNIT_TYPE" val="r_t"/>
  <p:tag name="KSO_WM_UNIT_INDEX" val="1_2"/>
  <p:tag name="KSO_WM_UNIT_ID" val="diagram20187804_2*r_t*1_2"/>
  <p:tag name="KSO_WM_UNIT_LAYERLEVEL" val="1_1"/>
  <p:tag name="KSO_WM_UNIT_DIAGRAM_CONTRAST_TITLE_CNT" val="2"/>
  <p:tag name="KSO_WM_UNIT_DIAGRAM_DIMENSION_TITLE_CNT" val="2"/>
  <p:tag name="KSO_WM_UNIT_HIGHLIGHT" val="0"/>
  <p:tag name="KSO_WM_UNIT_COMPATIBLE" val="0"/>
  <p:tag name="KSO_WM_BEAUTIFY_FLAG" val="#wm#"/>
  <p:tag name="KSO_WM_TAG_VERSION" val="1.0"/>
  <p:tag name="KSO_WM_DIAGRAM_GROUP_CODE" val="r1-1"/>
  <p:tag name="KSO_WM_UNIT_PRESET_TEXT" val="单击此处添加标题"/>
  <p:tag name="KSO_WM_UNIT_VALUE" val="22"/>
  <p:tag name="KSO_WM_UNIT_DIAGRAM_ISNUMVISUAL" val="0"/>
  <p:tag name="KSO_WM_UNIT_DIAGRAM_ISREFERUNIT" val="0"/>
  <p:tag name="KSO_WM_UNIT_NOCLEAR" val="0"/>
  <p:tag name="KSO_WM_UNIT_FILL_FORE_SCHEMECOLOR_INDEX" val="14"/>
  <p:tag name="KSO_WM_UNIT_FILL_TYPE" val="1"/>
  <p:tag name="KSO_WM_UNIT_TEXT_FILL_FORE_SCHEMECOLOR_INDEX" val="13"/>
  <p:tag name="KSO_WM_UNIT_TEXT_FILL_TYPE" val="1"/>
  <p:tag name="KSO_WM_UNIT_USESOURCEFORMAT_APPLY" val="1"/>
</p:tagLst>
</file>

<file path=ppt/tags/tag91.xml><?xml version="1.0" encoding="utf-8"?>
<p:tagLst xmlns:p="http://schemas.openxmlformats.org/presentationml/2006/main">
  <p:tag name="KSO_WM_BEAUTIFY_FLAG" val="#wm#"/>
  <p:tag name="KSO_WM_TEMPLATE_CATEGORY" val="custom"/>
  <p:tag name="KSO_WM_TEMPLATE_INDEX" val="20187308"/>
</p:tagLst>
</file>

<file path=ppt/tags/tag92.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SUBTYPE" val="b"/>
  <p:tag name="KSO_WM_UNIT_ID" val="diagram20198943_1*l_h_i*1_1_5"/>
  <p:tag name="KSO_WM_TEMPLATE_CATEGORY" val="diagram"/>
  <p:tag name="KSO_WM_TEMPLATE_INDEX" val="20198943"/>
  <p:tag name="KSO_WM_UNIT_LAYERLEVEL" val="1_1_1"/>
  <p:tag name="KSO_WM_TAG_VERSION" val="1.0"/>
  <p:tag name="KSO_WM_BEAUTIFY_FLAG" val="#wm#"/>
  <p:tag name="KSO_WM_UNIT_TYPE" val="l_h_i"/>
  <p:tag name="KSO_WM_UNIT_INDEX" val="1_1_5"/>
  <p:tag name="KSO_WM_UNIT_LINE_FORE_SCHEMECOLOR_INDEX" val="6"/>
  <p:tag name="KSO_WM_UNIT_LINE_FILL_TYPE" val="2"/>
  <p:tag name="KSO_WM_UNIT_USESOURCEFORMAT_APPLY" val="1"/>
</p:tagLst>
</file>

<file path=ppt/tags/tag93.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ID" val="diagram20198943_1*l_h_i*1_1_4"/>
  <p:tag name="KSO_WM_TEMPLATE_CATEGORY" val="diagram"/>
  <p:tag name="KSO_WM_TEMPLATE_INDEX" val="20198943"/>
  <p:tag name="KSO_WM_UNIT_LAYERLEVEL" val="1_1_1"/>
  <p:tag name="KSO_WM_TAG_VERSION" val="1.0"/>
  <p:tag name="KSO_WM_BEAUTIFY_FLAG" val="#wm#"/>
  <p:tag name="KSO_WM_UNIT_TYPE" val="l_h_i"/>
  <p:tag name="KSO_WM_UNIT_INDEX" val="1_1_4"/>
  <p:tag name="KSO_WM_UNIT_FILL_FORE_SCHEMECOLOR_INDEX" val="6"/>
  <p:tag name="KSO_WM_UNIT_FILL_TYPE" val="1"/>
  <p:tag name="KSO_WM_UNIT_USESOURCEFORMAT_APPLY" val="1"/>
</p:tagLst>
</file>

<file path=ppt/tags/tag94.xml><?xml version="1.0" encoding="utf-8"?>
<p:tagLst xmlns:p="http://schemas.openxmlformats.org/presentationml/2006/main">
  <p:tag name="KSO_WM_UNIT_DIAGRAM_MODELTYPE" val="stripeEnum"/>
  <p:tag name="KSO_WM_UNIT_NOCLEAR" val="0"/>
  <p:tag name="KSO_WM_UNIT_HIGHLIGHT" val="0"/>
  <p:tag name="KSO_WM_UNIT_COMPATIBLE" val="0"/>
  <p:tag name="KSO_WM_UNIT_DIAGRAM_ISNUMVISUAL" val="0"/>
  <p:tag name="KSO_WM_UNIT_DIAGRAM_ISREFERUNIT" val="0"/>
  <p:tag name="KSO_WM_DIAGRAM_GROUP_CODE" val="l1-1"/>
  <p:tag name="KSO_WM_UNIT_ID" val="diagram20198943_1*l_h_f*1_1_1"/>
  <p:tag name="KSO_WM_TEMPLATE_CATEGORY" val="diagram"/>
  <p:tag name="KSO_WM_TEMPLATE_INDEX" val="20198943"/>
  <p:tag name="KSO_WM_UNIT_LAYERLEVEL" val="1_1_1"/>
  <p:tag name="KSO_WM_TAG_VERSION" val="1.0"/>
  <p:tag name="KSO_WM_BEAUTIFY_FLAG" val="#wm#"/>
  <p:tag name="KSO_WM_UNIT_TYPE" val="l_h_f"/>
  <p:tag name="KSO_WM_UNIT_INDEX" val="1_1_1"/>
  <p:tag name="KSO_WM_UNIT_PRESET_TEXT" val="1.每笔交易&#13;收取10%-25%交易服务费"/>
  <p:tag name="KSO_WM_UNIT_VALUE" val="33"/>
  <p:tag name="KSO_WM_UNIT_TEXT_FILL_FORE_SCHEMECOLOR_INDEX" val="13"/>
  <p:tag name="KSO_WM_UNIT_TEXT_FILL_TYPE" val="1"/>
  <p:tag name="KSO_WM_UNIT_USESOURCEFORMAT_APPLY" val="1"/>
</p:tagLst>
</file>

<file path=ppt/tags/tag95.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SUBTYPE" val="b"/>
  <p:tag name="KSO_WM_UNIT_ID" val="diagram20198943_1*l_h_i*1_2_1"/>
  <p:tag name="KSO_WM_TEMPLATE_CATEGORY" val="diagram"/>
  <p:tag name="KSO_WM_TEMPLATE_INDEX" val="20198943"/>
  <p:tag name="KSO_WM_UNIT_LAYERLEVEL" val="1_1_1"/>
  <p:tag name="KSO_WM_TAG_VERSION" val="1.0"/>
  <p:tag name="KSO_WM_BEAUTIFY_FLAG" val="#wm#"/>
  <p:tag name="KSO_WM_UNIT_TYPE" val="l_h_i"/>
  <p:tag name="KSO_WM_UNIT_INDEX" val="1_2_1"/>
  <p:tag name="KSO_WM_UNIT_LINE_FORE_SCHEMECOLOR_INDEX" val="7"/>
  <p:tag name="KSO_WM_UNIT_LINE_FILL_TYPE" val="2"/>
  <p:tag name="KSO_WM_UNIT_USESOURCEFORMAT_APPLY" val="1"/>
</p:tagLst>
</file>

<file path=ppt/tags/tag96.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ID" val="diagram20198943_1*l_h_i*1_2_2"/>
  <p:tag name="KSO_WM_TEMPLATE_CATEGORY" val="diagram"/>
  <p:tag name="KSO_WM_TEMPLATE_INDEX" val="20198943"/>
  <p:tag name="KSO_WM_UNIT_LAYERLEVEL" val="1_1_1"/>
  <p:tag name="KSO_WM_TAG_VERSION" val="1.0"/>
  <p:tag name="KSO_WM_BEAUTIFY_FLAG" val="#wm#"/>
  <p:tag name="KSO_WM_UNIT_TYPE" val="l_h_i"/>
  <p:tag name="KSO_WM_UNIT_INDEX" val="1_2_2"/>
  <p:tag name="KSO_WM_UNIT_FILL_FORE_SCHEMECOLOR_INDEX" val="7"/>
  <p:tag name="KSO_WM_UNIT_FILL_TYPE" val="1"/>
  <p:tag name="KSO_WM_UNIT_USESOURCEFORMAT_APPLY" val="1"/>
</p:tagLst>
</file>

<file path=ppt/tags/tag97.xml><?xml version="1.0" encoding="utf-8"?>
<p:tagLst xmlns:p="http://schemas.openxmlformats.org/presentationml/2006/main">
  <p:tag name="KSO_WM_UNIT_DIAGRAM_MODELTYPE" val="stripeEnum"/>
  <p:tag name="KSO_WM_UNIT_NOCLEAR" val="0"/>
  <p:tag name="KSO_WM_UNIT_HIGHLIGHT" val="0"/>
  <p:tag name="KSO_WM_UNIT_COMPATIBLE" val="0"/>
  <p:tag name="KSO_WM_UNIT_DIAGRAM_ISNUMVISUAL" val="0"/>
  <p:tag name="KSO_WM_UNIT_DIAGRAM_ISREFERUNIT" val="0"/>
  <p:tag name="KSO_WM_DIAGRAM_GROUP_CODE" val="l1-1"/>
  <p:tag name="KSO_WM_UNIT_ID" val="diagram20198943_1*l_h_f*1_2_1"/>
  <p:tag name="KSO_WM_TEMPLATE_CATEGORY" val="diagram"/>
  <p:tag name="KSO_WM_TEMPLATE_INDEX" val="20198943"/>
  <p:tag name="KSO_WM_UNIT_LAYERLEVEL" val="1_1_1"/>
  <p:tag name="KSO_WM_TAG_VERSION" val="1.0"/>
  <p:tag name="KSO_WM_BEAUTIFY_FLAG" val="#wm#"/>
  <p:tag name="KSO_WM_UNIT_TYPE" val="l_h_f"/>
  <p:tag name="KSO_WM_UNIT_INDEX" val="1_2_1"/>
  <p:tag name="KSO_WM_UNIT_PRESET_TEXT" val="1.每笔交易&#13;收取10%-25%交易服务费"/>
  <p:tag name="KSO_WM_UNIT_VALUE" val="33"/>
  <p:tag name="KSO_WM_UNIT_TEXT_FILL_FORE_SCHEMECOLOR_INDEX" val="13"/>
  <p:tag name="KSO_WM_UNIT_TEXT_FILL_TYPE" val="1"/>
  <p:tag name="KSO_WM_UNIT_USESOURCEFORMAT_APPLY" val="1"/>
</p:tagLst>
</file>

<file path=ppt/tags/tag98.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SUBTYPE" val="b"/>
  <p:tag name="KSO_WM_UNIT_ID" val="diagram20198943_1*l_h_i*1_3_1"/>
  <p:tag name="KSO_WM_TEMPLATE_CATEGORY" val="diagram"/>
  <p:tag name="KSO_WM_TEMPLATE_INDEX" val="20198943"/>
  <p:tag name="KSO_WM_UNIT_LAYERLEVEL" val="1_1_1"/>
  <p:tag name="KSO_WM_TAG_VERSION" val="1.0"/>
  <p:tag name="KSO_WM_BEAUTIFY_FLAG" val="#wm#"/>
  <p:tag name="KSO_WM_UNIT_TYPE" val="l_h_i"/>
  <p:tag name="KSO_WM_UNIT_INDEX" val="1_3_1"/>
  <p:tag name="KSO_WM_UNIT_LINE_FORE_SCHEMECOLOR_INDEX" val="9"/>
  <p:tag name="KSO_WM_UNIT_LINE_FILL_TYPE" val="2"/>
  <p:tag name="KSO_WM_UNIT_USESOURCEFORMAT_APPLY" val="1"/>
</p:tagLst>
</file>

<file path=ppt/tags/tag99.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ID" val="diagram20198943_1*l_h_i*1_3_2"/>
  <p:tag name="KSO_WM_TEMPLATE_CATEGORY" val="diagram"/>
  <p:tag name="KSO_WM_TEMPLATE_INDEX" val="20198943"/>
  <p:tag name="KSO_WM_UNIT_LAYERLEVEL" val="1_1_1"/>
  <p:tag name="KSO_WM_TAG_VERSION" val="1.0"/>
  <p:tag name="KSO_WM_BEAUTIFY_FLAG" val="#wm#"/>
  <p:tag name="KSO_WM_UNIT_TYPE" val="l_h_i"/>
  <p:tag name="KSO_WM_UNIT_INDEX" val="1_3_2"/>
  <p:tag name="KSO_WM_UNIT_FILL_FORE_SCHEMECOLOR_INDEX" val="9"/>
  <p:tag name="KSO_WM_UNIT_FILL_TYPE" val="1"/>
  <p:tag name="KSO_WM_UNIT_USESOURCEFORMAT_APPLY"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2825</Words>
  <Application>WPS 文字</Application>
  <PresentationFormat>宽屏</PresentationFormat>
  <Paragraphs>274</Paragraphs>
  <Slides>16</Slides>
  <Notes>1</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16</vt:i4>
      </vt:variant>
    </vt:vector>
  </HeadingPairs>
  <TitlesOfParts>
    <vt:vector size="33" baseType="lpstr">
      <vt:lpstr>Arial</vt:lpstr>
      <vt:lpstr>宋体</vt:lpstr>
      <vt:lpstr>Wingdings</vt:lpstr>
      <vt:lpstr>微软雅黑</vt:lpstr>
      <vt:lpstr>汉仪旗黑</vt:lpstr>
      <vt:lpstr>本墨今宋</vt:lpstr>
      <vt:lpstr>汉仪书宋二KW</vt:lpstr>
      <vt:lpstr>Impact</vt:lpstr>
      <vt:lpstr>Wingdings</vt:lpstr>
      <vt:lpstr>等线</vt:lpstr>
      <vt:lpstr>Calibri</vt:lpstr>
      <vt:lpstr>Calibri Light</vt:lpstr>
      <vt:lpstr>宋体</vt:lpstr>
      <vt:lpstr>Arial Unicode MS</vt:lpstr>
      <vt:lpstr>汉仪中等线KW</vt:lpstr>
      <vt:lpstr>Helvetica Neue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ZingLing</cp:lastModifiedBy>
  <cp:revision>27</cp:revision>
  <dcterms:created xsi:type="dcterms:W3CDTF">2023-06-02T07:21:08Z</dcterms:created>
  <dcterms:modified xsi:type="dcterms:W3CDTF">2023-06-02T07:21:08Z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2052-5.1.1.7676</vt:lpwstr>
  </property>
  <property fmtid="{D5CDD505-2E9C-101B-9397-08002B2CF9AE}" pid="3" name="KSOTemplateUUID">
    <vt:lpwstr>v1.0_mb_4PQO4yxrWW8cEZChKY+/Tg==</vt:lpwstr>
  </property>
  <property fmtid="{D5CDD505-2E9C-101B-9397-08002B2CF9AE}" pid="4" name="ICV">
    <vt:lpwstr>18B12B4B3CF70E354A917964747982D8</vt:lpwstr>
  </property>
</Properties>
</file>