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4"/>
  </p:notesMasterIdLst>
  <p:sldIdLst>
    <p:sldId id="289" r:id="rId4"/>
    <p:sldId id="327" r:id="rId5"/>
    <p:sldId id="290" r:id="rId6"/>
    <p:sldId id="294" r:id="rId7"/>
    <p:sldId id="295" r:id="rId8"/>
    <p:sldId id="293" r:id="rId9"/>
    <p:sldId id="297" r:id="rId10"/>
    <p:sldId id="263" r:id="rId11"/>
    <p:sldId id="308" r:id="rId12"/>
    <p:sldId id="298" r:id="rId13"/>
    <p:sldId id="299" r:id="rId15"/>
    <p:sldId id="313" r:id="rId16"/>
    <p:sldId id="300" r:id="rId17"/>
    <p:sldId id="314" r:id="rId18"/>
    <p:sldId id="315" r:id="rId19"/>
    <p:sldId id="316" r:id="rId20"/>
    <p:sldId id="317" r:id="rId21"/>
    <p:sldId id="318" r:id="rId22"/>
    <p:sldId id="319" r:id="rId23"/>
    <p:sldId id="328" r:id="rId24"/>
    <p:sldId id="322" r:id="rId25"/>
    <p:sldId id="329" r:id="rId26"/>
    <p:sldId id="305" r:id="rId27"/>
    <p:sldId id="304" r:id="rId28"/>
    <p:sldId id="310" r:id="rId29"/>
    <p:sldId id="307" r:id="rId30"/>
    <p:sldId id="330" r:id="rId31"/>
    <p:sldId id="331" r:id="rId32"/>
    <p:sldId id="323" r:id="rId33"/>
    <p:sldId id="324" r:id="rId34"/>
    <p:sldId id="325" r:id="rId35"/>
    <p:sldId id="311" r:id="rId3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66"/>
    <a:srgbClr val="ED6613"/>
    <a:srgbClr val="FF9900"/>
    <a:srgbClr val="6600CC"/>
    <a:srgbClr val="996633"/>
    <a:srgbClr val="CC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150"/>
    <p:restoredTop sz="92462"/>
  </p:normalViewPr>
  <p:slideViewPr>
    <p:cSldViewPr showGuides="1">
      <p:cViewPr>
        <p:scale>
          <a:sx n="66" d="100"/>
          <a:sy n="66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6868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3789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3891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3993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4096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4198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4301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5749B-FC00-4B18-B5DF-A09F0383F21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5749B-FC00-4B18-B5DF-A09F0383F21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5749B-FC00-4B18-B5DF-A09F0383F21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5749B-FC00-4B18-B5DF-A09F0383F21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5749B-FC00-4B18-B5DF-A09F0383F21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5749B-FC00-4B18-B5DF-A09F0383F21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5749B-FC00-4B18-B5DF-A09F0383F21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5749B-FC00-4B18-B5DF-A09F0383F21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5749B-FC00-4B18-B5DF-A09F0383F21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5749B-FC00-4B18-B5DF-A09F0383F21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5749B-FC00-4B18-B5DF-A09F0383F21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5749B-FC00-4B18-B5DF-A09F0383F21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35749B-FC00-4B18-B5DF-A09F0383F21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Line 4"/>
          <p:cNvSpPr/>
          <p:nvPr/>
        </p:nvSpPr>
        <p:spPr>
          <a:xfrm>
            <a:off x="179388" y="2781300"/>
            <a:ext cx="8785225" cy="0"/>
          </a:xfrm>
          <a:prstGeom prst="line">
            <a:avLst/>
          </a:prstGeom>
          <a:ln w="381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7" name="Rectangle 6"/>
          <p:cNvSpPr/>
          <p:nvPr/>
        </p:nvSpPr>
        <p:spPr>
          <a:xfrm>
            <a:off x="3124200" y="1916113"/>
            <a:ext cx="5981700" cy="750887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绩效面谈与改进</a:t>
            </a:r>
            <a:endParaRPr lang="zh-CN" altLang="en-US" sz="36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3" name="Rectangle 5"/>
          <p:cNvSpPr/>
          <p:nvPr/>
        </p:nvSpPr>
        <p:spPr>
          <a:xfrm>
            <a:off x="4822825" y="18891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200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5364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5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6" name="AutoShape 16"/>
          <p:cNvSpPr/>
          <p:nvPr/>
        </p:nvSpPr>
        <p:spPr>
          <a:xfrm rot="-5400000">
            <a:off x="1187450" y="2276475"/>
            <a:ext cx="3168650" cy="3600450"/>
          </a:xfrm>
          <a:prstGeom prst="homePlate">
            <a:avLst>
              <a:gd name="adj" fmla="val 11384"/>
            </a:avLst>
          </a:prstGeom>
          <a:noFill/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gray">
          <a:xfrm>
            <a:off x="1042988" y="3141663"/>
            <a:ext cx="3452813" cy="2374900"/>
          </a:xfrm>
          <a:prstGeom prst="rect">
            <a:avLst/>
          </a:prstGeom>
          <a:solidFill>
            <a:srgbClr val="99CCFF"/>
          </a:solidFill>
          <a:ln w="28575" algn="ctr">
            <a:solidFill>
              <a:schemeClr val="bg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368" name="Oval 18"/>
          <p:cNvSpPr/>
          <p:nvPr/>
        </p:nvSpPr>
        <p:spPr>
          <a:xfrm>
            <a:off x="2587625" y="2335213"/>
            <a:ext cx="136525" cy="136525"/>
          </a:xfrm>
          <a:prstGeom prst="ellipse">
            <a:avLst/>
          </a:prstGeom>
          <a:solidFill>
            <a:schemeClr val="tx1"/>
          </a:solidFill>
          <a:ln w="6350">
            <a:noFill/>
          </a:ln>
        </p:spPr>
        <p:txBody>
          <a:bodyPr wrap="none" lIns="0" tIns="0" rIns="0" bIns="0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369" name="Line 19"/>
          <p:cNvSpPr/>
          <p:nvPr/>
        </p:nvSpPr>
        <p:spPr>
          <a:xfrm flipV="1">
            <a:off x="2654300" y="1690688"/>
            <a:ext cx="0" cy="7080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5370" name="Group 20"/>
          <p:cNvGrpSpPr/>
          <p:nvPr/>
        </p:nvGrpSpPr>
        <p:grpSpPr>
          <a:xfrm>
            <a:off x="2667000" y="1570038"/>
            <a:ext cx="244475" cy="244475"/>
            <a:chOff x="1613" y="1453"/>
            <a:chExt cx="180" cy="180"/>
          </a:xfrm>
        </p:grpSpPr>
        <p:sp>
          <p:nvSpPr>
            <p:cNvPr id="15391" name="Oval 21"/>
            <p:cNvSpPr/>
            <p:nvPr/>
          </p:nvSpPr>
          <p:spPr>
            <a:xfrm>
              <a:off x="1613" y="1453"/>
              <a:ext cx="180" cy="180"/>
            </a:xfrm>
            <a:prstGeom prst="ellipse">
              <a:avLst/>
            </a:prstGeom>
            <a:solidFill>
              <a:srgbClr val="33CCCC"/>
            </a:solidFill>
            <a:ln w="6350">
              <a:noFill/>
            </a:ln>
          </p:spPr>
          <p:txBody>
            <a:bodyPr wrap="none" lIns="0" tIns="0" rIns="0" bIns="0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392" name="Oval 22"/>
            <p:cNvSpPr/>
            <p:nvPr/>
          </p:nvSpPr>
          <p:spPr>
            <a:xfrm>
              <a:off x="1660" y="1500"/>
              <a:ext cx="86" cy="86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wrap="none" lIns="0" tIns="0" rIns="0" bIns="0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5371" name="Arc 23"/>
          <p:cNvSpPr/>
          <p:nvPr/>
        </p:nvSpPr>
        <p:spPr>
          <a:xfrm rot="5400000" flipH="1" flipV="1">
            <a:off x="2649538" y="1560513"/>
            <a:ext cx="141287" cy="133350"/>
          </a:xfrm>
          <a:custGeom>
            <a:avLst/>
            <a:gdLst>
              <a:gd name="txL" fmla="*/ 0 w 22821"/>
              <a:gd name="txT" fmla="*/ 0 h 21600"/>
              <a:gd name="txR" fmla="*/ 22821 w 22821"/>
              <a:gd name="txB" fmla="*/ 21600 h 21600"/>
            </a:gdLst>
            <a:ahLst/>
            <a:cxnLst>
              <a:cxn ang="0">
                <a:pos x="0" y="1333"/>
              </a:cxn>
              <a:cxn ang="0">
                <a:pos x="874721" y="823251"/>
              </a:cxn>
              <a:cxn ang="0">
                <a:pos x="46798" y="823251"/>
              </a:cxn>
            </a:cxnLst>
            <a:rect l="txL" t="txT" r="txR" b="txB"/>
            <a:pathLst>
              <a:path w="22821" h="21600" fill="none">
                <a:moveTo>
                  <a:pt x="-1" y="34"/>
                </a:moveTo>
                <a:cubicBezTo>
                  <a:pt x="406" y="11"/>
                  <a:pt x="813" y="-1"/>
                  <a:pt x="1221" y="0"/>
                </a:cubicBezTo>
                <a:cubicBezTo>
                  <a:pt x="13150" y="0"/>
                  <a:pt x="22821" y="9670"/>
                  <a:pt x="22821" y="21600"/>
                </a:cubicBezTo>
              </a:path>
              <a:path w="22821" h="21600" stroke="0">
                <a:moveTo>
                  <a:pt x="-1" y="34"/>
                </a:moveTo>
                <a:cubicBezTo>
                  <a:pt x="406" y="11"/>
                  <a:pt x="813" y="-1"/>
                  <a:pt x="1221" y="0"/>
                </a:cubicBezTo>
                <a:cubicBezTo>
                  <a:pt x="13150" y="0"/>
                  <a:pt x="22821" y="9670"/>
                  <a:pt x="22821" y="21600"/>
                </a:cubicBezTo>
                <a:lnTo>
                  <a:pt x="1221" y="216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372" name="Oval 24"/>
          <p:cNvSpPr/>
          <p:nvPr/>
        </p:nvSpPr>
        <p:spPr>
          <a:xfrm>
            <a:off x="6454775" y="2295525"/>
            <a:ext cx="136525" cy="136525"/>
          </a:xfrm>
          <a:prstGeom prst="ellipse">
            <a:avLst/>
          </a:prstGeom>
          <a:solidFill>
            <a:schemeClr val="tx1"/>
          </a:solidFill>
          <a:ln w="6350">
            <a:noFill/>
          </a:ln>
        </p:spPr>
        <p:txBody>
          <a:bodyPr wrap="none" lIns="0" tIns="0" rIns="0" bIns="0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373" name="Line 25"/>
          <p:cNvSpPr/>
          <p:nvPr/>
        </p:nvSpPr>
        <p:spPr>
          <a:xfrm flipV="1">
            <a:off x="6527800" y="1693863"/>
            <a:ext cx="19050" cy="6746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5374" name="Group 26"/>
          <p:cNvGrpSpPr/>
          <p:nvPr/>
        </p:nvGrpSpPr>
        <p:grpSpPr>
          <a:xfrm flipH="1">
            <a:off x="6289675" y="1570038"/>
            <a:ext cx="244475" cy="244475"/>
            <a:chOff x="1613" y="1453"/>
            <a:chExt cx="180" cy="180"/>
          </a:xfrm>
        </p:grpSpPr>
        <p:sp>
          <p:nvSpPr>
            <p:cNvPr id="15389" name="Oval 27"/>
            <p:cNvSpPr/>
            <p:nvPr/>
          </p:nvSpPr>
          <p:spPr>
            <a:xfrm>
              <a:off x="1613" y="1453"/>
              <a:ext cx="180" cy="180"/>
            </a:xfrm>
            <a:prstGeom prst="ellipse">
              <a:avLst/>
            </a:prstGeom>
            <a:solidFill>
              <a:srgbClr val="00CCFF"/>
            </a:solidFill>
            <a:ln w="6350">
              <a:noFill/>
            </a:ln>
          </p:spPr>
          <p:txBody>
            <a:bodyPr wrap="none" lIns="0" tIns="0" rIns="0" bIns="0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390" name="Oval 28"/>
            <p:cNvSpPr/>
            <p:nvPr/>
          </p:nvSpPr>
          <p:spPr>
            <a:xfrm>
              <a:off x="1660" y="1500"/>
              <a:ext cx="86" cy="86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wrap="none" lIns="0" tIns="0" rIns="0" bIns="0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5375" name="Arc 29"/>
          <p:cNvSpPr/>
          <p:nvPr/>
        </p:nvSpPr>
        <p:spPr>
          <a:xfrm rot="-5400000" flipV="1">
            <a:off x="6415088" y="1558925"/>
            <a:ext cx="133350" cy="13335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0" y="0"/>
              </a:cxn>
              <a:cxn ang="0">
                <a:pos x="823251" y="823251"/>
              </a:cxn>
              <a:cxn ang="0">
                <a:pos x="0" y="823251"/>
              </a:cxn>
            </a:cxnLst>
            <a:rect l="txL" t="txT" r="txR" b="tx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376" name="Line 30"/>
          <p:cNvSpPr/>
          <p:nvPr/>
        </p:nvSpPr>
        <p:spPr>
          <a:xfrm flipH="1">
            <a:off x="2778125" y="1557338"/>
            <a:ext cx="36353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51" name="Rectangle 31"/>
          <p:cNvSpPr>
            <a:spLocks noChangeArrowheads="1"/>
          </p:cNvSpPr>
          <p:nvPr/>
        </p:nvSpPr>
        <p:spPr bwMode="gray">
          <a:xfrm>
            <a:off x="4859338" y="3140075"/>
            <a:ext cx="3384550" cy="2376488"/>
          </a:xfrm>
          <a:prstGeom prst="rect">
            <a:avLst/>
          </a:prstGeom>
          <a:solidFill>
            <a:srgbClr val="C0C0C0"/>
          </a:solidFill>
          <a:ln w="28575" algn="ctr">
            <a:solidFill>
              <a:schemeClr val="bg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378" name="矩形 4"/>
          <p:cNvSpPr/>
          <p:nvPr/>
        </p:nvSpPr>
        <p:spPr>
          <a:xfrm>
            <a:off x="1047750" y="3200400"/>
            <a:ext cx="3600450" cy="185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1.</a:t>
            </a:r>
            <a:r>
              <a:rPr lang="zh-CN" altLang="en-US" sz="1600" b="0" dirty="0">
                <a:latin typeface="华文细黑" pitchFamily="2" charset="-122"/>
                <a:ea typeface="华文细黑" pitchFamily="2" charset="-122"/>
              </a:rPr>
              <a:t>确定一个共同适宜的谈话时间；</a:t>
            </a:r>
            <a:endParaRPr lang="zh-CN" altLang="en-US" sz="1600" b="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0" dirty="0"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en-US" sz="1600" b="0" dirty="0">
                <a:latin typeface="华文细黑" pitchFamily="2" charset="-122"/>
                <a:ea typeface="华文细黑" pitchFamily="2" charset="-122"/>
              </a:rPr>
              <a:t>选择一个不受干扰的谈话地点，并通知对方；</a:t>
            </a:r>
            <a:endParaRPr lang="zh-CN" altLang="en-US" sz="1600" b="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0" dirty="0">
                <a:latin typeface="华文细黑" pitchFamily="2" charset="-122"/>
                <a:ea typeface="华文细黑" pitchFamily="2" charset="-122"/>
              </a:rPr>
              <a:t>3.</a:t>
            </a:r>
            <a:r>
              <a:rPr lang="zh-CN" altLang="en-US" sz="1600" b="0" dirty="0">
                <a:latin typeface="华文细黑" pitchFamily="2" charset="-122"/>
                <a:ea typeface="华文细黑" pitchFamily="2" charset="-122"/>
              </a:rPr>
              <a:t>收集员工资料，准备面谈提纲；</a:t>
            </a:r>
            <a:endParaRPr lang="zh-CN" altLang="en-US" sz="1600" b="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0" dirty="0">
                <a:latin typeface="华文细黑" pitchFamily="2" charset="-122"/>
                <a:ea typeface="华文细黑" pitchFamily="2" charset="-122"/>
              </a:rPr>
              <a:t>4.</a:t>
            </a:r>
            <a:r>
              <a:rPr lang="zh-CN" altLang="en-US" sz="1600" b="0" dirty="0">
                <a:latin typeface="华文细黑" pitchFamily="2" charset="-122"/>
                <a:ea typeface="华文细黑" pitchFamily="2" charset="-122"/>
              </a:rPr>
              <a:t>通知被面谈者准备问题，包括工作所遇到的困难和所需要的支持。</a:t>
            </a:r>
            <a:endParaRPr lang="zh-CN" altLang="en-US" sz="1600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379" name="Text Box 38"/>
          <p:cNvSpPr txBox="1"/>
          <p:nvPr/>
        </p:nvSpPr>
        <p:spPr>
          <a:xfrm>
            <a:off x="1619250" y="2549525"/>
            <a:ext cx="22320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2000" dirty="0">
                <a:solidFill>
                  <a:srgbClr val="000066"/>
                </a:solidFill>
                <a:latin typeface="华文细黑" pitchFamily="2" charset="-122"/>
                <a:ea typeface="华文细黑" pitchFamily="2" charset="-122"/>
              </a:rPr>
              <a:t>管理者应做的准备</a:t>
            </a:r>
            <a:endParaRPr lang="zh-CN" altLang="en-US" sz="2000" dirty="0">
              <a:solidFill>
                <a:srgbClr val="00006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380" name="Text Box 38"/>
          <p:cNvSpPr txBox="1"/>
          <p:nvPr/>
        </p:nvSpPr>
        <p:spPr>
          <a:xfrm>
            <a:off x="5507038" y="2565400"/>
            <a:ext cx="21605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2000" dirty="0">
                <a:solidFill>
                  <a:srgbClr val="000066"/>
                </a:solidFill>
                <a:latin typeface="华文细黑" pitchFamily="2" charset="-122"/>
                <a:ea typeface="华文细黑" pitchFamily="2" charset="-122"/>
              </a:rPr>
              <a:t>员工应做的准备</a:t>
            </a:r>
            <a:endParaRPr lang="zh-CN" altLang="en-US" sz="2000" dirty="0">
              <a:solidFill>
                <a:srgbClr val="00006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381" name="矩形 4"/>
          <p:cNvSpPr/>
          <p:nvPr/>
        </p:nvSpPr>
        <p:spPr>
          <a:xfrm>
            <a:off x="4876800" y="3222625"/>
            <a:ext cx="33528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en-US" altLang="zh-CN" sz="1600" b="0" dirty="0">
                <a:latin typeface="华文细黑" pitchFamily="2" charset="-122"/>
                <a:ea typeface="华文细黑" pitchFamily="2" charset="-122"/>
              </a:rPr>
              <a:t>1.</a:t>
            </a:r>
            <a:r>
              <a:rPr lang="zh-CN" altLang="en-US" sz="1600" b="0" dirty="0">
                <a:latin typeface="华文细黑" pitchFamily="2" charset="-122"/>
                <a:ea typeface="华文细黑" pitchFamily="2" charset="-122"/>
              </a:rPr>
              <a:t>回顾自己的绩效行为，对应绩效标准，描述绩效表现，自我评估；</a:t>
            </a:r>
            <a:endParaRPr lang="zh-CN" altLang="en-US" sz="1600" b="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0" dirty="0"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en-US" sz="1600" b="0" dirty="0">
                <a:latin typeface="华文细黑" pitchFamily="2" charset="-122"/>
                <a:ea typeface="华文细黑" pitchFamily="2" charset="-122"/>
              </a:rPr>
              <a:t>准备问题，提出疑惑和障碍。 </a:t>
            </a:r>
            <a:endParaRPr lang="zh-CN" altLang="en-US" sz="1600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382" name="AutoShape 36"/>
          <p:cNvSpPr/>
          <p:nvPr/>
        </p:nvSpPr>
        <p:spPr>
          <a:xfrm rot="-5400000">
            <a:off x="5003800" y="2276475"/>
            <a:ext cx="3168650" cy="3600450"/>
          </a:xfrm>
          <a:prstGeom prst="homePlate">
            <a:avLst>
              <a:gd name="adj" fmla="val 11384"/>
            </a:avLst>
          </a:prstGeom>
          <a:noFill/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383" name="Line 60"/>
          <p:cNvSpPr/>
          <p:nvPr/>
        </p:nvSpPr>
        <p:spPr>
          <a:xfrm>
            <a:off x="2700338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59" name="Text Box 39"/>
          <p:cNvSpPr txBox="1">
            <a:spLocks noChangeArrowheads="1"/>
          </p:cNvSpPr>
          <p:nvPr/>
        </p:nvSpPr>
        <p:spPr bwMode="auto">
          <a:xfrm>
            <a:off x="3581400" y="304800"/>
            <a:ext cx="4419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endParaRPr kumimoji="1" lang="en-US" altLang="zh-CN" sz="28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5385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6" name="Rectangle 41"/>
          <p:cNvSpPr/>
          <p:nvPr/>
        </p:nvSpPr>
        <p:spPr>
          <a:xfrm>
            <a:off x="4822825" y="18891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200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5387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8" name="Rectangle 43"/>
          <p:cNvSpPr/>
          <p:nvPr/>
        </p:nvSpPr>
        <p:spPr>
          <a:xfrm>
            <a:off x="4670425" y="152400"/>
            <a:ext cx="4321175" cy="6048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面谈前的准备</a:t>
            </a:r>
            <a:endParaRPr lang="zh-CN" altLang="en-US" sz="2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8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9" name="Rectangle 5"/>
          <p:cNvSpPr/>
          <p:nvPr/>
        </p:nvSpPr>
        <p:spPr>
          <a:xfrm>
            <a:off x="4822825" y="18891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200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30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1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2" name="Line 60"/>
          <p:cNvSpPr/>
          <p:nvPr/>
        </p:nvSpPr>
        <p:spPr>
          <a:xfrm>
            <a:off x="2700338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3581400" y="304800"/>
            <a:ext cx="4419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  <a:cs typeface="+mn-cs"/>
              </a:rPr>
              <a:t>  </a:t>
            </a:r>
            <a:endParaRPr kumimoji="1" lang="en-US" altLang="zh-CN" sz="28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1034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5" name="Rectangle 11"/>
          <p:cNvSpPr/>
          <p:nvPr/>
        </p:nvSpPr>
        <p:spPr>
          <a:xfrm>
            <a:off x="4822825" y="18891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200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36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7" name="Rectangle 13"/>
          <p:cNvSpPr/>
          <p:nvPr/>
        </p:nvSpPr>
        <p:spPr>
          <a:xfrm>
            <a:off x="5127625" y="152400"/>
            <a:ext cx="4321175" cy="6048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2800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57359" name="Picture 15" descr="mt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295400"/>
            <a:ext cx="6410325" cy="16430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16"/>
          <p:cNvGrpSpPr/>
          <p:nvPr/>
        </p:nvGrpSpPr>
        <p:grpSpPr>
          <a:xfrm rot="2626945">
            <a:off x="1676400" y="2755900"/>
            <a:ext cx="971550" cy="995363"/>
            <a:chOff x="1360" y="3249"/>
            <a:chExt cx="703" cy="703"/>
          </a:xfrm>
        </p:grpSpPr>
        <p:sp>
          <p:nvSpPr>
            <p:cNvPr id="1083" name="Rectangle 17"/>
            <p:cNvSpPr/>
            <p:nvPr/>
          </p:nvSpPr>
          <p:spPr>
            <a:xfrm rot="10800000">
              <a:off x="1360" y="3544"/>
              <a:ext cx="703" cy="114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84" name="Rectangle 18"/>
            <p:cNvSpPr/>
            <p:nvPr/>
          </p:nvSpPr>
          <p:spPr>
            <a:xfrm rot="-5400000">
              <a:off x="1351" y="3543"/>
              <a:ext cx="703" cy="114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57363" name="Object 19"/>
          <p:cNvGraphicFramePr/>
          <p:nvPr/>
        </p:nvGraphicFramePr>
        <p:xfrm>
          <a:off x="4102100" y="2603500"/>
          <a:ext cx="10144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" imgW="1332230" imgH="1591945" progId="Visio.Drawing.11">
                  <p:embed/>
                </p:oleObj>
              </mc:Choice>
              <mc:Fallback>
                <p:oleObj name="" r:id="rId2" imgW="1332230" imgH="1591945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02100" y="2603500"/>
                        <a:ext cx="1014413" cy="123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4" name="Object 20"/>
          <p:cNvGraphicFramePr/>
          <p:nvPr/>
        </p:nvGraphicFramePr>
        <p:xfrm>
          <a:off x="6591300" y="2679700"/>
          <a:ext cx="1046163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4" imgW="1401445" imgH="1674495" progId="Visio.Drawing.11">
                  <p:embed/>
                </p:oleObj>
              </mc:Choice>
              <mc:Fallback>
                <p:oleObj name="" r:id="rId4" imgW="1401445" imgH="1674495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91300" y="2679700"/>
                        <a:ext cx="1046163" cy="1046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24"/>
          <p:cNvSpPr/>
          <p:nvPr/>
        </p:nvSpPr>
        <p:spPr>
          <a:xfrm>
            <a:off x="4038600" y="15716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26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(0.1)</a:t>
            </a:r>
            <a:r>
              <a:rPr lang="zh-CN" altLang="en-US" sz="26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管理者应做的准备</a:t>
            </a:r>
            <a:endParaRPr lang="zh-CN" altLang="en-US" sz="26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374" name="AutoShape 30"/>
          <p:cNvSpPr>
            <a:spLocks noChangeArrowheads="1"/>
          </p:cNvSpPr>
          <p:nvPr/>
        </p:nvSpPr>
        <p:spPr bwMode="gray">
          <a:xfrm>
            <a:off x="1371600" y="4724400"/>
            <a:ext cx="16002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 algn="ctr">
            <a:solidFill>
              <a:srgbClr val="FFFFFF"/>
            </a:solidFill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公式化、权威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化、生硬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57375" name="AutoShape 31"/>
          <p:cNvSpPr>
            <a:spLocks noChangeArrowheads="1"/>
          </p:cNvSpPr>
          <p:nvPr/>
        </p:nvSpPr>
        <p:spPr bwMode="gray">
          <a:xfrm>
            <a:off x="3886200" y="4724400"/>
            <a:ext cx="14478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 algn="ctr">
            <a:solidFill>
              <a:srgbClr val="FFFFFF"/>
            </a:solidFill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亲切、和谐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57376" name="AutoShape 32"/>
          <p:cNvSpPr>
            <a:spLocks noChangeArrowheads="1"/>
          </p:cNvSpPr>
          <p:nvPr/>
        </p:nvSpPr>
        <p:spPr bwMode="gray">
          <a:xfrm>
            <a:off x="6324600" y="4724400"/>
            <a:ext cx="16002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 algn="ctr">
            <a:solidFill>
              <a:srgbClr val="FFFFFF"/>
            </a:solidFill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友好、亲密、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愉快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grpSp>
        <p:nvGrpSpPr>
          <p:cNvPr id="1044" name="Group 33"/>
          <p:cNvGrpSpPr/>
          <p:nvPr/>
        </p:nvGrpSpPr>
        <p:grpSpPr>
          <a:xfrm rot="5400000">
            <a:off x="1824038" y="3889375"/>
            <a:ext cx="504825" cy="496888"/>
            <a:chOff x="1872" y="2352"/>
            <a:chExt cx="240" cy="240"/>
          </a:xfrm>
        </p:grpSpPr>
        <p:grpSp>
          <p:nvGrpSpPr>
            <p:cNvPr id="1071" name="Group 34"/>
            <p:cNvGrpSpPr/>
            <p:nvPr/>
          </p:nvGrpSpPr>
          <p:grpSpPr>
            <a:xfrm>
              <a:off x="1968" y="2352"/>
              <a:ext cx="144" cy="240"/>
              <a:chOff x="1968" y="2352"/>
              <a:chExt cx="144" cy="240"/>
            </a:xfrm>
          </p:grpSpPr>
          <p:sp>
            <p:nvSpPr>
              <p:cNvPr id="1078" name="Oval 35"/>
              <p:cNvSpPr/>
              <p:nvPr/>
            </p:nvSpPr>
            <p:spPr>
              <a:xfrm>
                <a:off x="1968" y="2352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9" name="Oval 36"/>
              <p:cNvSpPr/>
              <p:nvPr/>
            </p:nvSpPr>
            <p:spPr>
              <a:xfrm>
                <a:off x="2016" y="2400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80" name="Oval 37"/>
              <p:cNvSpPr/>
              <p:nvPr/>
            </p:nvSpPr>
            <p:spPr>
              <a:xfrm>
                <a:off x="2064" y="2448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81" name="Oval 38"/>
              <p:cNvSpPr/>
              <p:nvPr/>
            </p:nvSpPr>
            <p:spPr>
              <a:xfrm>
                <a:off x="2016" y="2496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82" name="Oval 39"/>
              <p:cNvSpPr/>
              <p:nvPr/>
            </p:nvSpPr>
            <p:spPr>
              <a:xfrm>
                <a:off x="1968" y="2544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72" name="Group 40"/>
            <p:cNvGrpSpPr/>
            <p:nvPr/>
          </p:nvGrpSpPr>
          <p:grpSpPr>
            <a:xfrm>
              <a:off x="1872" y="2352"/>
              <a:ext cx="144" cy="240"/>
              <a:chOff x="1968" y="2352"/>
              <a:chExt cx="144" cy="240"/>
            </a:xfrm>
          </p:grpSpPr>
          <p:sp>
            <p:nvSpPr>
              <p:cNvPr id="1073" name="Oval 41"/>
              <p:cNvSpPr/>
              <p:nvPr/>
            </p:nvSpPr>
            <p:spPr>
              <a:xfrm>
                <a:off x="1968" y="2352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4" name="Oval 42"/>
              <p:cNvSpPr/>
              <p:nvPr/>
            </p:nvSpPr>
            <p:spPr>
              <a:xfrm>
                <a:off x="2016" y="2400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5" name="Oval 43"/>
              <p:cNvSpPr/>
              <p:nvPr/>
            </p:nvSpPr>
            <p:spPr>
              <a:xfrm>
                <a:off x="2064" y="2448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6" name="Oval 44"/>
              <p:cNvSpPr/>
              <p:nvPr/>
            </p:nvSpPr>
            <p:spPr>
              <a:xfrm>
                <a:off x="2016" y="2496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7" name="Oval 45"/>
              <p:cNvSpPr/>
              <p:nvPr/>
            </p:nvSpPr>
            <p:spPr>
              <a:xfrm>
                <a:off x="1968" y="2544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45" name="Group 46"/>
          <p:cNvGrpSpPr/>
          <p:nvPr/>
        </p:nvGrpSpPr>
        <p:grpSpPr>
          <a:xfrm rot="5400000">
            <a:off x="4262438" y="3813175"/>
            <a:ext cx="504825" cy="496888"/>
            <a:chOff x="1872" y="2352"/>
            <a:chExt cx="240" cy="240"/>
          </a:xfrm>
        </p:grpSpPr>
        <p:grpSp>
          <p:nvGrpSpPr>
            <p:cNvPr id="1059" name="Group 47"/>
            <p:cNvGrpSpPr/>
            <p:nvPr/>
          </p:nvGrpSpPr>
          <p:grpSpPr>
            <a:xfrm>
              <a:off x="1968" y="2352"/>
              <a:ext cx="144" cy="240"/>
              <a:chOff x="1968" y="2352"/>
              <a:chExt cx="144" cy="240"/>
            </a:xfrm>
          </p:grpSpPr>
          <p:sp>
            <p:nvSpPr>
              <p:cNvPr id="1066" name="Oval 48"/>
              <p:cNvSpPr/>
              <p:nvPr/>
            </p:nvSpPr>
            <p:spPr>
              <a:xfrm>
                <a:off x="1968" y="2352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67" name="Oval 49"/>
              <p:cNvSpPr/>
              <p:nvPr/>
            </p:nvSpPr>
            <p:spPr>
              <a:xfrm>
                <a:off x="2016" y="2400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68" name="Oval 50"/>
              <p:cNvSpPr/>
              <p:nvPr/>
            </p:nvSpPr>
            <p:spPr>
              <a:xfrm>
                <a:off x="2064" y="2448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69" name="Oval 51"/>
              <p:cNvSpPr/>
              <p:nvPr/>
            </p:nvSpPr>
            <p:spPr>
              <a:xfrm>
                <a:off x="2016" y="2496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0" name="Oval 52"/>
              <p:cNvSpPr/>
              <p:nvPr/>
            </p:nvSpPr>
            <p:spPr>
              <a:xfrm>
                <a:off x="1968" y="2544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60" name="Group 53"/>
            <p:cNvGrpSpPr/>
            <p:nvPr/>
          </p:nvGrpSpPr>
          <p:grpSpPr>
            <a:xfrm>
              <a:off x="1872" y="2352"/>
              <a:ext cx="144" cy="240"/>
              <a:chOff x="1968" y="2352"/>
              <a:chExt cx="144" cy="240"/>
            </a:xfrm>
          </p:grpSpPr>
          <p:sp>
            <p:nvSpPr>
              <p:cNvPr id="1061" name="Oval 54"/>
              <p:cNvSpPr/>
              <p:nvPr/>
            </p:nvSpPr>
            <p:spPr>
              <a:xfrm>
                <a:off x="1968" y="2352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62" name="Oval 55"/>
              <p:cNvSpPr/>
              <p:nvPr/>
            </p:nvSpPr>
            <p:spPr>
              <a:xfrm>
                <a:off x="2016" y="2400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63" name="Oval 56"/>
              <p:cNvSpPr/>
              <p:nvPr/>
            </p:nvSpPr>
            <p:spPr>
              <a:xfrm>
                <a:off x="2064" y="2448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64" name="Oval 57"/>
              <p:cNvSpPr/>
              <p:nvPr/>
            </p:nvSpPr>
            <p:spPr>
              <a:xfrm>
                <a:off x="2016" y="2496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65" name="Oval 58"/>
              <p:cNvSpPr/>
              <p:nvPr/>
            </p:nvSpPr>
            <p:spPr>
              <a:xfrm>
                <a:off x="1968" y="2544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46" name="Group 59"/>
          <p:cNvGrpSpPr/>
          <p:nvPr/>
        </p:nvGrpSpPr>
        <p:grpSpPr>
          <a:xfrm rot="5400000">
            <a:off x="6853238" y="3813175"/>
            <a:ext cx="504825" cy="496888"/>
            <a:chOff x="1872" y="2352"/>
            <a:chExt cx="240" cy="240"/>
          </a:xfrm>
        </p:grpSpPr>
        <p:grpSp>
          <p:nvGrpSpPr>
            <p:cNvPr id="1047" name="Group 60"/>
            <p:cNvGrpSpPr/>
            <p:nvPr/>
          </p:nvGrpSpPr>
          <p:grpSpPr>
            <a:xfrm>
              <a:off x="1968" y="2352"/>
              <a:ext cx="144" cy="240"/>
              <a:chOff x="1968" y="2352"/>
              <a:chExt cx="144" cy="240"/>
            </a:xfrm>
          </p:grpSpPr>
          <p:sp>
            <p:nvSpPr>
              <p:cNvPr id="1054" name="Oval 61"/>
              <p:cNvSpPr/>
              <p:nvPr/>
            </p:nvSpPr>
            <p:spPr>
              <a:xfrm>
                <a:off x="1968" y="2352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55" name="Oval 62"/>
              <p:cNvSpPr/>
              <p:nvPr/>
            </p:nvSpPr>
            <p:spPr>
              <a:xfrm>
                <a:off x="2016" y="2400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56" name="Oval 63"/>
              <p:cNvSpPr/>
              <p:nvPr/>
            </p:nvSpPr>
            <p:spPr>
              <a:xfrm>
                <a:off x="2064" y="2448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57" name="Oval 64"/>
              <p:cNvSpPr/>
              <p:nvPr/>
            </p:nvSpPr>
            <p:spPr>
              <a:xfrm>
                <a:off x="2016" y="2496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58" name="Oval 65"/>
              <p:cNvSpPr/>
              <p:nvPr/>
            </p:nvSpPr>
            <p:spPr>
              <a:xfrm>
                <a:off x="1968" y="2544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48" name="Group 66"/>
            <p:cNvGrpSpPr/>
            <p:nvPr/>
          </p:nvGrpSpPr>
          <p:grpSpPr>
            <a:xfrm>
              <a:off x="1872" y="2352"/>
              <a:ext cx="144" cy="240"/>
              <a:chOff x="1968" y="2352"/>
              <a:chExt cx="144" cy="240"/>
            </a:xfrm>
          </p:grpSpPr>
          <p:sp>
            <p:nvSpPr>
              <p:cNvPr id="1049" name="Oval 67"/>
              <p:cNvSpPr/>
              <p:nvPr/>
            </p:nvSpPr>
            <p:spPr>
              <a:xfrm>
                <a:off x="1968" y="2352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50" name="Oval 68"/>
              <p:cNvSpPr/>
              <p:nvPr/>
            </p:nvSpPr>
            <p:spPr>
              <a:xfrm>
                <a:off x="2016" y="2400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51" name="Oval 69"/>
              <p:cNvSpPr/>
              <p:nvPr/>
            </p:nvSpPr>
            <p:spPr>
              <a:xfrm>
                <a:off x="2064" y="2448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52" name="Oval 70"/>
              <p:cNvSpPr/>
              <p:nvPr/>
            </p:nvSpPr>
            <p:spPr>
              <a:xfrm>
                <a:off x="2016" y="2496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53" name="Oval 71"/>
              <p:cNvSpPr/>
              <p:nvPr/>
            </p:nvSpPr>
            <p:spPr>
              <a:xfrm>
                <a:off x="1968" y="2544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7" name="Rectangle 5"/>
          <p:cNvSpPr/>
          <p:nvPr/>
        </p:nvSpPr>
        <p:spPr>
          <a:xfrm>
            <a:off x="4822825" y="18891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200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6388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9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0" name="Line 60"/>
          <p:cNvSpPr/>
          <p:nvPr/>
        </p:nvSpPr>
        <p:spPr>
          <a:xfrm>
            <a:off x="2700338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3581400" y="304800"/>
            <a:ext cx="4419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  <a:cs typeface="+mn-cs"/>
              </a:rPr>
              <a:t>  </a:t>
            </a:r>
            <a:endParaRPr kumimoji="1" lang="en-US" altLang="zh-CN" sz="28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16392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3" name="Rectangle 11"/>
          <p:cNvSpPr/>
          <p:nvPr/>
        </p:nvSpPr>
        <p:spPr>
          <a:xfrm>
            <a:off x="4822825" y="152400"/>
            <a:ext cx="4321175" cy="6048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200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6394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5" name="Rectangle 14"/>
          <p:cNvSpPr/>
          <p:nvPr/>
        </p:nvSpPr>
        <p:spPr>
          <a:xfrm>
            <a:off x="4267200" y="15716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26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(0.2)</a:t>
            </a:r>
            <a:r>
              <a:rPr lang="zh-CN" altLang="en-US" sz="26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管理者其它准备</a:t>
            </a:r>
            <a:endParaRPr lang="zh-CN" altLang="en-US" sz="26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396" name="AutoShape 17"/>
          <p:cNvSpPr/>
          <p:nvPr/>
        </p:nvSpPr>
        <p:spPr>
          <a:xfrm rot="-5400000">
            <a:off x="4062413" y="3287713"/>
            <a:ext cx="933450" cy="693737"/>
          </a:xfrm>
          <a:prstGeom prst="downArrow">
            <a:avLst>
              <a:gd name="adj1" fmla="val 53750"/>
              <a:gd name="adj2" fmla="val 42106"/>
            </a:avLst>
          </a:prstGeom>
          <a:solidFill>
            <a:schemeClr val="bg2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97" name="Rectangle 18"/>
          <p:cNvSpPr/>
          <p:nvPr/>
        </p:nvSpPr>
        <p:spPr>
          <a:xfrm>
            <a:off x="4229100" y="3167063"/>
            <a:ext cx="593725" cy="696912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algn="ctr">
              <a:lnSpc>
                <a:spcPct val="220000"/>
              </a:lnSpc>
              <a:spcBef>
                <a:spcPct val="20000"/>
              </a:spcBef>
              <a:buClr>
                <a:srgbClr val="336699"/>
              </a:buClr>
              <a:buSzPct val="95000"/>
              <a:buFont typeface="Wingdings" panose="05000000000000000000" pitchFamily="2" charset="2"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VS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6398" name="File"/>
          <p:cNvSpPr>
            <a:spLocks noEditPoints="1"/>
          </p:cNvSpPr>
          <p:nvPr/>
        </p:nvSpPr>
        <p:spPr>
          <a:xfrm>
            <a:off x="914400" y="1295400"/>
            <a:ext cx="3276600" cy="4191000"/>
          </a:xfrm>
          <a:custGeom>
            <a:avLst/>
            <a:gdLst>
              <a:gd name="txL" fmla="*/ 1086 w 21600"/>
              <a:gd name="txT" fmla="*/ 4628 h 21600"/>
              <a:gd name="txR" fmla="*/ 20635 w 21600"/>
              <a:gd name="txB" fmla="*/ 20289 h 21600"/>
            </a:gdLst>
            <a:ahLst/>
            <a:cxnLst>
              <a:cxn ang="0">
                <a:pos x="252686067" y="121975567"/>
              </a:cxn>
              <a:cxn ang="0">
                <a:pos x="0" y="406585158"/>
              </a:cxn>
              <a:cxn ang="0">
                <a:pos x="248520994" y="813170317"/>
              </a:cxn>
              <a:cxn ang="0">
                <a:pos x="497041989" y="406585158"/>
              </a:cxn>
              <a:cxn ang="0">
                <a:pos x="0" y="813170317"/>
              </a:cxn>
              <a:cxn ang="0">
                <a:pos x="497041989" y="813170317"/>
              </a:cxn>
            </a:cxnLst>
            <a:rect l="txL" t="txT" r="txR" b="txB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PerspectiveFront">
              <a:rot lat="20100000" lon="20100000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flatTx/>
          </a:bodyPr>
          <a:p>
            <a:pPr eaLnBrk="0" hangingPunct="0"/>
            <a:endParaRPr lang="ko-KR" altLang="en-US" sz="2200" b="0" dirty="0">
              <a:solidFill>
                <a:schemeClr val="bg2"/>
              </a:solidFill>
              <a:latin typeface="Verdana" panose="020B0604030504040204" pitchFamily="34" charset="0"/>
              <a:ea typeface="Gulim" pitchFamily="34" charset="-127"/>
            </a:endParaRPr>
          </a:p>
        </p:txBody>
      </p:sp>
      <p:sp>
        <p:nvSpPr>
          <p:cNvPr id="16399" name="File"/>
          <p:cNvSpPr>
            <a:spLocks noEditPoints="1"/>
          </p:cNvSpPr>
          <p:nvPr/>
        </p:nvSpPr>
        <p:spPr>
          <a:xfrm>
            <a:off x="5164138" y="1438275"/>
            <a:ext cx="3446462" cy="4200525"/>
          </a:xfrm>
          <a:custGeom>
            <a:avLst/>
            <a:gdLst>
              <a:gd name="txL" fmla="*/ 1086 w 21600"/>
              <a:gd name="txT" fmla="*/ 4628 h 21600"/>
              <a:gd name="txR" fmla="*/ 20635 w 21600"/>
              <a:gd name="txB" fmla="*/ 20289 h 21600"/>
            </a:gdLst>
            <a:ahLst/>
            <a:cxnLst>
              <a:cxn ang="0">
                <a:pos x="279564052" y="122530680"/>
              </a:cxn>
              <a:cxn ang="0">
                <a:pos x="0" y="408435373"/>
              </a:cxn>
              <a:cxn ang="0">
                <a:pos x="274956006" y="816870745"/>
              </a:cxn>
              <a:cxn ang="0">
                <a:pos x="549912012" y="408435373"/>
              </a:cxn>
              <a:cxn ang="0">
                <a:pos x="0" y="816870745"/>
              </a:cxn>
              <a:cxn ang="0">
                <a:pos x="549912012" y="816870745"/>
              </a:cxn>
            </a:cxnLst>
            <a:rect l="txL" t="txT" r="txR" b="txB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PerspectiveFront">
              <a:rot lat="20100000" lon="20100000" rev="0"/>
            </a:camera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flatTx/>
          </a:bodyPr>
          <a:p>
            <a:pPr eaLnBrk="0" hangingPunct="0"/>
            <a:endParaRPr lang="ko-KR" altLang="en-US" sz="2200" b="0" dirty="0">
              <a:solidFill>
                <a:schemeClr val="bg2"/>
              </a:solidFill>
              <a:latin typeface="Verdana" panose="020B0604030504040204" pitchFamily="34" charset="0"/>
              <a:ea typeface="Gulim" pitchFamily="34" charset="-127"/>
            </a:endParaRPr>
          </a:p>
        </p:txBody>
      </p:sp>
      <p:sp>
        <p:nvSpPr>
          <p:cNvPr id="77845" name="Text Box 21"/>
          <p:cNvSpPr txBox="1"/>
          <p:nvPr/>
        </p:nvSpPr>
        <p:spPr>
          <a:xfrm>
            <a:off x="987425" y="2406650"/>
            <a:ext cx="2746375" cy="2225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计划好采用的方式</a:t>
            </a:r>
            <a:endParaRPr lang="zh-CN" altLang="en-US" sz="2200" dirty="0">
              <a:solidFill>
                <a:srgbClr val="0000CC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zh-CN" altLang="en-US" sz="2200" b="0" dirty="0">
              <a:solidFill>
                <a:srgbClr val="0000CC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告知</a:t>
            </a:r>
            <a:r>
              <a:rPr lang="en-US" altLang="zh-CN" b="0" dirty="0"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说服型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告知</a:t>
            </a:r>
            <a:r>
              <a:rPr lang="en-US" altLang="zh-CN" b="0" dirty="0"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倾听型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问题解决型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混合型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7846" name="Text Box 22"/>
          <p:cNvSpPr txBox="1"/>
          <p:nvPr/>
        </p:nvSpPr>
        <p:spPr>
          <a:xfrm>
            <a:off x="5181600" y="2484438"/>
            <a:ext cx="3008313" cy="3949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事先准备好发问内</a:t>
            </a:r>
            <a:endParaRPr lang="zh-CN" altLang="en-US" sz="2200" dirty="0">
              <a:solidFill>
                <a:srgbClr val="0000CC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容及方式</a:t>
            </a:r>
            <a:endParaRPr lang="zh-CN" altLang="en-US" sz="2200" dirty="0">
              <a:solidFill>
                <a:srgbClr val="0000CC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直接提问或限定提问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是非问题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引导性的问题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无限制问题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重复的问题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深入调查的问题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假设的问题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endParaRPr lang="en-US" altLang="zh-CN" sz="2400" b="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784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>
                                            <p:txEl>
                                              <p:charRg st="1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7845">
                                            <p:txEl>
                                              <p:charRg st="1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>
                                            <p:txEl>
                                              <p:charRg st="18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7845">
                                            <p:txEl>
                                              <p:charRg st="18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>
                                            <p:txEl>
                                              <p:charRg st="2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7845">
                                            <p:txEl>
                                              <p:charRg st="26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>
                                            <p:txEl>
                                              <p:charRg st="3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7845">
                                            <p:txEl>
                                              <p:charRg st="32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784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>
                                            <p:txEl>
                                              <p:charRg st="9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7846">
                                            <p:txEl>
                                              <p:charRg st="9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>
                                            <p:txEl>
                                              <p:charRg st="1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7846">
                                            <p:txEl>
                                              <p:charRg st="1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>
                                            <p:txEl>
                                              <p:charRg st="2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7846">
                                            <p:txEl>
                                              <p:charRg st="24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>
                                            <p:txEl>
                                              <p:charRg st="2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7846">
                                            <p:txEl>
                                              <p:charRg st="29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>
                                            <p:txEl>
                                              <p:charRg st="3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7846">
                                            <p:txEl>
                                              <p:charRg st="36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>
                                            <p:txEl>
                                              <p:charRg st="4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7846">
                                            <p:txEl>
                                              <p:charRg st="42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>
                                            <p:txEl>
                                              <p:charRg st="48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77846">
                                            <p:txEl>
                                              <p:charRg st="48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>
                                            <p:txEl>
                                              <p:charRg st="56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77846">
                                            <p:txEl>
                                              <p:charRg st="56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1" name="Rectangle 8"/>
          <p:cNvSpPr/>
          <p:nvPr/>
        </p:nvSpPr>
        <p:spPr>
          <a:xfrm>
            <a:off x="4822825" y="18891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200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412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3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4" name="Line 60"/>
          <p:cNvSpPr/>
          <p:nvPr/>
        </p:nvSpPr>
        <p:spPr>
          <a:xfrm>
            <a:off x="2700338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3581400" y="304800"/>
            <a:ext cx="4419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  <a:cs typeface="+mn-cs"/>
              </a:rPr>
              <a:t>  </a:t>
            </a:r>
            <a:endParaRPr kumimoji="1" lang="en-US" altLang="zh-CN" sz="28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17416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7" name="Rectangle 14"/>
          <p:cNvSpPr/>
          <p:nvPr/>
        </p:nvSpPr>
        <p:spPr>
          <a:xfrm>
            <a:off x="4822825" y="18891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200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418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9" name="Rectangle 16"/>
          <p:cNvSpPr/>
          <p:nvPr/>
        </p:nvSpPr>
        <p:spPr>
          <a:xfrm>
            <a:off x="4822825" y="15716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面谈的步骤</a:t>
            </a:r>
            <a:endParaRPr lang="zh-CN" altLang="en-US" sz="2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20" name="Freeform 18"/>
          <p:cNvSpPr/>
          <p:nvPr>
            <p:custDataLst>
              <p:tags r:id="rId1"/>
            </p:custDataLst>
          </p:nvPr>
        </p:nvSpPr>
        <p:spPr>
          <a:xfrm>
            <a:off x="2824163" y="1444625"/>
            <a:ext cx="990600" cy="4105275"/>
          </a:xfrm>
          <a:custGeom>
            <a:avLst/>
            <a:gdLst>
              <a:gd name="txL" fmla="*/ 0 w 441"/>
              <a:gd name="txT" fmla="*/ 0 h 1431"/>
              <a:gd name="txR" fmla="*/ 441 w 441"/>
              <a:gd name="txB" fmla="*/ 1431 h 1431"/>
            </a:gdLst>
            <a:ahLst/>
            <a:cxnLst>
              <a:cxn ang="0">
                <a:pos x="0" y="114753"/>
              </a:cxn>
              <a:cxn ang="0">
                <a:pos x="233611" y="114753"/>
              </a:cxn>
              <a:cxn ang="0">
                <a:pos x="826623" y="114753"/>
              </a:cxn>
              <a:cxn ang="0">
                <a:pos x="826623" y="0"/>
              </a:cxn>
              <a:cxn ang="0">
                <a:pos x="988354" y="252456"/>
              </a:cxn>
              <a:cxn ang="0">
                <a:pos x="826623" y="527862"/>
              </a:cxn>
              <a:cxn ang="0">
                <a:pos x="826623" y="413109"/>
              </a:cxn>
              <a:cxn ang="0">
                <a:pos x="233611" y="413109"/>
              </a:cxn>
              <a:cxn ang="0">
                <a:pos x="233611" y="1902025"/>
              </a:cxn>
              <a:cxn ang="0">
                <a:pos x="826623" y="1902025"/>
              </a:cxn>
              <a:cxn ang="0">
                <a:pos x="826623" y="1787272"/>
              </a:cxn>
              <a:cxn ang="0">
                <a:pos x="988354" y="2062678"/>
              </a:cxn>
              <a:cxn ang="0">
                <a:pos x="826623" y="2315134"/>
              </a:cxn>
              <a:cxn ang="0">
                <a:pos x="826623" y="2200381"/>
              </a:cxn>
              <a:cxn ang="0">
                <a:pos x="233611" y="2200381"/>
              </a:cxn>
              <a:cxn ang="0">
                <a:pos x="233611" y="3712247"/>
              </a:cxn>
              <a:cxn ang="0">
                <a:pos x="826623" y="3712247"/>
              </a:cxn>
              <a:cxn ang="0">
                <a:pos x="826623" y="3597495"/>
              </a:cxn>
              <a:cxn ang="0">
                <a:pos x="988354" y="3849951"/>
              </a:cxn>
              <a:cxn ang="0">
                <a:pos x="826623" y="4102406"/>
              </a:cxn>
              <a:cxn ang="0">
                <a:pos x="826623" y="4010604"/>
              </a:cxn>
              <a:cxn ang="0">
                <a:pos x="233611" y="4010604"/>
              </a:cxn>
              <a:cxn ang="0">
                <a:pos x="0" y="4010604"/>
              </a:cxn>
              <a:cxn ang="0">
                <a:pos x="0" y="573763"/>
              </a:cxn>
              <a:cxn ang="0">
                <a:pos x="0" y="114753"/>
              </a:cxn>
            </a:cxnLst>
            <a:rect l="txL" t="txT" r="txR" b="txB"/>
            <a:pathLst>
              <a:path w="441" h="1431">
                <a:moveTo>
                  <a:pt x="0" y="40"/>
                </a:moveTo>
                <a:lnTo>
                  <a:pt x="104" y="40"/>
                </a:lnTo>
                <a:lnTo>
                  <a:pt x="368" y="40"/>
                </a:lnTo>
                <a:lnTo>
                  <a:pt x="368" y="0"/>
                </a:lnTo>
                <a:lnTo>
                  <a:pt x="440" y="88"/>
                </a:lnTo>
                <a:lnTo>
                  <a:pt x="368" y="184"/>
                </a:lnTo>
                <a:lnTo>
                  <a:pt x="368" y="144"/>
                </a:lnTo>
                <a:lnTo>
                  <a:pt x="104" y="144"/>
                </a:lnTo>
                <a:lnTo>
                  <a:pt x="104" y="663"/>
                </a:lnTo>
                <a:lnTo>
                  <a:pt x="368" y="663"/>
                </a:lnTo>
                <a:lnTo>
                  <a:pt x="368" y="623"/>
                </a:lnTo>
                <a:lnTo>
                  <a:pt x="440" y="719"/>
                </a:lnTo>
                <a:lnTo>
                  <a:pt x="368" y="807"/>
                </a:lnTo>
                <a:lnTo>
                  <a:pt x="368" y="767"/>
                </a:lnTo>
                <a:lnTo>
                  <a:pt x="104" y="767"/>
                </a:lnTo>
                <a:lnTo>
                  <a:pt x="104" y="1294"/>
                </a:lnTo>
                <a:lnTo>
                  <a:pt x="368" y="1294"/>
                </a:lnTo>
                <a:lnTo>
                  <a:pt x="368" y="1254"/>
                </a:lnTo>
                <a:lnTo>
                  <a:pt x="440" y="1342"/>
                </a:lnTo>
                <a:lnTo>
                  <a:pt x="368" y="1430"/>
                </a:lnTo>
                <a:lnTo>
                  <a:pt x="368" y="1398"/>
                </a:lnTo>
                <a:lnTo>
                  <a:pt x="104" y="1398"/>
                </a:lnTo>
                <a:lnTo>
                  <a:pt x="0" y="1398"/>
                </a:lnTo>
                <a:lnTo>
                  <a:pt x="0" y="200"/>
                </a:lnTo>
                <a:lnTo>
                  <a:pt x="0" y="40"/>
                </a:lnTo>
              </a:path>
            </a:pathLst>
          </a:custGeom>
          <a:solidFill>
            <a:schemeClr val="bg1">
              <a:alpha val="70195"/>
            </a:schemeClr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8387" name="Oval 19"/>
          <p:cNvSpPr>
            <a:spLocks noChangeArrowheads="1"/>
          </p:cNvSpPr>
          <p:nvPr/>
        </p:nvSpPr>
        <p:spPr bwMode="gray">
          <a:xfrm>
            <a:off x="663575" y="2149475"/>
            <a:ext cx="2565400" cy="256381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388" name="Oval 20"/>
          <p:cNvSpPr>
            <a:spLocks noChangeArrowheads="1"/>
          </p:cNvSpPr>
          <p:nvPr/>
        </p:nvSpPr>
        <p:spPr bwMode="gray">
          <a:xfrm>
            <a:off x="854075" y="2338388"/>
            <a:ext cx="2227263" cy="2228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389" name="Oval 21"/>
          <p:cNvSpPr>
            <a:spLocks noChangeArrowheads="1"/>
          </p:cNvSpPr>
          <p:nvPr/>
        </p:nvSpPr>
        <p:spPr bwMode="gray">
          <a:xfrm>
            <a:off x="869950" y="2322513"/>
            <a:ext cx="2227263" cy="222726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424" name="Oval 22"/>
          <p:cNvSpPr/>
          <p:nvPr/>
        </p:nvSpPr>
        <p:spPr>
          <a:xfrm>
            <a:off x="979488" y="2465388"/>
            <a:ext cx="2006600" cy="2005012"/>
          </a:xfrm>
          <a:prstGeom prst="ellipse">
            <a:avLst/>
          </a:prstGeom>
          <a:solidFill>
            <a:srgbClr val="000000"/>
          </a:solidFill>
          <a:ln w="38100">
            <a:noFill/>
          </a:ln>
        </p:spPr>
        <p:txBody>
          <a:bodyPr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25" name="Oval 23"/>
          <p:cNvSpPr/>
          <p:nvPr/>
        </p:nvSpPr>
        <p:spPr>
          <a:xfrm>
            <a:off x="1016000" y="2501900"/>
            <a:ext cx="1943100" cy="1944688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  <a:tileRect/>
          </a:gradFill>
          <a:ln w="9525">
            <a:noFill/>
          </a:ln>
        </p:spPr>
        <p:txBody>
          <a:bodyPr vert="eaVert"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26" name="Oval 24"/>
          <p:cNvSpPr/>
          <p:nvPr/>
        </p:nvSpPr>
        <p:spPr>
          <a:xfrm>
            <a:off x="1042988" y="2517775"/>
            <a:ext cx="1898650" cy="1897063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  <a:tileRect/>
          </a:gradFill>
          <a:ln w="9525">
            <a:noFill/>
          </a:ln>
        </p:spPr>
        <p:txBody>
          <a:bodyPr vert="eaVert"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27" name="Oval 25"/>
          <p:cNvSpPr/>
          <p:nvPr/>
        </p:nvSpPr>
        <p:spPr>
          <a:xfrm>
            <a:off x="1074738" y="2551113"/>
            <a:ext cx="1803400" cy="1771650"/>
          </a:xfrm>
          <a:prstGeom prst="ellips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vert="eaVert"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28" name="Oval 26"/>
          <p:cNvSpPr/>
          <p:nvPr/>
        </p:nvSpPr>
        <p:spPr>
          <a:xfrm>
            <a:off x="1192213" y="2638425"/>
            <a:ext cx="1603375" cy="143986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6E1E2">
                  <a:alpha val="37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vert="eaVert"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8395" name="AutoShape 27"/>
          <p:cNvSpPr>
            <a:spLocks noChangeArrowheads="1"/>
          </p:cNvSpPr>
          <p:nvPr/>
        </p:nvSpPr>
        <p:spPr bwMode="gray">
          <a:xfrm>
            <a:off x="3910013" y="1443038"/>
            <a:ext cx="4243388" cy="406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396" name="AutoShape 28"/>
          <p:cNvSpPr>
            <a:spLocks noChangeArrowheads="1"/>
          </p:cNvSpPr>
          <p:nvPr/>
        </p:nvSpPr>
        <p:spPr bwMode="gray">
          <a:xfrm>
            <a:off x="3903663" y="1968500"/>
            <a:ext cx="4243388" cy="406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397" name="AutoShape 29"/>
          <p:cNvSpPr>
            <a:spLocks noChangeArrowheads="1"/>
          </p:cNvSpPr>
          <p:nvPr/>
        </p:nvSpPr>
        <p:spPr bwMode="gray">
          <a:xfrm>
            <a:off x="3906838" y="2493963"/>
            <a:ext cx="4243388" cy="406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398" name="Oval 30"/>
          <p:cNvSpPr>
            <a:spLocks noChangeArrowheads="1"/>
          </p:cNvSpPr>
          <p:nvPr/>
        </p:nvSpPr>
        <p:spPr bwMode="gray">
          <a:xfrm>
            <a:off x="3821113" y="1516063"/>
            <a:ext cx="190500" cy="1905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399" name="Oval 31"/>
          <p:cNvSpPr>
            <a:spLocks noChangeArrowheads="1"/>
          </p:cNvSpPr>
          <p:nvPr/>
        </p:nvSpPr>
        <p:spPr bwMode="gray">
          <a:xfrm>
            <a:off x="3827463" y="2057400"/>
            <a:ext cx="190500" cy="1905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400" name="Oval 32"/>
          <p:cNvSpPr>
            <a:spLocks noChangeArrowheads="1"/>
          </p:cNvSpPr>
          <p:nvPr/>
        </p:nvSpPr>
        <p:spPr bwMode="gray">
          <a:xfrm>
            <a:off x="3833813" y="2595563"/>
            <a:ext cx="190500" cy="1905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401" name="AutoShape 33"/>
          <p:cNvSpPr>
            <a:spLocks noChangeArrowheads="1"/>
          </p:cNvSpPr>
          <p:nvPr/>
        </p:nvSpPr>
        <p:spPr bwMode="gray">
          <a:xfrm>
            <a:off x="3910013" y="3019425"/>
            <a:ext cx="4243388" cy="406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402" name="Oval 34"/>
          <p:cNvSpPr>
            <a:spLocks noChangeArrowheads="1"/>
          </p:cNvSpPr>
          <p:nvPr/>
        </p:nvSpPr>
        <p:spPr bwMode="gray">
          <a:xfrm>
            <a:off x="3821113" y="3113088"/>
            <a:ext cx="190500" cy="1905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403" name="AutoShape 35"/>
          <p:cNvSpPr>
            <a:spLocks noChangeArrowheads="1"/>
          </p:cNvSpPr>
          <p:nvPr/>
        </p:nvSpPr>
        <p:spPr bwMode="gray">
          <a:xfrm>
            <a:off x="3910013" y="3575050"/>
            <a:ext cx="4243388" cy="406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404" name="Oval 36"/>
          <p:cNvSpPr>
            <a:spLocks noChangeArrowheads="1"/>
          </p:cNvSpPr>
          <p:nvPr/>
        </p:nvSpPr>
        <p:spPr bwMode="gray">
          <a:xfrm>
            <a:off x="3833813" y="3663950"/>
            <a:ext cx="190500" cy="1905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439" name="Rectangle 37"/>
          <p:cNvSpPr/>
          <p:nvPr/>
        </p:nvSpPr>
        <p:spPr>
          <a:xfrm>
            <a:off x="1465263" y="2909888"/>
            <a:ext cx="993775" cy="10668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algn="ctr"/>
            <a:r>
              <a:rPr lang="zh-CN" altLang="en-US" sz="3200" dirty="0">
                <a:solidFill>
                  <a:srgbClr val="336699"/>
                </a:solidFill>
                <a:latin typeface="华文细黑" pitchFamily="2" charset="-122"/>
                <a:ea typeface="华文细黑" pitchFamily="2" charset="-122"/>
              </a:rPr>
              <a:t>实施</a:t>
            </a:r>
            <a:endParaRPr lang="zh-CN" altLang="en-US" sz="3200" dirty="0">
              <a:solidFill>
                <a:srgbClr val="336699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336699"/>
                </a:solidFill>
                <a:latin typeface="华文细黑" pitchFamily="2" charset="-122"/>
                <a:ea typeface="华文细黑" pitchFamily="2" charset="-122"/>
              </a:rPr>
              <a:t>步骤</a:t>
            </a:r>
            <a:endParaRPr lang="zh-CN" altLang="en-US" sz="3200" dirty="0">
              <a:solidFill>
                <a:srgbClr val="336699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440" name="AutoShape 38"/>
          <p:cNvSpPr/>
          <p:nvPr/>
        </p:nvSpPr>
        <p:spPr>
          <a:xfrm>
            <a:off x="4410075" y="1371600"/>
            <a:ext cx="3311525" cy="585788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none" anchor="ctr" anchorCtr="0"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6699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dirty="0">
                <a:solidFill>
                  <a:srgbClr val="336699"/>
                </a:solidFill>
                <a:latin typeface="华文细黑" pitchFamily="2" charset="-122"/>
                <a:ea typeface="华文细黑" pitchFamily="2" charset="-122"/>
              </a:rPr>
              <a:t>：开场</a:t>
            </a:r>
            <a:endParaRPr lang="zh-CN" altLang="en-US" dirty="0">
              <a:solidFill>
                <a:srgbClr val="336699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441" name="AutoShape 39"/>
          <p:cNvSpPr/>
          <p:nvPr/>
        </p:nvSpPr>
        <p:spPr>
          <a:xfrm>
            <a:off x="4413250" y="1947863"/>
            <a:ext cx="3292475" cy="585787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none" anchor="ctr" anchorCtr="0"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6699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dirty="0">
                <a:solidFill>
                  <a:srgbClr val="336699"/>
                </a:solidFill>
                <a:latin typeface="华文细黑" pitchFamily="2" charset="-122"/>
                <a:ea typeface="华文细黑" pitchFamily="2" charset="-122"/>
              </a:rPr>
              <a:t>：员工自评</a:t>
            </a:r>
            <a:endParaRPr lang="zh-CN" altLang="en-US" dirty="0">
              <a:solidFill>
                <a:srgbClr val="336699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442" name="AutoShape 40"/>
          <p:cNvSpPr/>
          <p:nvPr/>
        </p:nvSpPr>
        <p:spPr>
          <a:xfrm>
            <a:off x="4418013" y="2379663"/>
            <a:ext cx="3292475" cy="585787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none" anchor="ctr" anchorCtr="0"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6699"/>
                </a:solidFill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dirty="0">
                <a:solidFill>
                  <a:srgbClr val="336699"/>
                </a:solidFill>
                <a:latin typeface="华文细黑" pitchFamily="2" charset="-122"/>
                <a:ea typeface="华文细黑" pitchFamily="2" charset="-122"/>
              </a:rPr>
              <a:t>：上级评价</a:t>
            </a:r>
            <a:endParaRPr lang="zh-CN" altLang="en-US" dirty="0">
              <a:solidFill>
                <a:srgbClr val="336699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443" name="AutoShape 41"/>
          <p:cNvSpPr/>
          <p:nvPr/>
        </p:nvSpPr>
        <p:spPr>
          <a:xfrm>
            <a:off x="4418013" y="2955925"/>
            <a:ext cx="3292475" cy="585788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none" anchor="ctr" anchorCtr="0"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6699"/>
                </a:solidFill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dirty="0">
                <a:solidFill>
                  <a:srgbClr val="336699"/>
                </a:solidFill>
                <a:latin typeface="华文细黑" pitchFamily="2" charset="-122"/>
                <a:ea typeface="华文细黑" pitchFamily="2" charset="-122"/>
              </a:rPr>
              <a:t>：讨论绩效表现</a:t>
            </a:r>
            <a:endParaRPr lang="zh-CN" altLang="en-US" dirty="0">
              <a:solidFill>
                <a:srgbClr val="336699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444" name="AutoShape 42"/>
          <p:cNvSpPr/>
          <p:nvPr/>
        </p:nvSpPr>
        <p:spPr>
          <a:xfrm>
            <a:off x="4408488" y="3451225"/>
            <a:ext cx="3292475" cy="585788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none" anchor="ctr" anchorCtr="0"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6699"/>
                </a:solidFill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dirty="0">
                <a:solidFill>
                  <a:srgbClr val="336699"/>
                </a:solidFill>
                <a:latin typeface="华文细黑" pitchFamily="2" charset="-122"/>
                <a:ea typeface="华文细黑" pitchFamily="2" charset="-122"/>
              </a:rPr>
              <a:t>：制定改进计划</a:t>
            </a:r>
            <a:endParaRPr lang="zh-CN" altLang="en-US" dirty="0">
              <a:solidFill>
                <a:srgbClr val="336699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8411" name="AutoShape 43"/>
          <p:cNvSpPr>
            <a:spLocks noChangeArrowheads="1"/>
          </p:cNvSpPr>
          <p:nvPr/>
        </p:nvSpPr>
        <p:spPr bwMode="gray">
          <a:xfrm>
            <a:off x="3908425" y="4110038"/>
            <a:ext cx="4243388" cy="406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412" name="AutoShape 44"/>
          <p:cNvSpPr>
            <a:spLocks noChangeArrowheads="1"/>
          </p:cNvSpPr>
          <p:nvPr/>
        </p:nvSpPr>
        <p:spPr bwMode="gray">
          <a:xfrm>
            <a:off x="3908425" y="4638675"/>
            <a:ext cx="4243388" cy="406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413" name="Oval 45"/>
          <p:cNvSpPr>
            <a:spLocks noChangeArrowheads="1"/>
          </p:cNvSpPr>
          <p:nvPr/>
        </p:nvSpPr>
        <p:spPr bwMode="gray">
          <a:xfrm>
            <a:off x="3857625" y="4206875"/>
            <a:ext cx="190500" cy="1905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8414" name="Oval 46"/>
          <p:cNvSpPr>
            <a:spLocks noChangeArrowheads="1"/>
          </p:cNvSpPr>
          <p:nvPr/>
        </p:nvSpPr>
        <p:spPr bwMode="gray">
          <a:xfrm>
            <a:off x="3857625" y="4756150"/>
            <a:ext cx="190500" cy="1905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449" name="AutoShape 47"/>
          <p:cNvSpPr/>
          <p:nvPr/>
        </p:nvSpPr>
        <p:spPr>
          <a:xfrm>
            <a:off x="4408488" y="4037013"/>
            <a:ext cx="3292475" cy="585787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none" anchor="ctr" anchorCtr="0"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6699"/>
                </a:solidFill>
                <a:latin typeface="华文细黑" pitchFamily="2" charset="-122"/>
                <a:ea typeface="华文细黑" pitchFamily="2" charset="-122"/>
              </a:rPr>
              <a:t>6</a:t>
            </a:r>
            <a:r>
              <a:rPr lang="zh-CN" altLang="en-US" dirty="0">
                <a:solidFill>
                  <a:srgbClr val="336699"/>
                </a:solidFill>
                <a:latin typeface="华文细黑" pitchFamily="2" charset="-122"/>
                <a:ea typeface="华文细黑" pitchFamily="2" charset="-122"/>
              </a:rPr>
              <a:t>：讨论所需支持及员工发展计划</a:t>
            </a:r>
            <a:endParaRPr lang="zh-CN" altLang="en-US" dirty="0">
              <a:solidFill>
                <a:srgbClr val="336699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450" name="AutoShape 48"/>
          <p:cNvSpPr/>
          <p:nvPr/>
        </p:nvSpPr>
        <p:spPr>
          <a:xfrm>
            <a:off x="4408488" y="4540250"/>
            <a:ext cx="3292475" cy="585788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none" anchor="ctr" anchorCtr="0"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6699"/>
                </a:solidFill>
                <a:latin typeface="华文细黑" pitchFamily="2" charset="-122"/>
                <a:ea typeface="华文细黑" pitchFamily="2" charset="-122"/>
              </a:rPr>
              <a:t>7</a:t>
            </a:r>
            <a:r>
              <a:rPr lang="zh-CN" altLang="en-US" dirty="0">
                <a:solidFill>
                  <a:srgbClr val="336699"/>
                </a:solidFill>
                <a:latin typeface="华文细黑" pitchFamily="2" charset="-122"/>
                <a:ea typeface="华文细黑" pitchFamily="2" charset="-122"/>
              </a:rPr>
              <a:t>：重申下阶段考评内容和目标</a:t>
            </a:r>
            <a:endParaRPr lang="zh-CN" altLang="en-US" dirty="0">
              <a:solidFill>
                <a:srgbClr val="336699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8417" name="AutoShape 49"/>
          <p:cNvSpPr>
            <a:spLocks noChangeArrowheads="1"/>
          </p:cNvSpPr>
          <p:nvPr/>
        </p:nvSpPr>
        <p:spPr bwMode="gray">
          <a:xfrm>
            <a:off x="3910013" y="5240338"/>
            <a:ext cx="4243388" cy="406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58418" name="Oval 50"/>
          <p:cNvSpPr>
            <a:spLocks noChangeArrowheads="1"/>
          </p:cNvSpPr>
          <p:nvPr/>
        </p:nvSpPr>
        <p:spPr bwMode="gray">
          <a:xfrm>
            <a:off x="3833813" y="5329238"/>
            <a:ext cx="190500" cy="1905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453" name="AutoShape 51"/>
          <p:cNvSpPr/>
          <p:nvPr/>
        </p:nvSpPr>
        <p:spPr>
          <a:xfrm>
            <a:off x="4408488" y="5116513"/>
            <a:ext cx="3292475" cy="585787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none" anchor="ctr" anchorCtr="0"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6699"/>
                </a:solidFill>
                <a:latin typeface="华文细黑" pitchFamily="2" charset="-122"/>
                <a:ea typeface="华文细黑" pitchFamily="2" charset="-122"/>
              </a:rPr>
              <a:t>8</a:t>
            </a:r>
            <a:r>
              <a:rPr lang="zh-CN" altLang="en-US" dirty="0">
                <a:solidFill>
                  <a:srgbClr val="336699"/>
                </a:solidFill>
                <a:latin typeface="华文细黑" pitchFamily="2" charset="-122"/>
                <a:ea typeface="华文细黑" pitchFamily="2" charset="-122"/>
              </a:rPr>
              <a:t>：确认评估结果</a:t>
            </a:r>
            <a:endParaRPr lang="zh-CN" altLang="en-US" dirty="0">
              <a:solidFill>
                <a:srgbClr val="336699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5" name="Rectangle 5"/>
          <p:cNvSpPr/>
          <p:nvPr/>
        </p:nvSpPr>
        <p:spPr>
          <a:xfrm>
            <a:off x="4822825" y="18891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200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3581400" y="304800"/>
            <a:ext cx="4419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  <a:cs typeface="+mn-cs"/>
              </a:rPr>
              <a:t>  </a:t>
            </a:r>
            <a:endParaRPr kumimoji="1" lang="en-US" altLang="zh-CN" sz="28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18437" name="Rectangle 11"/>
          <p:cNvSpPr/>
          <p:nvPr/>
        </p:nvSpPr>
        <p:spPr>
          <a:xfrm>
            <a:off x="4822825" y="18891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200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8438" name="Rectangle 13"/>
          <p:cNvSpPr/>
          <p:nvPr/>
        </p:nvSpPr>
        <p:spPr>
          <a:xfrm>
            <a:off x="5584825" y="152400"/>
            <a:ext cx="3482975" cy="6048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(1)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开场</a:t>
            </a:r>
            <a:endParaRPr lang="zh-CN" altLang="en-US" sz="2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9" name="Text Box 8"/>
          <p:cNvSpPr txBox="1"/>
          <p:nvPr/>
        </p:nvSpPr>
        <p:spPr>
          <a:xfrm>
            <a:off x="6372225" y="1371600"/>
            <a:ext cx="1933575" cy="366713"/>
          </a:xfrm>
          <a:prstGeom prst="rect">
            <a:avLst/>
          </a:prstGeom>
          <a:noFill/>
          <a:ln w="12700">
            <a:noFill/>
          </a:ln>
        </p:spPr>
        <p:txBody>
          <a:bodyPr lIns="90000" rIns="9000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注意事项</a:t>
            </a:r>
            <a:endParaRPr lang="zh-CN" altLang="en-GB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8440" name="Text Box 10"/>
          <p:cNvSpPr txBox="1"/>
          <p:nvPr/>
        </p:nvSpPr>
        <p:spPr>
          <a:xfrm>
            <a:off x="3124200" y="1371600"/>
            <a:ext cx="1931988" cy="366713"/>
          </a:xfrm>
          <a:prstGeom prst="rect">
            <a:avLst/>
          </a:prstGeom>
          <a:noFill/>
          <a:ln w="12700">
            <a:noFill/>
          </a:ln>
        </p:spPr>
        <p:txBody>
          <a:bodyPr lIns="90000" rIns="9000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节点要求</a:t>
            </a:r>
            <a:endParaRPr lang="zh-CN" altLang="en-GB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934974" y="2328484"/>
            <a:ext cx="1428888" cy="123388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442" name="Rectangle 23"/>
          <p:cNvSpPr/>
          <p:nvPr/>
        </p:nvSpPr>
        <p:spPr>
          <a:xfrm>
            <a:off x="1219200" y="2667000"/>
            <a:ext cx="1546225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4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开场</a:t>
            </a:r>
            <a:endParaRPr lang="zh-CN" altLang="en-US" sz="2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8443" name="Line 11"/>
          <p:cNvSpPr/>
          <p:nvPr/>
        </p:nvSpPr>
        <p:spPr>
          <a:xfrm>
            <a:off x="3048000" y="1905000"/>
            <a:ext cx="2590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4" name="Line 11"/>
          <p:cNvSpPr/>
          <p:nvPr/>
        </p:nvSpPr>
        <p:spPr>
          <a:xfrm>
            <a:off x="6248400" y="1905000"/>
            <a:ext cx="2286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5" name="Rectangle 36"/>
          <p:cNvSpPr/>
          <p:nvPr/>
        </p:nvSpPr>
        <p:spPr>
          <a:xfrm>
            <a:off x="2971800" y="2193925"/>
            <a:ext cx="2590800" cy="17430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需要创造和寻求舒适的、开放的气氛，使被面谈者心情放松，保障自由轻松的交流。 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8446" name="Rectangle 37"/>
          <p:cNvSpPr/>
          <p:nvPr/>
        </p:nvSpPr>
        <p:spPr>
          <a:xfrm>
            <a:off x="6172200" y="2247900"/>
            <a:ext cx="2590800" cy="1330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预先安排，因人而异，在整个面谈过程中需要不断分析面谈的氛围。 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8447" name="Rectangle 38"/>
          <p:cNvSpPr/>
          <p:nvPr/>
        </p:nvSpPr>
        <p:spPr>
          <a:xfrm>
            <a:off x="3048000" y="4114800"/>
            <a:ext cx="3529013" cy="396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000" dirty="0">
                <a:solidFill>
                  <a:srgbClr val="800000"/>
                </a:solidFill>
                <a:latin typeface="Arial" panose="020B0604020202020204" pitchFamily="34" charset="0"/>
                <a:ea typeface="华文细黑" pitchFamily="2" charset="-122"/>
              </a:rPr>
              <a:t>技分享：</a:t>
            </a:r>
            <a:r>
              <a:rPr lang="zh-CN" altLang="en-US" sz="2000" dirty="0">
                <a:latin typeface="Arial" panose="020B0604020202020204" pitchFamily="34" charset="0"/>
                <a:ea typeface="华文细黑" pitchFamily="2" charset="-122"/>
              </a:rPr>
              <a:t>切入主题的技巧</a:t>
            </a:r>
            <a:endParaRPr lang="zh-CN" altLang="en-US" sz="2000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9" name="Rectangle 16"/>
          <p:cNvSpPr/>
          <p:nvPr/>
        </p:nvSpPr>
        <p:spPr>
          <a:xfrm>
            <a:off x="4822825" y="18891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200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3581400" y="304800"/>
            <a:ext cx="4419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  <a:cs typeface="+mn-cs"/>
              </a:rPr>
              <a:t>  </a:t>
            </a:r>
            <a:endParaRPr kumimoji="1" lang="en-US" altLang="zh-CN" sz="28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19461" name="Rectangle 18"/>
          <p:cNvSpPr/>
          <p:nvPr/>
        </p:nvSpPr>
        <p:spPr>
          <a:xfrm>
            <a:off x="4822825" y="18891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200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462" name="Rectangle 19"/>
          <p:cNvSpPr/>
          <p:nvPr/>
        </p:nvSpPr>
        <p:spPr>
          <a:xfrm>
            <a:off x="5334000" y="152400"/>
            <a:ext cx="3330575" cy="6048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(2)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员工自评</a:t>
            </a:r>
            <a:endParaRPr lang="zh-CN" altLang="en-US" sz="2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463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64" name="Text Box 8"/>
          <p:cNvSpPr txBox="1"/>
          <p:nvPr/>
        </p:nvSpPr>
        <p:spPr>
          <a:xfrm>
            <a:off x="6372225" y="1371600"/>
            <a:ext cx="1933575" cy="366713"/>
          </a:xfrm>
          <a:prstGeom prst="rect">
            <a:avLst/>
          </a:prstGeom>
          <a:noFill/>
          <a:ln w="12700">
            <a:noFill/>
          </a:ln>
        </p:spPr>
        <p:txBody>
          <a:bodyPr lIns="90000" rIns="9000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注意事项</a:t>
            </a:r>
            <a:endParaRPr lang="zh-CN" altLang="en-GB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465" name="Text Box 10"/>
          <p:cNvSpPr txBox="1"/>
          <p:nvPr/>
        </p:nvSpPr>
        <p:spPr>
          <a:xfrm>
            <a:off x="3124200" y="1371600"/>
            <a:ext cx="1931988" cy="366713"/>
          </a:xfrm>
          <a:prstGeom prst="rect">
            <a:avLst/>
          </a:prstGeom>
          <a:noFill/>
          <a:ln w="12700">
            <a:noFill/>
          </a:ln>
        </p:spPr>
        <p:txBody>
          <a:bodyPr lIns="90000" rIns="9000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节点要求</a:t>
            </a:r>
            <a:endParaRPr lang="zh-CN" altLang="en-GB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466" name="Line 11"/>
          <p:cNvSpPr/>
          <p:nvPr/>
        </p:nvSpPr>
        <p:spPr>
          <a:xfrm>
            <a:off x="3048000" y="1905000"/>
            <a:ext cx="2590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67" name="Line 11"/>
          <p:cNvSpPr/>
          <p:nvPr/>
        </p:nvSpPr>
        <p:spPr>
          <a:xfrm>
            <a:off x="6248400" y="1905000"/>
            <a:ext cx="2286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68" name="Rectangle 27"/>
          <p:cNvSpPr/>
          <p:nvPr/>
        </p:nvSpPr>
        <p:spPr>
          <a:xfrm>
            <a:off x="2971800" y="2193925"/>
            <a:ext cx="2743200" cy="17430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简要汇报评估周期的工作完成情况和能力素质提高情况，并对自己评估的分数和依据进行说明。 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469" name="Rectangle 28"/>
          <p:cNvSpPr/>
          <p:nvPr/>
        </p:nvSpPr>
        <p:spPr>
          <a:xfrm>
            <a:off x="6172200" y="2209800"/>
            <a:ext cx="2590800" cy="1330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b="0" dirty="0">
                <a:latin typeface="Arial" panose="020B0604020202020204" pitchFamily="34" charset="0"/>
                <a:ea typeface="华文细黑" pitchFamily="2" charset="-122"/>
              </a:rPr>
              <a:t>上级要注意倾听，对不清楚之处及时发问，但不做任何评价。</a:t>
            </a:r>
            <a:endParaRPr lang="zh-CN" altLang="en-US" b="0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4" name="AutoShape 18"/>
          <p:cNvSpPr>
            <a:spLocks noChangeArrowheads="1"/>
          </p:cNvSpPr>
          <p:nvPr/>
        </p:nvSpPr>
        <p:spPr bwMode="auto">
          <a:xfrm>
            <a:off x="1004752" y="2330884"/>
            <a:ext cx="1398702" cy="130361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471" name="Rectangle 23"/>
          <p:cNvSpPr/>
          <p:nvPr/>
        </p:nvSpPr>
        <p:spPr>
          <a:xfrm>
            <a:off x="1081088" y="2728913"/>
            <a:ext cx="1546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员工自评</a:t>
            </a:r>
            <a:endParaRPr lang="zh-CN" altLang="en-US" sz="2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472" name="Rectangle 31"/>
          <p:cNvSpPr/>
          <p:nvPr/>
        </p:nvSpPr>
        <p:spPr>
          <a:xfrm>
            <a:off x="3048000" y="4114800"/>
            <a:ext cx="3529013" cy="396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000" dirty="0">
                <a:solidFill>
                  <a:srgbClr val="800000"/>
                </a:solidFill>
                <a:latin typeface="Arial" panose="020B0604020202020204" pitchFamily="34" charset="0"/>
                <a:ea typeface="华文细黑" pitchFamily="2" charset="-122"/>
              </a:rPr>
              <a:t>分享：</a:t>
            </a:r>
            <a:r>
              <a:rPr lang="zh-CN" altLang="en-US" sz="2000" dirty="0">
                <a:latin typeface="Arial" panose="020B0604020202020204" pitchFamily="34" charset="0"/>
                <a:ea typeface="华文细黑" pitchFamily="2" charset="-122"/>
              </a:rPr>
              <a:t>聆听的技巧</a:t>
            </a:r>
            <a:endParaRPr lang="zh-CN" altLang="en-US" sz="2000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3" name="Rectangle 22"/>
          <p:cNvSpPr/>
          <p:nvPr/>
        </p:nvSpPr>
        <p:spPr>
          <a:xfrm>
            <a:off x="4822825" y="18891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200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3581400" y="304800"/>
            <a:ext cx="4419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  <a:cs typeface="+mn-cs"/>
              </a:rPr>
              <a:t>  </a:t>
            </a:r>
            <a:endParaRPr kumimoji="1" lang="en-US" altLang="zh-CN" sz="28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20485" name="Rectangle 24"/>
          <p:cNvSpPr/>
          <p:nvPr/>
        </p:nvSpPr>
        <p:spPr>
          <a:xfrm>
            <a:off x="4822825" y="18891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200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486" name="Rectangle 25"/>
          <p:cNvSpPr/>
          <p:nvPr/>
        </p:nvSpPr>
        <p:spPr>
          <a:xfrm>
            <a:off x="5334000" y="152400"/>
            <a:ext cx="3330575" cy="6048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(3)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上级评价</a:t>
            </a:r>
            <a:endParaRPr lang="zh-CN" altLang="en-US" sz="2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487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8" name="Text Box 8"/>
          <p:cNvSpPr txBox="1"/>
          <p:nvPr/>
        </p:nvSpPr>
        <p:spPr>
          <a:xfrm>
            <a:off x="6372225" y="1371600"/>
            <a:ext cx="1933575" cy="366713"/>
          </a:xfrm>
          <a:prstGeom prst="rect">
            <a:avLst/>
          </a:prstGeom>
          <a:noFill/>
          <a:ln w="12700">
            <a:noFill/>
          </a:ln>
        </p:spPr>
        <p:txBody>
          <a:bodyPr lIns="90000" rIns="9000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注意事项</a:t>
            </a:r>
            <a:endParaRPr lang="zh-CN" altLang="en-GB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489" name="Text Box 10"/>
          <p:cNvSpPr txBox="1"/>
          <p:nvPr/>
        </p:nvSpPr>
        <p:spPr>
          <a:xfrm>
            <a:off x="3124200" y="1371600"/>
            <a:ext cx="1931988" cy="366713"/>
          </a:xfrm>
          <a:prstGeom prst="rect">
            <a:avLst/>
          </a:prstGeom>
          <a:noFill/>
          <a:ln w="12700">
            <a:noFill/>
          </a:ln>
        </p:spPr>
        <p:txBody>
          <a:bodyPr lIns="90000" rIns="9000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节点要求</a:t>
            </a:r>
            <a:endParaRPr lang="zh-CN" altLang="en-GB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490" name="Line 11"/>
          <p:cNvSpPr/>
          <p:nvPr/>
        </p:nvSpPr>
        <p:spPr>
          <a:xfrm>
            <a:off x="3048000" y="1905000"/>
            <a:ext cx="2590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1" name="Line 11"/>
          <p:cNvSpPr/>
          <p:nvPr/>
        </p:nvSpPr>
        <p:spPr>
          <a:xfrm>
            <a:off x="6248400" y="1905000"/>
            <a:ext cx="2286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2" name="Rectangle 31"/>
          <p:cNvSpPr/>
          <p:nvPr/>
        </p:nvSpPr>
        <p:spPr>
          <a:xfrm>
            <a:off x="2971800" y="2155825"/>
            <a:ext cx="2667000" cy="15208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业绩评价：指出成绩和不足；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能力评价：指出优势和劣势。 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493" name="Rectangle 32"/>
          <p:cNvSpPr/>
          <p:nvPr/>
        </p:nvSpPr>
        <p:spPr>
          <a:xfrm>
            <a:off x="6172200" y="2143125"/>
            <a:ext cx="2590800" cy="18780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b="0" dirty="0">
                <a:latin typeface="Arial" panose="020B0604020202020204" pitchFamily="34" charset="0"/>
                <a:ea typeface="华文细黑" pitchFamily="2" charset="-122"/>
              </a:rPr>
              <a:t>根据事先设定的目标衡量标准进行评价；</a:t>
            </a:r>
            <a:endParaRPr lang="zh-CN" altLang="en-US" b="0" dirty="0">
              <a:latin typeface="Arial" panose="020B0604020202020204" pitchFamily="34" charset="0"/>
              <a:ea typeface="华文细黑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b="0" dirty="0">
                <a:latin typeface="Arial" panose="020B0604020202020204" pitchFamily="34" charset="0"/>
                <a:ea typeface="华文细黑" pitchFamily="2" charset="-122"/>
              </a:rPr>
              <a:t>成绩和不足方面要呈现事实依据；</a:t>
            </a:r>
            <a:endParaRPr lang="zh-CN" altLang="en-US" b="0" dirty="0">
              <a:latin typeface="Arial" panose="020B0604020202020204" pitchFamily="34" charset="0"/>
              <a:ea typeface="华文细黑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b="0" dirty="0">
                <a:latin typeface="Arial" panose="020B0604020202020204" pitchFamily="34" charset="0"/>
                <a:ea typeface="华文细黑" pitchFamily="2" charset="-122"/>
              </a:rPr>
              <a:t>先说成绩再说不足。</a:t>
            </a:r>
            <a:r>
              <a:rPr lang="zh-CN" altLang="en-US" b="0" dirty="0">
                <a:latin typeface="Arial" panose="020B0604020202020204" pitchFamily="34" charset="0"/>
              </a:rPr>
              <a:t> </a:t>
            </a:r>
            <a:endParaRPr lang="zh-CN" altLang="en-US" b="0" dirty="0">
              <a:latin typeface="Arial" panose="020B0604020202020204" pitchFamily="34" charset="0"/>
            </a:endParaRPr>
          </a:p>
        </p:txBody>
      </p:sp>
      <p:sp>
        <p:nvSpPr>
          <p:cNvPr id="20494" name="Rectangle 35"/>
          <p:cNvSpPr/>
          <p:nvPr/>
        </p:nvSpPr>
        <p:spPr>
          <a:xfrm>
            <a:off x="2971800" y="4219575"/>
            <a:ext cx="5410200" cy="9620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800000"/>
                </a:solidFill>
                <a:latin typeface="Arial" panose="020B0604020202020204" pitchFamily="34" charset="0"/>
                <a:ea typeface="华文细黑" pitchFamily="2" charset="-122"/>
              </a:rPr>
              <a:t>分享：</a:t>
            </a:r>
            <a:r>
              <a:rPr lang="zh-CN" altLang="en-US" sz="2000" dirty="0">
                <a:latin typeface="Arial" panose="020B0604020202020204" pitchFamily="34" charset="0"/>
                <a:ea typeface="华文细黑" pitchFamily="2" charset="-122"/>
              </a:rPr>
              <a:t>评价的技巧</a:t>
            </a:r>
            <a:r>
              <a:rPr lang="en-US" altLang="zh-CN" sz="2000" dirty="0">
                <a:latin typeface="Arial" panose="020B0604020202020204" pitchFamily="34" charset="0"/>
                <a:ea typeface="华文细黑" pitchFamily="2" charset="-122"/>
              </a:rPr>
              <a:t>&amp;</a:t>
            </a:r>
            <a:r>
              <a:rPr lang="zh-CN" altLang="en-US" sz="2000" dirty="0">
                <a:latin typeface="Arial" panose="020B0604020202020204" pitchFamily="34" charset="0"/>
                <a:ea typeface="华文细黑" pitchFamily="2" charset="-122"/>
              </a:rPr>
              <a:t>肢体表达的技巧</a:t>
            </a:r>
            <a:endParaRPr lang="zh-CN" altLang="en-US" sz="2000" dirty="0">
              <a:latin typeface="Arial" panose="020B0604020202020204" pitchFamily="34" charset="0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folHlink"/>
                </a:solidFill>
                <a:latin typeface="Arial" panose="020B0604020202020204" pitchFamily="34" charset="0"/>
                <a:ea typeface="华文细黑" pitchFamily="2" charset="-122"/>
              </a:rPr>
              <a:t>链接：</a:t>
            </a:r>
            <a:r>
              <a:rPr lang="zh-CN" altLang="en-US" u="sng" dirty="0">
                <a:latin typeface="Arial" panose="020B0604020202020204" pitchFamily="34" charset="0"/>
                <a:ea typeface="华文细黑" pitchFamily="2" charset="-122"/>
              </a:rPr>
              <a:t>绩效面谈表范例</a:t>
            </a:r>
            <a:endParaRPr lang="zh-CN" altLang="en-US" u="sng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9" name="AutoShape 9"/>
          <p:cNvSpPr>
            <a:spLocks noChangeArrowheads="1"/>
          </p:cNvSpPr>
          <p:nvPr/>
        </p:nvSpPr>
        <p:spPr bwMode="auto">
          <a:xfrm>
            <a:off x="1159328" y="2256498"/>
            <a:ext cx="1398702" cy="129700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496" name="Rectangle 23"/>
          <p:cNvSpPr/>
          <p:nvPr/>
        </p:nvSpPr>
        <p:spPr>
          <a:xfrm>
            <a:off x="1244600" y="2557463"/>
            <a:ext cx="1546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上级评价</a:t>
            </a:r>
            <a:endParaRPr lang="zh-CN" altLang="en-US" sz="2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07" name="Rectangle 21"/>
          <p:cNvSpPr/>
          <p:nvPr/>
        </p:nvSpPr>
        <p:spPr>
          <a:xfrm>
            <a:off x="4822825" y="18891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200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3581400" y="304800"/>
            <a:ext cx="4419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  <a:cs typeface="+mn-cs"/>
              </a:rPr>
              <a:t>  </a:t>
            </a:r>
            <a:endParaRPr kumimoji="1" lang="en-US" altLang="zh-CN" sz="28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21509" name="Rectangle 23"/>
          <p:cNvSpPr/>
          <p:nvPr/>
        </p:nvSpPr>
        <p:spPr>
          <a:xfrm>
            <a:off x="4495800" y="228600"/>
            <a:ext cx="3886200" cy="6048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200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1510" name="Rectangle 24"/>
          <p:cNvSpPr/>
          <p:nvPr/>
        </p:nvSpPr>
        <p:spPr>
          <a:xfrm>
            <a:off x="4953000" y="157163"/>
            <a:ext cx="33305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(4)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讨论绩效表现</a:t>
            </a:r>
            <a:endParaRPr lang="zh-CN" altLang="en-US" sz="2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511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" name="AutoShape 31"/>
          <p:cNvSpPr>
            <a:spLocks noChangeArrowheads="1"/>
          </p:cNvSpPr>
          <p:nvPr/>
        </p:nvSpPr>
        <p:spPr bwMode="auto">
          <a:xfrm>
            <a:off x="1005208" y="2407429"/>
            <a:ext cx="1426219" cy="115599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513" name="Text Box 8"/>
          <p:cNvSpPr txBox="1"/>
          <p:nvPr/>
        </p:nvSpPr>
        <p:spPr>
          <a:xfrm>
            <a:off x="6372225" y="1371600"/>
            <a:ext cx="1933575" cy="366713"/>
          </a:xfrm>
          <a:prstGeom prst="rect">
            <a:avLst/>
          </a:prstGeom>
          <a:noFill/>
          <a:ln w="12700">
            <a:noFill/>
          </a:ln>
        </p:spPr>
        <p:txBody>
          <a:bodyPr lIns="90000" rIns="9000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注意事项</a:t>
            </a:r>
            <a:endParaRPr lang="zh-CN" altLang="en-GB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1514" name="Text Box 10"/>
          <p:cNvSpPr txBox="1"/>
          <p:nvPr/>
        </p:nvSpPr>
        <p:spPr>
          <a:xfrm>
            <a:off x="3124200" y="1371600"/>
            <a:ext cx="1931988" cy="366713"/>
          </a:xfrm>
          <a:prstGeom prst="rect">
            <a:avLst/>
          </a:prstGeom>
          <a:noFill/>
          <a:ln w="12700">
            <a:noFill/>
          </a:ln>
        </p:spPr>
        <p:txBody>
          <a:bodyPr lIns="90000" rIns="9000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节点要求</a:t>
            </a:r>
            <a:endParaRPr lang="zh-CN" altLang="en-GB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1515" name="Line 11"/>
          <p:cNvSpPr/>
          <p:nvPr/>
        </p:nvSpPr>
        <p:spPr>
          <a:xfrm>
            <a:off x="3048000" y="1905000"/>
            <a:ext cx="2590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16" name="Line 11"/>
          <p:cNvSpPr/>
          <p:nvPr/>
        </p:nvSpPr>
        <p:spPr>
          <a:xfrm>
            <a:off x="6248400" y="1905000"/>
            <a:ext cx="2286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17" name="Rectangle 31"/>
          <p:cNvSpPr/>
          <p:nvPr/>
        </p:nvSpPr>
        <p:spPr>
          <a:xfrm>
            <a:off x="2971800" y="2209800"/>
            <a:ext cx="2743200" cy="14112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探讨问题产生的原因；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记录员工不同意见并及时反馈。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1518" name="Rectangle 32"/>
          <p:cNvSpPr/>
          <p:nvPr/>
        </p:nvSpPr>
        <p:spPr>
          <a:xfrm>
            <a:off x="6172200" y="2236788"/>
            <a:ext cx="2590800" cy="18780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latin typeface="Arial" panose="020B0604020202020204" pitchFamily="34" charset="0"/>
                <a:ea typeface="华文细黑" pitchFamily="2" charset="-122"/>
              </a:rPr>
              <a:t>从有共识的地方开始谈起，注意不要形成对峙的局面；</a:t>
            </a:r>
            <a:endParaRPr lang="zh-CN" altLang="en-US" b="0" dirty="0">
              <a:latin typeface="Arial" panose="020B0604020202020204" pitchFamily="34" charset="0"/>
              <a:ea typeface="华文细黑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latin typeface="Arial" panose="020B0604020202020204" pitchFamily="34" charset="0"/>
                <a:ea typeface="华文细黑" pitchFamily="2" charset="-122"/>
              </a:rPr>
              <a:t>关注绩效标准及相关绩效事实。</a:t>
            </a:r>
            <a:r>
              <a:rPr lang="zh-CN" altLang="en-US" b="0" dirty="0">
                <a:latin typeface="Arial" panose="020B0604020202020204" pitchFamily="34" charset="0"/>
              </a:rPr>
              <a:t> </a:t>
            </a:r>
            <a:endParaRPr lang="zh-CN" altLang="en-US" b="0" dirty="0">
              <a:latin typeface="Arial" panose="020B0604020202020204" pitchFamily="34" charset="0"/>
            </a:endParaRPr>
          </a:p>
        </p:txBody>
      </p:sp>
      <p:sp>
        <p:nvSpPr>
          <p:cNvPr id="21519" name="Rectangle 33"/>
          <p:cNvSpPr/>
          <p:nvPr/>
        </p:nvSpPr>
        <p:spPr>
          <a:xfrm>
            <a:off x="2971800" y="4327525"/>
            <a:ext cx="4495800" cy="396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000" dirty="0">
                <a:solidFill>
                  <a:srgbClr val="800000"/>
                </a:solidFill>
                <a:latin typeface="Arial" panose="020B0604020202020204" pitchFamily="34" charset="0"/>
                <a:ea typeface="华文细黑" pitchFamily="2" charset="-122"/>
              </a:rPr>
              <a:t>分享：着中探讨解决问题的方式方法</a:t>
            </a:r>
            <a:endParaRPr lang="zh-CN" altLang="en-US" sz="2000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1520" name="Rectangle 23"/>
          <p:cNvSpPr/>
          <p:nvPr/>
        </p:nvSpPr>
        <p:spPr>
          <a:xfrm>
            <a:off x="1066800" y="2514600"/>
            <a:ext cx="1724025" cy="73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讨论绩效</a:t>
            </a:r>
            <a:endParaRPr lang="zh-CN" altLang="en-US" sz="2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表现</a:t>
            </a:r>
            <a:endParaRPr lang="zh-CN" altLang="en-US" sz="2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31" name="Rectangle 8"/>
          <p:cNvSpPr/>
          <p:nvPr/>
        </p:nvSpPr>
        <p:spPr>
          <a:xfrm>
            <a:off x="5105400" y="157163"/>
            <a:ext cx="3048000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(5)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制定改进计划</a:t>
            </a:r>
            <a:endParaRPr lang="zh-CN" altLang="en-US" sz="2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2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33" name="Text Box 8"/>
          <p:cNvSpPr txBox="1"/>
          <p:nvPr/>
        </p:nvSpPr>
        <p:spPr>
          <a:xfrm>
            <a:off x="6372225" y="1371600"/>
            <a:ext cx="1933575" cy="366713"/>
          </a:xfrm>
          <a:prstGeom prst="rect">
            <a:avLst/>
          </a:prstGeom>
          <a:noFill/>
          <a:ln w="12700">
            <a:noFill/>
          </a:ln>
        </p:spPr>
        <p:txBody>
          <a:bodyPr lIns="90000" rIns="9000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注意事项</a:t>
            </a:r>
            <a:endParaRPr lang="zh-CN" altLang="en-GB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2534" name="Text Box 10"/>
          <p:cNvSpPr txBox="1"/>
          <p:nvPr/>
        </p:nvSpPr>
        <p:spPr>
          <a:xfrm>
            <a:off x="3124200" y="1371600"/>
            <a:ext cx="1931988" cy="366713"/>
          </a:xfrm>
          <a:prstGeom prst="rect">
            <a:avLst/>
          </a:prstGeom>
          <a:noFill/>
          <a:ln w="12700">
            <a:noFill/>
          </a:ln>
        </p:spPr>
        <p:txBody>
          <a:bodyPr lIns="90000" rIns="9000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节点要求</a:t>
            </a:r>
            <a:endParaRPr lang="zh-CN" altLang="en-GB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2535" name="Line 11"/>
          <p:cNvSpPr/>
          <p:nvPr/>
        </p:nvSpPr>
        <p:spPr>
          <a:xfrm>
            <a:off x="3048000" y="1905000"/>
            <a:ext cx="2590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36" name="Line 11"/>
          <p:cNvSpPr/>
          <p:nvPr/>
        </p:nvSpPr>
        <p:spPr>
          <a:xfrm>
            <a:off x="6248400" y="1905000"/>
            <a:ext cx="2286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37" name="Rectangle 14"/>
          <p:cNvSpPr/>
          <p:nvPr/>
        </p:nvSpPr>
        <p:spPr>
          <a:xfrm>
            <a:off x="2971800" y="2209800"/>
            <a:ext cx="2743200" cy="14112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探讨问题产生的原因；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记录员工不同意见并及时反馈。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2538" name="Rectangle 15"/>
          <p:cNvSpPr/>
          <p:nvPr/>
        </p:nvSpPr>
        <p:spPr>
          <a:xfrm>
            <a:off x="6172200" y="2236788"/>
            <a:ext cx="2590800" cy="18780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latin typeface="Arial" panose="020B0604020202020204" pitchFamily="34" charset="0"/>
                <a:ea typeface="华文细黑" pitchFamily="2" charset="-122"/>
              </a:rPr>
              <a:t>从有共识的地方开始谈起，注意不要形成对峙的局面；</a:t>
            </a:r>
            <a:endParaRPr lang="zh-CN" altLang="en-US" b="0" dirty="0">
              <a:latin typeface="Arial" panose="020B0604020202020204" pitchFamily="34" charset="0"/>
              <a:ea typeface="华文细黑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latin typeface="Arial" panose="020B0604020202020204" pitchFamily="34" charset="0"/>
                <a:ea typeface="华文细黑" pitchFamily="2" charset="-122"/>
              </a:rPr>
              <a:t>关注绩效标准及相关绩效事实。</a:t>
            </a:r>
            <a:r>
              <a:rPr lang="zh-CN" altLang="en-US" b="0" dirty="0">
                <a:latin typeface="Arial" panose="020B0604020202020204" pitchFamily="34" charset="0"/>
              </a:rPr>
              <a:t> </a:t>
            </a:r>
            <a:endParaRPr lang="zh-CN" altLang="en-US" b="0" dirty="0">
              <a:latin typeface="Arial" panose="020B0604020202020204" pitchFamily="34" charset="0"/>
            </a:endParaRP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1029173" y="2402232"/>
            <a:ext cx="1483685" cy="116268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540" name="Rectangle 23"/>
          <p:cNvSpPr/>
          <p:nvPr/>
        </p:nvSpPr>
        <p:spPr>
          <a:xfrm>
            <a:off x="1171575" y="2590800"/>
            <a:ext cx="1724025" cy="73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制定改进</a:t>
            </a:r>
            <a:endParaRPr lang="zh-CN" altLang="en-US" sz="2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计划</a:t>
            </a:r>
            <a:endParaRPr lang="zh-CN" altLang="en-US" sz="2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2541" name="Rectangle 18"/>
          <p:cNvSpPr/>
          <p:nvPr/>
        </p:nvSpPr>
        <p:spPr>
          <a:xfrm>
            <a:off x="2971800" y="4219575"/>
            <a:ext cx="5410200" cy="9620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800000"/>
                </a:solidFill>
                <a:latin typeface="Arial" panose="020B0604020202020204" pitchFamily="34" charset="0"/>
                <a:ea typeface="华文细黑" pitchFamily="2" charset="-122"/>
              </a:rPr>
              <a:t>分享：</a:t>
            </a:r>
            <a:r>
              <a:rPr lang="zh-CN" altLang="en-US" sz="2000" dirty="0">
                <a:latin typeface="Arial" panose="020B0604020202020204" pitchFamily="34" charset="0"/>
                <a:ea typeface="华文细黑" pitchFamily="2" charset="-122"/>
              </a:rPr>
              <a:t>实操、</a:t>
            </a:r>
            <a:r>
              <a:rPr lang="en-US" altLang="zh-CN" sz="2000" dirty="0">
                <a:latin typeface="Arial" panose="020B0604020202020204" pitchFamily="34" charset="0"/>
                <a:ea typeface="华文细黑" pitchFamily="2" charset="-122"/>
              </a:rPr>
              <a:t>SMART</a:t>
            </a:r>
            <a:r>
              <a:rPr lang="zh-CN" altLang="en-US" sz="2000" dirty="0">
                <a:latin typeface="Arial" panose="020B0604020202020204" pitchFamily="34" charset="0"/>
                <a:ea typeface="华文细黑" pitchFamily="2" charset="-122"/>
              </a:rPr>
              <a:t>、目标管理、过程控制</a:t>
            </a:r>
            <a:endParaRPr lang="zh-CN" altLang="en-US" sz="2000" dirty="0">
              <a:latin typeface="Arial" panose="020B0604020202020204" pitchFamily="34" charset="0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folHlink"/>
                </a:solidFill>
                <a:latin typeface="Arial" panose="020B0604020202020204" pitchFamily="34" charset="0"/>
                <a:ea typeface="华文细黑" pitchFamily="2" charset="-122"/>
              </a:rPr>
              <a:t>链接：</a:t>
            </a:r>
            <a:r>
              <a:rPr lang="zh-CN" altLang="en-US" u="sng" dirty="0">
                <a:latin typeface="Arial" panose="020B0604020202020204" pitchFamily="34" charset="0"/>
                <a:ea typeface="华文细黑" pitchFamily="2" charset="-122"/>
              </a:rPr>
              <a:t>绩效面谈表范例</a:t>
            </a:r>
            <a:endParaRPr lang="zh-CN" altLang="en-US" u="sng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55" name="Rectangle 5"/>
          <p:cNvSpPr/>
          <p:nvPr/>
        </p:nvSpPr>
        <p:spPr>
          <a:xfrm>
            <a:off x="2362200" y="157163"/>
            <a:ext cx="6096000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(6)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讨论所需支持及员工发展计划</a:t>
            </a:r>
            <a:endParaRPr lang="zh-CN" altLang="en-US" sz="2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556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3657600" y="5372100"/>
            <a:ext cx="2819400" cy="647700"/>
          </a:xfrm>
          <a:prstGeom prst="leftRightArrow">
            <a:avLst>
              <a:gd name="adj1" fmla="val 59333"/>
              <a:gd name="adj2" fmla="val 40245"/>
            </a:avLst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0" scaled="1"/>
          </a:gradFill>
          <a:ln w="6350">
            <a:noFill/>
            <a:miter lim="800000"/>
          </a:ln>
          <a:effectLst/>
        </p:spPr>
        <p:txBody>
          <a:bodyPr wrap="none" lIns="0" tIns="0" r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3558" name="AutoShape 8"/>
          <p:cNvSpPr/>
          <p:nvPr/>
        </p:nvSpPr>
        <p:spPr>
          <a:xfrm rot="5400000">
            <a:off x="4349750" y="4805363"/>
            <a:ext cx="1452563" cy="679450"/>
          </a:xfrm>
          <a:prstGeom prst="leftArrow">
            <a:avLst>
              <a:gd name="adj1" fmla="val 54000"/>
              <a:gd name="adj2" fmla="val 44954"/>
            </a:avLst>
          </a:prstGeom>
          <a:gradFill rotWithShape="0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  <a:tileRect/>
          </a:gradFill>
          <a:ln w="6350">
            <a:noFill/>
          </a:ln>
        </p:spPr>
        <p:txBody>
          <a:bodyPr wrap="none" lIns="0" tIns="0" rIns="0" bIns="0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9" name="Oval 9"/>
          <p:cNvSpPr/>
          <p:nvPr/>
        </p:nvSpPr>
        <p:spPr>
          <a:xfrm>
            <a:off x="4814888" y="5451475"/>
            <a:ext cx="528637" cy="503238"/>
          </a:xfrm>
          <a:prstGeom prst="ellipse">
            <a:avLst/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60" name="Text Box 10"/>
          <p:cNvSpPr txBox="1"/>
          <p:nvPr/>
        </p:nvSpPr>
        <p:spPr>
          <a:xfrm>
            <a:off x="4648200" y="4114800"/>
            <a:ext cx="812800" cy="244475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0" bIns="0">
            <a:spAutoFit/>
          </a:bodyPr>
          <a:p>
            <a:pPr algn="ctr" defTabSz="993775" eaLnBrk="0" hangingPunct="0"/>
            <a:r>
              <a:rPr lang="zh-CN" altLang="en-US" sz="1600" b="0" dirty="0">
                <a:latin typeface="Arial" panose="020B0604020202020204" pitchFamily="34" charset="0"/>
                <a:ea typeface="华文细黑" pitchFamily="2" charset="-122"/>
              </a:rPr>
              <a:t>培训支持</a:t>
            </a:r>
            <a:endParaRPr lang="zh-CN" altLang="en-US" sz="1600" b="0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3561" name="Text Box 11"/>
          <p:cNvSpPr txBox="1"/>
          <p:nvPr/>
        </p:nvSpPr>
        <p:spPr>
          <a:xfrm>
            <a:off x="6629400" y="5562600"/>
            <a:ext cx="812800" cy="244475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0" bIns="0">
            <a:spAutoFit/>
          </a:bodyPr>
          <a:p>
            <a:pPr algn="ctr" defTabSz="993775" eaLnBrk="0" hangingPunct="0"/>
            <a:r>
              <a:rPr lang="zh-CN" altLang="en-US" sz="1600" b="0" dirty="0">
                <a:latin typeface="Arial" panose="020B0604020202020204" pitchFamily="34" charset="0"/>
                <a:ea typeface="华文细黑" pitchFamily="2" charset="-122"/>
              </a:rPr>
              <a:t>其它支持</a:t>
            </a:r>
            <a:endParaRPr lang="zh-CN" altLang="en-US" sz="1600" b="0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3562" name="Text Box 12"/>
          <p:cNvSpPr txBox="1"/>
          <p:nvPr/>
        </p:nvSpPr>
        <p:spPr>
          <a:xfrm>
            <a:off x="2667000" y="5562600"/>
            <a:ext cx="812800" cy="244475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0" bIns="0">
            <a:spAutoFit/>
          </a:bodyPr>
          <a:p>
            <a:pPr algn="ctr" defTabSz="993775" eaLnBrk="0" hangingPunct="0"/>
            <a:r>
              <a:rPr lang="zh-CN" altLang="en-US" sz="1600" b="0" dirty="0">
                <a:latin typeface="Arial" panose="020B0604020202020204" pitchFamily="34" charset="0"/>
                <a:ea typeface="华文细黑" pitchFamily="2" charset="-122"/>
              </a:rPr>
              <a:t>人员支持</a:t>
            </a:r>
            <a:endParaRPr lang="zh-CN" altLang="en-US" sz="1600" b="0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3563" name="Text Box 8"/>
          <p:cNvSpPr txBox="1"/>
          <p:nvPr/>
        </p:nvSpPr>
        <p:spPr>
          <a:xfrm>
            <a:off x="6372225" y="1371600"/>
            <a:ext cx="1933575" cy="366713"/>
          </a:xfrm>
          <a:prstGeom prst="rect">
            <a:avLst/>
          </a:prstGeom>
          <a:noFill/>
          <a:ln w="12700">
            <a:noFill/>
          </a:ln>
        </p:spPr>
        <p:txBody>
          <a:bodyPr lIns="90000" rIns="9000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注意事项</a:t>
            </a:r>
            <a:endParaRPr lang="zh-CN" altLang="en-GB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3564" name="Text Box 10"/>
          <p:cNvSpPr txBox="1"/>
          <p:nvPr/>
        </p:nvSpPr>
        <p:spPr>
          <a:xfrm>
            <a:off x="3124200" y="1371600"/>
            <a:ext cx="1931988" cy="366713"/>
          </a:xfrm>
          <a:prstGeom prst="rect">
            <a:avLst/>
          </a:prstGeom>
          <a:noFill/>
          <a:ln w="12700">
            <a:noFill/>
          </a:ln>
        </p:spPr>
        <p:txBody>
          <a:bodyPr lIns="90000" rIns="9000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节点要求</a:t>
            </a:r>
            <a:endParaRPr lang="zh-CN" altLang="en-GB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3565" name="Line 11"/>
          <p:cNvSpPr/>
          <p:nvPr/>
        </p:nvSpPr>
        <p:spPr>
          <a:xfrm>
            <a:off x="3048000" y="1905000"/>
            <a:ext cx="2590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66" name="Line 11"/>
          <p:cNvSpPr/>
          <p:nvPr/>
        </p:nvSpPr>
        <p:spPr>
          <a:xfrm>
            <a:off x="6248400" y="1905000"/>
            <a:ext cx="2286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67" name="Rectangle 17"/>
          <p:cNvSpPr/>
          <p:nvPr/>
        </p:nvSpPr>
        <p:spPr>
          <a:xfrm>
            <a:off x="2895600" y="2057400"/>
            <a:ext cx="2971800" cy="1628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b="0" dirty="0">
                <a:latin typeface="Arial" panose="020B0604020202020204" pitchFamily="34" charset="0"/>
                <a:ea typeface="华文细黑" pitchFamily="2" charset="-122"/>
              </a:rPr>
              <a:t>讨论所需要资源和支持；</a:t>
            </a:r>
            <a:endParaRPr lang="zh-CN" altLang="en-US" b="0" dirty="0">
              <a:latin typeface="Arial" panose="020B0604020202020204" pitchFamily="34" charset="0"/>
              <a:ea typeface="华文细黑" pitchFamily="2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b="0" dirty="0">
                <a:latin typeface="Arial" panose="020B0604020202020204" pitchFamily="34" charset="0"/>
                <a:ea typeface="华文细黑" pitchFamily="2" charset="-122"/>
              </a:rPr>
              <a:t>员工谈自己的职业规划或培训需求，及管理的建议；</a:t>
            </a:r>
            <a:endParaRPr lang="zh-CN" altLang="en-US" b="0" dirty="0">
              <a:latin typeface="Arial" panose="020B0604020202020204" pitchFamily="34" charset="0"/>
              <a:ea typeface="华文细黑" pitchFamily="2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b="0" dirty="0">
                <a:latin typeface="Arial" panose="020B0604020202020204" pitchFamily="34" charset="0"/>
                <a:ea typeface="华文细黑" pitchFamily="2" charset="-122"/>
              </a:rPr>
              <a:t>上级给予发展的建议。</a:t>
            </a:r>
            <a:r>
              <a:rPr lang="zh-CN" altLang="en-US" b="0" dirty="0">
                <a:latin typeface="Arial" panose="020B0604020202020204" pitchFamily="34" charset="0"/>
              </a:rPr>
              <a:t> </a:t>
            </a:r>
            <a:endParaRPr lang="zh-CN" altLang="en-US" b="0" dirty="0">
              <a:latin typeface="Arial" panose="020B0604020202020204" pitchFamily="34" charset="0"/>
            </a:endParaRPr>
          </a:p>
        </p:txBody>
      </p:sp>
      <p:sp>
        <p:nvSpPr>
          <p:cNvPr id="23568" name="Rectangle 18"/>
          <p:cNvSpPr/>
          <p:nvPr/>
        </p:nvSpPr>
        <p:spPr>
          <a:xfrm>
            <a:off x="6019800" y="2057400"/>
            <a:ext cx="2590800" cy="1628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latin typeface="Arial" panose="020B0604020202020204" pitchFamily="34" charset="0"/>
                <a:ea typeface="华文细黑" pitchFamily="2" charset="-122"/>
              </a:rPr>
              <a:t>不要给予不切实际的承诺；</a:t>
            </a:r>
            <a:endParaRPr lang="zh-CN" altLang="en-US" b="0" dirty="0">
              <a:latin typeface="Arial" panose="020B0604020202020204" pitchFamily="34" charset="0"/>
              <a:ea typeface="华文细黑" pitchFamily="2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latin typeface="Arial" panose="020B0604020202020204" pitchFamily="34" charset="0"/>
                <a:ea typeface="华文细黑" pitchFamily="2" charset="-122"/>
              </a:rPr>
              <a:t>承诺的事情事后一定要兑现。</a:t>
            </a:r>
            <a:r>
              <a:rPr lang="zh-CN" altLang="en-US" b="0" dirty="0">
                <a:latin typeface="Arial" panose="020B0604020202020204" pitchFamily="34" charset="0"/>
              </a:rPr>
              <a:t> </a:t>
            </a:r>
            <a:endParaRPr lang="zh-CN" altLang="en-US" b="0" dirty="0">
              <a:latin typeface="Arial" panose="020B0604020202020204" pitchFamily="34" charset="0"/>
            </a:endParaRP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947820" y="2173632"/>
            <a:ext cx="1618563" cy="116268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570" name="Rectangle 23"/>
          <p:cNvSpPr/>
          <p:nvPr/>
        </p:nvSpPr>
        <p:spPr>
          <a:xfrm>
            <a:off x="990600" y="2333625"/>
            <a:ext cx="1724025" cy="944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6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讨论所需支</a:t>
            </a:r>
            <a:endParaRPr lang="zh-CN" altLang="en-US" sz="2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援及员工发</a:t>
            </a:r>
            <a:endParaRPr lang="zh-CN" altLang="en-US" sz="2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展计划</a:t>
            </a:r>
            <a:endParaRPr lang="zh-CN" altLang="en-US" sz="2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1" name="Rectangle 5"/>
          <p:cNvSpPr/>
          <p:nvPr/>
        </p:nvSpPr>
        <p:spPr>
          <a:xfrm>
            <a:off x="6553200" y="157163"/>
            <a:ext cx="1981200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sz="3600" dirty="0">
                <a:solidFill>
                  <a:schemeClr val="tx2"/>
                </a:solidFill>
                <a:latin typeface="Arial" panose="020B0604020202020204" pitchFamily="34" charset="0"/>
                <a:ea typeface="黑体" pitchFamily="2" charset="-122"/>
              </a:rPr>
              <a:t>大纲</a:t>
            </a:r>
            <a:endParaRPr lang="zh-CN" altLang="en-US" sz="3600" dirty="0">
              <a:solidFill>
                <a:schemeClr val="tx2"/>
              </a:solidFill>
              <a:latin typeface="Arial" panose="020B0604020202020204" pitchFamily="34" charset="0"/>
              <a:ea typeface="黑体" pitchFamily="2" charset="-122"/>
            </a:endParaRPr>
          </a:p>
        </p:txBody>
      </p:sp>
      <p:sp>
        <p:nvSpPr>
          <p:cNvPr id="7172" name="AutoShape 6"/>
          <p:cNvSpPr/>
          <p:nvPr/>
        </p:nvSpPr>
        <p:spPr>
          <a:xfrm rot="5400000">
            <a:off x="2946400" y="3987800"/>
            <a:ext cx="571500" cy="673100"/>
          </a:xfrm>
          <a:prstGeom prst="rtTriangle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gray">
          <a:xfrm rot="5400000">
            <a:off x="2946400" y="3987800"/>
            <a:ext cx="571500" cy="673100"/>
          </a:xfrm>
          <a:prstGeom prst="rtTriangle">
            <a:avLst/>
          </a:prstGeom>
          <a:solidFill>
            <a:srgbClr val="969696"/>
          </a:solidFill>
          <a:ln w="28575" algn="ctr">
            <a:solidFill>
              <a:schemeClr val="bg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174" name="Rectangle 8"/>
          <p:cNvSpPr/>
          <p:nvPr/>
        </p:nvSpPr>
        <p:spPr>
          <a:xfrm>
            <a:off x="2971800" y="4114800"/>
            <a:ext cx="3671888" cy="5762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5" name="Text Box 9"/>
          <p:cNvSpPr txBox="1"/>
          <p:nvPr/>
        </p:nvSpPr>
        <p:spPr>
          <a:xfrm>
            <a:off x="2971800" y="4114800"/>
            <a:ext cx="274638" cy="301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</a:rPr>
              <a:t>4</a:t>
            </a:r>
            <a:endParaRPr lang="en-US" altLang="ja-JP" sz="1400" dirty="0">
              <a:solidFill>
                <a:srgbClr val="000000"/>
              </a:solidFill>
              <a:latin typeface="Times New Roman" panose="02020603050405020304" pitchFamily="18" charset="0"/>
              <a:ea typeface="MS PGothic" pitchFamily="34" charset="-128"/>
            </a:endParaRPr>
          </a:p>
          <a:p>
            <a:endParaRPr lang="ja-JP" altLang="en-US" b="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176" name="Text Box 10"/>
          <p:cNvSpPr txBox="1"/>
          <p:nvPr/>
        </p:nvSpPr>
        <p:spPr>
          <a:xfrm>
            <a:off x="3173413" y="2525713"/>
            <a:ext cx="3384550" cy="36512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>
            <a:spAutoFit/>
          </a:bodyPr>
          <a:p>
            <a:pPr algn="ctr" defTabSz="993775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面谈的步骤与技巧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7177" name="AutoShape 11"/>
          <p:cNvSpPr/>
          <p:nvPr/>
        </p:nvSpPr>
        <p:spPr>
          <a:xfrm rot="5400000">
            <a:off x="2898775" y="2300288"/>
            <a:ext cx="642938" cy="673100"/>
          </a:xfrm>
          <a:prstGeom prst="rtTriangle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8316" name="AutoShape 12"/>
          <p:cNvSpPr>
            <a:spLocks noChangeArrowheads="1"/>
          </p:cNvSpPr>
          <p:nvPr/>
        </p:nvSpPr>
        <p:spPr bwMode="gray">
          <a:xfrm rot="5400000">
            <a:off x="2899569" y="2301081"/>
            <a:ext cx="642938" cy="673100"/>
          </a:xfrm>
          <a:prstGeom prst="rtTriangle">
            <a:avLst/>
          </a:prstGeom>
          <a:solidFill>
            <a:srgbClr val="969696"/>
          </a:solidFill>
          <a:ln w="28575" algn="ctr">
            <a:solidFill>
              <a:schemeClr val="bg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179" name="Rectangle 13"/>
          <p:cNvSpPr/>
          <p:nvPr/>
        </p:nvSpPr>
        <p:spPr>
          <a:xfrm>
            <a:off x="2957513" y="2387600"/>
            <a:ext cx="3671887" cy="5762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80" name="Text Box 14"/>
          <p:cNvSpPr txBox="1"/>
          <p:nvPr/>
        </p:nvSpPr>
        <p:spPr>
          <a:xfrm>
            <a:off x="2987675" y="2419350"/>
            <a:ext cx="274638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ja-JP" altLang="en-US" b="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181" name="Text Box 15"/>
          <p:cNvSpPr txBox="1"/>
          <p:nvPr/>
        </p:nvSpPr>
        <p:spPr>
          <a:xfrm>
            <a:off x="3173413" y="1739900"/>
            <a:ext cx="3384550" cy="36512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>
            <a:spAutoFit/>
          </a:bodyPr>
          <a:p>
            <a:pPr algn="ctr" defTabSz="993775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绩效面谈综述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7182" name="Text Box 16"/>
          <p:cNvSpPr txBox="1"/>
          <p:nvPr/>
        </p:nvSpPr>
        <p:spPr>
          <a:xfrm>
            <a:off x="3173413" y="3395663"/>
            <a:ext cx="3384550" cy="36512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>
            <a:spAutoFit/>
          </a:bodyPr>
          <a:p>
            <a:pPr algn="ctr" defTabSz="993775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面谈实操答疑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7183" name="AutoShape 17"/>
          <p:cNvSpPr/>
          <p:nvPr/>
        </p:nvSpPr>
        <p:spPr>
          <a:xfrm rot="5400000">
            <a:off x="2898775" y="3163888"/>
            <a:ext cx="642938" cy="673100"/>
          </a:xfrm>
          <a:prstGeom prst="rtTriangle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gray">
          <a:xfrm rot="5400000">
            <a:off x="2899569" y="3164681"/>
            <a:ext cx="642938" cy="673100"/>
          </a:xfrm>
          <a:prstGeom prst="rtTriangle">
            <a:avLst/>
          </a:prstGeom>
          <a:solidFill>
            <a:srgbClr val="969696"/>
          </a:solidFill>
          <a:ln w="28575" algn="ctr">
            <a:solidFill>
              <a:schemeClr val="bg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185" name="Rectangle 19"/>
          <p:cNvSpPr/>
          <p:nvPr/>
        </p:nvSpPr>
        <p:spPr>
          <a:xfrm>
            <a:off x="2957513" y="3251200"/>
            <a:ext cx="3671887" cy="5762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86" name="Text Box 20"/>
          <p:cNvSpPr txBox="1"/>
          <p:nvPr/>
        </p:nvSpPr>
        <p:spPr>
          <a:xfrm>
            <a:off x="2987675" y="3282950"/>
            <a:ext cx="274638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ja-JP" altLang="en-US" b="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187" name="Text Box 22"/>
          <p:cNvSpPr txBox="1"/>
          <p:nvPr/>
        </p:nvSpPr>
        <p:spPr>
          <a:xfrm>
            <a:off x="3173413" y="4254500"/>
            <a:ext cx="3384550" cy="36512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>
            <a:spAutoFit/>
          </a:bodyPr>
          <a:p>
            <a:pPr algn="ctr" defTabSz="993775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绩效面谈的改进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98328" name="AutoShape 24"/>
          <p:cNvSpPr>
            <a:spLocks noChangeArrowheads="1"/>
          </p:cNvSpPr>
          <p:nvPr/>
        </p:nvSpPr>
        <p:spPr bwMode="gray">
          <a:xfrm rot="5400000">
            <a:off x="2901156" y="1518444"/>
            <a:ext cx="762000" cy="773113"/>
          </a:xfrm>
          <a:prstGeom prst="rtTriangle">
            <a:avLst/>
          </a:prstGeom>
          <a:solidFill>
            <a:srgbClr val="FF6600"/>
          </a:solidFill>
          <a:ln w="28575" algn="ctr">
            <a:solidFill>
              <a:schemeClr val="bg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189" name="Rectangle 25"/>
          <p:cNvSpPr/>
          <p:nvPr/>
        </p:nvSpPr>
        <p:spPr>
          <a:xfrm>
            <a:off x="2971800" y="1600200"/>
            <a:ext cx="3671888" cy="576263"/>
          </a:xfrm>
          <a:prstGeom prst="rect">
            <a:avLst/>
          </a:prstGeom>
          <a:noFill/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90" name="Text Box 26"/>
          <p:cNvSpPr txBox="1"/>
          <p:nvPr/>
        </p:nvSpPr>
        <p:spPr>
          <a:xfrm>
            <a:off x="2971800" y="1600200"/>
            <a:ext cx="274638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ja-JP" altLang="en-US" sz="2000" b="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7191" name="Picture 27" descr="0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4191000"/>
            <a:ext cx="2362200" cy="2027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79" name="Rectangle 5"/>
          <p:cNvSpPr/>
          <p:nvPr/>
        </p:nvSpPr>
        <p:spPr>
          <a:xfrm>
            <a:off x="2971800" y="157163"/>
            <a:ext cx="5257800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(7)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重申下阶段考评内容和目标</a:t>
            </a:r>
            <a:endParaRPr lang="zh-CN" altLang="en-US" sz="2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80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" name="AutoShape 18"/>
          <p:cNvSpPr>
            <a:spLocks noChangeArrowheads="1"/>
          </p:cNvSpPr>
          <p:nvPr/>
        </p:nvSpPr>
        <p:spPr bwMode="auto">
          <a:xfrm>
            <a:off x="858375" y="2478432"/>
            <a:ext cx="1491949" cy="116268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582" name="Rectangle 23"/>
          <p:cNvSpPr/>
          <p:nvPr/>
        </p:nvSpPr>
        <p:spPr>
          <a:xfrm>
            <a:off x="852488" y="2619375"/>
            <a:ext cx="1724025" cy="85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重申下阶段</a:t>
            </a:r>
            <a:endParaRPr lang="zh-CN" altLang="en-US" sz="2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考评内容和</a:t>
            </a:r>
            <a:endParaRPr lang="zh-CN" altLang="en-US" sz="2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目标</a:t>
            </a:r>
            <a:endParaRPr lang="zh-CN" altLang="en-US" sz="2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4583" name="Text Box 8"/>
          <p:cNvSpPr txBox="1"/>
          <p:nvPr/>
        </p:nvSpPr>
        <p:spPr>
          <a:xfrm>
            <a:off x="6143625" y="1447800"/>
            <a:ext cx="1933575" cy="366713"/>
          </a:xfrm>
          <a:prstGeom prst="rect">
            <a:avLst/>
          </a:prstGeom>
          <a:noFill/>
          <a:ln w="12700">
            <a:noFill/>
          </a:ln>
        </p:spPr>
        <p:txBody>
          <a:bodyPr lIns="90000" rIns="9000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注意事项</a:t>
            </a:r>
            <a:endParaRPr lang="zh-CN" altLang="en-GB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4584" name="Text Box 10"/>
          <p:cNvSpPr txBox="1"/>
          <p:nvPr/>
        </p:nvSpPr>
        <p:spPr>
          <a:xfrm>
            <a:off x="2895600" y="1447800"/>
            <a:ext cx="1931988" cy="366713"/>
          </a:xfrm>
          <a:prstGeom prst="rect">
            <a:avLst/>
          </a:prstGeom>
          <a:noFill/>
          <a:ln w="12700">
            <a:noFill/>
          </a:ln>
        </p:spPr>
        <p:txBody>
          <a:bodyPr lIns="90000" rIns="9000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节点要求</a:t>
            </a:r>
            <a:endParaRPr lang="zh-CN" altLang="en-GB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4585" name="Line 11"/>
          <p:cNvSpPr/>
          <p:nvPr/>
        </p:nvSpPr>
        <p:spPr>
          <a:xfrm>
            <a:off x="2819400" y="1981200"/>
            <a:ext cx="2590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6" name="Line 11"/>
          <p:cNvSpPr/>
          <p:nvPr/>
        </p:nvSpPr>
        <p:spPr>
          <a:xfrm>
            <a:off x="5943600" y="1981200"/>
            <a:ext cx="2667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7" name="Rectangle 13"/>
          <p:cNvSpPr/>
          <p:nvPr/>
        </p:nvSpPr>
        <p:spPr>
          <a:xfrm>
            <a:off x="2667000" y="2362200"/>
            <a:ext cx="2971800" cy="8604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40000"/>
              </a:lnSpc>
              <a:buFont typeface="Wingdings" panose="05000000000000000000" pitchFamily="2" charset="2"/>
            </a:pPr>
            <a:r>
              <a:rPr lang="zh-CN" altLang="en-US" b="0" dirty="0">
                <a:latin typeface="Arial" panose="020B0604020202020204" pitchFamily="34" charset="0"/>
                <a:ea typeface="华文细黑" pitchFamily="2" charset="-122"/>
              </a:rPr>
              <a:t>确认下阶段的工作目标，阶段成果，目标达成时限。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zh-CN" altLang="en-US" b="0" dirty="0">
                <a:latin typeface="Arial" panose="020B0604020202020204" pitchFamily="34" charset="0"/>
              </a:rPr>
              <a:t> </a:t>
            </a:r>
            <a:endParaRPr lang="zh-CN" altLang="en-US" b="0" dirty="0">
              <a:latin typeface="Arial" panose="020B0604020202020204" pitchFamily="34" charset="0"/>
            </a:endParaRPr>
          </a:p>
        </p:txBody>
      </p:sp>
      <p:sp>
        <p:nvSpPr>
          <p:cNvPr id="24588" name="Rectangle 14"/>
          <p:cNvSpPr/>
          <p:nvPr/>
        </p:nvSpPr>
        <p:spPr>
          <a:xfrm>
            <a:off x="5791200" y="2362200"/>
            <a:ext cx="2590800" cy="8604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40000"/>
              </a:lnSpc>
              <a:buFont typeface="Wingdings" panose="05000000000000000000" pitchFamily="2" charset="2"/>
            </a:pPr>
            <a:r>
              <a:rPr lang="zh-CN" altLang="en-US" b="0" dirty="0">
                <a:latin typeface="Arial" panose="020B0604020202020204" pitchFamily="34" charset="0"/>
                <a:ea typeface="华文细黑" pitchFamily="2" charset="-122"/>
              </a:rPr>
              <a:t>注意目标的可衡量性和可行性</a:t>
            </a:r>
            <a:r>
              <a:rPr lang="zh-CN" altLang="en-US" dirty="0">
                <a:latin typeface="Arial" panose="020B0604020202020204" pitchFamily="34" charset="0"/>
                <a:ea typeface="华文细黑" pitchFamily="2" charset="-122"/>
              </a:rPr>
              <a:t>。</a:t>
            </a:r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4589" name="Rectangle 15"/>
          <p:cNvSpPr/>
          <p:nvPr/>
        </p:nvSpPr>
        <p:spPr>
          <a:xfrm>
            <a:off x="2743200" y="4191000"/>
            <a:ext cx="3581400" cy="396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000" dirty="0">
                <a:solidFill>
                  <a:srgbClr val="800000"/>
                </a:solidFill>
                <a:latin typeface="Arial" panose="020B0604020202020204" pitchFamily="34" charset="0"/>
                <a:ea typeface="华文细黑" pitchFamily="2" charset="-122"/>
              </a:rPr>
              <a:t>分享：目标管理、</a:t>
            </a:r>
            <a:r>
              <a:rPr lang="en-US" altLang="zh-CN" sz="2000" dirty="0">
                <a:solidFill>
                  <a:srgbClr val="800000"/>
                </a:solidFill>
                <a:latin typeface="Arial" panose="020B0604020202020204" pitchFamily="34" charset="0"/>
                <a:ea typeface="华文细黑" pitchFamily="2" charset="-122"/>
              </a:rPr>
              <a:t>SWOT</a:t>
            </a:r>
            <a:endParaRPr lang="en-US" altLang="zh-CN" sz="2000" dirty="0">
              <a:latin typeface="Arial" panose="020B0604020202020204" pitchFamily="34" charset="0"/>
              <a:ea typeface="华文细黑" pitchFamily="2" charset="-122"/>
            </a:endParaRPr>
          </a:p>
        </p:txBody>
      </p:sp>
      <p:pic>
        <p:nvPicPr>
          <p:cNvPr id="24590" name="Picture 16" descr="mf821-02224795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2362200"/>
            <a:ext cx="2797175" cy="419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50" name="Object 24"/>
          <p:cNvGraphicFramePr>
            <a:graphicFrameLocks noGrp="1"/>
          </p:cNvGraphicFramePr>
          <p:nvPr>
            <p:ph/>
          </p:nvPr>
        </p:nvGraphicFramePr>
        <p:xfrm>
          <a:off x="2406650" y="1466850"/>
          <a:ext cx="4329113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328795" imgH="3467735" progId="MS_ClipArt_Gallery.2">
                  <p:embed/>
                </p:oleObj>
              </mc:Choice>
              <mc:Fallback>
                <p:oleObj name="" r:id="rId1" imgW="4328795" imgH="346773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06650" y="1466850"/>
                        <a:ext cx="4329113" cy="34671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2" name="Rectangle 5"/>
          <p:cNvSpPr/>
          <p:nvPr/>
        </p:nvSpPr>
        <p:spPr>
          <a:xfrm>
            <a:off x="4876800" y="157163"/>
            <a:ext cx="3505200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(8)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确认评估结果</a:t>
            </a:r>
            <a:endParaRPr lang="zh-CN" altLang="en-US" sz="2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53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4" name="Rectangle 23"/>
          <p:cNvSpPr/>
          <p:nvPr/>
        </p:nvSpPr>
        <p:spPr>
          <a:xfrm>
            <a:off x="1162050" y="2786063"/>
            <a:ext cx="1724025" cy="944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6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重申下阶段</a:t>
            </a:r>
            <a:endParaRPr lang="zh-CN" altLang="en-US" sz="2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考评内容和</a:t>
            </a:r>
            <a:endParaRPr lang="zh-CN" altLang="en-US" sz="2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目标</a:t>
            </a:r>
            <a:endParaRPr lang="zh-CN" altLang="en-US" sz="2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55" name="Text Box 8"/>
          <p:cNvSpPr txBox="1"/>
          <p:nvPr/>
        </p:nvSpPr>
        <p:spPr>
          <a:xfrm>
            <a:off x="6372225" y="1371600"/>
            <a:ext cx="1933575" cy="366713"/>
          </a:xfrm>
          <a:prstGeom prst="rect">
            <a:avLst/>
          </a:prstGeom>
          <a:noFill/>
          <a:ln w="12700">
            <a:noFill/>
          </a:ln>
        </p:spPr>
        <p:txBody>
          <a:bodyPr lIns="90000" rIns="9000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注意事项</a:t>
            </a:r>
            <a:endParaRPr lang="zh-CN" altLang="en-GB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56" name="Text Box 10"/>
          <p:cNvSpPr txBox="1"/>
          <p:nvPr/>
        </p:nvSpPr>
        <p:spPr>
          <a:xfrm>
            <a:off x="3124200" y="1371600"/>
            <a:ext cx="1931988" cy="366713"/>
          </a:xfrm>
          <a:prstGeom prst="rect">
            <a:avLst/>
          </a:prstGeom>
          <a:noFill/>
          <a:ln w="12700">
            <a:noFill/>
          </a:ln>
        </p:spPr>
        <p:txBody>
          <a:bodyPr lIns="90000" rIns="9000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GB" dirty="0">
                <a:latin typeface="华文细黑" pitchFamily="2" charset="-122"/>
                <a:ea typeface="华文细黑" pitchFamily="2" charset="-122"/>
              </a:rPr>
              <a:t>节点要求</a:t>
            </a:r>
            <a:endParaRPr lang="zh-CN" altLang="en-GB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57" name="Line 11"/>
          <p:cNvSpPr/>
          <p:nvPr/>
        </p:nvSpPr>
        <p:spPr>
          <a:xfrm>
            <a:off x="3048000" y="1905000"/>
            <a:ext cx="2590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8" name="Line 11"/>
          <p:cNvSpPr/>
          <p:nvPr/>
        </p:nvSpPr>
        <p:spPr>
          <a:xfrm>
            <a:off x="6172200" y="1905000"/>
            <a:ext cx="2362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9" name="Rectangle 15"/>
          <p:cNvSpPr/>
          <p:nvPr/>
        </p:nvSpPr>
        <p:spPr>
          <a:xfrm>
            <a:off x="3048000" y="2133600"/>
            <a:ext cx="2971800" cy="10255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整理面谈记录并备案；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双方签字确认。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 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60" name="Rectangle 16"/>
          <p:cNvSpPr/>
          <p:nvPr/>
        </p:nvSpPr>
        <p:spPr>
          <a:xfrm>
            <a:off x="6019800" y="2209800"/>
            <a:ext cx="2590800" cy="476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40000"/>
              </a:lnSpc>
              <a:buFont typeface="Wingdings" panose="05000000000000000000" pitchFamily="2" charset="2"/>
            </a:pPr>
            <a:r>
              <a:rPr lang="zh-CN" altLang="en-US" b="0" dirty="0">
                <a:latin typeface="Arial" panose="020B0604020202020204" pitchFamily="34" charset="0"/>
                <a:ea typeface="华文细黑" pitchFamily="2" charset="-122"/>
              </a:rPr>
              <a:t>给员工鼓励并表达谢意。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9" name="AutoShape 31"/>
          <p:cNvSpPr>
            <a:spLocks noChangeArrowheads="1"/>
          </p:cNvSpPr>
          <p:nvPr/>
        </p:nvSpPr>
        <p:spPr bwMode="auto">
          <a:xfrm>
            <a:off x="1162371" y="2327432"/>
            <a:ext cx="1426219" cy="105892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62" name="Rectangle 23"/>
          <p:cNvSpPr/>
          <p:nvPr/>
        </p:nvSpPr>
        <p:spPr>
          <a:xfrm>
            <a:off x="1247775" y="2452688"/>
            <a:ext cx="1724025" cy="73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确认评估</a:t>
            </a:r>
            <a:endParaRPr lang="zh-CN" altLang="en-US" sz="2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结果</a:t>
            </a:r>
            <a:endParaRPr lang="zh-CN" altLang="en-US" sz="2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63" name="Rectangle 23"/>
          <p:cNvSpPr/>
          <p:nvPr/>
        </p:nvSpPr>
        <p:spPr>
          <a:xfrm>
            <a:off x="2971800" y="3429000"/>
            <a:ext cx="4800600" cy="396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000" dirty="0">
                <a:solidFill>
                  <a:srgbClr val="800000"/>
                </a:solidFill>
                <a:latin typeface="Arial" panose="020B0604020202020204" pitchFamily="34" charset="0"/>
                <a:ea typeface="华文细黑" pitchFamily="2" charset="-122"/>
              </a:rPr>
              <a:t>分享：结束的技巧</a:t>
            </a:r>
            <a:r>
              <a:rPr lang="en-US" altLang="zh-CN" sz="2000" dirty="0">
                <a:solidFill>
                  <a:srgbClr val="800000"/>
                </a:solidFill>
                <a:latin typeface="Arial" panose="020B0604020202020204" pitchFamily="34" charset="0"/>
                <a:ea typeface="华文细黑" pitchFamily="2" charset="-122"/>
              </a:rPr>
              <a:t>&amp;</a:t>
            </a:r>
            <a:r>
              <a:rPr lang="zh-CN" altLang="en-US" sz="2000" dirty="0">
                <a:solidFill>
                  <a:srgbClr val="800000"/>
                </a:solidFill>
                <a:latin typeface="Arial" panose="020B0604020202020204" pitchFamily="34" charset="0"/>
                <a:ea typeface="华文细黑" pitchFamily="2" charset="-122"/>
              </a:rPr>
              <a:t>面谈效果评估的技巧</a:t>
            </a:r>
            <a:endParaRPr lang="zh-CN" altLang="en-US" sz="2000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3" name="Rectangle 5"/>
          <p:cNvSpPr/>
          <p:nvPr/>
        </p:nvSpPr>
        <p:spPr>
          <a:xfrm>
            <a:off x="5486400" y="157163"/>
            <a:ext cx="2971800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面谈的策略</a:t>
            </a:r>
            <a:endParaRPr lang="zh-CN" altLang="en-US" sz="2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604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5" name="Text Box 7"/>
          <p:cNvSpPr txBox="1"/>
          <p:nvPr/>
        </p:nvSpPr>
        <p:spPr>
          <a:xfrm>
            <a:off x="5707063" y="2209800"/>
            <a:ext cx="993775" cy="457200"/>
          </a:xfrm>
          <a:prstGeom prst="rect">
            <a:avLst/>
          </a:prstGeom>
          <a:noFill/>
          <a:ln w="12700">
            <a:noFill/>
          </a:ln>
        </p:spPr>
        <p:txBody>
          <a:bodyPr wrap="none" lIns="90000" rIns="90000">
            <a:spAutoFit/>
          </a:bodyPr>
          <a:p>
            <a:pPr algn="ctr" eaLnBrk="0" hangingPunct="0"/>
            <a:r>
              <a:rPr lang="en-US" altLang="zh-CN" sz="2400" dirty="0">
                <a:latin typeface="Arial" panose="020B0604020202020204" pitchFamily="34" charset="0"/>
              </a:rPr>
              <a:t>BEST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5606" name="Text Box 8"/>
          <p:cNvSpPr txBox="1"/>
          <p:nvPr/>
        </p:nvSpPr>
        <p:spPr>
          <a:xfrm>
            <a:off x="5943600" y="3200400"/>
            <a:ext cx="1438275" cy="1412875"/>
          </a:xfrm>
          <a:prstGeom prst="rect">
            <a:avLst/>
          </a:prstGeom>
          <a:noFill/>
          <a:ln w="12700">
            <a:noFill/>
          </a:ln>
        </p:spPr>
        <p:txBody>
          <a:bodyPr wrap="none" lIns="90000" rIns="90000">
            <a:spAutoFit/>
          </a:bodyPr>
          <a:p>
            <a:pPr marL="342900" indent="-342900" eaLnBrk="0" hangingPunct="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latin typeface="Arial" panose="020B0604020202020204" pitchFamily="34" charset="0"/>
                <a:ea typeface="华文细黑" pitchFamily="2" charset="-122"/>
              </a:rPr>
              <a:t>描述行为</a:t>
            </a:r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latin typeface="Arial" panose="020B0604020202020204" pitchFamily="34" charset="0"/>
                <a:ea typeface="华文细黑" pitchFamily="2" charset="-122"/>
              </a:rPr>
              <a:t>表达后果</a:t>
            </a:r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latin typeface="Arial" panose="020B0604020202020204" pitchFamily="34" charset="0"/>
                <a:ea typeface="华文细黑" pitchFamily="2" charset="-122"/>
              </a:rPr>
              <a:t>征求意见</a:t>
            </a:r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latin typeface="Arial" panose="020B0604020202020204" pitchFamily="34" charset="0"/>
                <a:ea typeface="华文细黑" pitchFamily="2" charset="-122"/>
              </a:rPr>
              <a:t>着眼未来</a:t>
            </a:r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5607" name="Text Box 9"/>
          <p:cNvSpPr txBox="1"/>
          <p:nvPr/>
        </p:nvSpPr>
        <p:spPr>
          <a:xfrm>
            <a:off x="1058863" y="2057400"/>
            <a:ext cx="1808162" cy="822325"/>
          </a:xfrm>
          <a:prstGeom prst="rect">
            <a:avLst/>
          </a:prstGeom>
          <a:noFill/>
          <a:ln w="12700">
            <a:noFill/>
          </a:ln>
        </p:spPr>
        <p:txBody>
          <a:bodyPr wrap="none" lIns="90000" rIns="90000">
            <a:spAutoFit/>
          </a:bodyPr>
          <a:p>
            <a:pPr algn="ctr" eaLnBrk="0" hangingPunct="0"/>
            <a:r>
              <a:rPr lang="en-US" altLang="zh-CN" sz="2400" dirty="0">
                <a:latin typeface="Arial" panose="020B0604020202020204" pitchFamily="34" charset="0"/>
              </a:rPr>
              <a:t>Hamburger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algn="ctr" eaLnBrk="0" hangingPunct="0"/>
            <a:r>
              <a:rPr lang="en-US" altLang="zh-CN" sz="2400" dirty="0">
                <a:latin typeface="Arial" panose="020B0604020202020204" pitchFamily="34" charset="0"/>
              </a:rPr>
              <a:t>Approach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5608" name="Text Box 10"/>
          <p:cNvSpPr txBox="1"/>
          <p:nvPr/>
        </p:nvSpPr>
        <p:spPr>
          <a:xfrm>
            <a:off x="819150" y="3200400"/>
            <a:ext cx="3200400" cy="1600200"/>
          </a:xfrm>
          <a:prstGeom prst="rect">
            <a:avLst/>
          </a:prstGeom>
          <a:noFill/>
          <a:ln w="12700">
            <a:noFill/>
          </a:ln>
        </p:spPr>
        <p:txBody>
          <a:bodyPr lIns="90000" rIns="90000">
            <a:spAutoFit/>
          </a:bodyPr>
          <a:p>
            <a:pPr marL="342900" indent="-3429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表扬特定的成就，给予真心的鼓励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  <a:p>
            <a:pPr marL="342900" indent="-3429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提出需要改进的特定的行为表现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  <a:p>
            <a:pPr marL="342900" indent="-3429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最后以肯定和支持结束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5609" name="AutoShape 14"/>
          <p:cNvSpPr/>
          <p:nvPr/>
        </p:nvSpPr>
        <p:spPr>
          <a:xfrm>
            <a:off x="3552825" y="1371600"/>
            <a:ext cx="1933575" cy="457200"/>
          </a:xfrm>
          <a:prstGeom prst="homePlate">
            <a:avLst>
              <a:gd name="adj" fmla="val 12119"/>
            </a:avLst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2000" tIns="0" rIns="0" bIns="0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10" name="Rectangle 15"/>
          <p:cNvSpPr/>
          <p:nvPr/>
        </p:nvSpPr>
        <p:spPr>
          <a:xfrm>
            <a:off x="3430588" y="1524000"/>
            <a:ext cx="252412" cy="227013"/>
          </a:xfrm>
          <a:prstGeom prst="rect">
            <a:avLst/>
          </a:prstGeom>
          <a:solidFill>
            <a:schemeClr val="hlink"/>
          </a:solidFill>
          <a:ln w="6350">
            <a:noFill/>
          </a:ln>
        </p:spPr>
        <p:txBody>
          <a:bodyPr lIns="0" tIns="0" rIns="0" bIns="0" anchor="ctr" anchorCtr="1"/>
          <a:p>
            <a:pPr algn="ctr" eaLnBrk="0" hangingPunct="0"/>
            <a:r>
              <a:rPr lang="en-US" altLang="zh-CN" sz="12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endParaRPr lang="en-US" altLang="zh-CN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5611" name="Rectangle 16"/>
          <p:cNvSpPr/>
          <p:nvPr/>
        </p:nvSpPr>
        <p:spPr>
          <a:xfrm>
            <a:off x="3733800" y="1371600"/>
            <a:ext cx="2667000" cy="396875"/>
          </a:xfrm>
          <a:prstGeom prst="rect">
            <a:avLst/>
          </a:prstGeom>
          <a:noFill/>
          <a:ln w="3175">
            <a:noFill/>
          </a:ln>
          <a:effectLst>
            <a:prstShdw prst="shdw17" dist="17961" dir="2699999">
              <a:srgbClr val="007A99"/>
            </a:prstShdw>
          </a:effectLst>
        </p:spPr>
        <p:txBody>
          <a:bodyPr>
            <a:spAutoFit/>
          </a:bodyPr>
          <a:p>
            <a:r>
              <a:rPr lang="zh-CN" altLang="en-US" sz="2000" dirty="0">
                <a:latin typeface="Arial" panose="020B0604020202020204" pitchFamily="34" charset="0"/>
                <a:ea typeface="华文细黑" pitchFamily="2" charset="-122"/>
              </a:rPr>
              <a:t>掌握</a:t>
            </a:r>
            <a:r>
              <a:rPr lang="en-US" altLang="zh-CN" sz="2000" dirty="0">
                <a:latin typeface="Arial" panose="020B0604020202020204" pitchFamily="34" charset="0"/>
                <a:ea typeface="华文细黑" pitchFamily="2" charset="-122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华文细黑" pitchFamily="2" charset="-122"/>
              </a:rPr>
              <a:t>个方法</a:t>
            </a:r>
            <a:endParaRPr lang="zh-CN" altLang="en-US" sz="2000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5612" name="AutoShape 19"/>
          <p:cNvSpPr/>
          <p:nvPr/>
        </p:nvSpPr>
        <p:spPr>
          <a:xfrm>
            <a:off x="5257800" y="2971800"/>
            <a:ext cx="3505200" cy="2057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b="0" dirty="0">
              <a:latin typeface="Verdana" panose="020B0604030504040204" pitchFamily="34" charset="0"/>
            </a:endParaRPr>
          </a:p>
        </p:txBody>
      </p:sp>
      <p:sp>
        <p:nvSpPr>
          <p:cNvPr id="25613" name="AutoShape 20"/>
          <p:cNvSpPr/>
          <p:nvPr/>
        </p:nvSpPr>
        <p:spPr>
          <a:xfrm>
            <a:off x="819150" y="2971800"/>
            <a:ext cx="3276600" cy="2057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endParaRPr lang="zh-CN" altLang="zh-CN" b="0" dirty="0">
              <a:latin typeface="Verdana" panose="020B0604030504040204" pitchFamily="34" charset="0"/>
            </a:endParaRPr>
          </a:p>
        </p:txBody>
      </p:sp>
      <p:sp>
        <p:nvSpPr>
          <p:cNvPr id="103445" name="Freeform 21"/>
          <p:cNvSpPr/>
          <p:nvPr/>
        </p:nvSpPr>
        <p:spPr bwMode="gray">
          <a:xfrm>
            <a:off x="3660775" y="28749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5615" name="AutoShape 22"/>
          <p:cNvSpPr>
            <a:spLocks noChangeAspect="1" noTextEdit="1"/>
          </p:cNvSpPr>
          <p:nvPr/>
        </p:nvSpPr>
        <p:spPr>
          <a:xfrm flipH="1">
            <a:off x="4716463" y="2871788"/>
            <a:ext cx="909637" cy="1244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447" name="Freeform 23"/>
          <p:cNvSpPr/>
          <p:nvPr/>
        </p:nvSpPr>
        <p:spPr bwMode="gray">
          <a:xfrm flipH="1">
            <a:off x="4722813" y="28749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626" name="Picture 14"/>
          <p:cNvPicPr/>
          <p:nvPr/>
        </p:nvPicPr>
        <p:blipFill>
          <a:blip r:embed="rId1"/>
          <a:stretch>
            <a:fillRect/>
          </a:stretch>
        </p:blipFill>
        <p:spPr>
          <a:xfrm>
            <a:off x="2971800" y="2667000"/>
            <a:ext cx="3505200" cy="266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7" name="Rectangle 18"/>
          <p:cNvSpPr/>
          <p:nvPr/>
        </p:nvSpPr>
        <p:spPr>
          <a:xfrm>
            <a:off x="3675063" y="2020888"/>
            <a:ext cx="17843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zh-CN" altLang="en-US" dirty="0">
                <a:latin typeface="Arial" panose="020B0604020202020204" pitchFamily="34" charset="0"/>
                <a:ea typeface="华文细黑" pitchFamily="2" charset="-122"/>
              </a:rPr>
              <a:t>表现特别好的人</a:t>
            </a:r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6628" name="Rectangle 19"/>
          <p:cNvSpPr/>
          <p:nvPr/>
        </p:nvSpPr>
        <p:spPr>
          <a:xfrm>
            <a:off x="6781800" y="2514600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dirty="0">
                <a:latin typeface="Arial" panose="020B0604020202020204" pitchFamily="34" charset="0"/>
                <a:ea typeface="华文细黑" pitchFamily="2" charset="-122"/>
              </a:rPr>
              <a:t>表现特别差的人</a:t>
            </a:r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6629" name="Rectangle 20"/>
          <p:cNvSpPr/>
          <p:nvPr/>
        </p:nvSpPr>
        <p:spPr>
          <a:xfrm>
            <a:off x="1447800" y="3124200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dirty="0">
                <a:latin typeface="Arial" panose="020B0604020202020204" pitchFamily="34" charset="0"/>
                <a:ea typeface="华文细黑" pitchFamily="2" charset="-122"/>
              </a:rPr>
              <a:t>特别有个性的人</a:t>
            </a:r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6630" name="Rectangle 21"/>
          <p:cNvSpPr/>
          <p:nvPr/>
        </p:nvSpPr>
        <p:spPr>
          <a:xfrm>
            <a:off x="5638800" y="1828800"/>
            <a:ext cx="179546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dirty="0">
                <a:latin typeface="Arial" panose="020B0604020202020204" pitchFamily="34" charset="0"/>
                <a:ea typeface="华文细黑" pitchFamily="2" charset="-122"/>
              </a:rPr>
              <a:t>中庸的人</a:t>
            </a:r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6631" name="Line 22"/>
          <p:cNvSpPr/>
          <p:nvPr/>
        </p:nvSpPr>
        <p:spPr>
          <a:xfrm flipH="1" flipV="1">
            <a:off x="2590800" y="3657600"/>
            <a:ext cx="304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32" name="Line 23"/>
          <p:cNvSpPr/>
          <p:nvPr/>
        </p:nvSpPr>
        <p:spPr>
          <a:xfrm flipV="1">
            <a:off x="3962400" y="2438400"/>
            <a:ext cx="228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33" name="Line 24"/>
          <p:cNvSpPr/>
          <p:nvPr/>
        </p:nvSpPr>
        <p:spPr>
          <a:xfrm flipV="1">
            <a:off x="6400800" y="2971800"/>
            <a:ext cx="457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34" name="Line 25"/>
          <p:cNvSpPr/>
          <p:nvPr/>
        </p:nvSpPr>
        <p:spPr>
          <a:xfrm flipV="1">
            <a:off x="6019800" y="2438400"/>
            <a:ext cx="152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35" name="Rectangle 26"/>
          <p:cNvSpPr/>
          <p:nvPr/>
        </p:nvSpPr>
        <p:spPr>
          <a:xfrm>
            <a:off x="2970213" y="5486400"/>
            <a:ext cx="3810000" cy="365125"/>
          </a:xfrm>
          <a:prstGeom prst="rect">
            <a:avLst/>
          </a:prstGeom>
          <a:noFill/>
          <a:ln w="9525">
            <a:noFill/>
          </a:ln>
        </p:spPr>
        <p:txBody>
          <a:bodyPr lIns="45720" tIns="0" rIns="45720" bIns="0">
            <a:spAutoFit/>
          </a:bodyPr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FF6600"/>
                </a:solidFill>
                <a:latin typeface="Arial" panose="020B0604020202020204" pitchFamily="34" charset="0"/>
                <a:ea typeface="华文细黑" pitchFamily="2" charset="-122"/>
              </a:rPr>
              <a:t>关心所有人，关注几类人</a:t>
            </a:r>
            <a:endParaRPr lang="zh-CN" altLang="en-US" sz="2400" dirty="0">
              <a:solidFill>
                <a:srgbClr val="FF66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6636" name="AutoShape 27"/>
          <p:cNvSpPr/>
          <p:nvPr/>
        </p:nvSpPr>
        <p:spPr>
          <a:xfrm>
            <a:off x="962025" y="1295400"/>
            <a:ext cx="2009775" cy="457200"/>
          </a:xfrm>
          <a:prstGeom prst="homePlate">
            <a:avLst>
              <a:gd name="adj" fmla="val 12597"/>
            </a:avLst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2000" tIns="0" rIns="0" bIns="0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637" name="Rectangle 28"/>
          <p:cNvSpPr/>
          <p:nvPr/>
        </p:nvSpPr>
        <p:spPr>
          <a:xfrm>
            <a:off x="839788" y="1447800"/>
            <a:ext cx="252412" cy="227013"/>
          </a:xfrm>
          <a:prstGeom prst="rect">
            <a:avLst/>
          </a:prstGeom>
          <a:solidFill>
            <a:schemeClr val="hlink"/>
          </a:solidFill>
          <a:ln w="6350">
            <a:noFill/>
          </a:ln>
        </p:spPr>
        <p:txBody>
          <a:bodyPr lIns="0" tIns="0" rIns="0" bIns="0" anchor="ctr" anchorCtr="1"/>
          <a:p>
            <a:pPr algn="ctr" eaLnBrk="0" hangingPunct="0"/>
            <a:r>
              <a:rPr lang="en-US" altLang="zh-CN" sz="12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endParaRPr lang="en-US" altLang="zh-CN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6638" name="Rectangle 29"/>
          <p:cNvSpPr/>
          <p:nvPr/>
        </p:nvSpPr>
        <p:spPr>
          <a:xfrm>
            <a:off x="1143000" y="1295400"/>
            <a:ext cx="2667000" cy="396875"/>
          </a:xfrm>
          <a:prstGeom prst="rect">
            <a:avLst/>
          </a:prstGeom>
          <a:noFill/>
          <a:ln w="3175">
            <a:noFill/>
          </a:ln>
          <a:effectLst>
            <a:prstShdw prst="shdw17" dist="17961" dir="2699999">
              <a:srgbClr val="007A99"/>
            </a:prstShdw>
          </a:effectLst>
        </p:spPr>
        <p:txBody>
          <a:bodyPr>
            <a:spAutoFit/>
          </a:bodyPr>
          <a:p>
            <a:r>
              <a:rPr lang="zh-CN" altLang="en-US" sz="2000" dirty="0">
                <a:latin typeface="Arial" panose="020B0604020202020204" pitchFamily="34" charset="0"/>
                <a:ea typeface="华文细黑" pitchFamily="2" charset="-122"/>
              </a:rPr>
              <a:t>了解你的员工</a:t>
            </a:r>
            <a:endParaRPr lang="zh-CN" altLang="en-US" sz="2000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6639" name="Rectangle 31"/>
          <p:cNvSpPr/>
          <p:nvPr/>
        </p:nvSpPr>
        <p:spPr>
          <a:xfrm>
            <a:off x="4822825" y="18891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200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5571" name="Text Box 35"/>
          <p:cNvSpPr txBox="1">
            <a:spLocks noChangeArrowheads="1"/>
          </p:cNvSpPr>
          <p:nvPr/>
        </p:nvSpPr>
        <p:spPr bwMode="auto">
          <a:xfrm>
            <a:off x="3581400" y="304800"/>
            <a:ext cx="4419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  <a:cs typeface="+mn-cs"/>
              </a:rPr>
              <a:t>  </a:t>
            </a:r>
            <a:endParaRPr kumimoji="1" lang="en-US" altLang="zh-CN" sz="28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26641" name="Rectangle 37"/>
          <p:cNvSpPr/>
          <p:nvPr/>
        </p:nvSpPr>
        <p:spPr>
          <a:xfrm>
            <a:off x="4822825" y="18891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200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6642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43" name="Rectangle 41"/>
          <p:cNvSpPr/>
          <p:nvPr/>
        </p:nvSpPr>
        <p:spPr>
          <a:xfrm>
            <a:off x="5486400" y="157163"/>
            <a:ext cx="2971800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面谈的策略</a:t>
            </a:r>
            <a:endParaRPr lang="zh-CN" altLang="en-US" sz="2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644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6" name="AutoShape 4"/>
          <p:cNvSpPr>
            <a:spLocks noChangeArrowheads="1"/>
          </p:cNvSpPr>
          <p:nvPr/>
        </p:nvSpPr>
        <p:spPr bwMode="gray">
          <a:xfrm>
            <a:off x="1001713" y="1677988"/>
            <a:ext cx="1111250" cy="925513"/>
          </a:xfrm>
          <a:prstGeom prst="homePlate">
            <a:avLst>
              <a:gd name="adj" fmla="val 15709"/>
            </a:avLst>
          </a:prstGeom>
          <a:solidFill>
            <a:srgbClr val="969696">
              <a:alpha val="30000"/>
            </a:srgbClr>
          </a:solidFill>
          <a:ln w="28575" algn="ctr">
            <a:solidFill>
              <a:schemeClr val="bg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651" name="Text Box 5"/>
          <p:cNvSpPr txBox="1"/>
          <p:nvPr/>
        </p:nvSpPr>
        <p:spPr>
          <a:xfrm>
            <a:off x="1146175" y="2049463"/>
            <a:ext cx="865188" cy="274637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 anchorCtr="0">
            <a:spAutoFit/>
          </a:bodyPr>
          <a:p>
            <a:pPr eaLnBrk="0" hangingPunct="0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贡献型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652" name="Freeform 6"/>
          <p:cNvSpPr/>
          <p:nvPr/>
        </p:nvSpPr>
        <p:spPr>
          <a:xfrm>
            <a:off x="2060575" y="1677988"/>
            <a:ext cx="6405563" cy="925512"/>
          </a:xfrm>
          <a:custGeom>
            <a:avLst/>
            <a:gdLst>
              <a:gd name="txL" fmla="*/ 0 w 4538"/>
              <a:gd name="txT" fmla="*/ 0 h 1080"/>
              <a:gd name="txR" fmla="*/ 4538 w 4538"/>
              <a:gd name="txB" fmla="*/ 1080 h 1080"/>
            </a:gdLst>
            <a:ahLst/>
            <a:cxnLst>
              <a:cxn ang="0">
                <a:pos x="6405563" y="0"/>
              </a:cxn>
              <a:cxn ang="0">
                <a:pos x="0" y="0"/>
              </a:cxn>
              <a:cxn ang="0">
                <a:pos x="148212" y="463613"/>
              </a:cxn>
              <a:cxn ang="0">
                <a:pos x="0" y="925512"/>
              </a:cxn>
              <a:cxn ang="0">
                <a:pos x="6405563" y="925512"/>
              </a:cxn>
              <a:cxn ang="0">
                <a:pos x="6405563" y="0"/>
              </a:cxn>
            </a:cxnLst>
            <a:rect l="txL" t="txT" r="txR" b="tx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653" name="Rectangle 7"/>
          <p:cNvSpPr/>
          <p:nvPr/>
        </p:nvSpPr>
        <p:spPr>
          <a:xfrm>
            <a:off x="2346325" y="1754188"/>
            <a:ext cx="5688013" cy="820737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 anchorCtr="0">
            <a:spAutoFit/>
          </a:bodyPr>
          <a:p>
            <a:pPr marL="168275" indent="-168275" defTabSz="914400">
              <a:lnSpc>
                <a:spcPct val="110000"/>
              </a:lnSpc>
              <a:tabLst>
                <a:tab pos="8521700" algn="r"/>
              </a:tabLst>
            </a:pPr>
            <a:r>
              <a:rPr lang="zh-CN" altLang="en-US" sz="1700" b="0" dirty="0">
                <a:latin typeface="华文细黑" pitchFamily="2" charset="-122"/>
                <a:ea typeface="华文细黑" pitchFamily="2" charset="-122"/>
              </a:rPr>
              <a:t>好的工作业绩</a:t>
            </a:r>
            <a:r>
              <a:rPr lang="en-US" altLang="zh-CN" sz="1700" b="0" dirty="0">
                <a:latin typeface="华文细黑" pitchFamily="2" charset="-122"/>
                <a:ea typeface="华文细黑" pitchFamily="2" charset="-122"/>
              </a:rPr>
              <a:t>+</a:t>
            </a:r>
            <a:r>
              <a:rPr lang="zh-CN" altLang="en-US" sz="1700" b="0" dirty="0">
                <a:latin typeface="华文细黑" pitchFamily="2" charset="-122"/>
                <a:ea typeface="华文细黑" pitchFamily="2" charset="-122"/>
              </a:rPr>
              <a:t>好的工作态度</a:t>
            </a:r>
            <a:endParaRPr lang="zh-CN" altLang="en-US" sz="1700" b="0" dirty="0">
              <a:latin typeface="华文细黑" pitchFamily="2" charset="-122"/>
              <a:ea typeface="华文细黑" pitchFamily="2" charset="-122"/>
            </a:endParaRPr>
          </a:p>
          <a:p>
            <a:pPr marL="168275" indent="-168275" defTabSz="914400">
              <a:lnSpc>
                <a:spcPct val="110000"/>
              </a:lnSpc>
              <a:tabLst>
                <a:tab pos="8521700" algn="r"/>
              </a:tabLst>
            </a:pPr>
            <a:r>
              <a:rPr lang="zh-CN" altLang="en-US" sz="1600" b="0" dirty="0">
                <a:latin typeface="华文细黑" pitchFamily="2" charset="-122"/>
                <a:ea typeface="华文细黑" pitchFamily="2" charset="-122"/>
              </a:rPr>
              <a:t>策略：在了解公司激励政策的前提下予以奖励；提出更高的目</a:t>
            </a:r>
            <a:endParaRPr lang="zh-CN" altLang="en-US" sz="1600" b="0" dirty="0">
              <a:latin typeface="华文细黑" pitchFamily="2" charset="-122"/>
              <a:ea typeface="华文细黑" pitchFamily="2" charset="-122"/>
            </a:endParaRPr>
          </a:p>
          <a:p>
            <a:pPr marL="168275" indent="-168275" defTabSz="914400">
              <a:lnSpc>
                <a:spcPct val="110000"/>
              </a:lnSpc>
              <a:tabLst>
                <a:tab pos="8521700" algn="r"/>
              </a:tabLst>
            </a:pPr>
            <a:r>
              <a:rPr lang="zh-CN" altLang="en-US" sz="1600" b="0" dirty="0">
                <a:latin typeface="华文细黑" pitchFamily="2" charset="-122"/>
                <a:ea typeface="华文细黑" pitchFamily="2" charset="-122"/>
              </a:rPr>
              <a:t>标和要求。</a:t>
            </a:r>
            <a:endParaRPr lang="zh-CN" altLang="en-US" sz="1600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4520" name="AutoShape 8"/>
          <p:cNvSpPr>
            <a:spLocks noChangeArrowheads="1"/>
          </p:cNvSpPr>
          <p:nvPr/>
        </p:nvSpPr>
        <p:spPr bwMode="gray">
          <a:xfrm>
            <a:off x="1001713" y="2732088"/>
            <a:ext cx="1111250" cy="1441450"/>
          </a:xfrm>
          <a:prstGeom prst="homePlate">
            <a:avLst>
              <a:gd name="adj" fmla="val 13083"/>
            </a:avLst>
          </a:prstGeom>
          <a:solidFill>
            <a:srgbClr val="969696">
              <a:alpha val="30000"/>
            </a:srgbClr>
          </a:solidFill>
          <a:ln w="28575" algn="ctr">
            <a:solidFill>
              <a:schemeClr val="bg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655" name="Text Box 9"/>
          <p:cNvSpPr txBox="1"/>
          <p:nvPr/>
        </p:nvSpPr>
        <p:spPr>
          <a:xfrm>
            <a:off x="1122363" y="3306763"/>
            <a:ext cx="865187" cy="274637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 anchorCtr="0">
            <a:spAutoFit/>
          </a:bodyPr>
          <a:p>
            <a:pPr eaLnBrk="0" hangingPunct="0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冲锋型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656" name="Freeform 10"/>
          <p:cNvSpPr/>
          <p:nvPr/>
        </p:nvSpPr>
        <p:spPr>
          <a:xfrm>
            <a:off x="2060575" y="2732088"/>
            <a:ext cx="6405563" cy="1441450"/>
          </a:xfrm>
          <a:custGeom>
            <a:avLst/>
            <a:gdLst>
              <a:gd name="txL" fmla="*/ 0 w 4538"/>
              <a:gd name="txT" fmla="*/ 0 h 1080"/>
              <a:gd name="txR" fmla="*/ 4538 w 4538"/>
              <a:gd name="txB" fmla="*/ 1080 h 1080"/>
            </a:gdLst>
            <a:ahLst/>
            <a:cxnLst>
              <a:cxn ang="0">
                <a:pos x="6405563" y="0"/>
              </a:cxn>
              <a:cxn ang="0">
                <a:pos x="0" y="0"/>
              </a:cxn>
              <a:cxn ang="0">
                <a:pos x="148212" y="722060"/>
              </a:cxn>
              <a:cxn ang="0">
                <a:pos x="0" y="1441450"/>
              </a:cxn>
              <a:cxn ang="0">
                <a:pos x="6405563" y="1441450"/>
              </a:cxn>
              <a:cxn ang="0">
                <a:pos x="6405563" y="0"/>
              </a:cxn>
            </a:cxnLst>
            <a:rect l="txL" t="txT" r="txR" b="tx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4523" name="AutoShape 11"/>
          <p:cNvSpPr>
            <a:spLocks noChangeArrowheads="1"/>
          </p:cNvSpPr>
          <p:nvPr/>
        </p:nvSpPr>
        <p:spPr bwMode="gray">
          <a:xfrm>
            <a:off x="1001713" y="4316413"/>
            <a:ext cx="1111250" cy="909638"/>
          </a:xfrm>
          <a:prstGeom prst="homePlate">
            <a:avLst>
              <a:gd name="adj" fmla="val 15983"/>
            </a:avLst>
          </a:prstGeom>
          <a:solidFill>
            <a:srgbClr val="969696">
              <a:alpha val="30000"/>
            </a:srgbClr>
          </a:solidFill>
          <a:ln w="28575" algn="ctr">
            <a:solidFill>
              <a:schemeClr val="bg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658" name="Text Box 12"/>
          <p:cNvSpPr txBox="1"/>
          <p:nvPr/>
        </p:nvSpPr>
        <p:spPr>
          <a:xfrm>
            <a:off x="1122363" y="4619625"/>
            <a:ext cx="865187" cy="274638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 anchorCtr="0">
            <a:spAutoFit/>
          </a:bodyPr>
          <a:p>
            <a:pPr eaLnBrk="0" hangingPunct="0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安分型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659" name="Freeform 13"/>
          <p:cNvSpPr/>
          <p:nvPr/>
        </p:nvSpPr>
        <p:spPr>
          <a:xfrm>
            <a:off x="2060575" y="4316413"/>
            <a:ext cx="6405563" cy="909637"/>
          </a:xfrm>
          <a:custGeom>
            <a:avLst/>
            <a:gdLst>
              <a:gd name="txL" fmla="*/ 0 w 4538"/>
              <a:gd name="txT" fmla="*/ 0 h 1080"/>
              <a:gd name="txR" fmla="*/ 4538 w 4538"/>
              <a:gd name="txB" fmla="*/ 1080 h 1080"/>
            </a:gdLst>
            <a:ahLst/>
            <a:cxnLst>
              <a:cxn ang="0">
                <a:pos x="6405563" y="0"/>
              </a:cxn>
              <a:cxn ang="0">
                <a:pos x="0" y="0"/>
              </a:cxn>
              <a:cxn ang="0">
                <a:pos x="148212" y="455661"/>
              </a:cxn>
              <a:cxn ang="0">
                <a:pos x="0" y="909637"/>
              </a:cxn>
              <a:cxn ang="0">
                <a:pos x="6405563" y="909637"/>
              </a:cxn>
              <a:cxn ang="0">
                <a:pos x="6405563" y="0"/>
              </a:cxn>
            </a:cxnLst>
            <a:rect l="txL" t="txT" r="txR" b="tx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4526" name="AutoShape 14"/>
          <p:cNvSpPr>
            <a:spLocks noChangeArrowheads="1"/>
          </p:cNvSpPr>
          <p:nvPr/>
        </p:nvSpPr>
        <p:spPr bwMode="gray">
          <a:xfrm>
            <a:off x="1001713" y="5349875"/>
            <a:ext cx="1111250" cy="898525"/>
          </a:xfrm>
          <a:prstGeom prst="homePlate">
            <a:avLst>
              <a:gd name="adj" fmla="val 16181"/>
            </a:avLst>
          </a:prstGeom>
          <a:solidFill>
            <a:srgbClr val="969696">
              <a:alpha val="30000"/>
            </a:srgbClr>
          </a:solidFill>
          <a:ln w="28575" algn="ctr">
            <a:solidFill>
              <a:schemeClr val="bg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661" name="Text Box 15"/>
          <p:cNvSpPr txBox="1"/>
          <p:nvPr/>
        </p:nvSpPr>
        <p:spPr>
          <a:xfrm>
            <a:off x="1146175" y="5588000"/>
            <a:ext cx="865188" cy="274638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 anchorCtr="0">
            <a:spAutoFit/>
          </a:bodyPr>
          <a:p>
            <a:pPr eaLnBrk="0" hangingPunct="0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堕落型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662" name="Freeform 16"/>
          <p:cNvSpPr/>
          <p:nvPr/>
        </p:nvSpPr>
        <p:spPr>
          <a:xfrm>
            <a:off x="2060575" y="5334000"/>
            <a:ext cx="6405563" cy="838200"/>
          </a:xfrm>
          <a:custGeom>
            <a:avLst/>
            <a:gdLst>
              <a:gd name="txL" fmla="*/ 0 w 4538"/>
              <a:gd name="txT" fmla="*/ 0 h 1080"/>
              <a:gd name="txR" fmla="*/ 4538 w 4538"/>
              <a:gd name="txB" fmla="*/ 1080 h 1080"/>
            </a:gdLst>
            <a:ahLst/>
            <a:cxnLst>
              <a:cxn ang="0">
                <a:pos x="6405563" y="0"/>
              </a:cxn>
              <a:cxn ang="0">
                <a:pos x="0" y="0"/>
              </a:cxn>
              <a:cxn ang="0">
                <a:pos x="148212" y="419876"/>
              </a:cxn>
              <a:cxn ang="0">
                <a:pos x="0" y="838200"/>
              </a:cxn>
              <a:cxn ang="0">
                <a:pos x="6405563" y="838200"/>
              </a:cxn>
              <a:cxn ang="0">
                <a:pos x="6405563" y="0"/>
              </a:cxn>
            </a:cxnLst>
            <a:rect l="txL" t="txT" r="txR" b="tx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663" name="Rectangle 17"/>
          <p:cNvSpPr/>
          <p:nvPr/>
        </p:nvSpPr>
        <p:spPr>
          <a:xfrm>
            <a:off x="2274888" y="2797175"/>
            <a:ext cx="6480175" cy="1357313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 anchorCtr="0">
            <a:spAutoFit/>
          </a:bodyPr>
          <a:p>
            <a:pPr marL="168275" indent="-168275" defTabSz="914400">
              <a:lnSpc>
                <a:spcPct val="110000"/>
              </a:lnSpc>
              <a:tabLst>
                <a:tab pos="8521700" algn="r"/>
              </a:tabLst>
            </a:pPr>
            <a:r>
              <a:rPr lang="zh-CN" altLang="en-US" sz="1700" b="0" dirty="0">
                <a:latin typeface="华文细黑" pitchFamily="2" charset="-122"/>
                <a:ea typeface="华文细黑" pitchFamily="2" charset="-122"/>
              </a:rPr>
              <a:t>好的工作业绩</a:t>
            </a:r>
            <a:r>
              <a:rPr lang="en-US" altLang="zh-CN" sz="1700" b="0" dirty="0">
                <a:latin typeface="华文细黑" pitchFamily="2" charset="-122"/>
                <a:ea typeface="华文细黑" pitchFamily="2" charset="-122"/>
              </a:rPr>
              <a:t>+</a:t>
            </a:r>
            <a:r>
              <a:rPr lang="zh-CN" altLang="en-US" sz="1700" b="0" dirty="0">
                <a:latin typeface="华文细黑" pitchFamily="2" charset="-122"/>
                <a:ea typeface="华文细黑" pitchFamily="2" charset="-122"/>
              </a:rPr>
              <a:t>差的工作态度</a:t>
            </a:r>
            <a:endParaRPr lang="zh-CN" altLang="en-US" sz="1700" b="0" dirty="0">
              <a:latin typeface="华文细黑" pitchFamily="2" charset="-122"/>
              <a:ea typeface="华文细黑" pitchFamily="2" charset="-122"/>
            </a:endParaRPr>
          </a:p>
          <a:p>
            <a:pPr marL="168275" indent="-168275" defTabSz="914400">
              <a:lnSpc>
                <a:spcPct val="110000"/>
              </a:lnSpc>
              <a:tabLst>
                <a:tab pos="8521700" algn="r"/>
              </a:tabLst>
            </a:pPr>
            <a:r>
              <a:rPr lang="zh-CN" altLang="en-US" sz="1600" b="0" dirty="0">
                <a:latin typeface="华文细黑" pitchFamily="2" charset="-122"/>
                <a:ea typeface="华文细黑" pitchFamily="2" charset="-122"/>
              </a:rPr>
              <a:t>一种：性格使然，喜欢用批评的眼光看待周围的事物，带着情绪工作</a:t>
            </a:r>
            <a:endParaRPr lang="zh-CN" altLang="en-US" sz="1600" b="0" dirty="0">
              <a:latin typeface="华文细黑" pitchFamily="2" charset="-122"/>
              <a:ea typeface="华文细黑" pitchFamily="2" charset="-122"/>
            </a:endParaRPr>
          </a:p>
          <a:p>
            <a:pPr marL="168275" indent="-168275" defTabSz="914400">
              <a:lnSpc>
                <a:spcPct val="110000"/>
              </a:lnSpc>
              <a:tabLst>
                <a:tab pos="8521700" algn="r"/>
              </a:tabLst>
            </a:pPr>
            <a:r>
              <a:rPr lang="zh-CN" altLang="en-US" sz="1600" b="0" dirty="0">
                <a:latin typeface="华文细黑" pitchFamily="2" charset="-122"/>
                <a:ea typeface="华文细黑" pitchFamily="2" charset="-122"/>
              </a:rPr>
              <a:t>二种：沟通不畅所致</a:t>
            </a:r>
            <a:endParaRPr lang="zh-CN" altLang="en-US" sz="1600" b="0" dirty="0">
              <a:latin typeface="华文细黑" pitchFamily="2" charset="-122"/>
              <a:ea typeface="华文细黑" pitchFamily="2" charset="-122"/>
            </a:endParaRPr>
          </a:p>
          <a:p>
            <a:pPr marL="168275" indent="-168275" defTabSz="914400">
              <a:lnSpc>
                <a:spcPct val="110000"/>
              </a:lnSpc>
              <a:tabLst>
                <a:tab pos="8521700" algn="r"/>
              </a:tabLst>
            </a:pPr>
            <a:r>
              <a:rPr lang="zh-CN" altLang="en-US" sz="1600" b="0" dirty="0">
                <a:latin typeface="华文细黑" pitchFamily="2" charset="-122"/>
                <a:ea typeface="华文细黑" pitchFamily="2" charset="-122"/>
              </a:rPr>
              <a:t>策略：沟通，既然是态度不好，只能通过良好的沟通建立信任，了解</a:t>
            </a:r>
            <a:endParaRPr lang="zh-CN" altLang="en-US" sz="1600" b="0" dirty="0">
              <a:latin typeface="华文细黑" pitchFamily="2" charset="-122"/>
              <a:ea typeface="华文细黑" pitchFamily="2" charset="-122"/>
            </a:endParaRPr>
          </a:p>
          <a:p>
            <a:pPr marL="168275" indent="-168275" defTabSz="914400">
              <a:lnSpc>
                <a:spcPct val="110000"/>
              </a:lnSpc>
              <a:tabLst>
                <a:tab pos="8521700" algn="r"/>
              </a:tabLst>
            </a:pPr>
            <a:r>
              <a:rPr lang="zh-CN" altLang="en-US" sz="1600" b="0" dirty="0">
                <a:latin typeface="华文细黑" pitchFamily="2" charset="-122"/>
                <a:ea typeface="华文细黑" pitchFamily="2" charset="-122"/>
              </a:rPr>
              <a:t>原因，改善其工作态度；辅导，通过日常工作中辅导改善工作态度。 </a:t>
            </a:r>
            <a:endParaRPr lang="zh-CN" altLang="en-US" sz="1600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664" name="Rectangle 18"/>
          <p:cNvSpPr/>
          <p:nvPr/>
        </p:nvSpPr>
        <p:spPr>
          <a:xfrm>
            <a:off x="2274888" y="4340225"/>
            <a:ext cx="6048375" cy="820738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 anchorCtr="0">
            <a:spAutoFit/>
          </a:bodyPr>
          <a:p>
            <a:pPr marL="168275" indent="-168275" defTabSz="914400">
              <a:lnSpc>
                <a:spcPct val="110000"/>
              </a:lnSpc>
              <a:tabLst>
                <a:tab pos="8521700" algn="r"/>
              </a:tabLst>
            </a:pPr>
            <a:r>
              <a:rPr lang="zh-CN" altLang="en-US" sz="1700" b="0" dirty="0">
                <a:latin typeface="华文细黑" pitchFamily="2" charset="-122"/>
                <a:ea typeface="华文细黑" pitchFamily="2" charset="-122"/>
              </a:rPr>
              <a:t>差的工作业绩</a:t>
            </a:r>
            <a:r>
              <a:rPr lang="en-US" altLang="zh-CN" sz="1700" b="0" dirty="0">
                <a:latin typeface="华文细黑" pitchFamily="2" charset="-122"/>
                <a:ea typeface="华文细黑" pitchFamily="2" charset="-122"/>
              </a:rPr>
              <a:t>+</a:t>
            </a:r>
            <a:r>
              <a:rPr lang="zh-CN" altLang="en-US" sz="1700" b="0" dirty="0">
                <a:latin typeface="华文细黑" pitchFamily="2" charset="-122"/>
                <a:ea typeface="华文细黑" pitchFamily="2" charset="-122"/>
              </a:rPr>
              <a:t>好的工作态度</a:t>
            </a:r>
            <a:endParaRPr lang="zh-CN" altLang="en-US" sz="1700" b="0" dirty="0">
              <a:latin typeface="华文细黑" pitchFamily="2" charset="-122"/>
              <a:ea typeface="华文细黑" pitchFamily="2" charset="-122"/>
            </a:endParaRPr>
          </a:p>
          <a:p>
            <a:pPr marL="168275" indent="-168275" defTabSz="914400">
              <a:lnSpc>
                <a:spcPct val="110000"/>
              </a:lnSpc>
              <a:tabLst>
                <a:tab pos="8521700" algn="r"/>
              </a:tabLst>
            </a:pPr>
            <a:r>
              <a:rPr lang="zh-CN" altLang="en-US" sz="1600" b="0" dirty="0">
                <a:latin typeface="华文细黑" pitchFamily="2" charset="-122"/>
                <a:ea typeface="华文细黑" pitchFamily="2" charset="-122"/>
              </a:rPr>
              <a:t>策略：以制定明确的、严格的绩效改进计划作为面谈重点，严格按</a:t>
            </a:r>
            <a:endParaRPr lang="zh-CN" altLang="en-US" sz="1600" b="0" dirty="0">
              <a:latin typeface="华文细黑" pitchFamily="2" charset="-122"/>
              <a:ea typeface="华文细黑" pitchFamily="2" charset="-122"/>
            </a:endParaRPr>
          </a:p>
          <a:p>
            <a:pPr marL="168275" indent="-168275" defTabSz="914400">
              <a:lnSpc>
                <a:spcPct val="110000"/>
              </a:lnSpc>
              <a:tabLst>
                <a:tab pos="8521700" algn="r"/>
              </a:tabLst>
            </a:pPr>
            <a:r>
              <a:rPr lang="zh-CN" altLang="en-US" sz="1600" b="0" dirty="0">
                <a:latin typeface="华文细黑" pitchFamily="2" charset="-122"/>
                <a:ea typeface="华文细黑" pitchFamily="2" charset="-122"/>
              </a:rPr>
              <a:t>照绩效考核办法予以考核，不能用工作态度好掩盖工作业绩。</a:t>
            </a:r>
            <a:endParaRPr lang="zh-CN" altLang="en-US" sz="1600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665" name="Rectangle 19"/>
          <p:cNvSpPr/>
          <p:nvPr/>
        </p:nvSpPr>
        <p:spPr>
          <a:xfrm>
            <a:off x="2274888" y="5326063"/>
            <a:ext cx="5688012" cy="820737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 anchorCtr="0">
            <a:spAutoFit/>
          </a:bodyPr>
          <a:p>
            <a:pPr marL="168275" indent="-168275" defTabSz="914400">
              <a:lnSpc>
                <a:spcPct val="110000"/>
              </a:lnSpc>
              <a:tabLst>
                <a:tab pos="8521700" algn="r"/>
              </a:tabLst>
            </a:pPr>
            <a:r>
              <a:rPr lang="zh-CN" altLang="en-US" sz="1700" b="0" dirty="0">
                <a:latin typeface="华文细黑" pitchFamily="2" charset="-122"/>
                <a:ea typeface="华文细黑" pitchFamily="2" charset="-122"/>
              </a:rPr>
              <a:t>差的工作业绩</a:t>
            </a:r>
            <a:r>
              <a:rPr lang="en-US" altLang="zh-CN" sz="1700" b="0" dirty="0">
                <a:latin typeface="华文细黑" pitchFamily="2" charset="-122"/>
                <a:ea typeface="华文细黑" pitchFamily="2" charset="-122"/>
              </a:rPr>
              <a:t>+</a:t>
            </a:r>
            <a:r>
              <a:rPr lang="zh-CN" altLang="en-US" sz="1700" b="0" dirty="0">
                <a:latin typeface="华文细黑" pitchFamily="2" charset="-122"/>
                <a:ea typeface="华文细黑" pitchFamily="2" charset="-122"/>
              </a:rPr>
              <a:t>差的工作态度</a:t>
            </a:r>
            <a:endParaRPr lang="zh-CN" altLang="en-US" sz="1700" b="0" dirty="0">
              <a:latin typeface="华文细黑" pitchFamily="2" charset="-122"/>
              <a:ea typeface="华文细黑" pitchFamily="2" charset="-122"/>
            </a:endParaRPr>
          </a:p>
          <a:p>
            <a:pPr marL="168275" indent="-168275" defTabSz="914400">
              <a:lnSpc>
                <a:spcPct val="110000"/>
              </a:lnSpc>
              <a:tabLst>
                <a:tab pos="8521700" algn="r"/>
              </a:tabLst>
            </a:pPr>
            <a:r>
              <a:rPr lang="zh-CN" altLang="en-US" sz="1600" b="0" dirty="0">
                <a:latin typeface="华文细黑" pitchFamily="2" charset="-122"/>
                <a:ea typeface="华文细黑" pitchFamily="2" charset="-122"/>
              </a:rPr>
              <a:t>堕落型下属会想尽一切办法来替自己辩解或找外部因素。</a:t>
            </a:r>
            <a:endParaRPr lang="zh-CN" altLang="en-US" sz="1600" b="0" dirty="0">
              <a:latin typeface="华文细黑" pitchFamily="2" charset="-122"/>
              <a:ea typeface="华文细黑" pitchFamily="2" charset="-122"/>
            </a:endParaRPr>
          </a:p>
          <a:p>
            <a:pPr marL="168275" indent="-168275" defTabSz="914400">
              <a:lnSpc>
                <a:spcPct val="110000"/>
              </a:lnSpc>
              <a:tabLst>
                <a:tab pos="8521700" algn="r"/>
              </a:tabLst>
            </a:pPr>
            <a:r>
              <a:rPr lang="zh-CN" altLang="en-US" sz="1600" b="0" dirty="0">
                <a:latin typeface="华文细黑" pitchFamily="2" charset="-122"/>
                <a:ea typeface="华文细黑" pitchFamily="2" charset="-122"/>
              </a:rPr>
              <a:t>策略：重申工作目标，澄清下属对工作成果的看法。</a:t>
            </a:r>
            <a:endParaRPr lang="zh-CN" altLang="en-US" sz="1600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666" name="AutoShape 30"/>
          <p:cNvSpPr/>
          <p:nvPr/>
        </p:nvSpPr>
        <p:spPr>
          <a:xfrm>
            <a:off x="962025" y="1143000"/>
            <a:ext cx="1933575" cy="457200"/>
          </a:xfrm>
          <a:prstGeom prst="homePlate">
            <a:avLst>
              <a:gd name="adj" fmla="val 12119"/>
            </a:avLst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2000" tIns="0" rIns="0" bIns="0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667" name="Rectangle 31"/>
          <p:cNvSpPr/>
          <p:nvPr/>
        </p:nvSpPr>
        <p:spPr>
          <a:xfrm>
            <a:off x="839788" y="1295400"/>
            <a:ext cx="160337" cy="169863"/>
          </a:xfrm>
          <a:prstGeom prst="rect">
            <a:avLst/>
          </a:prstGeom>
          <a:solidFill>
            <a:schemeClr val="hlink"/>
          </a:solidFill>
          <a:ln w="6350">
            <a:noFill/>
          </a:ln>
        </p:spPr>
        <p:txBody>
          <a:bodyPr lIns="0" tIns="0" rIns="0" bIns="0" anchor="ctr" anchorCtr="1"/>
          <a:p>
            <a:pPr algn="ctr" eaLnBrk="0" hangingPunct="0"/>
            <a:r>
              <a:rPr lang="en-US" altLang="zh-CN" sz="12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3</a:t>
            </a:r>
            <a:endParaRPr lang="en-US" altLang="zh-CN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668" name="Rectangle 32"/>
          <p:cNvSpPr/>
          <p:nvPr/>
        </p:nvSpPr>
        <p:spPr>
          <a:xfrm>
            <a:off x="1066800" y="1143000"/>
            <a:ext cx="2057400" cy="396875"/>
          </a:xfrm>
          <a:prstGeom prst="rect">
            <a:avLst/>
          </a:prstGeom>
          <a:noFill/>
          <a:ln w="3175">
            <a:noFill/>
          </a:ln>
          <a:effectLst>
            <a:prstShdw prst="shdw17" dist="17961" dir="2699999">
              <a:srgbClr val="007A99"/>
            </a:prstShdw>
          </a:effectLst>
        </p:spPr>
        <p:txBody>
          <a:bodyPr>
            <a:spAutoFit/>
          </a:bodyPr>
          <a:p>
            <a:r>
              <a:rPr lang="zh-CN" altLang="en-US" sz="2000" dirty="0">
                <a:latin typeface="Arial" panose="020B0604020202020204" pitchFamily="34" charset="0"/>
                <a:ea typeface="华文细黑" pitchFamily="2" charset="-122"/>
              </a:rPr>
              <a:t>采用不同方式</a:t>
            </a:r>
            <a:endParaRPr lang="zh-CN" altLang="en-US" sz="2000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7669" name="Rectangle 43"/>
          <p:cNvSpPr/>
          <p:nvPr/>
        </p:nvSpPr>
        <p:spPr>
          <a:xfrm>
            <a:off x="4822825" y="18891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200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4556" name="Text Box 44"/>
          <p:cNvSpPr txBox="1">
            <a:spLocks noChangeArrowheads="1"/>
          </p:cNvSpPr>
          <p:nvPr/>
        </p:nvSpPr>
        <p:spPr bwMode="auto">
          <a:xfrm>
            <a:off x="3581400" y="304800"/>
            <a:ext cx="4419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  <a:cs typeface="+mn-cs"/>
              </a:rPr>
              <a:t>  </a:t>
            </a:r>
            <a:endParaRPr kumimoji="1" lang="en-US" altLang="zh-CN" sz="28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27671" name="Rectangle 45"/>
          <p:cNvSpPr/>
          <p:nvPr/>
        </p:nvSpPr>
        <p:spPr>
          <a:xfrm>
            <a:off x="4822825" y="18891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200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672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73" name="Rectangle 47"/>
          <p:cNvSpPr/>
          <p:nvPr/>
        </p:nvSpPr>
        <p:spPr>
          <a:xfrm>
            <a:off x="5486400" y="157163"/>
            <a:ext cx="2971800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面谈的策略</a:t>
            </a:r>
            <a:endParaRPr lang="zh-CN" altLang="en-US" sz="2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74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4" name="Picture 18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-530214">
            <a:off x="6705600" y="1295400"/>
            <a:ext cx="1108075" cy="396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5" name="Rectangle 2"/>
          <p:cNvSpPr/>
          <p:nvPr/>
        </p:nvSpPr>
        <p:spPr>
          <a:xfrm>
            <a:off x="990600" y="2057400"/>
            <a:ext cx="7620000" cy="2514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lnSpc>
                <a:spcPct val="180000"/>
              </a:lnSpc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坚信在工作上有所成就是每个员工内心深处的愿望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  <a:p>
            <a:pPr eaLnBrk="0" hangingPunct="0">
              <a:lnSpc>
                <a:spcPct val="180000"/>
              </a:lnSpc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每个员工身上都有惰性和依赖性，也有上进心和责任感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  <a:p>
            <a:pPr eaLnBrk="0" hangingPunct="0">
              <a:lnSpc>
                <a:spcPct val="180000"/>
              </a:lnSpc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每个员工都能培养创造力，都愿意改进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  <a:p>
            <a:pPr eaLnBrk="0" hangingPunct="0">
              <a:lnSpc>
                <a:spcPct val="180000"/>
              </a:lnSpc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每个员工都有能力达成他想要的目标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  <a:p>
            <a:pPr eaLnBrk="0" hangingPunct="0">
              <a:lnSpc>
                <a:spcPct val="180000"/>
              </a:lnSpc>
              <a:buClr>
                <a:srgbClr val="FF6600"/>
              </a:buClr>
              <a:buFont typeface="Wingdings" panose="05000000000000000000" pitchFamily="2" charset="2"/>
              <a:buChar char="n"/>
            </a:pPr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激励员工是不拘泥于方法的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676" name="Rectangle 10"/>
          <p:cNvSpPr/>
          <p:nvPr/>
        </p:nvSpPr>
        <p:spPr>
          <a:xfrm>
            <a:off x="4822825" y="18891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200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3581400" y="304800"/>
            <a:ext cx="4419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  <a:cs typeface="+mn-cs"/>
              </a:rPr>
              <a:t>  </a:t>
            </a:r>
            <a:endParaRPr kumimoji="1" lang="en-US" altLang="zh-CN" sz="28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28678" name="Rectangle 12"/>
          <p:cNvSpPr/>
          <p:nvPr/>
        </p:nvSpPr>
        <p:spPr>
          <a:xfrm>
            <a:off x="4822825" y="18891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200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679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0" name="Rectangle 14"/>
          <p:cNvSpPr/>
          <p:nvPr/>
        </p:nvSpPr>
        <p:spPr>
          <a:xfrm>
            <a:off x="5486400" y="157163"/>
            <a:ext cx="2971800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面谈的策略</a:t>
            </a:r>
            <a:endParaRPr lang="zh-CN" altLang="en-US" sz="2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681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2" name="AutoShape 16"/>
          <p:cNvSpPr/>
          <p:nvPr/>
        </p:nvSpPr>
        <p:spPr>
          <a:xfrm>
            <a:off x="1074738" y="1371600"/>
            <a:ext cx="1828800" cy="457200"/>
          </a:xfrm>
          <a:prstGeom prst="homePlate">
            <a:avLst>
              <a:gd name="adj" fmla="val 11462"/>
            </a:avLst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72000" tIns="0" rIns="0" bIns="0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8683" name="Rectangle 17"/>
          <p:cNvSpPr/>
          <p:nvPr/>
        </p:nvSpPr>
        <p:spPr>
          <a:xfrm>
            <a:off x="990600" y="1524000"/>
            <a:ext cx="160338" cy="169863"/>
          </a:xfrm>
          <a:prstGeom prst="rect">
            <a:avLst/>
          </a:prstGeom>
          <a:solidFill>
            <a:schemeClr val="hlink"/>
          </a:solidFill>
          <a:ln w="6350">
            <a:noFill/>
          </a:ln>
        </p:spPr>
        <p:txBody>
          <a:bodyPr lIns="0" tIns="0" rIns="0" bIns="0" anchor="ctr" anchorCtr="1"/>
          <a:p>
            <a:pPr algn="ctr" eaLnBrk="0" hangingPunct="0"/>
            <a:r>
              <a:rPr lang="en-US" altLang="zh-CN" sz="12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4</a:t>
            </a:r>
            <a:endParaRPr lang="en-US" altLang="zh-CN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684" name="Rectangle 7"/>
          <p:cNvSpPr/>
          <p:nvPr/>
        </p:nvSpPr>
        <p:spPr>
          <a:xfrm>
            <a:off x="1227138" y="1371600"/>
            <a:ext cx="1595437" cy="396875"/>
          </a:xfrm>
          <a:prstGeom prst="rect">
            <a:avLst/>
          </a:prstGeom>
          <a:noFill/>
          <a:ln w="3175">
            <a:noFill/>
          </a:ln>
          <a:effectLst>
            <a:prstShdw prst="shdw17" dist="17961" dir="2699999">
              <a:srgbClr val="007A99"/>
            </a:prstShdw>
          </a:effectLst>
        </p:spPr>
        <p:txBody>
          <a:bodyPr wrap="none">
            <a:spAutoFit/>
          </a:bodyPr>
          <a:p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坚定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大信念</a:t>
            </a:r>
            <a:endParaRPr lang="zh-CN" altLang="en-US" sz="2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8685" name="Rectangle 19"/>
          <p:cNvSpPr/>
          <p:nvPr/>
        </p:nvSpPr>
        <p:spPr>
          <a:xfrm>
            <a:off x="685800" y="4572000"/>
            <a:ext cx="5410200" cy="427038"/>
          </a:xfrm>
          <a:prstGeom prst="rect">
            <a:avLst/>
          </a:prstGeom>
          <a:noFill/>
          <a:ln w="9525">
            <a:noFill/>
          </a:ln>
        </p:spPr>
        <p:txBody>
          <a:bodyPr lIns="45720" tIns="0" rIns="45720" bIns="0">
            <a:spAutoFit/>
          </a:bodyPr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95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000099"/>
                </a:solidFill>
                <a:latin typeface="华文细黑" pitchFamily="2" charset="-122"/>
                <a:ea typeface="华文细黑" pitchFamily="2" charset="-122"/>
              </a:rPr>
              <a:t>             </a:t>
            </a:r>
            <a:r>
              <a:rPr lang="zh-CN" altLang="en-US" sz="2000" dirty="0">
                <a:solidFill>
                  <a:srgbClr val="000099"/>
                </a:solidFill>
                <a:latin typeface="华文细黑" pitchFamily="2" charset="-122"/>
                <a:ea typeface="华文细黑" pitchFamily="2" charset="-122"/>
              </a:rPr>
              <a:t>一天一根胡萝卜</a:t>
            </a:r>
            <a:r>
              <a:rPr lang="en-US" altLang="zh-CN" sz="2000" dirty="0">
                <a:solidFill>
                  <a:srgbClr val="000099"/>
                </a:solidFill>
                <a:latin typeface="华文细黑" pitchFamily="2" charset="-122"/>
                <a:ea typeface="华文细黑" pitchFamily="2" charset="-122"/>
              </a:rPr>
              <a:t>,“</a:t>
            </a:r>
            <a:r>
              <a:rPr lang="zh-CN" altLang="en-US" sz="2000" dirty="0">
                <a:solidFill>
                  <a:srgbClr val="000099"/>
                </a:solidFill>
                <a:latin typeface="华文细黑" pitchFamily="2" charset="-122"/>
                <a:ea typeface="华文细黑" pitchFamily="2" charset="-122"/>
              </a:rPr>
              <a:t>奖”的心花怒放</a:t>
            </a:r>
            <a:endParaRPr lang="zh-CN" altLang="en-US" sz="2000" b="0" dirty="0">
              <a:solidFill>
                <a:srgbClr val="000099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8" name="Picture 49" descr="j0216756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3963988"/>
            <a:ext cx="2395538" cy="2351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9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0" name="Rectangle 28"/>
          <p:cNvSpPr/>
          <p:nvPr/>
        </p:nvSpPr>
        <p:spPr>
          <a:xfrm>
            <a:off x="6553200" y="157163"/>
            <a:ext cx="1981200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sz="3600" dirty="0">
                <a:solidFill>
                  <a:schemeClr val="tx2"/>
                </a:solidFill>
                <a:latin typeface="Arial" panose="020B0604020202020204" pitchFamily="34" charset="0"/>
                <a:ea typeface="黑体" pitchFamily="2" charset="-122"/>
              </a:rPr>
              <a:t>大纲</a:t>
            </a:r>
            <a:endParaRPr lang="zh-CN" altLang="en-US" sz="3600" dirty="0">
              <a:solidFill>
                <a:schemeClr val="tx2"/>
              </a:solidFill>
              <a:latin typeface="Arial" panose="020B0604020202020204" pitchFamily="34" charset="0"/>
              <a:ea typeface="黑体" pitchFamily="2" charset="-122"/>
            </a:endParaRPr>
          </a:p>
        </p:txBody>
      </p:sp>
      <p:sp>
        <p:nvSpPr>
          <p:cNvPr id="29701" name="AutoShape 29"/>
          <p:cNvSpPr/>
          <p:nvPr/>
        </p:nvSpPr>
        <p:spPr>
          <a:xfrm rot="5400000">
            <a:off x="2946400" y="3987800"/>
            <a:ext cx="571500" cy="673100"/>
          </a:xfrm>
          <a:prstGeom prst="rtTriangle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86" name="AutoShape 30"/>
          <p:cNvSpPr>
            <a:spLocks noChangeArrowheads="1"/>
          </p:cNvSpPr>
          <p:nvPr/>
        </p:nvSpPr>
        <p:spPr bwMode="gray">
          <a:xfrm rot="5400000">
            <a:off x="2946400" y="3987800"/>
            <a:ext cx="571500" cy="673100"/>
          </a:xfrm>
          <a:prstGeom prst="rtTriangle">
            <a:avLst/>
          </a:prstGeom>
          <a:solidFill>
            <a:srgbClr val="969696"/>
          </a:solidFill>
          <a:ln w="28575" algn="ctr">
            <a:solidFill>
              <a:schemeClr val="bg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03" name="Rectangle 31"/>
          <p:cNvSpPr/>
          <p:nvPr/>
        </p:nvSpPr>
        <p:spPr>
          <a:xfrm>
            <a:off x="2971800" y="4114800"/>
            <a:ext cx="3671888" cy="5762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9704" name="Text Box 32"/>
          <p:cNvSpPr txBox="1"/>
          <p:nvPr/>
        </p:nvSpPr>
        <p:spPr>
          <a:xfrm>
            <a:off x="2971800" y="4114800"/>
            <a:ext cx="274638" cy="301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</a:rPr>
              <a:t>4</a:t>
            </a:r>
            <a:endParaRPr lang="en-US" altLang="ja-JP" sz="1400" dirty="0">
              <a:solidFill>
                <a:srgbClr val="000000"/>
              </a:solidFill>
              <a:latin typeface="Times New Roman" panose="02020603050405020304" pitchFamily="18" charset="0"/>
              <a:ea typeface="MS PGothic" pitchFamily="34" charset="-128"/>
            </a:endParaRPr>
          </a:p>
          <a:p>
            <a:endParaRPr lang="ja-JP" altLang="en-US" b="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9705" name="Text Box 33"/>
          <p:cNvSpPr txBox="1"/>
          <p:nvPr/>
        </p:nvSpPr>
        <p:spPr>
          <a:xfrm>
            <a:off x="3173413" y="2525713"/>
            <a:ext cx="3384550" cy="36512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>
            <a:spAutoFit/>
          </a:bodyPr>
          <a:p>
            <a:pPr algn="ctr" defTabSz="993775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面谈的步骤与技巧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9706" name="AutoShape 34"/>
          <p:cNvSpPr/>
          <p:nvPr/>
        </p:nvSpPr>
        <p:spPr>
          <a:xfrm rot="5400000">
            <a:off x="2898775" y="2300288"/>
            <a:ext cx="642938" cy="673100"/>
          </a:xfrm>
          <a:prstGeom prst="rtTriangle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91" name="AutoShape 35"/>
          <p:cNvSpPr>
            <a:spLocks noChangeArrowheads="1"/>
          </p:cNvSpPr>
          <p:nvPr/>
        </p:nvSpPr>
        <p:spPr bwMode="gray">
          <a:xfrm rot="5400000">
            <a:off x="2899569" y="2301081"/>
            <a:ext cx="642938" cy="673100"/>
          </a:xfrm>
          <a:prstGeom prst="rtTriangle">
            <a:avLst/>
          </a:prstGeom>
          <a:solidFill>
            <a:srgbClr val="969696"/>
          </a:solidFill>
          <a:ln w="28575" algn="ctr">
            <a:solidFill>
              <a:schemeClr val="bg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08" name="Rectangle 36"/>
          <p:cNvSpPr/>
          <p:nvPr/>
        </p:nvSpPr>
        <p:spPr>
          <a:xfrm>
            <a:off x="2957513" y="2387600"/>
            <a:ext cx="3671887" cy="5762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9709" name="Text Box 37"/>
          <p:cNvSpPr txBox="1"/>
          <p:nvPr/>
        </p:nvSpPr>
        <p:spPr>
          <a:xfrm>
            <a:off x="2987675" y="2419350"/>
            <a:ext cx="274638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ja-JP" altLang="en-US" b="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9710" name="Text Box 38"/>
          <p:cNvSpPr txBox="1"/>
          <p:nvPr/>
        </p:nvSpPr>
        <p:spPr>
          <a:xfrm>
            <a:off x="3173413" y="1739900"/>
            <a:ext cx="3384550" cy="36512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>
            <a:spAutoFit/>
          </a:bodyPr>
          <a:p>
            <a:pPr algn="ctr" defTabSz="993775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绩效面谈综述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9711" name="Text Box 39"/>
          <p:cNvSpPr txBox="1"/>
          <p:nvPr/>
        </p:nvSpPr>
        <p:spPr>
          <a:xfrm>
            <a:off x="3173413" y="3395663"/>
            <a:ext cx="3384550" cy="36512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>
            <a:spAutoFit/>
          </a:bodyPr>
          <a:p>
            <a:pPr algn="ctr" defTabSz="993775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面谈实操答疑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70697" name="AutoShape 41"/>
          <p:cNvSpPr>
            <a:spLocks noChangeArrowheads="1"/>
          </p:cNvSpPr>
          <p:nvPr/>
        </p:nvSpPr>
        <p:spPr bwMode="gray">
          <a:xfrm rot="5400000">
            <a:off x="2910681" y="1475581"/>
            <a:ext cx="642938" cy="673100"/>
          </a:xfrm>
          <a:prstGeom prst="rtTriangle">
            <a:avLst/>
          </a:prstGeom>
          <a:solidFill>
            <a:srgbClr val="969696"/>
          </a:solidFill>
          <a:ln w="28575" algn="ctr">
            <a:solidFill>
              <a:schemeClr val="bg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13" name="Text Box 43"/>
          <p:cNvSpPr txBox="1"/>
          <p:nvPr/>
        </p:nvSpPr>
        <p:spPr>
          <a:xfrm>
            <a:off x="2971800" y="1565275"/>
            <a:ext cx="274638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ja-JP" altLang="en-US" b="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9714" name="Text Box 44"/>
          <p:cNvSpPr txBox="1"/>
          <p:nvPr/>
        </p:nvSpPr>
        <p:spPr>
          <a:xfrm>
            <a:off x="3173413" y="4254500"/>
            <a:ext cx="3384550" cy="36512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>
            <a:spAutoFit/>
          </a:bodyPr>
          <a:p>
            <a:pPr algn="ctr" defTabSz="993775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绩效面谈的改进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70701" name="AutoShape 45"/>
          <p:cNvSpPr>
            <a:spLocks noChangeArrowheads="1"/>
          </p:cNvSpPr>
          <p:nvPr/>
        </p:nvSpPr>
        <p:spPr bwMode="gray">
          <a:xfrm rot="5400000">
            <a:off x="2867819" y="3194844"/>
            <a:ext cx="762000" cy="773113"/>
          </a:xfrm>
          <a:prstGeom prst="rtTriangle">
            <a:avLst/>
          </a:prstGeom>
          <a:solidFill>
            <a:srgbClr val="FF6600"/>
          </a:solidFill>
          <a:ln w="28575" algn="ctr">
            <a:solidFill>
              <a:schemeClr val="bg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716" name="Rectangle 46"/>
          <p:cNvSpPr/>
          <p:nvPr/>
        </p:nvSpPr>
        <p:spPr>
          <a:xfrm>
            <a:off x="2895600" y="3276600"/>
            <a:ext cx="3671888" cy="576263"/>
          </a:xfrm>
          <a:prstGeom prst="rect">
            <a:avLst/>
          </a:prstGeom>
          <a:noFill/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9717" name="Text Box 47"/>
          <p:cNvSpPr txBox="1"/>
          <p:nvPr/>
        </p:nvSpPr>
        <p:spPr>
          <a:xfrm>
            <a:off x="2960688" y="3276600"/>
            <a:ext cx="274637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ja-JP" altLang="en-US" sz="2000" b="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9718" name="Rectangle 42"/>
          <p:cNvSpPr/>
          <p:nvPr/>
        </p:nvSpPr>
        <p:spPr>
          <a:xfrm>
            <a:off x="2971800" y="1600200"/>
            <a:ext cx="3671888" cy="5762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4"/>
          <p:cNvSpPr/>
          <p:nvPr/>
        </p:nvSpPr>
        <p:spPr>
          <a:xfrm>
            <a:off x="5715000" y="182563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实操问题答疑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723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0724" name="Group 7"/>
          <p:cNvGrpSpPr/>
          <p:nvPr/>
        </p:nvGrpSpPr>
        <p:grpSpPr>
          <a:xfrm>
            <a:off x="2232025" y="1595438"/>
            <a:ext cx="5311775" cy="457200"/>
            <a:chOff x="1117" y="1455"/>
            <a:chExt cx="3346" cy="288"/>
          </a:xfrm>
        </p:grpSpPr>
        <p:sp>
          <p:nvSpPr>
            <p:cNvPr id="30807" name="AutoShape 8"/>
            <p:cNvSpPr/>
            <p:nvPr/>
          </p:nvSpPr>
          <p:spPr>
            <a:xfrm>
              <a:off x="1117" y="1455"/>
              <a:ext cx="3346" cy="288"/>
            </a:xfrm>
            <a:prstGeom prst="roundRect">
              <a:avLst>
                <a:gd name="adj" fmla="val 7292"/>
              </a:avLst>
            </a:prstGeom>
            <a:solidFill>
              <a:schemeClr val="accent2"/>
            </a:solidFill>
            <a:ln w="9525" cap="flat" cmpd="sng">
              <a:solidFill>
                <a:srgbClr val="FFFFFF">
                  <a:alpha val="70195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808" name="AutoShape 9"/>
            <p:cNvSpPr/>
            <p:nvPr/>
          </p:nvSpPr>
          <p:spPr>
            <a:xfrm>
              <a:off x="1117" y="1455"/>
              <a:ext cx="3346" cy="95"/>
            </a:xfrm>
            <a:prstGeom prst="roundRect">
              <a:avLst>
                <a:gd name="adj" fmla="val 26389"/>
              </a:avLst>
            </a:prstGeom>
            <a:solidFill>
              <a:schemeClr val="accent2">
                <a:alpha val="30196"/>
              </a:schemeClr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0725" name="Text Box 10"/>
          <p:cNvSpPr txBox="1"/>
          <p:nvPr/>
        </p:nvSpPr>
        <p:spPr>
          <a:xfrm>
            <a:off x="2973388" y="1593850"/>
            <a:ext cx="4110037" cy="3968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>
            <a:spAutoFit/>
          </a:bodyPr>
          <a:p>
            <a:pPr marL="457200" indent="-457200"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联系的</a:t>
            </a:r>
            <a:r>
              <a:rPr lang="en-US" altLang="zh-CN" sz="2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，气氛紧张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30726" name="Group 11"/>
          <p:cNvGrpSpPr/>
          <p:nvPr/>
        </p:nvGrpSpPr>
        <p:grpSpPr>
          <a:xfrm>
            <a:off x="2457450" y="1598613"/>
            <a:ext cx="428625" cy="428625"/>
            <a:chOff x="4166" y="1706"/>
            <a:chExt cx="1252" cy="1252"/>
          </a:xfrm>
        </p:grpSpPr>
        <p:sp>
          <p:nvSpPr>
            <p:cNvPr id="30803" name="Oval 12"/>
            <p:cNvSpPr/>
            <p:nvPr/>
          </p:nvSpPr>
          <p:spPr>
            <a:xfrm>
              <a:off x="4166" y="1706"/>
              <a:ext cx="1252" cy="1252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804" name="Oval 13"/>
            <p:cNvSpPr/>
            <p:nvPr/>
          </p:nvSpPr>
          <p:spPr>
            <a:xfrm>
              <a:off x="4182" y="1713"/>
              <a:ext cx="1222" cy="1221"/>
            </a:xfrm>
            <a:prstGeom prst="ellipse">
              <a:avLst/>
            </a:prstGeom>
            <a:solidFill>
              <a:schemeClr val="accent2">
                <a:alpha val="0"/>
              </a:schemeClr>
            </a:soli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805" name="Oval 14"/>
            <p:cNvSpPr/>
            <p:nvPr/>
          </p:nvSpPr>
          <p:spPr>
            <a:xfrm>
              <a:off x="4195" y="1725"/>
              <a:ext cx="1162" cy="1141"/>
            </a:xfrm>
            <a:prstGeom prst="ellipse">
              <a:avLst/>
            </a:prstGeom>
            <a:solidFill>
              <a:schemeClr val="accent2">
                <a:alpha val="47842"/>
              </a:schemeClr>
            </a:soli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806" name="Oval 15"/>
            <p:cNvSpPr/>
            <p:nvPr/>
          </p:nvSpPr>
          <p:spPr>
            <a:xfrm>
              <a:off x="4263" y="1757"/>
              <a:ext cx="1033" cy="926"/>
            </a:xfrm>
            <a:prstGeom prst="ellipse">
              <a:avLst/>
            </a:prstGeom>
            <a:solidFill>
              <a:schemeClr val="accent2">
                <a:alpha val="38039"/>
              </a:schemeClr>
            </a:soli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0727" name="Text Box 16"/>
          <p:cNvSpPr txBox="1"/>
          <p:nvPr/>
        </p:nvSpPr>
        <p:spPr>
          <a:xfrm>
            <a:off x="2471738" y="1582738"/>
            <a:ext cx="396875" cy="4572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0728" name="Group 17"/>
          <p:cNvGrpSpPr/>
          <p:nvPr/>
        </p:nvGrpSpPr>
        <p:grpSpPr>
          <a:xfrm>
            <a:off x="2232025" y="2339975"/>
            <a:ext cx="5311775" cy="469900"/>
            <a:chOff x="1214" y="2241"/>
            <a:chExt cx="3346" cy="296"/>
          </a:xfrm>
        </p:grpSpPr>
        <p:grpSp>
          <p:nvGrpSpPr>
            <p:cNvPr id="30793" name="Group 18"/>
            <p:cNvGrpSpPr/>
            <p:nvPr/>
          </p:nvGrpSpPr>
          <p:grpSpPr>
            <a:xfrm>
              <a:off x="1214" y="2249"/>
              <a:ext cx="3346" cy="288"/>
              <a:chOff x="1118" y="1948"/>
              <a:chExt cx="3346" cy="288"/>
            </a:xfrm>
          </p:grpSpPr>
          <p:sp>
            <p:nvSpPr>
              <p:cNvPr id="30801" name="AutoShape 19"/>
              <p:cNvSpPr/>
              <p:nvPr/>
            </p:nvSpPr>
            <p:spPr>
              <a:xfrm>
                <a:off x="1118" y="1948"/>
                <a:ext cx="3346" cy="288"/>
              </a:xfrm>
              <a:prstGeom prst="roundRect">
                <a:avLst>
                  <a:gd name="adj" fmla="val 7292"/>
                </a:avLst>
              </a:prstGeom>
              <a:solidFill>
                <a:schemeClr val="accent2"/>
              </a:solidFill>
              <a:ln w="9525" cap="flat" cmpd="sng">
                <a:solidFill>
                  <a:srgbClr val="FFFFFF">
                    <a:alpha val="70195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802" name="AutoShape 20"/>
              <p:cNvSpPr/>
              <p:nvPr/>
            </p:nvSpPr>
            <p:spPr>
              <a:xfrm>
                <a:off x="1118" y="1948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chemeClr val="accent2">
                  <a:alpha val="30196"/>
                </a:schemeClr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794" name="Text Box 21"/>
            <p:cNvSpPr txBox="1"/>
            <p:nvPr/>
          </p:nvSpPr>
          <p:spPr>
            <a:xfrm>
              <a:off x="1667" y="2248"/>
              <a:ext cx="2547" cy="25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>
              <a:spAutoFit/>
            </a:bodyPr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华文细黑" pitchFamily="2" charset="-122"/>
                </a:rPr>
                <a:t>有个性</a:t>
              </a:r>
              <a:r>
                <a:rPr lang="en-US" altLang="zh-CN" sz="2000" dirty="0">
                  <a:solidFill>
                    <a:schemeClr val="bg1"/>
                  </a:solidFill>
                  <a:latin typeface="华文细黑" pitchFamily="2" charset="-122"/>
                  <a:ea typeface="华文细黑" pitchFamily="2" charset="-122"/>
                </a:rPr>
                <a:t>……</a:t>
              </a:r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华文细黑" pitchFamily="2" charset="-122"/>
                </a:rPr>
                <a:t>?</a:t>
              </a:r>
              <a:endPara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grpSp>
          <p:nvGrpSpPr>
            <p:cNvPr id="30795" name="Group 22"/>
            <p:cNvGrpSpPr/>
            <p:nvPr/>
          </p:nvGrpSpPr>
          <p:grpSpPr>
            <a:xfrm>
              <a:off x="1342" y="2251"/>
              <a:ext cx="270" cy="270"/>
              <a:chOff x="4166" y="1706"/>
              <a:chExt cx="1252" cy="1252"/>
            </a:xfrm>
          </p:grpSpPr>
          <p:sp>
            <p:nvSpPr>
              <p:cNvPr id="30797" name="Oval 23"/>
              <p:cNvSpPr/>
              <p:nvPr/>
            </p:nvSpPr>
            <p:spPr>
              <a:xfrm>
                <a:off x="4166" y="1706"/>
                <a:ext cx="1252" cy="1252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vert="eaVert"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798" name="Oval 24"/>
              <p:cNvSpPr/>
              <p:nvPr/>
            </p:nvSpPr>
            <p:spPr>
              <a:xfrm>
                <a:off x="4182" y="1713"/>
                <a:ext cx="1222" cy="1221"/>
              </a:xfrm>
              <a:prstGeom prst="ellipse">
                <a:avLst/>
              </a:prstGeom>
              <a:solidFill>
                <a:schemeClr val="accent2">
                  <a:alpha val="0"/>
                </a:schemeClr>
              </a:solidFill>
              <a:ln w="9525">
                <a:noFill/>
              </a:ln>
            </p:spPr>
            <p:txBody>
              <a:bodyPr vert="eaVert"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799" name="Oval 25"/>
              <p:cNvSpPr/>
              <p:nvPr/>
            </p:nvSpPr>
            <p:spPr>
              <a:xfrm>
                <a:off x="4195" y="1725"/>
                <a:ext cx="1162" cy="1141"/>
              </a:xfrm>
              <a:prstGeom prst="ellipse">
                <a:avLst/>
              </a:prstGeom>
              <a:solidFill>
                <a:schemeClr val="accent2">
                  <a:alpha val="47842"/>
                </a:schemeClr>
              </a:solidFill>
              <a:ln w="9525">
                <a:noFill/>
              </a:ln>
            </p:spPr>
            <p:txBody>
              <a:bodyPr vert="eaVert"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800" name="Oval 26"/>
              <p:cNvSpPr/>
              <p:nvPr/>
            </p:nvSpPr>
            <p:spPr>
              <a:xfrm>
                <a:off x="4263" y="1757"/>
                <a:ext cx="1033" cy="926"/>
              </a:xfrm>
              <a:prstGeom prst="ellipse">
                <a:avLst/>
              </a:prstGeom>
              <a:solidFill>
                <a:schemeClr val="accent2">
                  <a:alpha val="38039"/>
                </a:schemeClr>
              </a:solidFill>
              <a:ln w="9525">
                <a:noFill/>
              </a:ln>
            </p:spPr>
            <p:txBody>
              <a:bodyPr vert="eaVert"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796" name="Text Box 27"/>
            <p:cNvSpPr txBox="1"/>
            <p:nvPr/>
          </p:nvSpPr>
          <p:spPr>
            <a:xfrm>
              <a:off x="1351" y="2241"/>
              <a:ext cx="250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0729" name="Group 28"/>
          <p:cNvGrpSpPr/>
          <p:nvPr/>
        </p:nvGrpSpPr>
        <p:grpSpPr>
          <a:xfrm>
            <a:off x="2232025" y="3060700"/>
            <a:ext cx="5311775" cy="458788"/>
            <a:chOff x="1235" y="2765"/>
            <a:chExt cx="3346" cy="289"/>
          </a:xfrm>
        </p:grpSpPr>
        <p:grpSp>
          <p:nvGrpSpPr>
            <p:cNvPr id="30783" name="Group 29"/>
            <p:cNvGrpSpPr/>
            <p:nvPr/>
          </p:nvGrpSpPr>
          <p:grpSpPr>
            <a:xfrm>
              <a:off x="1235" y="2766"/>
              <a:ext cx="3346" cy="288"/>
              <a:chOff x="1098" y="2465"/>
              <a:chExt cx="3346" cy="288"/>
            </a:xfrm>
          </p:grpSpPr>
          <p:sp>
            <p:nvSpPr>
              <p:cNvPr id="30791" name="AutoShape 30"/>
              <p:cNvSpPr/>
              <p:nvPr/>
            </p:nvSpPr>
            <p:spPr>
              <a:xfrm>
                <a:off x="1098" y="2465"/>
                <a:ext cx="3346" cy="288"/>
              </a:xfrm>
              <a:prstGeom prst="roundRect">
                <a:avLst>
                  <a:gd name="adj" fmla="val 7292"/>
                </a:avLst>
              </a:prstGeom>
              <a:solidFill>
                <a:schemeClr val="accent2"/>
              </a:solidFill>
              <a:ln w="9525" cap="flat" cmpd="sng">
                <a:solidFill>
                  <a:srgbClr val="FFFFFF">
                    <a:alpha val="70195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792" name="AutoShape 31"/>
              <p:cNvSpPr/>
              <p:nvPr/>
            </p:nvSpPr>
            <p:spPr>
              <a:xfrm>
                <a:off x="1098" y="2465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chemeClr val="accent2">
                  <a:alpha val="30196"/>
                </a:schemeClr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784" name="Text Box 32"/>
            <p:cNvSpPr txBox="1"/>
            <p:nvPr/>
          </p:nvSpPr>
          <p:spPr>
            <a:xfrm>
              <a:off x="1688" y="2765"/>
              <a:ext cx="2596" cy="25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>
              <a:spAutoFit/>
            </a:bodyPr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华文细黑" pitchFamily="2" charset="-122"/>
                </a:rPr>
                <a:t>不认可得</a:t>
              </a:r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华文细黑" pitchFamily="2" charset="-122"/>
                </a:rPr>
                <a:t>C??</a:t>
              </a:r>
              <a:endPara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grpSp>
          <p:nvGrpSpPr>
            <p:cNvPr id="30785" name="Group 33"/>
            <p:cNvGrpSpPr/>
            <p:nvPr/>
          </p:nvGrpSpPr>
          <p:grpSpPr>
            <a:xfrm>
              <a:off x="1363" y="2775"/>
              <a:ext cx="270" cy="270"/>
              <a:chOff x="4166" y="1706"/>
              <a:chExt cx="1252" cy="1252"/>
            </a:xfrm>
          </p:grpSpPr>
          <p:sp>
            <p:nvSpPr>
              <p:cNvPr id="30787" name="Oval 34"/>
              <p:cNvSpPr/>
              <p:nvPr/>
            </p:nvSpPr>
            <p:spPr>
              <a:xfrm>
                <a:off x="4166" y="1706"/>
                <a:ext cx="1252" cy="1252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vert="eaVert"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788" name="Oval 35"/>
              <p:cNvSpPr/>
              <p:nvPr/>
            </p:nvSpPr>
            <p:spPr>
              <a:xfrm>
                <a:off x="4182" y="1713"/>
                <a:ext cx="1222" cy="1221"/>
              </a:xfrm>
              <a:prstGeom prst="ellipse">
                <a:avLst/>
              </a:prstGeom>
              <a:solidFill>
                <a:schemeClr val="accent2">
                  <a:alpha val="0"/>
                </a:schemeClr>
              </a:solidFill>
              <a:ln w="9525">
                <a:noFill/>
              </a:ln>
            </p:spPr>
            <p:txBody>
              <a:bodyPr vert="eaVert"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789" name="Oval 36"/>
              <p:cNvSpPr/>
              <p:nvPr/>
            </p:nvSpPr>
            <p:spPr>
              <a:xfrm>
                <a:off x="4195" y="1725"/>
                <a:ext cx="1162" cy="1141"/>
              </a:xfrm>
              <a:prstGeom prst="ellipse">
                <a:avLst/>
              </a:prstGeom>
              <a:solidFill>
                <a:schemeClr val="accent2">
                  <a:alpha val="47842"/>
                </a:schemeClr>
              </a:solidFill>
              <a:ln w="9525">
                <a:noFill/>
              </a:ln>
            </p:spPr>
            <p:txBody>
              <a:bodyPr vert="eaVert"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790" name="Oval 37"/>
              <p:cNvSpPr/>
              <p:nvPr/>
            </p:nvSpPr>
            <p:spPr>
              <a:xfrm>
                <a:off x="4263" y="1757"/>
                <a:ext cx="1033" cy="926"/>
              </a:xfrm>
              <a:prstGeom prst="ellipse">
                <a:avLst/>
              </a:prstGeom>
              <a:solidFill>
                <a:schemeClr val="accent2">
                  <a:alpha val="38039"/>
                </a:schemeClr>
              </a:solidFill>
              <a:ln w="9525">
                <a:noFill/>
              </a:ln>
            </p:spPr>
            <p:txBody>
              <a:bodyPr vert="eaVert"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786" name="Text Box 38"/>
            <p:cNvSpPr txBox="1"/>
            <p:nvPr/>
          </p:nvSpPr>
          <p:spPr>
            <a:xfrm>
              <a:off x="1372" y="2765"/>
              <a:ext cx="250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0730" name="Group 39"/>
          <p:cNvGrpSpPr/>
          <p:nvPr/>
        </p:nvGrpSpPr>
        <p:grpSpPr>
          <a:xfrm>
            <a:off x="2214563" y="3781425"/>
            <a:ext cx="5311775" cy="469900"/>
            <a:chOff x="1255" y="3256"/>
            <a:chExt cx="3346" cy="296"/>
          </a:xfrm>
        </p:grpSpPr>
        <p:grpSp>
          <p:nvGrpSpPr>
            <p:cNvPr id="30773" name="Group 40"/>
            <p:cNvGrpSpPr/>
            <p:nvPr/>
          </p:nvGrpSpPr>
          <p:grpSpPr>
            <a:xfrm>
              <a:off x="1255" y="3264"/>
              <a:ext cx="3346" cy="288"/>
              <a:chOff x="1118" y="2963"/>
              <a:chExt cx="3346" cy="288"/>
            </a:xfrm>
          </p:grpSpPr>
          <p:sp>
            <p:nvSpPr>
              <p:cNvPr id="30781" name="AutoShape 41"/>
              <p:cNvSpPr/>
              <p:nvPr/>
            </p:nvSpPr>
            <p:spPr>
              <a:xfrm>
                <a:off x="1118" y="2963"/>
                <a:ext cx="3346" cy="288"/>
              </a:xfrm>
              <a:prstGeom prst="roundRect">
                <a:avLst>
                  <a:gd name="adj" fmla="val 7292"/>
                </a:avLst>
              </a:prstGeom>
              <a:solidFill>
                <a:schemeClr val="accent2"/>
              </a:solidFill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782" name="AutoShape 42"/>
              <p:cNvSpPr/>
              <p:nvPr/>
            </p:nvSpPr>
            <p:spPr>
              <a:xfrm>
                <a:off x="1118" y="2963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chemeClr val="accent2">
                  <a:alpha val="30196"/>
                </a:schemeClr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774" name="Text Box 43"/>
            <p:cNvSpPr txBox="1"/>
            <p:nvPr/>
          </p:nvSpPr>
          <p:spPr>
            <a:xfrm>
              <a:off x="1708" y="3256"/>
              <a:ext cx="2519" cy="25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>
              <a:spAutoFit/>
            </a:bodyPr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华文细黑" pitchFamily="2" charset="-122"/>
                </a:rPr>
                <a:t>员工没有反映</a:t>
              </a:r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华文细黑" pitchFamily="2" charset="-122"/>
                </a:rPr>
                <a:t>?</a:t>
              </a:r>
              <a:endPara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grpSp>
          <p:nvGrpSpPr>
            <p:cNvPr id="30775" name="Group 44"/>
            <p:cNvGrpSpPr/>
            <p:nvPr/>
          </p:nvGrpSpPr>
          <p:grpSpPr>
            <a:xfrm>
              <a:off x="1383" y="3266"/>
              <a:ext cx="270" cy="270"/>
              <a:chOff x="4166" y="1706"/>
              <a:chExt cx="1252" cy="1252"/>
            </a:xfrm>
          </p:grpSpPr>
          <p:sp>
            <p:nvSpPr>
              <p:cNvPr id="30777" name="Oval 45"/>
              <p:cNvSpPr/>
              <p:nvPr/>
            </p:nvSpPr>
            <p:spPr>
              <a:xfrm>
                <a:off x="4166" y="1706"/>
                <a:ext cx="1252" cy="1252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vert="eaVert"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778" name="Oval 46"/>
              <p:cNvSpPr/>
              <p:nvPr/>
            </p:nvSpPr>
            <p:spPr>
              <a:xfrm>
                <a:off x="4182" y="1713"/>
                <a:ext cx="1222" cy="1221"/>
              </a:xfrm>
              <a:prstGeom prst="ellipse">
                <a:avLst/>
              </a:prstGeom>
              <a:solidFill>
                <a:schemeClr val="accent2">
                  <a:alpha val="0"/>
                </a:schemeClr>
              </a:solidFill>
              <a:ln w="9525">
                <a:noFill/>
              </a:ln>
            </p:spPr>
            <p:txBody>
              <a:bodyPr vert="eaVert"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779" name="Oval 47"/>
              <p:cNvSpPr/>
              <p:nvPr/>
            </p:nvSpPr>
            <p:spPr>
              <a:xfrm>
                <a:off x="4195" y="1725"/>
                <a:ext cx="1162" cy="1141"/>
              </a:xfrm>
              <a:prstGeom prst="ellipse">
                <a:avLst/>
              </a:prstGeom>
              <a:solidFill>
                <a:schemeClr val="accent2">
                  <a:alpha val="47842"/>
                </a:schemeClr>
              </a:solidFill>
              <a:ln w="9525">
                <a:noFill/>
              </a:ln>
            </p:spPr>
            <p:txBody>
              <a:bodyPr vert="eaVert"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780" name="Oval 48"/>
              <p:cNvSpPr/>
              <p:nvPr/>
            </p:nvSpPr>
            <p:spPr>
              <a:xfrm>
                <a:off x="4263" y="1757"/>
                <a:ext cx="1033" cy="926"/>
              </a:xfrm>
              <a:prstGeom prst="ellipse">
                <a:avLst/>
              </a:prstGeom>
              <a:solidFill>
                <a:schemeClr val="accent2">
                  <a:alpha val="38039"/>
                </a:schemeClr>
              </a:solidFill>
              <a:ln w="9525">
                <a:noFill/>
              </a:ln>
            </p:spPr>
            <p:txBody>
              <a:bodyPr vert="eaVert"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776" name="Text Box 49"/>
            <p:cNvSpPr txBox="1"/>
            <p:nvPr/>
          </p:nvSpPr>
          <p:spPr>
            <a:xfrm>
              <a:off x="1392" y="3256"/>
              <a:ext cx="250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731" name="AutoShape 50"/>
          <p:cNvSpPr/>
          <p:nvPr/>
        </p:nvSpPr>
        <p:spPr>
          <a:xfrm>
            <a:off x="2214563" y="4495800"/>
            <a:ext cx="5311775" cy="457200"/>
          </a:xfrm>
          <a:prstGeom prst="roundRect">
            <a:avLst>
              <a:gd name="adj" fmla="val 7292"/>
            </a:avLst>
          </a:prstGeom>
          <a:solidFill>
            <a:schemeClr val="accent2"/>
          </a:solidFill>
          <a:ln w="9525" cap="flat" cmpd="sng">
            <a:solidFill>
              <a:srgbClr val="FFFFFF">
                <a:alpha val="39999"/>
              </a:srgbClr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32" name="AutoShape 51"/>
          <p:cNvSpPr/>
          <p:nvPr/>
        </p:nvSpPr>
        <p:spPr>
          <a:xfrm>
            <a:off x="2214563" y="4495800"/>
            <a:ext cx="5311775" cy="150813"/>
          </a:xfrm>
          <a:prstGeom prst="roundRect">
            <a:avLst>
              <a:gd name="adj" fmla="val 26389"/>
            </a:avLst>
          </a:prstGeom>
          <a:solidFill>
            <a:schemeClr val="accent2">
              <a:alpha val="30196"/>
            </a:schemeClr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33" name="Text Box 52"/>
          <p:cNvSpPr txBox="1"/>
          <p:nvPr/>
        </p:nvSpPr>
        <p:spPr>
          <a:xfrm>
            <a:off x="2933700" y="4483100"/>
            <a:ext cx="399891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</a:rPr>
              <a:t>推卸责任，甚至归咎于管理原因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grpSp>
        <p:nvGrpSpPr>
          <p:cNvPr id="30734" name="Group 53"/>
          <p:cNvGrpSpPr/>
          <p:nvPr/>
        </p:nvGrpSpPr>
        <p:grpSpPr>
          <a:xfrm>
            <a:off x="2417763" y="4498975"/>
            <a:ext cx="428625" cy="428625"/>
            <a:chOff x="4166" y="1706"/>
            <a:chExt cx="1252" cy="1252"/>
          </a:xfrm>
        </p:grpSpPr>
        <p:sp>
          <p:nvSpPr>
            <p:cNvPr id="30769" name="Oval 54"/>
            <p:cNvSpPr/>
            <p:nvPr/>
          </p:nvSpPr>
          <p:spPr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70" name="Oval 55"/>
            <p:cNvSpPr/>
            <p:nvPr/>
          </p:nvSpPr>
          <p:spPr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71" name="Oval 56"/>
            <p:cNvSpPr/>
            <p:nvPr/>
          </p:nvSpPr>
          <p:spPr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72" name="Oval 57"/>
            <p:cNvSpPr/>
            <p:nvPr/>
          </p:nvSpPr>
          <p:spPr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0735" name="Text Box 58"/>
          <p:cNvSpPr txBox="1"/>
          <p:nvPr/>
        </p:nvSpPr>
        <p:spPr>
          <a:xfrm>
            <a:off x="2430463" y="4500563"/>
            <a:ext cx="396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6" name="AutoShape 59"/>
          <p:cNvSpPr/>
          <p:nvPr/>
        </p:nvSpPr>
        <p:spPr>
          <a:xfrm>
            <a:off x="2214563" y="5216525"/>
            <a:ext cx="5311775" cy="457200"/>
          </a:xfrm>
          <a:prstGeom prst="roundRect">
            <a:avLst>
              <a:gd name="adj" fmla="val 7292"/>
            </a:avLst>
          </a:prstGeom>
          <a:solidFill>
            <a:schemeClr val="accent2"/>
          </a:solidFill>
          <a:ln w="9525" cap="flat" cmpd="sng">
            <a:solidFill>
              <a:srgbClr val="FFFFFF">
                <a:alpha val="39999"/>
              </a:srgbClr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37" name="AutoShape 60"/>
          <p:cNvSpPr/>
          <p:nvPr/>
        </p:nvSpPr>
        <p:spPr>
          <a:xfrm>
            <a:off x="2214563" y="5216525"/>
            <a:ext cx="5311775" cy="150813"/>
          </a:xfrm>
          <a:prstGeom prst="roundRect">
            <a:avLst>
              <a:gd name="adj" fmla="val 26389"/>
            </a:avLst>
          </a:prstGeom>
          <a:solidFill>
            <a:schemeClr val="accent2">
              <a:alpha val="30196"/>
            </a:schemeClr>
          </a:solidFill>
          <a:ln w="9525">
            <a:noFill/>
          </a:ln>
        </p:spPr>
        <p:txBody>
          <a:bodyPr wrap="none" anchor="ctr" anchorCtr="0"/>
          <a:p>
            <a:pPr algn="ctr"/>
            <a:endParaRPr lang="zh-CN" altLang="zh-CN" sz="3200" dirty="0">
              <a:latin typeface="Arial" panose="020B0604020202020204" pitchFamily="34" charset="0"/>
            </a:endParaRPr>
          </a:p>
        </p:txBody>
      </p:sp>
      <p:sp>
        <p:nvSpPr>
          <p:cNvPr id="30738" name="Text Box 61"/>
          <p:cNvSpPr txBox="1"/>
          <p:nvPr/>
        </p:nvSpPr>
        <p:spPr>
          <a:xfrm>
            <a:off x="2933700" y="5203825"/>
            <a:ext cx="399891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</a:rPr>
              <a:t>员工最反感的行为是什么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grpSp>
        <p:nvGrpSpPr>
          <p:cNvPr id="30739" name="Group 62"/>
          <p:cNvGrpSpPr/>
          <p:nvPr/>
        </p:nvGrpSpPr>
        <p:grpSpPr>
          <a:xfrm>
            <a:off x="2417763" y="5219700"/>
            <a:ext cx="428625" cy="428625"/>
            <a:chOff x="4166" y="1706"/>
            <a:chExt cx="1252" cy="1252"/>
          </a:xfrm>
        </p:grpSpPr>
        <p:sp>
          <p:nvSpPr>
            <p:cNvPr id="30765" name="Oval 63"/>
            <p:cNvSpPr/>
            <p:nvPr/>
          </p:nvSpPr>
          <p:spPr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66" name="Oval 64"/>
            <p:cNvSpPr/>
            <p:nvPr/>
          </p:nvSpPr>
          <p:spPr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67" name="Oval 65"/>
            <p:cNvSpPr/>
            <p:nvPr/>
          </p:nvSpPr>
          <p:spPr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68" name="Oval 66"/>
            <p:cNvSpPr/>
            <p:nvPr/>
          </p:nvSpPr>
          <p:spPr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0740" name="Text Box 67"/>
          <p:cNvSpPr txBox="1"/>
          <p:nvPr/>
        </p:nvSpPr>
        <p:spPr>
          <a:xfrm>
            <a:off x="2432050" y="5203825"/>
            <a:ext cx="396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0741" name="Group 68"/>
          <p:cNvGrpSpPr/>
          <p:nvPr/>
        </p:nvGrpSpPr>
        <p:grpSpPr>
          <a:xfrm>
            <a:off x="2430463" y="3781425"/>
            <a:ext cx="428625" cy="428625"/>
            <a:chOff x="4166" y="1706"/>
            <a:chExt cx="1252" cy="1252"/>
          </a:xfrm>
        </p:grpSpPr>
        <p:sp>
          <p:nvSpPr>
            <p:cNvPr id="30761" name="Oval 69"/>
            <p:cNvSpPr/>
            <p:nvPr/>
          </p:nvSpPr>
          <p:spPr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62" name="Oval 70"/>
            <p:cNvSpPr/>
            <p:nvPr/>
          </p:nvSpPr>
          <p:spPr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63" name="Oval 71"/>
            <p:cNvSpPr/>
            <p:nvPr/>
          </p:nvSpPr>
          <p:spPr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64" name="Oval 72"/>
            <p:cNvSpPr/>
            <p:nvPr/>
          </p:nvSpPr>
          <p:spPr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0742" name="Group 73"/>
          <p:cNvGrpSpPr/>
          <p:nvPr/>
        </p:nvGrpSpPr>
        <p:grpSpPr>
          <a:xfrm>
            <a:off x="2435225" y="1547813"/>
            <a:ext cx="428625" cy="428625"/>
            <a:chOff x="4166" y="1706"/>
            <a:chExt cx="1252" cy="1252"/>
          </a:xfrm>
        </p:grpSpPr>
        <p:sp>
          <p:nvSpPr>
            <p:cNvPr id="30757" name="Oval 74"/>
            <p:cNvSpPr/>
            <p:nvPr/>
          </p:nvSpPr>
          <p:spPr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58" name="Oval 75"/>
            <p:cNvSpPr/>
            <p:nvPr/>
          </p:nvSpPr>
          <p:spPr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59" name="Oval 76"/>
            <p:cNvSpPr/>
            <p:nvPr/>
          </p:nvSpPr>
          <p:spPr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60" name="Oval 77"/>
            <p:cNvSpPr/>
            <p:nvPr/>
          </p:nvSpPr>
          <p:spPr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0743" name="Group 78"/>
          <p:cNvGrpSpPr/>
          <p:nvPr/>
        </p:nvGrpSpPr>
        <p:grpSpPr>
          <a:xfrm>
            <a:off x="2430463" y="3060700"/>
            <a:ext cx="428625" cy="428625"/>
            <a:chOff x="4166" y="1706"/>
            <a:chExt cx="1252" cy="1252"/>
          </a:xfrm>
        </p:grpSpPr>
        <p:sp>
          <p:nvSpPr>
            <p:cNvPr id="30753" name="Oval 79"/>
            <p:cNvSpPr/>
            <p:nvPr/>
          </p:nvSpPr>
          <p:spPr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54" name="Oval 80"/>
            <p:cNvSpPr/>
            <p:nvPr/>
          </p:nvSpPr>
          <p:spPr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55" name="Oval 81"/>
            <p:cNvSpPr/>
            <p:nvPr/>
          </p:nvSpPr>
          <p:spPr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56" name="Oval 82"/>
            <p:cNvSpPr/>
            <p:nvPr/>
          </p:nvSpPr>
          <p:spPr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0744" name="Group 83"/>
          <p:cNvGrpSpPr/>
          <p:nvPr/>
        </p:nvGrpSpPr>
        <p:grpSpPr>
          <a:xfrm>
            <a:off x="2435225" y="2339975"/>
            <a:ext cx="428625" cy="428625"/>
            <a:chOff x="4166" y="1706"/>
            <a:chExt cx="1252" cy="1252"/>
          </a:xfrm>
        </p:grpSpPr>
        <p:sp>
          <p:nvSpPr>
            <p:cNvPr id="30749" name="Oval 84"/>
            <p:cNvSpPr/>
            <p:nvPr/>
          </p:nvSpPr>
          <p:spPr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50" name="Oval 85"/>
            <p:cNvSpPr/>
            <p:nvPr/>
          </p:nvSpPr>
          <p:spPr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51" name="Oval 86"/>
            <p:cNvSpPr/>
            <p:nvPr/>
          </p:nvSpPr>
          <p:spPr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52" name="Oval 87"/>
            <p:cNvSpPr/>
            <p:nvPr/>
          </p:nvSpPr>
          <p:spPr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0745" name="Text Box 88"/>
          <p:cNvSpPr txBox="1"/>
          <p:nvPr/>
        </p:nvSpPr>
        <p:spPr>
          <a:xfrm>
            <a:off x="2393950" y="1524000"/>
            <a:ext cx="396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１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6" name="Text Box 89"/>
          <p:cNvSpPr txBox="1"/>
          <p:nvPr/>
        </p:nvSpPr>
        <p:spPr>
          <a:xfrm>
            <a:off x="2393950" y="2314575"/>
            <a:ext cx="396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２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7" name="Text Box 90"/>
          <p:cNvSpPr txBox="1"/>
          <p:nvPr/>
        </p:nvSpPr>
        <p:spPr>
          <a:xfrm>
            <a:off x="2430463" y="3060700"/>
            <a:ext cx="396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３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8" name="Text Box 91"/>
          <p:cNvSpPr txBox="1"/>
          <p:nvPr/>
        </p:nvSpPr>
        <p:spPr>
          <a:xfrm>
            <a:off x="2393950" y="3781425"/>
            <a:ext cx="396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４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6" name="Rectangle 5"/>
          <p:cNvSpPr/>
          <p:nvPr/>
        </p:nvSpPr>
        <p:spPr>
          <a:xfrm>
            <a:off x="6553200" y="157163"/>
            <a:ext cx="1981200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sz="3600" dirty="0">
                <a:solidFill>
                  <a:schemeClr val="tx2"/>
                </a:solidFill>
                <a:latin typeface="Arial" panose="020B0604020202020204" pitchFamily="34" charset="0"/>
                <a:ea typeface="黑体" pitchFamily="2" charset="-122"/>
              </a:rPr>
              <a:t>大纲</a:t>
            </a:r>
            <a:endParaRPr lang="zh-CN" altLang="en-US" sz="3600" dirty="0">
              <a:solidFill>
                <a:schemeClr val="tx2"/>
              </a:solidFill>
              <a:latin typeface="Arial" panose="020B0604020202020204" pitchFamily="34" charset="0"/>
              <a:ea typeface="黑体" pitchFamily="2" charset="-122"/>
            </a:endParaRPr>
          </a:p>
        </p:txBody>
      </p:sp>
      <p:sp>
        <p:nvSpPr>
          <p:cNvPr id="3077" name="AutoShape 6"/>
          <p:cNvSpPr/>
          <p:nvPr/>
        </p:nvSpPr>
        <p:spPr>
          <a:xfrm rot="5400000">
            <a:off x="2935288" y="1473200"/>
            <a:ext cx="571500" cy="673100"/>
          </a:xfrm>
          <a:prstGeom prst="rtTriangle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8551" name="AutoShape 7"/>
          <p:cNvSpPr>
            <a:spLocks noChangeArrowheads="1"/>
          </p:cNvSpPr>
          <p:nvPr/>
        </p:nvSpPr>
        <p:spPr bwMode="gray">
          <a:xfrm rot="5400000">
            <a:off x="2935288" y="1473200"/>
            <a:ext cx="571500" cy="673100"/>
          </a:xfrm>
          <a:prstGeom prst="rtTriangle">
            <a:avLst/>
          </a:prstGeom>
          <a:solidFill>
            <a:srgbClr val="969696"/>
          </a:solidFill>
          <a:ln w="28575" algn="ctr">
            <a:solidFill>
              <a:schemeClr val="bg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79" name="Rectangle 8"/>
          <p:cNvSpPr/>
          <p:nvPr/>
        </p:nvSpPr>
        <p:spPr>
          <a:xfrm>
            <a:off x="2957513" y="1595438"/>
            <a:ext cx="3671887" cy="5762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0" name="Text Box 9"/>
          <p:cNvSpPr txBox="1"/>
          <p:nvPr/>
        </p:nvSpPr>
        <p:spPr>
          <a:xfrm>
            <a:off x="2987675" y="1627188"/>
            <a:ext cx="274638" cy="301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ja-JP" sz="1400" dirty="0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</a:rPr>
              <a:t>1</a:t>
            </a:r>
            <a:endParaRPr lang="en-US" altLang="ja-JP" sz="1400" dirty="0">
              <a:solidFill>
                <a:srgbClr val="000000"/>
              </a:solidFill>
              <a:latin typeface="Times New Roman" panose="02020603050405020304" pitchFamily="18" charset="0"/>
              <a:ea typeface="MS PGothic" pitchFamily="34" charset="-128"/>
            </a:endParaRPr>
          </a:p>
          <a:p>
            <a:endParaRPr lang="ja-JP" altLang="en-US" b="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3081" name="Text Box 10"/>
          <p:cNvSpPr txBox="1"/>
          <p:nvPr/>
        </p:nvSpPr>
        <p:spPr>
          <a:xfrm>
            <a:off x="3173413" y="2525713"/>
            <a:ext cx="3384550" cy="36512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>
            <a:spAutoFit/>
          </a:bodyPr>
          <a:p>
            <a:pPr algn="ctr" defTabSz="993775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面谈的步骤与技巧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082" name="AutoShape 11"/>
          <p:cNvSpPr/>
          <p:nvPr/>
        </p:nvSpPr>
        <p:spPr>
          <a:xfrm rot="5400000">
            <a:off x="2898775" y="2300288"/>
            <a:ext cx="642938" cy="673100"/>
          </a:xfrm>
          <a:prstGeom prst="rtTriangle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8556" name="AutoShape 12"/>
          <p:cNvSpPr>
            <a:spLocks noChangeArrowheads="1"/>
          </p:cNvSpPr>
          <p:nvPr/>
        </p:nvSpPr>
        <p:spPr bwMode="gray">
          <a:xfrm rot="5400000">
            <a:off x="2899569" y="2301081"/>
            <a:ext cx="642938" cy="673100"/>
          </a:xfrm>
          <a:prstGeom prst="rtTriangle">
            <a:avLst/>
          </a:prstGeom>
          <a:solidFill>
            <a:srgbClr val="969696"/>
          </a:solidFill>
          <a:ln w="28575" algn="ctr">
            <a:solidFill>
              <a:schemeClr val="bg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84" name="Rectangle 13"/>
          <p:cNvSpPr/>
          <p:nvPr/>
        </p:nvSpPr>
        <p:spPr>
          <a:xfrm>
            <a:off x="2957513" y="2387600"/>
            <a:ext cx="3671887" cy="5762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5" name="Text Box 14"/>
          <p:cNvSpPr txBox="1"/>
          <p:nvPr/>
        </p:nvSpPr>
        <p:spPr>
          <a:xfrm>
            <a:off x="2987675" y="2419350"/>
            <a:ext cx="274638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ja-JP" altLang="en-US" b="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3086" name="Text Box 15"/>
          <p:cNvSpPr txBox="1"/>
          <p:nvPr/>
        </p:nvSpPr>
        <p:spPr>
          <a:xfrm>
            <a:off x="3173413" y="1739900"/>
            <a:ext cx="3384550" cy="36512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>
            <a:spAutoFit/>
          </a:bodyPr>
          <a:p>
            <a:pPr algn="ctr" defTabSz="993775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绩效面谈综述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087" name="Text Box 16"/>
          <p:cNvSpPr txBox="1"/>
          <p:nvPr/>
        </p:nvSpPr>
        <p:spPr>
          <a:xfrm>
            <a:off x="3173413" y="3395663"/>
            <a:ext cx="3384550" cy="36512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>
            <a:spAutoFit/>
          </a:bodyPr>
          <a:p>
            <a:pPr algn="ctr" defTabSz="993775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面谈实操答疑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088" name="AutoShape 17"/>
          <p:cNvSpPr/>
          <p:nvPr/>
        </p:nvSpPr>
        <p:spPr>
          <a:xfrm rot="5400000">
            <a:off x="2898775" y="3163888"/>
            <a:ext cx="642938" cy="673100"/>
          </a:xfrm>
          <a:prstGeom prst="rtTriangle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8562" name="AutoShape 18"/>
          <p:cNvSpPr>
            <a:spLocks noChangeArrowheads="1"/>
          </p:cNvSpPr>
          <p:nvPr/>
        </p:nvSpPr>
        <p:spPr bwMode="gray">
          <a:xfrm rot="5400000">
            <a:off x="2899569" y="3164681"/>
            <a:ext cx="642938" cy="673100"/>
          </a:xfrm>
          <a:prstGeom prst="rtTriangle">
            <a:avLst/>
          </a:prstGeom>
          <a:solidFill>
            <a:srgbClr val="969696"/>
          </a:solidFill>
          <a:ln w="28575" algn="ctr">
            <a:solidFill>
              <a:schemeClr val="bg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90" name="Rectangle 19"/>
          <p:cNvSpPr/>
          <p:nvPr/>
        </p:nvSpPr>
        <p:spPr>
          <a:xfrm>
            <a:off x="2957513" y="3251200"/>
            <a:ext cx="3671887" cy="5762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91" name="Text Box 20"/>
          <p:cNvSpPr txBox="1"/>
          <p:nvPr/>
        </p:nvSpPr>
        <p:spPr>
          <a:xfrm>
            <a:off x="2987675" y="3282950"/>
            <a:ext cx="274638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ja-JP" altLang="en-US" b="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3092" name="Text Box 21"/>
          <p:cNvSpPr txBox="1"/>
          <p:nvPr/>
        </p:nvSpPr>
        <p:spPr>
          <a:xfrm>
            <a:off x="3173413" y="4254500"/>
            <a:ext cx="3384550" cy="36512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>
            <a:spAutoFit/>
          </a:bodyPr>
          <a:p>
            <a:pPr algn="ctr" defTabSz="993775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绩效改进介绍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093" name="AutoShape 22"/>
          <p:cNvSpPr/>
          <p:nvPr/>
        </p:nvSpPr>
        <p:spPr>
          <a:xfrm rot="5400000">
            <a:off x="2898775" y="4022725"/>
            <a:ext cx="642938" cy="673100"/>
          </a:xfrm>
          <a:prstGeom prst="rtTriangle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8567" name="AutoShape 23"/>
          <p:cNvSpPr>
            <a:spLocks noChangeArrowheads="1"/>
          </p:cNvSpPr>
          <p:nvPr/>
        </p:nvSpPr>
        <p:spPr bwMode="gray">
          <a:xfrm rot="5400000">
            <a:off x="2890044" y="3956844"/>
            <a:ext cx="762000" cy="773113"/>
          </a:xfrm>
          <a:prstGeom prst="rtTriangle">
            <a:avLst/>
          </a:prstGeom>
          <a:solidFill>
            <a:srgbClr val="FF6600"/>
          </a:solidFill>
          <a:ln w="28575" algn="ctr">
            <a:solidFill>
              <a:schemeClr val="bg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95" name="Rectangle 24"/>
          <p:cNvSpPr/>
          <p:nvPr/>
        </p:nvSpPr>
        <p:spPr>
          <a:xfrm>
            <a:off x="2971800" y="4114800"/>
            <a:ext cx="3671888" cy="576263"/>
          </a:xfrm>
          <a:prstGeom prst="rect">
            <a:avLst/>
          </a:prstGeom>
          <a:noFill/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96" name="Text Box 25"/>
          <p:cNvSpPr txBox="1"/>
          <p:nvPr/>
        </p:nvSpPr>
        <p:spPr>
          <a:xfrm>
            <a:off x="2971800" y="4038600"/>
            <a:ext cx="274638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ja-JP" altLang="en-US" sz="2000" b="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aphicFrame>
        <p:nvGraphicFramePr>
          <p:cNvPr id="3074" name="Object 26">
            <a:hlinkClick r:id="" action="ppaction://ole?verb="/>
          </p:cNvPr>
          <p:cNvGraphicFramePr/>
          <p:nvPr/>
        </p:nvGraphicFramePr>
        <p:xfrm>
          <a:off x="6248400" y="4038600"/>
          <a:ext cx="26670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4006850" imgH="2857500" progId="MS_ClipArt_Gallery">
                  <p:embed/>
                </p:oleObj>
              </mc:Choice>
              <mc:Fallback>
                <p:oleObj name="" r:id="rId1" imgW="4006850" imgH="2857500" progId="MS_ClipArt_Gallery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48400" y="4038600"/>
                        <a:ext cx="2667000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41" name="AutoShape 33"/>
          <p:cNvSpPr>
            <a:spLocks noChangeArrowheads="1"/>
          </p:cNvSpPr>
          <p:nvPr/>
        </p:nvSpPr>
        <p:spPr bwMode="auto">
          <a:xfrm>
            <a:off x="6858000" y="3200400"/>
            <a:ext cx="1689100" cy="854075"/>
          </a:xfrm>
          <a:prstGeom prst="homePlate">
            <a:avLst>
              <a:gd name="adj" fmla="val 8323"/>
            </a:avLst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6350">
            <a:noFill/>
            <a:miter lim="800000"/>
          </a:ln>
          <a:effectLst>
            <a:outerShdw dist="35921" dir="2700000" algn="ctr" rotWithShape="0">
              <a:schemeClr val="hlink"/>
            </a:outerShdw>
          </a:effectLst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4240" name="AutoShape 32"/>
          <p:cNvSpPr>
            <a:spLocks noChangeArrowheads="1"/>
          </p:cNvSpPr>
          <p:nvPr/>
        </p:nvSpPr>
        <p:spPr bwMode="auto">
          <a:xfrm>
            <a:off x="5181600" y="3200400"/>
            <a:ext cx="1524000" cy="854075"/>
          </a:xfrm>
          <a:prstGeom prst="homePlate">
            <a:avLst>
              <a:gd name="adj" fmla="val 7509"/>
            </a:avLst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6350">
            <a:noFill/>
            <a:miter lim="800000"/>
          </a:ln>
          <a:effectLst>
            <a:outerShdw dist="35921" dir="2700000" algn="ctr" rotWithShape="0">
              <a:schemeClr val="hlink"/>
            </a:outerShdw>
          </a:effectLst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4239" name="AutoShape 31"/>
          <p:cNvSpPr>
            <a:spLocks noChangeArrowheads="1"/>
          </p:cNvSpPr>
          <p:nvPr/>
        </p:nvSpPr>
        <p:spPr bwMode="auto">
          <a:xfrm>
            <a:off x="3505200" y="3200400"/>
            <a:ext cx="1600200" cy="838200"/>
          </a:xfrm>
          <a:prstGeom prst="homePlate">
            <a:avLst>
              <a:gd name="adj" fmla="val 8034"/>
            </a:avLst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6350">
            <a:noFill/>
            <a:miter lim="800000"/>
          </a:ln>
          <a:effectLst>
            <a:outerShdw dist="35921" dir="2700000" algn="ctr" rotWithShape="0">
              <a:schemeClr val="hlink"/>
            </a:outerShdw>
          </a:effectLst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4238" name="AutoShape 30"/>
          <p:cNvSpPr>
            <a:spLocks noChangeArrowheads="1"/>
          </p:cNvSpPr>
          <p:nvPr/>
        </p:nvSpPr>
        <p:spPr bwMode="auto">
          <a:xfrm>
            <a:off x="1752600" y="3200400"/>
            <a:ext cx="1524000" cy="854075"/>
          </a:xfrm>
          <a:prstGeom prst="homePlate">
            <a:avLst>
              <a:gd name="adj" fmla="val 7509"/>
            </a:avLst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6350">
            <a:noFill/>
            <a:miter lim="800000"/>
          </a:ln>
          <a:effectLst>
            <a:outerShdw dist="35921" dir="2700000" algn="ctr" rotWithShape="0">
              <a:schemeClr val="hlink"/>
            </a:outerShdw>
          </a:effectLst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4237" name="AutoShape 29"/>
          <p:cNvSpPr>
            <a:spLocks noChangeArrowheads="1"/>
          </p:cNvSpPr>
          <p:nvPr/>
        </p:nvSpPr>
        <p:spPr bwMode="auto">
          <a:xfrm>
            <a:off x="4572000" y="2057400"/>
            <a:ext cx="1524000" cy="838200"/>
          </a:xfrm>
          <a:prstGeom prst="homePlate">
            <a:avLst>
              <a:gd name="adj" fmla="val 7652"/>
            </a:avLst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6350">
            <a:noFill/>
            <a:miter lim="800000"/>
          </a:ln>
          <a:effectLst>
            <a:outerShdw dist="35921" dir="2700000" algn="ctr" rotWithShape="0">
              <a:schemeClr val="hlink"/>
            </a:outerShdw>
          </a:effectLst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4236" name="AutoShape 28"/>
          <p:cNvSpPr>
            <a:spLocks noChangeArrowheads="1"/>
          </p:cNvSpPr>
          <p:nvPr/>
        </p:nvSpPr>
        <p:spPr bwMode="auto">
          <a:xfrm>
            <a:off x="2971800" y="2052638"/>
            <a:ext cx="1447800" cy="838200"/>
          </a:xfrm>
          <a:prstGeom prst="homePlate">
            <a:avLst>
              <a:gd name="adj" fmla="val 7269"/>
            </a:avLst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6350">
            <a:noFill/>
            <a:miter lim="800000"/>
          </a:ln>
          <a:effectLst>
            <a:outerShdw dist="35921" dir="2700000" algn="ctr" rotWithShape="0">
              <a:schemeClr val="hlink"/>
            </a:outerShdw>
          </a:effectLst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4235" name="AutoShape 27"/>
          <p:cNvSpPr>
            <a:spLocks noChangeArrowheads="1"/>
          </p:cNvSpPr>
          <p:nvPr/>
        </p:nvSpPr>
        <p:spPr bwMode="auto">
          <a:xfrm>
            <a:off x="1066800" y="2057400"/>
            <a:ext cx="1689100" cy="838200"/>
          </a:xfrm>
          <a:prstGeom prst="homePlate">
            <a:avLst>
              <a:gd name="adj" fmla="val 8480"/>
            </a:avLst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6350">
            <a:noFill/>
            <a:miter lim="800000"/>
          </a:ln>
          <a:effectLst>
            <a:outerShdw dist="35921" dir="2700000" algn="ctr" rotWithShape="0">
              <a:schemeClr val="hlink"/>
            </a:outerShdw>
          </a:effectLst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1753" name="Text Box 6"/>
          <p:cNvSpPr txBox="1"/>
          <p:nvPr/>
        </p:nvSpPr>
        <p:spPr>
          <a:xfrm>
            <a:off x="3011488" y="2251075"/>
            <a:ext cx="1376362" cy="54927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 anchorCtr="0">
            <a:spAutoFit/>
          </a:bodyPr>
          <a:p>
            <a:pPr algn="ctr" eaLnBrk="0" hangingPunct="0"/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绩效诊断和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  <a:p>
            <a:pPr algn="ctr" eaLnBrk="0" hangingPunct="0"/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分析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1754" name="Text Box 8"/>
          <p:cNvSpPr txBox="1"/>
          <p:nvPr/>
        </p:nvSpPr>
        <p:spPr>
          <a:xfrm>
            <a:off x="1143000" y="2133600"/>
            <a:ext cx="1565275" cy="65722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 anchorCtr="0">
            <a:spAutoFit/>
          </a:bodyPr>
          <a:p>
            <a:pPr algn="ctr" eaLnBrk="0" hangingPunct="0">
              <a:lnSpc>
                <a:spcPct val="80000"/>
              </a:lnSpc>
            </a:pPr>
            <a:r>
              <a:rPr lang="zh-CN" altLang="en-US" b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分析员工绩效考核结果，找出所在问题</a:t>
            </a:r>
            <a:endParaRPr lang="zh-CN" altLang="en-US" b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1755" name="Text Box 10"/>
          <p:cNvSpPr txBox="1"/>
          <p:nvPr/>
        </p:nvSpPr>
        <p:spPr>
          <a:xfrm>
            <a:off x="4603750" y="2222500"/>
            <a:ext cx="1501775" cy="54927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 anchorCtr="0">
            <a:spAutoFit/>
          </a:bodyPr>
          <a:p>
            <a:pPr algn="ctr" eaLnBrk="0" hangingPunct="0"/>
            <a:r>
              <a:rPr lang="zh-CN" altLang="en-US" b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组建绩效改进部门</a:t>
            </a:r>
            <a:endParaRPr lang="zh-CN" altLang="en-US" b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1756" name="Text Box 12"/>
          <p:cNvSpPr txBox="1"/>
          <p:nvPr/>
        </p:nvSpPr>
        <p:spPr>
          <a:xfrm>
            <a:off x="1860550" y="3360738"/>
            <a:ext cx="1349375" cy="54927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 anchorCtr="0">
            <a:spAutoFit/>
          </a:bodyPr>
          <a:p>
            <a:pPr algn="ctr" eaLnBrk="0" hangingPunct="0"/>
            <a:r>
              <a:rPr lang="zh-CN" altLang="en-US" b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选择绩效改进工具</a:t>
            </a:r>
            <a:endParaRPr lang="zh-CN" altLang="en-US" b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1757" name="Rectangle 13"/>
          <p:cNvSpPr/>
          <p:nvPr/>
        </p:nvSpPr>
        <p:spPr>
          <a:xfrm>
            <a:off x="1003300" y="1989138"/>
            <a:ext cx="225425" cy="225425"/>
          </a:xfrm>
          <a:prstGeom prst="rect">
            <a:avLst/>
          </a:prstGeom>
          <a:solidFill>
            <a:schemeClr val="folHlink"/>
          </a:solidFill>
          <a:ln w="6350">
            <a:noFill/>
          </a:ln>
        </p:spPr>
        <p:txBody>
          <a:bodyPr lIns="0" tIns="0" rIns="0" bIns="0" anchor="ctr" anchorCtr="1"/>
          <a:p>
            <a:pPr algn="ctr" eaLnBrk="0" hangingPunct="0"/>
            <a:r>
              <a:rPr lang="en-US" altLang="zh-CN" sz="12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endParaRPr lang="en-US" altLang="zh-CN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1758" name="Rectangle 14"/>
          <p:cNvSpPr/>
          <p:nvPr/>
        </p:nvSpPr>
        <p:spPr>
          <a:xfrm>
            <a:off x="2927350" y="1989138"/>
            <a:ext cx="225425" cy="225425"/>
          </a:xfrm>
          <a:prstGeom prst="rect">
            <a:avLst/>
          </a:prstGeom>
          <a:solidFill>
            <a:schemeClr val="folHlink"/>
          </a:solidFill>
          <a:ln w="6350">
            <a:noFill/>
          </a:ln>
        </p:spPr>
        <p:txBody>
          <a:bodyPr lIns="0" tIns="0" rIns="0" bIns="0" anchor="ctr" anchorCtr="1"/>
          <a:p>
            <a:pPr algn="ctr" eaLnBrk="0" hangingPunct="0"/>
            <a:r>
              <a:rPr lang="en-US" altLang="zh-CN" sz="12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endParaRPr lang="en-US" altLang="zh-CN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1759" name="Rectangle 15"/>
          <p:cNvSpPr/>
          <p:nvPr/>
        </p:nvSpPr>
        <p:spPr>
          <a:xfrm>
            <a:off x="4421188" y="1989138"/>
            <a:ext cx="227012" cy="225425"/>
          </a:xfrm>
          <a:prstGeom prst="rect">
            <a:avLst/>
          </a:prstGeom>
          <a:solidFill>
            <a:schemeClr val="folHlink"/>
          </a:solidFill>
          <a:ln w="6350">
            <a:noFill/>
          </a:ln>
        </p:spPr>
        <p:txBody>
          <a:bodyPr lIns="0" tIns="0" rIns="0" bIns="0" anchor="ctr" anchorCtr="1"/>
          <a:p>
            <a:pPr algn="ctr" eaLnBrk="0" hangingPunct="0"/>
            <a:r>
              <a:rPr lang="en-US" altLang="zh-CN" sz="12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3</a:t>
            </a:r>
            <a:endParaRPr lang="en-US" altLang="zh-CN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1760" name="Rectangle 16"/>
          <p:cNvSpPr/>
          <p:nvPr/>
        </p:nvSpPr>
        <p:spPr>
          <a:xfrm>
            <a:off x="1579563" y="3140075"/>
            <a:ext cx="225425" cy="225425"/>
          </a:xfrm>
          <a:prstGeom prst="rect">
            <a:avLst/>
          </a:prstGeom>
          <a:solidFill>
            <a:schemeClr val="folHlink"/>
          </a:solidFill>
          <a:ln w="6350">
            <a:noFill/>
          </a:ln>
        </p:spPr>
        <p:txBody>
          <a:bodyPr lIns="0" tIns="0" rIns="0" bIns="0" anchor="ctr" anchorCtr="1"/>
          <a:p>
            <a:pPr algn="ctr" eaLnBrk="0" hangingPunct="0"/>
            <a:r>
              <a:rPr lang="en-US" altLang="zh-CN" sz="12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4</a:t>
            </a:r>
            <a:endParaRPr lang="en-US" altLang="zh-CN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1761" name="Text Box 18"/>
          <p:cNvSpPr txBox="1"/>
          <p:nvPr/>
        </p:nvSpPr>
        <p:spPr>
          <a:xfrm>
            <a:off x="3594100" y="3386138"/>
            <a:ext cx="1462088" cy="54927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 anchorCtr="0">
            <a:spAutoFit/>
          </a:bodyPr>
          <a:p>
            <a:pPr eaLnBrk="0" hangingPunct="0"/>
            <a:r>
              <a:rPr lang="zh-CN" altLang="en-US" b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选择和实施绩效改进方案</a:t>
            </a:r>
            <a:endParaRPr lang="zh-CN" altLang="en-US" b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1762" name="Text Box 20"/>
          <p:cNvSpPr txBox="1"/>
          <p:nvPr/>
        </p:nvSpPr>
        <p:spPr>
          <a:xfrm>
            <a:off x="5310188" y="3382963"/>
            <a:ext cx="1350962" cy="54927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 anchorCtr="0">
            <a:spAutoFit/>
          </a:bodyPr>
          <a:p>
            <a:pPr algn="ctr" eaLnBrk="0" hangingPunct="0"/>
            <a:r>
              <a:rPr lang="zh-CN" altLang="en-US" b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进行变革</a:t>
            </a:r>
            <a:endParaRPr lang="zh-CN" altLang="en-US" b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0" hangingPunct="0"/>
            <a:r>
              <a:rPr lang="zh-CN" altLang="en-US" b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管理</a:t>
            </a:r>
            <a:endParaRPr lang="zh-CN" altLang="en-US" b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1763" name="Rectangle 21"/>
          <p:cNvSpPr/>
          <p:nvPr/>
        </p:nvSpPr>
        <p:spPr>
          <a:xfrm>
            <a:off x="3306763" y="3140075"/>
            <a:ext cx="225425" cy="225425"/>
          </a:xfrm>
          <a:prstGeom prst="rect">
            <a:avLst/>
          </a:prstGeom>
          <a:solidFill>
            <a:schemeClr val="folHlink"/>
          </a:solidFill>
          <a:ln w="6350">
            <a:noFill/>
          </a:ln>
        </p:spPr>
        <p:txBody>
          <a:bodyPr lIns="0" tIns="0" rIns="0" bIns="0" anchor="ctr" anchorCtr="1"/>
          <a:p>
            <a:pPr algn="ctr" eaLnBrk="0" hangingPunct="0"/>
            <a:r>
              <a:rPr lang="en-US" altLang="zh-CN" sz="12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5</a:t>
            </a:r>
            <a:endParaRPr lang="en-US" altLang="zh-CN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1764" name="Rectangle 22"/>
          <p:cNvSpPr/>
          <p:nvPr/>
        </p:nvSpPr>
        <p:spPr>
          <a:xfrm>
            <a:off x="5035550" y="3140075"/>
            <a:ext cx="225425" cy="225425"/>
          </a:xfrm>
          <a:prstGeom prst="rect">
            <a:avLst/>
          </a:prstGeom>
          <a:solidFill>
            <a:schemeClr val="folHlink"/>
          </a:solidFill>
          <a:ln w="6350">
            <a:noFill/>
          </a:ln>
        </p:spPr>
        <p:txBody>
          <a:bodyPr lIns="0" tIns="0" rIns="0" bIns="0" anchor="ctr" anchorCtr="1"/>
          <a:p>
            <a:pPr algn="ctr" eaLnBrk="0" hangingPunct="0"/>
            <a:r>
              <a:rPr lang="en-US" altLang="zh-CN" sz="12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6</a:t>
            </a:r>
            <a:endParaRPr lang="en-US" altLang="zh-CN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1765" name="Rectangle 23"/>
          <p:cNvSpPr/>
          <p:nvPr/>
        </p:nvSpPr>
        <p:spPr>
          <a:xfrm>
            <a:off x="6762750" y="3140075"/>
            <a:ext cx="227013" cy="225425"/>
          </a:xfrm>
          <a:prstGeom prst="rect">
            <a:avLst/>
          </a:prstGeom>
          <a:solidFill>
            <a:schemeClr val="folHlink"/>
          </a:solidFill>
          <a:ln w="6350">
            <a:noFill/>
          </a:ln>
        </p:spPr>
        <p:txBody>
          <a:bodyPr lIns="0" tIns="0" rIns="0" bIns="0" anchor="ctr" anchorCtr="1"/>
          <a:p>
            <a:pPr algn="ctr" eaLnBrk="0" hangingPunct="0"/>
            <a:r>
              <a:rPr lang="en-US" altLang="zh-CN" sz="12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7</a:t>
            </a:r>
            <a:endParaRPr lang="en-US" altLang="zh-CN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1766" name="Text Box 24"/>
          <p:cNvSpPr txBox="1"/>
          <p:nvPr/>
        </p:nvSpPr>
        <p:spPr>
          <a:xfrm>
            <a:off x="7024688" y="3370263"/>
            <a:ext cx="1349375" cy="54927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 anchorCtr="0">
            <a:spAutoFit/>
          </a:bodyPr>
          <a:p>
            <a:pPr algn="ctr" eaLnBrk="0" hangingPunct="0"/>
            <a:r>
              <a:rPr lang="zh-CN" altLang="en-US" b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绩效改进结果评估</a:t>
            </a:r>
            <a:endParaRPr lang="zh-CN" altLang="en-US" b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1767" name="Line 60"/>
          <p:cNvSpPr/>
          <p:nvPr/>
        </p:nvSpPr>
        <p:spPr>
          <a:xfrm>
            <a:off x="2700338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68" name="Rectangle 26"/>
          <p:cNvSpPr/>
          <p:nvPr/>
        </p:nvSpPr>
        <p:spPr>
          <a:xfrm>
            <a:off x="5486400" y="152400"/>
            <a:ext cx="3200400" cy="6048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3200" dirty="0">
                <a:solidFill>
                  <a:schemeClr val="tx2"/>
                </a:solidFill>
                <a:latin typeface="Arial" panose="020B0604020202020204" pitchFamily="34" charset="0"/>
                <a:ea typeface="黑体" pitchFamily="2" charset="-122"/>
              </a:rPr>
              <a:t>1</a:t>
            </a:r>
            <a:r>
              <a:rPr lang="zh-CN" altLang="en-US" sz="3200" dirty="0">
                <a:solidFill>
                  <a:schemeClr val="tx2"/>
                </a:solidFill>
                <a:latin typeface="Arial" panose="020B0604020202020204" pitchFamily="34" charset="0"/>
                <a:ea typeface="黑体" pitchFamily="2" charset="-122"/>
              </a:rPr>
              <a:t>改进程序</a:t>
            </a:r>
            <a:endParaRPr lang="zh-CN" altLang="en-US" sz="3200" dirty="0">
              <a:solidFill>
                <a:schemeClr val="tx2"/>
              </a:solidFill>
              <a:latin typeface="Arial" panose="020B0604020202020204" pitchFamily="34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195" name="Oval 5"/>
          <p:cNvSpPr/>
          <p:nvPr/>
        </p:nvSpPr>
        <p:spPr>
          <a:xfrm>
            <a:off x="2919413" y="1747838"/>
            <a:ext cx="4248150" cy="3671887"/>
          </a:xfrm>
          <a:prstGeom prst="ellipse">
            <a:avLst/>
          </a:prstGeom>
          <a:noFill/>
          <a:ln w="38100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6" name="Rectangle 6"/>
          <p:cNvSpPr/>
          <p:nvPr/>
        </p:nvSpPr>
        <p:spPr>
          <a:xfrm>
            <a:off x="5051425" y="2997200"/>
            <a:ext cx="641350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49580" indent="-449580">
              <a:lnSpc>
                <a:spcPct val="65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目标</a:t>
            </a:r>
            <a:endParaRPr lang="zh-CN" altLang="en-US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marL="449580" indent="-449580">
              <a:lnSpc>
                <a:spcPct val="65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管理</a:t>
            </a:r>
            <a:endParaRPr lang="zh-CN" altLang="en-US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197" name="Rectangle 7"/>
          <p:cNvSpPr/>
          <p:nvPr/>
        </p:nvSpPr>
        <p:spPr>
          <a:xfrm>
            <a:off x="2627313" y="2278063"/>
            <a:ext cx="641350" cy="5857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49580" indent="-449580">
              <a:lnSpc>
                <a:spcPct val="65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目标</a:t>
            </a:r>
            <a:endParaRPr lang="zh-CN" altLang="en-US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marL="449580" indent="-449580">
              <a:lnSpc>
                <a:spcPct val="65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管理</a:t>
            </a:r>
            <a:endParaRPr lang="zh-CN" altLang="en-US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8198" name="Picture 8" descr="circuler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5088" y="2411413"/>
            <a:ext cx="2309812" cy="2289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9" name="Arc 9"/>
          <p:cNvSpPr/>
          <p:nvPr/>
        </p:nvSpPr>
        <p:spPr>
          <a:xfrm rot="5400000" flipH="1" flipV="1">
            <a:off x="3327400" y="2970213"/>
            <a:ext cx="2279650" cy="1174750"/>
          </a:xfrm>
          <a:custGeom>
            <a:avLst/>
            <a:gdLst>
              <a:gd name="txL" fmla="*/ 0 w 43192"/>
              <a:gd name="txT" fmla="*/ 0 h 21809"/>
              <a:gd name="txR" fmla="*/ 43192 w 43192"/>
              <a:gd name="txB" fmla="*/ 21809 h 21809"/>
            </a:gdLst>
            <a:ahLst/>
            <a:cxnLst>
              <a:cxn ang="0">
                <a:pos x="0" y="60933974"/>
              </a:cxn>
              <a:cxn ang="0">
                <a:pos x="120315832" y="63278356"/>
              </a:cxn>
              <a:cxn ang="0">
                <a:pos x="60148205" y="62671939"/>
              </a:cxn>
            </a:cxnLst>
            <a:rect l="txL" t="txT" r="txR" b="txB"/>
            <a:pathLst>
              <a:path w="43192" h="21809" fill="none">
                <a:moveTo>
                  <a:pt x="0" y="21001"/>
                </a:moveTo>
                <a:cubicBezTo>
                  <a:pt x="324" y="9309"/>
                  <a:pt x="9895" y="-1"/>
                  <a:pt x="21592" y="0"/>
                </a:cubicBezTo>
                <a:cubicBezTo>
                  <a:pt x="33521" y="0"/>
                  <a:pt x="43192" y="9670"/>
                  <a:pt x="43192" y="21600"/>
                </a:cubicBezTo>
                <a:cubicBezTo>
                  <a:pt x="43192" y="21669"/>
                  <a:pt x="43191" y="21739"/>
                  <a:pt x="43190" y="21808"/>
                </a:cubicBezTo>
              </a:path>
              <a:path w="43192" h="21809" stroke="0">
                <a:moveTo>
                  <a:pt x="0" y="21001"/>
                </a:moveTo>
                <a:cubicBezTo>
                  <a:pt x="324" y="9309"/>
                  <a:pt x="9895" y="-1"/>
                  <a:pt x="21592" y="0"/>
                </a:cubicBezTo>
                <a:cubicBezTo>
                  <a:pt x="33521" y="0"/>
                  <a:pt x="43192" y="9670"/>
                  <a:pt x="43192" y="21600"/>
                </a:cubicBezTo>
                <a:cubicBezTo>
                  <a:pt x="43192" y="21669"/>
                  <a:pt x="43191" y="21739"/>
                  <a:pt x="43190" y="21808"/>
                </a:cubicBezTo>
                <a:lnTo>
                  <a:pt x="21592" y="21600"/>
                </a:lnTo>
                <a:close/>
              </a:path>
            </a:pathLst>
          </a:custGeom>
          <a:solidFill>
            <a:schemeClr val="folHlink">
              <a:alpha val="85881"/>
            </a:schemeClr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200" name="Arc 10"/>
          <p:cNvSpPr/>
          <p:nvPr/>
        </p:nvSpPr>
        <p:spPr>
          <a:xfrm rot="-5109568" flipH="1" flipV="1">
            <a:off x="4427538" y="2986088"/>
            <a:ext cx="2279650" cy="1230312"/>
          </a:xfrm>
          <a:custGeom>
            <a:avLst/>
            <a:gdLst>
              <a:gd name="txL" fmla="*/ 0 w 43180"/>
              <a:gd name="txT" fmla="*/ 0 h 23297"/>
              <a:gd name="txR" fmla="*/ 43180 w 43180"/>
              <a:gd name="txB" fmla="*/ 23297 h 23297"/>
            </a:gdLst>
            <a:ahLst/>
            <a:cxnLst>
              <a:cxn ang="0">
                <a:pos x="186733" y="64972751"/>
              </a:cxn>
              <a:cxn ang="0">
                <a:pos x="120352120" y="57643580"/>
              </a:cxn>
              <a:cxn ang="0">
                <a:pos x="60203935" y="60240032"/>
              </a:cxn>
            </a:cxnLst>
            <a:rect l="txL" t="txT" r="txR" b="txB"/>
            <a:pathLst>
              <a:path w="43180" h="23297" fill="none">
                <a:moveTo>
                  <a:pt x="66" y="23297"/>
                </a:moveTo>
                <a:cubicBezTo>
                  <a:pt x="22" y="22732"/>
                  <a:pt x="0" y="2216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167" y="-1"/>
                  <a:pt x="42681" y="9112"/>
                  <a:pt x="43179" y="20669"/>
                </a:cubicBezTo>
              </a:path>
              <a:path w="43180" h="23297" stroke="0">
                <a:moveTo>
                  <a:pt x="66" y="23297"/>
                </a:moveTo>
                <a:cubicBezTo>
                  <a:pt x="22" y="22732"/>
                  <a:pt x="0" y="2216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167" y="-1"/>
                  <a:pt x="42681" y="9112"/>
                  <a:pt x="43179" y="20669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alpha val="98822"/>
            </a:schemeClr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8201" name="Group 11"/>
          <p:cNvGrpSpPr/>
          <p:nvPr/>
        </p:nvGrpSpPr>
        <p:grpSpPr>
          <a:xfrm rot="-3733502" flipH="1" flipV="1">
            <a:off x="4545013" y="3959225"/>
            <a:ext cx="2005012" cy="485775"/>
            <a:chOff x="2532" y="1051"/>
            <a:chExt cx="893" cy="246"/>
          </a:xfrm>
        </p:grpSpPr>
        <p:grpSp>
          <p:nvGrpSpPr>
            <p:cNvPr id="8240" name="Group 12"/>
            <p:cNvGrpSpPr/>
            <p:nvPr/>
          </p:nvGrpSpPr>
          <p:grpSpPr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8246" name="AutoShape 13"/>
              <p:cNvSpPr/>
              <p:nvPr/>
            </p:nvSpPr>
            <p:spPr>
              <a:xfrm rot="5263130">
                <a:off x="1859" y="2273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22"/>
                </a:srgbClr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47" name="AutoShape 14"/>
              <p:cNvSpPr/>
              <p:nvPr/>
            </p:nvSpPr>
            <p:spPr>
              <a:xfrm rot="6078281">
                <a:off x="1995" y="2273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22"/>
                </a:srgbClr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48" name="AutoShape 15"/>
              <p:cNvSpPr/>
              <p:nvPr/>
            </p:nvSpPr>
            <p:spPr>
              <a:xfrm rot="6373927">
                <a:off x="2071" y="2295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22"/>
                </a:srgbClr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49" name="AutoShape 16"/>
              <p:cNvSpPr/>
              <p:nvPr/>
            </p:nvSpPr>
            <p:spPr>
              <a:xfrm rot="6906312">
                <a:off x="2161" y="2325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22"/>
                </a:srgbClr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41" name="Group 17"/>
            <p:cNvGrpSpPr/>
            <p:nvPr/>
          </p:nvGrpSpPr>
          <p:grpSpPr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8242" name="AutoShape 18"/>
              <p:cNvSpPr/>
              <p:nvPr/>
            </p:nvSpPr>
            <p:spPr>
              <a:xfrm rot="5263130">
                <a:off x="1859" y="2273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22"/>
                </a:srgbClr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43" name="AutoShape 19"/>
              <p:cNvSpPr/>
              <p:nvPr/>
            </p:nvSpPr>
            <p:spPr>
              <a:xfrm rot="6078281">
                <a:off x="1995" y="2273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22"/>
                </a:srgbClr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44" name="AutoShape 20"/>
              <p:cNvSpPr/>
              <p:nvPr/>
            </p:nvSpPr>
            <p:spPr>
              <a:xfrm rot="6373927">
                <a:off x="2071" y="2295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22"/>
                </a:srgbClr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45" name="AutoShape 21"/>
              <p:cNvSpPr/>
              <p:nvPr/>
            </p:nvSpPr>
            <p:spPr>
              <a:xfrm rot="6906312">
                <a:off x="2161" y="2325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22"/>
                </a:srgbClr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202" name="Line 22"/>
          <p:cNvSpPr/>
          <p:nvPr/>
        </p:nvSpPr>
        <p:spPr>
          <a:xfrm>
            <a:off x="3656013" y="2825750"/>
            <a:ext cx="342900" cy="107950"/>
          </a:xfrm>
          <a:prstGeom prst="line">
            <a:avLst/>
          </a:prstGeom>
          <a:ln w="76200" cap="flat" cmpd="sng">
            <a:solidFill>
              <a:srgbClr val="C0C0C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3" name="Line 23"/>
          <p:cNvSpPr/>
          <p:nvPr/>
        </p:nvSpPr>
        <p:spPr>
          <a:xfrm flipV="1">
            <a:off x="3968750" y="4548188"/>
            <a:ext cx="247650" cy="190500"/>
          </a:xfrm>
          <a:prstGeom prst="line">
            <a:avLst/>
          </a:prstGeom>
          <a:ln w="76200" cap="flat" cmpd="sng">
            <a:solidFill>
              <a:srgbClr val="C0C0C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4" name="Line 24"/>
          <p:cNvSpPr/>
          <p:nvPr/>
        </p:nvSpPr>
        <p:spPr>
          <a:xfrm rot="2103433" flipV="1">
            <a:off x="3533775" y="3756025"/>
            <a:ext cx="249238" cy="190500"/>
          </a:xfrm>
          <a:prstGeom prst="line">
            <a:avLst/>
          </a:prstGeom>
          <a:ln w="76200" cap="flat" cmpd="sng">
            <a:solidFill>
              <a:srgbClr val="C0C0C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5" name="Line 25"/>
          <p:cNvSpPr/>
          <p:nvPr/>
        </p:nvSpPr>
        <p:spPr>
          <a:xfrm rot="4384254" flipV="1">
            <a:off x="4384675" y="2170113"/>
            <a:ext cx="376238" cy="19050"/>
          </a:xfrm>
          <a:prstGeom prst="line">
            <a:avLst/>
          </a:prstGeom>
          <a:ln w="76200" cap="flat" cmpd="sng">
            <a:solidFill>
              <a:srgbClr val="C0C0C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6" name="Line 26"/>
          <p:cNvSpPr/>
          <p:nvPr/>
        </p:nvSpPr>
        <p:spPr>
          <a:xfrm rot="120645" flipH="1">
            <a:off x="5635625" y="2019300"/>
            <a:ext cx="171450" cy="342900"/>
          </a:xfrm>
          <a:prstGeom prst="line">
            <a:avLst/>
          </a:prstGeom>
          <a:ln w="76200" cap="flat" cmpd="sng">
            <a:solidFill>
              <a:srgbClr val="C0C0C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31" name="AutoShape 27"/>
          <p:cNvSpPr>
            <a:spLocks noChangeArrowheads="1"/>
          </p:cNvSpPr>
          <p:nvPr/>
        </p:nvSpPr>
        <p:spPr bwMode="gray">
          <a:xfrm>
            <a:off x="2203450" y="2365375"/>
            <a:ext cx="1384300" cy="677863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57150" algn="ctr">
            <a:noFill/>
            <a:rou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7132" name="AutoShape 28"/>
          <p:cNvSpPr>
            <a:spLocks noChangeArrowheads="1"/>
          </p:cNvSpPr>
          <p:nvPr/>
        </p:nvSpPr>
        <p:spPr bwMode="gray">
          <a:xfrm>
            <a:off x="2236788" y="2405063"/>
            <a:ext cx="1301750" cy="587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>
                  <a:alpha val="70000"/>
                </a:schemeClr>
              </a:gs>
              <a:gs pos="100000">
                <a:schemeClr val="folHlink">
                  <a:gamma/>
                  <a:shade val="84706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7133" name="AutoShape 29"/>
          <p:cNvSpPr>
            <a:spLocks noChangeArrowheads="1"/>
          </p:cNvSpPr>
          <p:nvPr/>
        </p:nvSpPr>
        <p:spPr bwMode="gray">
          <a:xfrm flipH="1">
            <a:off x="3810000" y="1243013"/>
            <a:ext cx="1382713" cy="67786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 w="57150" algn="ctr">
            <a:noFill/>
            <a:rou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10" name="AutoShape 30"/>
          <p:cNvSpPr/>
          <p:nvPr/>
        </p:nvSpPr>
        <p:spPr>
          <a:xfrm flipH="1">
            <a:off x="3846513" y="1281113"/>
            <a:ext cx="1300162" cy="587375"/>
          </a:xfrm>
          <a:prstGeom prst="roundRect">
            <a:avLst>
              <a:gd name="adj" fmla="val 50000"/>
            </a:avLst>
          </a:prstGeom>
          <a:solidFill>
            <a:schemeClr val="bg1">
              <a:alpha val="96077"/>
            </a:schemeClr>
          </a:solidFill>
          <a:ln w="19050" cap="flat" cmpd="sng">
            <a:solidFill>
              <a:srgbClr val="F8F8F8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marL="449580" indent="-449580" algn="ctr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endParaRPr lang="zh-CN" altLang="zh-CN" b="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211" name="Rectangle 31"/>
          <p:cNvSpPr/>
          <p:nvPr/>
        </p:nvSpPr>
        <p:spPr>
          <a:xfrm>
            <a:off x="2425700" y="2538413"/>
            <a:ext cx="9937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/>
            <a:r>
              <a:rPr lang="en-US" altLang="zh-CN" sz="1400" dirty="0">
                <a:solidFill>
                  <a:srgbClr val="1C1C1C"/>
                </a:solidFill>
                <a:latin typeface="华文细黑" pitchFamily="2" charset="-122"/>
                <a:ea typeface="华文细黑" pitchFamily="2" charset="-122"/>
              </a:rPr>
              <a:t>8</a:t>
            </a:r>
            <a:r>
              <a:rPr lang="zh-CN" altLang="en-US" sz="1400" dirty="0">
                <a:solidFill>
                  <a:srgbClr val="1C1C1C"/>
                </a:solidFill>
                <a:latin typeface="华文细黑" pitchFamily="2" charset="-122"/>
                <a:ea typeface="华文细黑" pitchFamily="2" charset="-122"/>
              </a:rPr>
              <a:t>绩效应用</a:t>
            </a:r>
            <a:endParaRPr lang="zh-CN" altLang="en-US" sz="1400" dirty="0">
              <a:solidFill>
                <a:srgbClr val="1C1C1C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7136" name="AutoShape 32"/>
          <p:cNvSpPr>
            <a:spLocks noChangeArrowheads="1"/>
          </p:cNvSpPr>
          <p:nvPr/>
        </p:nvSpPr>
        <p:spPr bwMode="gray">
          <a:xfrm>
            <a:off x="2047875" y="3517900"/>
            <a:ext cx="1384300" cy="677863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57150" algn="ctr">
            <a:noFill/>
            <a:rou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7137" name="AutoShape 33"/>
          <p:cNvSpPr>
            <a:spLocks noChangeArrowheads="1"/>
          </p:cNvSpPr>
          <p:nvPr/>
        </p:nvSpPr>
        <p:spPr bwMode="gray">
          <a:xfrm>
            <a:off x="2081213" y="3557588"/>
            <a:ext cx="1301750" cy="587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>
                  <a:alpha val="70000"/>
                </a:schemeClr>
              </a:gs>
              <a:gs pos="100000">
                <a:schemeClr val="folHlink">
                  <a:gamma/>
                  <a:shade val="84706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7138" name="AutoShape 34"/>
          <p:cNvSpPr>
            <a:spLocks noChangeArrowheads="1"/>
          </p:cNvSpPr>
          <p:nvPr/>
        </p:nvSpPr>
        <p:spPr bwMode="gray">
          <a:xfrm>
            <a:off x="2584450" y="4597400"/>
            <a:ext cx="1384300" cy="677863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57150" algn="ctr">
            <a:noFill/>
            <a:rou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7139" name="AutoShape 35"/>
          <p:cNvSpPr>
            <a:spLocks noChangeArrowheads="1"/>
          </p:cNvSpPr>
          <p:nvPr/>
        </p:nvSpPr>
        <p:spPr bwMode="gray">
          <a:xfrm>
            <a:off x="2617788" y="4637088"/>
            <a:ext cx="1301750" cy="587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>
                  <a:alpha val="70000"/>
                </a:schemeClr>
              </a:gs>
              <a:gs pos="100000">
                <a:schemeClr val="folHlink">
                  <a:gamma/>
                  <a:shade val="84706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7140" name="AutoShape 36"/>
          <p:cNvSpPr>
            <a:spLocks noChangeArrowheads="1"/>
          </p:cNvSpPr>
          <p:nvPr/>
        </p:nvSpPr>
        <p:spPr bwMode="gray">
          <a:xfrm>
            <a:off x="4719638" y="4948238"/>
            <a:ext cx="1384300" cy="677863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57150" algn="ctr">
            <a:noFill/>
            <a:rou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7141" name="AutoShape 37"/>
          <p:cNvSpPr>
            <a:spLocks noChangeArrowheads="1"/>
          </p:cNvSpPr>
          <p:nvPr/>
        </p:nvSpPr>
        <p:spPr bwMode="gray">
          <a:xfrm>
            <a:off x="4752975" y="4987925"/>
            <a:ext cx="1301750" cy="587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>
                  <a:alpha val="70000"/>
                </a:schemeClr>
              </a:gs>
              <a:gs pos="100000">
                <a:schemeClr val="folHlink">
                  <a:gamma/>
                  <a:shade val="84706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18" name="Rectangle 38"/>
          <p:cNvSpPr/>
          <p:nvPr/>
        </p:nvSpPr>
        <p:spPr>
          <a:xfrm>
            <a:off x="3811588" y="1423988"/>
            <a:ext cx="142716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/>
            <a:r>
              <a:rPr lang="en-US" altLang="zh-CN" sz="1400" dirty="0">
                <a:solidFill>
                  <a:srgbClr val="1C1C1C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400" dirty="0">
                <a:solidFill>
                  <a:srgbClr val="1C1C1C"/>
                </a:solidFill>
                <a:latin typeface="华文细黑" pitchFamily="2" charset="-122"/>
                <a:ea typeface="华文细黑" pitchFamily="2" charset="-122"/>
              </a:rPr>
              <a:t>战略目标</a:t>
            </a:r>
            <a:r>
              <a:rPr lang="en-US" altLang="zh-CN" sz="1400" dirty="0">
                <a:solidFill>
                  <a:srgbClr val="1C1C1C"/>
                </a:solidFill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1400" dirty="0">
                <a:solidFill>
                  <a:srgbClr val="1C1C1C"/>
                </a:solidFill>
                <a:latin typeface="华文细黑" pitchFamily="2" charset="-122"/>
                <a:ea typeface="华文细黑" pitchFamily="2" charset="-122"/>
              </a:rPr>
              <a:t>规划</a:t>
            </a:r>
            <a:endParaRPr lang="zh-CN" altLang="en-US" sz="1400" dirty="0">
              <a:solidFill>
                <a:srgbClr val="1C1C1C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7143" name="AutoShape 39"/>
          <p:cNvSpPr>
            <a:spLocks noChangeArrowheads="1"/>
          </p:cNvSpPr>
          <p:nvPr/>
        </p:nvSpPr>
        <p:spPr bwMode="gray">
          <a:xfrm flipH="1">
            <a:off x="5830888" y="1371600"/>
            <a:ext cx="1382713" cy="67786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 w="57150" algn="ctr">
            <a:noFill/>
            <a:rou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20" name="AutoShape 40"/>
          <p:cNvSpPr/>
          <p:nvPr/>
        </p:nvSpPr>
        <p:spPr>
          <a:xfrm flipH="1">
            <a:off x="5849938" y="1431925"/>
            <a:ext cx="1300162" cy="587375"/>
          </a:xfrm>
          <a:prstGeom prst="roundRect">
            <a:avLst>
              <a:gd name="adj" fmla="val 50000"/>
            </a:avLst>
          </a:prstGeom>
          <a:solidFill>
            <a:schemeClr val="bg1">
              <a:alpha val="96077"/>
            </a:schemeClr>
          </a:solidFill>
          <a:ln w="19050" cap="flat" cmpd="sng">
            <a:solidFill>
              <a:srgbClr val="F8F8F8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221" name="Rectangle 41"/>
          <p:cNvSpPr/>
          <p:nvPr/>
        </p:nvSpPr>
        <p:spPr>
          <a:xfrm>
            <a:off x="2166938" y="3640138"/>
            <a:ext cx="12255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/>
            <a:r>
              <a:rPr lang="en-US" altLang="zh-CN" dirty="0">
                <a:solidFill>
                  <a:srgbClr val="1C1C1C"/>
                </a:solidFill>
                <a:latin typeface="华文细黑" pitchFamily="2" charset="-122"/>
                <a:ea typeface="华文细黑" pitchFamily="2" charset="-122"/>
              </a:rPr>
              <a:t>7</a:t>
            </a:r>
            <a:r>
              <a:rPr lang="zh-CN" altLang="en-US" dirty="0">
                <a:solidFill>
                  <a:srgbClr val="1C1C1C"/>
                </a:solidFill>
                <a:latin typeface="华文细黑" pitchFamily="2" charset="-122"/>
                <a:ea typeface="华文细黑" pitchFamily="2" charset="-122"/>
              </a:rPr>
              <a:t>绩效面谈</a:t>
            </a:r>
            <a:endParaRPr lang="zh-CN" altLang="en-US" dirty="0">
              <a:solidFill>
                <a:srgbClr val="1C1C1C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7146" name="AutoShape 42"/>
          <p:cNvSpPr>
            <a:spLocks noChangeArrowheads="1"/>
          </p:cNvSpPr>
          <p:nvPr/>
        </p:nvSpPr>
        <p:spPr bwMode="gray">
          <a:xfrm flipH="1">
            <a:off x="6550025" y="3013075"/>
            <a:ext cx="1382713" cy="67786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 w="57150" algn="ctr">
            <a:noFill/>
            <a:rou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7147" name="AutoShape 43"/>
          <p:cNvSpPr>
            <a:spLocks noChangeArrowheads="1"/>
          </p:cNvSpPr>
          <p:nvPr/>
        </p:nvSpPr>
        <p:spPr bwMode="gray">
          <a:xfrm flipH="1">
            <a:off x="6586538" y="3051175"/>
            <a:ext cx="1300163" cy="587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alpha val="96001"/>
                </a:schemeClr>
              </a:gs>
              <a:gs pos="100000">
                <a:schemeClr val="accent1">
                  <a:gamma/>
                  <a:tint val="43922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24" name="Rectangle 44"/>
          <p:cNvSpPr/>
          <p:nvPr/>
        </p:nvSpPr>
        <p:spPr>
          <a:xfrm>
            <a:off x="2759075" y="4770438"/>
            <a:ext cx="9937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/>
            <a:r>
              <a:rPr lang="en-US" altLang="zh-CN" sz="1400" dirty="0">
                <a:solidFill>
                  <a:srgbClr val="1C1C1C"/>
                </a:solidFill>
                <a:latin typeface="华文细黑" pitchFamily="2" charset="-122"/>
                <a:ea typeface="华文细黑" pitchFamily="2" charset="-122"/>
              </a:rPr>
              <a:t>6</a:t>
            </a:r>
            <a:r>
              <a:rPr lang="zh-CN" altLang="en-US" sz="1400" dirty="0">
                <a:solidFill>
                  <a:srgbClr val="1C1C1C"/>
                </a:solidFill>
                <a:latin typeface="华文细黑" pitchFamily="2" charset="-122"/>
                <a:ea typeface="华文细黑" pitchFamily="2" charset="-122"/>
              </a:rPr>
              <a:t>绩效评估</a:t>
            </a:r>
            <a:endParaRPr lang="zh-CN" altLang="en-US" sz="1400" dirty="0">
              <a:solidFill>
                <a:srgbClr val="1C1C1C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225" name="Line 45"/>
          <p:cNvSpPr/>
          <p:nvPr/>
        </p:nvSpPr>
        <p:spPr>
          <a:xfrm rot="2147097" flipH="1">
            <a:off x="6159500" y="3259138"/>
            <a:ext cx="249238" cy="190500"/>
          </a:xfrm>
          <a:prstGeom prst="line">
            <a:avLst/>
          </a:prstGeom>
          <a:ln w="76200" cap="flat" cmpd="sng">
            <a:solidFill>
              <a:srgbClr val="C0C0C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26" name="Line 49"/>
          <p:cNvSpPr/>
          <p:nvPr/>
        </p:nvSpPr>
        <p:spPr>
          <a:xfrm rot="2147097" flipH="1">
            <a:off x="6159500" y="4267200"/>
            <a:ext cx="322263" cy="1588"/>
          </a:xfrm>
          <a:prstGeom prst="line">
            <a:avLst/>
          </a:prstGeom>
          <a:ln w="76200" cap="flat" cmpd="sng">
            <a:solidFill>
              <a:srgbClr val="C0C0C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27" name="Text Box 34"/>
          <p:cNvSpPr txBox="1"/>
          <p:nvPr/>
        </p:nvSpPr>
        <p:spPr>
          <a:xfrm>
            <a:off x="4359275" y="3333750"/>
            <a:ext cx="1439863" cy="21272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 anchorCtr="0">
            <a:spAutoFit/>
          </a:bodyPr>
          <a:p>
            <a:pPr algn="ctr" eaLnBrk="0" hangingPunct="0"/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绩效管理实施循环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7155" name="AutoShape 51"/>
          <p:cNvSpPr>
            <a:spLocks noChangeArrowheads="1"/>
          </p:cNvSpPr>
          <p:nvPr/>
        </p:nvSpPr>
        <p:spPr bwMode="gray">
          <a:xfrm flipH="1">
            <a:off x="6483350" y="4238625"/>
            <a:ext cx="1382713" cy="67786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 w="57150" algn="ctr">
            <a:noFill/>
            <a:rou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7156" name="AutoShape 52"/>
          <p:cNvSpPr>
            <a:spLocks noChangeArrowheads="1"/>
          </p:cNvSpPr>
          <p:nvPr/>
        </p:nvSpPr>
        <p:spPr bwMode="gray">
          <a:xfrm flipH="1">
            <a:off x="6519863" y="4276725"/>
            <a:ext cx="1300163" cy="587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>
                  <a:alpha val="70000"/>
                </a:schemeClr>
              </a:gs>
              <a:gs pos="100000">
                <a:schemeClr val="folHlink">
                  <a:gamma/>
                  <a:shade val="84706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30" name="Rectangle 53"/>
          <p:cNvSpPr/>
          <p:nvPr/>
        </p:nvSpPr>
        <p:spPr>
          <a:xfrm>
            <a:off x="4922838" y="5130800"/>
            <a:ext cx="9937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/>
            <a:r>
              <a:rPr lang="en-US" altLang="zh-CN" sz="1400" dirty="0">
                <a:solidFill>
                  <a:srgbClr val="1C1C1C"/>
                </a:solidFill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1400" dirty="0">
                <a:solidFill>
                  <a:srgbClr val="1C1C1C"/>
                </a:solidFill>
                <a:latin typeface="华文细黑" pitchFamily="2" charset="-122"/>
                <a:ea typeface="华文细黑" pitchFamily="2" charset="-122"/>
              </a:rPr>
              <a:t>绩效控制</a:t>
            </a:r>
            <a:endParaRPr lang="zh-CN" altLang="en-US" sz="1400" dirty="0">
              <a:solidFill>
                <a:srgbClr val="1C1C1C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231" name="Rectangle 54"/>
          <p:cNvSpPr/>
          <p:nvPr/>
        </p:nvSpPr>
        <p:spPr>
          <a:xfrm>
            <a:off x="6489700" y="4456113"/>
            <a:ext cx="13493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/>
            <a:r>
              <a:rPr lang="en-US" altLang="zh-CN" sz="1400" dirty="0">
                <a:solidFill>
                  <a:srgbClr val="1C1C1C"/>
                </a:solidFill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sz="1400" dirty="0">
                <a:solidFill>
                  <a:srgbClr val="1C1C1C"/>
                </a:solidFill>
                <a:latin typeface="华文细黑" pitchFamily="2" charset="-122"/>
                <a:ea typeface="华文细黑" pitchFamily="2" charset="-122"/>
              </a:rPr>
              <a:t>绩效目标确定</a:t>
            </a:r>
            <a:endParaRPr lang="zh-CN" altLang="en-US" sz="1400" dirty="0">
              <a:solidFill>
                <a:srgbClr val="1C1C1C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232" name="Rectangle 55"/>
          <p:cNvSpPr/>
          <p:nvPr/>
        </p:nvSpPr>
        <p:spPr>
          <a:xfrm>
            <a:off x="6611938" y="3041650"/>
            <a:ext cx="1250950" cy="517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/>
            <a:r>
              <a:rPr lang="en-US" altLang="zh-CN" sz="1400" dirty="0">
                <a:solidFill>
                  <a:srgbClr val="1C1C1C"/>
                </a:solidFill>
                <a:latin typeface="华文细黑" pitchFamily="2" charset="-122"/>
                <a:ea typeface="华文细黑" pitchFamily="2" charset="-122"/>
              </a:rPr>
              <a:t>3KPI</a:t>
            </a:r>
            <a:r>
              <a:rPr lang="zh-CN" altLang="en-US" sz="1400" dirty="0">
                <a:solidFill>
                  <a:srgbClr val="1C1C1C"/>
                </a:solidFill>
                <a:latin typeface="华文细黑" pitchFamily="2" charset="-122"/>
                <a:ea typeface="华文细黑" pitchFamily="2" charset="-122"/>
              </a:rPr>
              <a:t>确定</a:t>
            </a:r>
            <a:r>
              <a:rPr lang="en-US" altLang="zh-CN" sz="1400" dirty="0">
                <a:solidFill>
                  <a:srgbClr val="1C1C1C"/>
                </a:solidFill>
                <a:latin typeface="华文细黑" pitchFamily="2" charset="-122"/>
                <a:ea typeface="华文细黑" pitchFamily="2" charset="-122"/>
              </a:rPr>
              <a:t>/</a:t>
            </a:r>
            <a:endParaRPr lang="en-US" altLang="zh-CN" sz="1400" dirty="0">
              <a:solidFill>
                <a:srgbClr val="1C1C1C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0" hangingPunct="0"/>
            <a:r>
              <a:rPr lang="zh-CN" altLang="en-US" sz="1400" dirty="0">
                <a:solidFill>
                  <a:srgbClr val="1C1C1C"/>
                </a:solidFill>
                <a:latin typeface="华文细黑" pitchFamily="2" charset="-122"/>
                <a:ea typeface="华文细黑" pitchFamily="2" charset="-122"/>
              </a:rPr>
              <a:t>绩效方案设计</a:t>
            </a:r>
            <a:endParaRPr lang="zh-CN" altLang="en-US" sz="1400" dirty="0">
              <a:solidFill>
                <a:srgbClr val="1C1C1C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233" name="Rectangle 56"/>
          <p:cNvSpPr/>
          <p:nvPr/>
        </p:nvSpPr>
        <p:spPr>
          <a:xfrm>
            <a:off x="5780088" y="1552575"/>
            <a:ext cx="142716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/>
            <a:r>
              <a:rPr lang="en-US" altLang="zh-CN" sz="1400" dirty="0">
                <a:solidFill>
                  <a:srgbClr val="1C1C1C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1400" dirty="0">
                <a:solidFill>
                  <a:srgbClr val="1C1C1C"/>
                </a:solidFill>
                <a:latin typeface="华文细黑" pitchFamily="2" charset="-122"/>
                <a:ea typeface="华文细黑" pitchFamily="2" charset="-122"/>
              </a:rPr>
              <a:t>经营预算</a:t>
            </a:r>
            <a:r>
              <a:rPr lang="en-US" altLang="zh-CN" sz="1400" dirty="0">
                <a:solidFill>
                  <a:srgbClr val="1C1C1C"/>
                </a:solidFill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1400" dirty="0">
                <a:solidFill>
                  <a:srgbClr val="1C1C1C"/>
                </a:solidFill>
                <a:latin typeface="华文细黑" pitchFamily="2" charset="-122"/>
                <a:ea typeface="华文细黑" pitchFamily="2" charset="-122"/>
              </a:rPr>
              <a:t>规划</a:t>
            </a:r>
            <a:endParaRPr lang="zh-CN" altLang="en-US" sz="1400" dirty="0">
              <a:solidFill>
                <a:srgbClr val="1C1C1C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234" name="Line 57"/>
          <p:cNvSpPr/>
          <p:nvPr/>
        </p:nvSpPr>
        <p:spPr>
          <a:xfrm flipH="1" flipV="1">
            <a:off x="5295900" y="4627563"/>
            <a:ext cx="215900" cy="288925"/>
          </a:xfrm>
          <a:prstGeom prst="line">
            <a:avLst/>
          </a:prstGeom>
          <a:ln w="76200" cap="flat" cmpd="sng">
            <a:solidFill>
              <a:srgbClr val="C0C0C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62" name="Rectangle 58"/>
          <p:cNvSpPr/>
          <p:nvPr/>
        </p:nvSpPr>
        <p:spPr>
          <a:xfrm>
            <a:off x="1447800" y="5715000"/>
            <a:ext cx="7273925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marL="449580" indent="-449580" algn="ctr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rgbClr val="FF6600"/>
                </a:solidFill>
                <a:latin typeface="华文细黑" pitchFamily="2" charset="-122"/>
                <a:ea typeface="华文细黑" pitchFamily="2" charset="-122"/>
              </a:rPr>
              <a:t>绩效面谈的质量将直接影响到整个考评工作的成效</a:t>
            </a:r>
            <a:r>
              <a:rPr lang="zh-CN" altLang="en-US" sz="2000" b="0" dirty="0">
                <a:solidFill>
                  <a:srgbClr val="FF6600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2000" dirty="0">
                <a:solidFill>
                  <a:srgbClr val="FF6600"/>
                </a:solidFill>
                <a:latin typeface="华文细黑" pitchFamily="2" charset="-122"/>
                <a:ea typeface="华文细黑" pitchFamily="2" charset="-122"/>
              </a:rPr>
              <a:t>！</a:t>
            </a:r>
            <a:endParaRPr lang="zh-CN" altLang="en-US" sz="2000" dirty="0">
              <a:solidFill>
                <a:srgbClr val="FF66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7163" name="AutoShape 59"/>
          <p:cNvSpPr/>
          <p:nvPr/>
        </p:nvSpPr>
        <p:spPr>
          <a:xfrm>
            <a:off x="7010400" y="2209800"/>
            <a:ext cx="1296988" cy="576263"/>
          </a:xfrm>
          <a:prstGeom prst="wedgeRoundRectCallout">
            <a:avLst>
              <a:gd name="adj1" fmla="val -27231"/>
              <a:gd name="adj2" fmla="val 87741"/>
              <a:gd name="adj3" fmla="val 16667"/>
            </a:avLst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marL="449580" indent="-449580" algn="ctr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3-6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前提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237" name="AutoShape 60"/>
          <p:cNvSpPr/>
          <p:nvPr/>
        </p:nvSpPr>
        <p:spPr>
          <a:xfrm rot="10673817">
            <a:off x="1370013" y="4268788"/>
            <a:ext cx="839787" cy="522287"/>
          </a:xfrm>
          <a:prstGeom prst="wedgeRoundRectCallout">
            <a:avLst>
              <a:gd name="adj1" fmla="val -35407"/>
              <a:gd name="adj2" fmla="val 75495"/>
              <a:gd name="adj3" fmla="val 16667"/>
            </a:avLst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anchor="ctr" anchorCtr="0"/>
          <a:p>
            <a:pPr marL="449580" indent="-449580" algn="ctr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核心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238" name="Rectangle 61"/>
          <p:cNvSpPr/>
          <p:nvPr/>
        </p:nvSpPr>
        <p:spPr>
          <a:xfrm>
            <a:off x="4343400" y="15716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绩效管理体系模型</a:t>
            </a:r>
            <a:endParaRPr lang="zh-CN" altLang="en-US" sz="2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39" name="Rectangle 62"/>
          <p:cNvSpPr/>
          <p:nvPr/>
        </p:nvSpPr>
        <p:spPr>
          <a:xfrm>
            <a:off x="1219200" y="2133600"/>
            <a:ext cx="7315200" cy="419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62" grpId="0"/>
      <p:bldP spid="47163" grpId="0" animBg="1"/>
      <p:bldP spid="82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ext Box 14"/>
          <p:cNvSpPr txBox="1"/>
          <p:nvPr/>
        </p:nvSpPr>
        <p:spPr>
          <a:xfrm>
            <a:off x="4310063" y="3311525"/>
            <a:ext cx="3168650" cy="274638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>
            <a:spAutoFit/>
          </a:bodyPr>
          <a:p>
            <a:pPr algn="ctr" defTabSz="993775" eaLnBrk="0" hangingPunct="0">
              <a:spcBef>
                <a:spcPct val="50000"/>
              </a:spcBef>
            </a:pPr>
            <a:r>
              <a:rPr lang="zh-CN" altLang="en-US" b="0" dirty="0">
                <a:latin typeface="Arial" panose="020B0604020202020204" pitchFamily="34" charset="0"/>
                <a:ea typeface="华文细黑" pitchFamily="2" charset="-122"/>
              </a:rPr>
              <a:t>部门人员配置、管理方式</a:t>
            </a:r>
            <a:endParaRPr lang="zh-CN" altLang="en-US" b="0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2771" name="Text Box 15"/>
          <p:cNvSpPr txBox="1"/>
          <p:nvPr/>
        </p:nvSpPr>
        <p:spPr>
          <a:xfrm>
            <a:off x="4567238" y="1960563"/>
            <a:ext cx="3433762" cy="274637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>
            <a:spAutoFit/>
          </a:bodyPr>
          <a:p>
            <a:pPr defTabSz="993775" eaLnBrk="0" hangingPunct="0">
              <a:spcBef>
                <a:spcPct val="50000"/>
              </a:spcBef>
            </a:pPr>
            <a:r>
              <a:rPr lang="zh-CN" altLang="en-US" b="0" dirty="0">
                <a:latin typeface="Arial" panose="020B0604020202020204" pitchFamily="34" charset="0"/>
                <a:ea typeface="华文细黑" pitchFamily="2" charset="-122"/>
              </a:rPr>
              <a:t>辅导、授权、培训、工作丰富化</a:t>
            </a:r>
            <a:endParaRPr lang="zh-CN" altLang="en-US" b="0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2772" name="Text Box 17"/>
          <p:cNvSpPr txBox="1"/>
          <p:nvPr/>
        </p:nvSpPr>
        <p:spPr>
          <a:xfrm>
            <a:off x="4129088" y="4572000"/>
            <a:ext cx="3168650" cy="274638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>
            <a:spAutoFit/>
          </a:bodyPr>
          <a:p>
            <a:pPr algn="ctr" defTabSz="993775" eaLnBrk="0" hangingPunct="0">
              <a:spcBef>
                <a:spcPct val="50000"/>
              </a:spcBef>
            </a:pPr>
            <a:r>
              <a:rPr lang="zh-CN" altLang="en-US" b="0" dirty="0">
                <a:latin typeface="Arial" panose="020B0604020202020204" pitchFamily="34" charset="0"/>
                <a:ea typeface="华文细黑" pitchFamily="2" charset="-122"/>
              </a:rPr>
              <a:t>工作流程、管理流程</a:t>
            </a:r>
            <a:endParaRPr lang="zh-CN" altLang="en-US" b="0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2773" name="Rectangle 18"/>
          <p:cNvSpPr/>
          <p:nvPr/>
        </p:nvSpPr>
        <p:spPr>
          <a:xfrm>
            <a:off x="5486400" y="152400"/>
            <a:ext cx="3200400" cy="6048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3200" dirty="0">
                <a:solidFill>
                  <a:schemeClr val="tx2"/>
                </a:solidFill>
                <a:latin typeface="Arial" panose="020B0604020202020204" pitchFamily="34" charset="0"/>
                <a:ea typeface="黑体" pitchFamily="2" charset="-122"/>
              </a:rPr>
              <a:t>2</a:t>
            </a:r>
            <a:r>
              <a:rPr lang="zh-CN" altLang="en-US" sz="3200" dirty="0">
                <a:solidFill>
                  <a:schemeClr val="tx2"/>
                </a:solidFill>
                <a:latin typeface="Arial" panose="020B0604020202020204" pitchFamily="34" charset="0"/>
                <a:ea typeface="黑体" pitchFamily="2" charset="-122"/>
              </a:rPr>
              <a:t>改进内容</a:t>
            </a:r>
            <a:endParaRPr lang="zh-CN" altLang="en-US" sz="3200" dirty="0">
              <a:solidFill>
                <a:schemeClr val="tx2"/>
              </a:solidFill>
              <a:latin typeface="Arial" panose="020B0604020202020204" pitchFamily="34" charset="0"/>
              <a:ea typeface="黑体" pitchFamily="2" charset="-122"/>
            </a:endParaRPr>
          </a:p>
        </p:txBody>
      </p:sp>
      <p:sp>
        <p:nvSpPr>
          <p:cNvPr id="32774" name="Line 60"/>
          <p:cNvSpPr/>
          <p:nvPr/>
        </p:nvSpPr>
        <p:spPr>
          <a:xfrm>
            <a:off x="2700338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53" name="AutoShape 21"/>
          <p:cNvSpPr>
            <a:spLocks noChangeArrowheads="1"/>
          </p:cNvSpPr>
          <p:nvPr/>
        </p:nvSpPr>
        <p:spPr bwMode="auto">
          <a:xfrm>
            <a:off x="3114675" y="1731963"/>
            <a:ext cx="1263650" cy="782638"/>
          </a:xfrm>
          <a:prstGeom prst="homePlate">
            <a:avLst>
              <a:gd name="adj" fmla="val 21124"/>
            </a:avLst>
          </a:prstGeom>
          <a:solidFill>
            <a:srgbClr val="009999"/>
          </a:solidFill>
          <a:ln w="6350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776" name="Text Box 22"/>
          <p:cNvSpPr txBox="1"/>
          <p:nvPr/>
        </p:nvSpPr>
        <p:spPr>
          <a:xfrm>
            <a:off x="3190875" y="1884363"/>
            <a:ext cx="1447800" cy="393700"/>
          </a:xfrm>
          <a:prstGeom prst="rect">
            <a:avLst/>
          </a:prstGeom>
          <a:noFill/>
          <a:ln w="12700">
            <a:noFill/>
          </a:ln>
        </p:spPr>
        <p:txBody>
          <a:bodyPr lIns="90000" rIns="90000">
            <a:spAutoFit/>
          </a:bodyPr>
          <a:p>
            <a:pPr marL="342900" indent="-3429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员工绩效</a:t>
            </a:r>
            <a:endParaRPr lang="zh-CN" altLang="en-US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5255" name="AutoShape 23"/>
          <p:cNvSpPr>
            <a:spLocks noChangeArrowheads="1"/>
          </p:cNvSpPr>
          <p:nvPr/>
        </p:nvSpPr>
        <p:spPr bwMode="auto">
          <a:xfrm>
            <a:off x="3114675" y="4343400"/>
            <a:ext cx="1263650" cy="782638"/>
          </a:xfrm>
          <a:prstGeom prst="homePlate">
            <a:avLst>
              <a:gd name="adj" fmla="val 21124"/>
            </a:avLst>
          </a:prstGeom>
          <a:solidFill>
            <a:srgbClr val="009999"/>
          </a:solidFill>
          <a:ln w="6350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5256" name="AutoShape 24"/>
          <p:cNvSpPr>
            <a:spLocks noChangeArrowheads="1"/>
          </p:cNvSpPr>
          <p:nvPr/>
        </p:nvSpPr>
        <p:spPr bwMode="auto">
          <a:xfrm>
            <a:off x="3114675" y="3006725"/>
            <a:ext cx="1263650" cy="782638"/>
          </a:xfrm>
          <a:prstGeom prst="homePlate">
            <a:avLst>
              <a:gd name="adj" fmla="val 21124"/>
            </a:avLst>
          </a:prstGeom>
          <a:solidFill>
            <a:srgbClr val="009999"/>
          </a:solidFill>
          <a:ln w="6350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779" name="Text Box 25"/>
          <p:cNvSpPr txBox="1"/>
          <p:nvPr/>
        </p:nvSpPr>
        <p:spPr>
          <a:xfrm>
            <a:off x="3143250" y="3206750"/>
            <a:ext cx="1447800" cy="393700"/>
          </a:xfrm>
          <a:prstGeom prst="rect">
            <a:avLst/>
          </a:prstGeom>
          <a:noFill/>
          <a:ln w="12700">
            <a:noFill/>
          </a:ln>
        </p:spPr>
        <p:txBody>
          <a:bodyPr lIns="90000" rIns="90000">
            <a:spAutoFit/>
          </a:bodyPr>
          <a:p>
            <a:pPr marL="342900" indent="-3429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部门绩效</a:t>
            </a:r>
            <a:endParaRPr lang="zh-CN" altLang="en-US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2780" name="Text Box 26"/>
          <p:cNvSpPr txBox="1"/>
          <p:nvPr/>
        </p:nvSpPr>
        <p:spPr>
          <a:xfrm>
            <a:off x="3176588" y="4524375"/>
            <a:ext cx="1447800" cy="393700"/>
          </a:xfrm>
          <a:prstGeom prst="rect">
            <a:avLst/>
          </a:prstGeom>
          <a:noFill/>
          <a:ln w="12700">
            <a:noFill/>
          </a:ln>
        </p:spPr>
        <p:txBody>
          <a:bodyPr lIns="90000" rIns="90000">
            <a:spAutoFit/>
          </a:bodyPr>
          <a:p>
            <a:pPr marL="342900" indent="-3429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流程再造</a:t>
            </a:r>
            <a:endParaRPr lang="zh-CN" altLang="en-US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5266" name="AutoShape 34"/>
          <p:cNvSpPr>
            <a:spLocks noChangeArrowheads="1"/>
          </p:cNvSpPr>
          <p:nvPr/>
        </p:nvSpPr>
        <p:spPr bwMode="gray">
          <a:xfrm>
            <a:off x="909638" y="3103563"/>
            <a:ext cx="1366838" cy="719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12700" algn="ctr">
            <a:solidFill>
              <a:srgbClr val="FF9900"/>
            </a:solidFill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改进内容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grpSp>
        <p:nvGrpSpPr>
          <p:cNvPr id="32782" name="Group 36"/>
          <p:cNvGrpSpPr/>
          <p:nvPr/>
        </p:nvGrpSpPr>
        <p:grpSpPr>
          <a:xfrm>
            <a:off x="2514600" y="3200400"/>
            <a:ext cx="504825" cy="496888"/>
            <a:chOff x="1872" y="2352"/>
            <a:chExt cx="240" cy="240"/>
          </a:xfrm>
        </p:grpSpPr>
        <p:grpSp>
          <p:nvGrpSpPr>
            <p:cNvPr id="32786" name="Group 37"/>
            <p:cNvGrpSpPr/>
            <p:nvPr/>
          </p:nvGrpSpPr>
          <p:grpSpPr>
            <a:xfrm>
              <a:off x="1968" y="2352"/>
              <a:ext cx="144" cy="240"/>
              <a:chOff x="1968" y="2352"/>
              <a:chExt cx="144" cy="240"/>
            </a:xfrm>
          </p:grpSpPr>
          <p:sp>
            <p:nvSpPr>
              <p:cNvPr id="32793" name="Oval 38"/>
              <p:cNvSpPr/>
              <p:nvPr/>
            </p:nvSpPr>
            <p:spPr>
              <a:xfrm>
                <a:off x="1968" y="2352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794" name="Oval 39"/>
              <p:cNvSpPr/>
              <p:nvPr/>
            </p:nvSpPr>
            <p:spPr>
              <a:xfrm>
                <a:off x="2016" y="2400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795" name="Oval 40"/>
              <p:cNvSpPr/>
              <p:nvPr/>
            </p:nvSpPr>
            <p:spPr>
              <a:xfrm>
                <a:off x="2064" y="2448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796" name="Oval 41"/>
              <p:cNvSpPr/>
              <p:nvPr/>
            </p:nvSpPr>
            <p:spPr>
              <a:xfrm>
                <a:off x="2016" y="2496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797" name="Oval 42"/>
              <p:cNvSpPr/>
              <p:nvPr/>
            </p:nvSpPr>
            <p:spPr>
              <a:xfrm>
                <a:off x="1968" y="2544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2787" name="Group 43"/>
            <p:cNvGrpSpPr/>
            <p:nvPr/>
          </p:nvGrpSpPr>
          <p:grpSpPr>
            <a:xfrm>
              <a:off x="1872" y="2352"/>
              <a:ext cx="144" cy="240"/>
              <a:chOff x="1968" y="2352"/>
              <a:chExt cx="144" cy="240"/>
            </a:xfrm>
          </p:grpSpPr>
          <p:sp>
            <p:nvSpPr>
              <p:cNvPr id="32788" name="Oval 44"/>
              <p:cNvSpPr/>
              <p:nvPr/>
            </p:nvSpPr>
            <p:spPr>
              <a:xfrm>
                <a:off x="1968" y="2352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789" name="Oval 45"/>
              <p:cNvSpPr/>
              <p:nvPr/>
            </p:nvSpPr>
            <p:spPr>
              <a:xfrm>
                <a:off x="2016" y="2400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790" name="Oval 46"/>
              <p:cNvSpPr/>
              <p:nvPr/>
            </p:nvSpPr>
            <p:spPr>
              <a:xfrm>
                <a:off x="2064" y="2448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791" name="Oval 47"/>
              <p:cNvSpPr/>
              <p:nvPr/>
            </p:nvSpPr>
            <p:spPr>
              <a:xfrm>
                <a:off x="2016" y="2496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792" name="Oval 48"/>
              <p:cNvSpPr/>
              <p:nvPr/>
            </p:nvSpPr>
            <p:spPr>
              <a:xfrm>
                <a:off x="1968" y="2544"/>
                <a:ext cx="48" cy="4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2783" name="Rectangle 50"/>
          <p:cNvSpPr/>
          <p:nvPr/>
        </p:nvSpPr>
        <p:spPr>
          <a:xfrm>
            <a:off x="4495800" y="1752600"/>
            <a:ext cx="3581400" cy="762000"/>
          </a:xfrm>
          <a:prstGeom prst="rect">
            <a:avLst/>
          </a:prstGeom>
          <a:noFill/>
          <a:ln w="6350" cap="flat" cmpd="sng">
            <a:solidFill>
              <a:schemeClr val="tx1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784" name="Rectangle 51"/>
          <p:cNvSpPr/>
          <p:nvPr/>
        </p:nvSpPr>
        <p:spPr>
          <a:xfrm>
            <a:off x="4495800" y="3048000"/>
            <a:ext cx="3581400" cy="762000"/>
          </a:xfrm>
          <a:prstGeom prst="rect">
            <a:avLst/>
          </a:prstGeom>
          <a:noFill/>
          <a:ln w="6350" cap="flat" cmpd="sng">
            <a:solidFill>
              <a:schemeClr val="tx1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785" name="Rectangle 52"/>
          <p:cNvSpPr/>
          <p:nvPr/>
        </p:nvSpPr>
        <p:spPr>
          <a:xfrm>
            <a:off x="4495800" y="4364038"/>
            <a:ext cx="3581400" cy="762000"/>
          </a:xfrm>
          <a:prstGeom prst="rect">
            <a:avLst/>
          </a:prstGeom>
          <a:noFill/>
          <a:ln w="6350" cap="flat" cmpd="sng">
            <a:solidFill>
              <a:schemeClr val="tx1"/>
            </a:solidFill>
            <a:prstDash val="dashDot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3794" name="Group 26"/>
          <p:cNvGrpSpPr/>
          <p:nvPr/>
        </p:nvGrpSpPr>
        <p:grpSpPr>
          <a:xfrm>
            <a:off x="1401763" y="1624013"/>
            <a:ext cx="6675437" cy="3786187"/>
            <a:chOff x="930" y="1071"/>
            <a:chExt cx="3995" cy="2211"/>
          </a:xfrm>
        </p:grpSpPr>
        <p:sp>
          <p:nvSpPr>
            <p:cNvPr id="96260" name="Freeform 4"/>
            <p:cNvSpPr/>
            <p:nvPr/>
          </p:nvSpPr>
          <p:spPr bwMode="auto">
            <a:xfrm>
              <a:off x="1194" y="1585"/>
              <a:ext cx="843" cy="150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304" y="0"/>
                </a:cxn>
                <a:cxn ang="0">
                  <a:pos x="1200" y="88"/>
                </a:cxn>
                <a:cxn ang="0">
                  <a:pos x="1200" y="1656"/>
                </a:cxn>
                <a:cxn ang="0">
                  <a:pos x="1312" y="1760"/>
                </a:cxn>
                <a:cxn ang="0">
                  <a:pos x="0" y="1760"/>
                </a:cxn>
                <a:cxn ang="0">
                  <a:pos x="120" y="1640"/>
                </a:cxn>
                <a:cxn ang="0">
                  <a:pos x="120" y="88"/>
                </a:cxn>
                <a:cxn ang="0">
                  <a:pos x="24" y="0"/>
                </a:cxn>
              </a:cxnLst>
              <a:rect l="0" t="0" r="r" b="b"/>
              <a:pathLst>
                <a:path w="1312" h="1760">
                  <a:moveTo>
                    <a:pt x="24" y="0"/>
                  </a:moveTo>
                  <a:lnTo>
                    <a:pt x="1304" y="0"/>
                  </a:lnTo>
                  <a:lnTo>
                    <a:pt x="1200" y="88"/>
                  </a:lnTo>
                  <a:lnTo>
                    <a:pt x="1200" y="1656"/>
                  </a:lnTo>
                  <a:lnTo>
                    <a:pt x="1312" y="1760"/>
                  </a:lnTo>
                  <a:lnTo>
                    <a:pt x="0" y="1760"/>
                  </a:lnTo>
                  <a:lnTo>
                    <a:pt x="120" y="1640"/>
                  </a:lnTo>
                  <a:lnTo>
                    <a:pt x="120" y="8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DDDDDD"/>
              </a:solidFill>
              <a:prstDash val="solid"/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6261" name="Freeform 5"/>
            <p:cNvSpPr/>
            <p:nvPr/>
          </p:nvSpPr>
          <p:spPr bwMode="auto">
            <a:xfrm>
              <a:off x="2066" y="1585"/>
              <a:ext cx="843" cy="150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304" y="0"/>
                </a:cxn>
                <a:cxn ang="0">
                  <a:pos x="1200" y="88"/>
                </a:cxn>
                <a:cxn ang="0">
                  <a:pos x="1200" y="1656"/>
                </a:cxn>
                <a:cxn ang="0">
                  <a:pos x="1312" y="1760"/>
                </a:cxn>
                <a:cxn ang="0">
                  <a:pos x="0" y="1760"/>
                </a:cxn>
                <a:cxn ang="0">
                  <a:pos x="120" y="1640"/>
                </a:cxn>
                <a:cxn ang="0">
                  <a:pos x="120" y="88"/>
                </a:cxn>
                <a:cxn ang="0">
                  <a:pos x="24" y="0"/>
                </a:cxn>
              </a:cxnLst>
              <a:rect l="0" t="0" r="r" b="b"/>
              <a:pathLst>
                <a:path w="1312" h="1760">
                  <a:moveTo>
                    <a:pt x="24" y="0"/>
                  </a:moveTo>
                  <a:lnTo>
                    <a:pt x="1304" y="0"/>
                  </a:lnTo>
                  <a:lnTo>
                    <a:pt x="1200" y="88"/>
                  </a:lnTo>
                  <a:lnTo>
                    <a:pt x="1200" y="1656"/>
                  </a:lnTo>
                  <a:lnTo>
                    <a:pt x="1312" y="1760"/>
                  </a:lnTo>
                  <a:lnTo>
                    <a:pt x="0" y="1760"/>
                  </a:lnTo>
                  <a:lnTo>
                    <a:pt x="120" y="1640"/>
                  </a:lnTo>
                  <a:lnTo>
                    <a:pt x="120" y="8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DDDDDD"/>
              </a:solidFill>
              <a:prstDash val="solid"/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6262" name="Freeform 6"/>
            <p:cNvSpPr/>
            <p:nvPr/>
          </p:nvSpPr>
          <p:spPr bwMode="auto">
            <a:xfrm>
              <a:off x="2939" y="1585"/>
              <a:ext cx="842" cy="150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304" y="0"/>
                </a:cxn>
                <a:cxn ang="0">
                  <a:pos x="1200" y="88"/>
                </a:cxn>
                <a:cxn ang="0">
                  <a:pos x="1200" y="1656"/>
                </a:cxn>
                <a:cxn ang="0">
                  <a:pos x="1312" y="1760"/>
                </a:cxn>
                <a:cxn ang="0">
                  <a:pos x="0" y="1760"/>
                </a:cxn>
                <a:cxn ang="0">
                  <a:pos x="120" y="1640"/>
                </a:cxn>
                <a:cxn ang="0">
                  <a:pos x="120" y="88"/>
                </a:cxn>
                <a:cxn ang="0">
                  <a:pos x="24" y="0"/>
                </a:cxn>
              </a:cxnLst>
              <a:rect l="0" t="0" r="r" b="b"/>
              <a:pathLst>
                <a:path w="1312" h="1760">
                  <a:moveTo>
                    <a:pt x="24" y="0"/>
                  </a:moveTo>
                  <a:lnTo>
                    <a:pt x="1304" y="0"/>
                  </a:lnTo>
                  <a:lnTo>
                    <a:pt x="1200" y="88"/>
                  </a:lnTo>
                  <a:lnTo>
                    <a:pt x="1200" y="1656"/>
                  </a:lnTo>
                  <a:lnTo>
                    <a:pt x="1312" y="1760"/>
                  </a:lnTo>
                  <a:lnTo>
                    <a:pt x="0" y="1760"/>
                  </a:lnTo>
                  <a:lnTo>
                    <a:pt x="120" y="1640"/>
                  </a:lnTo>
                  <a:lnTo>
                    <a:pt x="120" y="8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DDDDDD"/>
              </a:solidFill>
              <a:prstDash val="solid"/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6263" name="Freeform 7"/>
            <p:cNvSpPr/>
            <p:nvPr/>
          </p:nvSpPr>
          <p:spPr bwMode="auto">
            <a:xfrm>
              <a:off x="3812" y="1585"/>
              <a:ext cx="843" cy="150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304" y="0"/>
                </a:cxn>
                <a:cxn ang="0">
                  <a:pos x="1200" y="88"/>
                </a:cxn>
                <a:cxn ang="0">
                  <a:pos x="1200" y="1656"/>
                </a:cxn>
                <a:cxn ang="0">
                  <a:pos x="1312" y="1760"/>
                </a:cxn>
                <a:cxn ang="0">
                  <a:pos x="0" y="1760"/>
                </a:cxn>
                <a:cxn ang="0">
                  <a:pos x="120" y="1640"/>
                </a:cxn>
                <a:cxn ang="0">
                  <a:pos x="120" y="88"/>
                </a:cxn>
                <a:cxn ang="0">
                  <a:pos x="24" y="0"/>
                </a:cxn>
              </a:cxnLst>
              <a:rect l="0" t="0" r="r" b="b"/>
              <a:pathLst>
                <a:path w="1312" h="1760">
                  <a:moveTo>
                    <a:pt x="24" y="0"/>
                  </a:moveTo>
                  <a:lnTo>
                    <a:pt x="1304" y="0"/>
                  </a:lnTo>
                  <a:lnTo>
                    <a:pt x="1200" y="88"/>
                  </a:lnTo>
                  <a:lnTo>
                    <a:pt x="1200" y="1656"/>
                  </a:lnTo>
                  <a:lnTo>
                    <a:pt x="1312" y="1760"/>
                  </a:lnTo>
                  <a:lnTo>
                    <a:pt x="0" y="1760"/>
                  </a:lnTo>
                  <a:lnTo>
                    <a:pt x="120" y="1640"/>
                  </a:lnTo>
                  <a:lnTo>
                    <a:pt x="120" y="8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DDDDD"/>
            </a:solidFill>
            <a:ln w="6350" cap="flat" cmpd="sng">
              <a:solidFill>
                <a:srgbClr val="DDDDDD"/>
              </a:solidFill>
              <a:prstDash val="solid"/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6264" name="Rectangle 8"/>
            <p:cNvSpPr>
              <a:spLocks noChangeArrowheads="1"/>
            </p:cNvSpPr>
            <p:nvPr/>
          </p:nvSpPr>
          <p:spPr bwMode="auto">
            <a:xfrm>
              <a:off x="1113" y="1502"/>
              <a:ext cx="3622" cy="89"/>
            </a:xfrm>
            <a:prstGeom prst="rect">
              <a:avLst/>
            </a:prstGeom>
            <a:solidFill>
              <a:srgbClr val="DDDDDD"/>
            </a:solidFill>
            <a:ln w="6350">
              <a:solidFill>
                <a:srgbClr val="333399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6265" name="AutoShape 9"/>
            <p:cNvSpPr>
              <a:spLocks noChangeArrowheads="1"/>
            </p:cNvSpPr>
            <p:nvPr/>
          </p:nvSpPr>
          <p:spPr bwMode="auto">
            <a:xfrm>
              <a:off x="930" y="1071"/>
              <a:ext cx="3995" cy="425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6350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803" name="Freeform 10"/>
            <p:cNvSpPr/>
            <p:nvPr/>
          </p:nvSpPr>
          <p:spPr>
            <a:xfrm>
              <a:off x="1616" y="1158"/>
              <a:ext cx="2623" cy="291"/>
            </a:xfrm>
            <a:custGeom>
              <a:avLst/>
              <a:gdLst>
                <a:gd name="txL" fmla="*/ 0 w 3096"/>
                <a:gd name="txT" fmla="*/ 0 h 320"/>
                <a:gd name="txR" fmla="*/ 3096 w 3096"/>
                <a:gd name="txB" fmla="*/ 320 h 320"/>
              </a:gdLst>
              <a:ahLst/>
              <a:cxnLst>
                <a:cxn ang="0">
                  <a:pos x="0" y="291"/>
                </a:cxn>
                <a:cxn ang="0">
                  <a:pos x="2623" y="291"/>
                </a:cxn>
                <a:cxn ang="0">
                  <a:pos x="1301" y="0"/>
                </a:cxn>
                <a:cxn ang="0">
                  <a:pos x="0" y="291"/>
                </a:cxn>
              </a:cxnLst>
              <a:rect l="txL" t="txT" r="txR" b="txB"/>
              <a:pathLst>
                <a:path w="3096" h="320">
                  <a:moveTo>
                    <a:pt x="0" y="320"/>
                  </a:moveTo>
                  <a:lnTo>
                    <a:pt x="3096" y="320"/>
                  </a:lnTo>
                  <a:lnTo>
                    <a:pt x="1536" y="0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3804" name="Text Box 11"/>
            <p:cNvSpPr txBox="1"/>
            <p:nvPr/>
          </p:nvSpPr>
          <p:spPr>
            <a:xfrm flipH="1">
              <a:off x="2361" y="1238"/>
              <a:ext cx="1141" cy="178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0">
              <a:spAutoFit/>
            </a:bodyPr>
            <a:p>
              <a:pPr algn="ctr" eaLnBrk="0" hangingPunct="0"/>
              <a:r>
                <a:rPr lang="zh-CN" altLang="en-US" sz="2000" dirty="0">
                  <a:latin typeface="华文细黑" pitchFamily="2" charset="-122"/>
                  <a:ea typeface="华文细黑" pitchFamily="2" charset="-122"/>
                </a:rPr>
                <a:t>绩效改进工具</a:t>
              </a:r>
              <a:endParaRPr lang="zh-CN" altLang="en-US" sz="20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96268" name="Rectangle 12"/>
            <p:cNvSpPr>
              <a:spLocks noChangeArrowheads="1"/>
            </p:cNvSpPr>
            <p:nvPr/>
          </p:nvSpPr>
          <p:spPr bwMode="auto">
            <a:xfrm>
              <a:off x="1117" y="3094"/>
              <a:ext cx="3621" cy="91"/>
            </a:xfrm>
            <a:prstGeom prst="rect">
              <a:avLst/>
            </a:prstGeom>
            <a:solidFill>
              <a:srgbClr val="DDDDDD"/>
            </a:solidFill>
            <a:ln w="6350">
              <a:solidFill>
                <a:srgbClr val="DDDDDD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6269" name="Rectangle 13"/>
            <p:cNvSpPr>
              <a:spLocks noChangeArrowheads="1"/>
            </p:cNvSpPr>
            <p:nvPr/>
          </p:nvSpPr>
          <p:spPr bwMode="auto">
            <a:xfrm>
              <a:off x="954" y="3185"/>
              <a:ext cx="3948" cy="97"/>
            </a:xfrm>
            <a:prstGeom prst="rect">
              <a:avLst/>
            </a:prstGeom>
            <a:solidFill>
              <a:srgbClr val="DDDDDD"/>
            </a:solidFill>
            <a:ln w="6350">
              <a:solidFill>
                <a:srgbClr val="DDDDDD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807" name="Line 14"/>
            <p:cNvSpPr/>
            <p:nvPr/>
          </p:nvSpPr>
          <p:spPr>
            <a:xfrm>
              <a:off x="951" y="3185"/>
              <a:ext cx="3953" cy="1"/>
            </a:xfrm>
            <a:prstGeom prst="line">
              <a:avLst/>
            </a:prstGeom>
            <a:ln w="6350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8" name="Line 15"/>
            <p:cNvSpPr/>
            <p:nvPr/>
          </p:nvSpPr>
          <p:spPr>
            <a:xfrm>
              <a:off x="1115" y="3094"/>
              <a:ext cx="3625" cy="1"/>
            </a:xfrm>
            <a:prstGeom prst="line">
              <a:avLst/>
            </a:prstGeom>
            <a:ln w="6350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9" name="Rectangle 16"/>
            <p:cNvSpPr/>
            <p:nvPr/>
          </p:nvSpPr>
          <p:spPr>
            <a:xfrm>
              <a:off x="1292" y="1661"/>
              <a:ext cx="658" cy="131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3810" name="Rectangle 17"/>
            <p:cNvSpPr/>
            <p:nvPr/>
          </p:nvSpPr>
          <p:spPr>
            <a:xfrm>
              <a:off x="1300" y="2063"/>
              <a:ext cx="631" cy="53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lIns="0" tIns="0" rIns="0" bIns="0" anchor="ctr" anchorCtr="0">
              <a:spAutoFit/>
            </a:bodyPr>
            <a:p>
              <a:pPr algn="ctr" defTabSz="993775" eaLnBrk="0" hangingPunct="0"/>
              <a:r>
                <a:rPr lang="zh-CN" altLang="en-US" sz="2000" b="0" dirty="0">
                  <a:latin typeface="华文细黑" pitchFamily="2" charset="-122"/>
                  <a:ea typeface="华文细黑" pitchFamily="2" charset="-122"/>
                </a:rPr>
                <a:t>卓越绩效标准</a:t>
              </a:r>
              <a:r>
                <a:rPr lang="en-US" altLang="zh-CN" sz="2000" b="0" dirty="0">
                  <a:latin typeface="华文细黑" pitchFamily="2" charset="-122"/>
                  <a:ea typeface="华文细黑" pitchFamily="2" charset="-122"/>
                </a:rPr>
                <a:t>—</a:t>
              </a:r>
              <a:r>
                <a:rPr lang="zh-CN" altLang="en-US" sz="2000" b="0" dirty="0">
                  <a:latin typeface="华文细黑" pitchFamily="2" charset="-122"/>
                  <a:ea typeface="华文细黑" pitchFamily="2" charset="-122"/>
                </a:rPr>
                <a:t>波多里奇</a:t>
              </a:r>
              <a:endParaRPr lang="zh-CN" altLang="en-US" sz="2000" b="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33811" name="Rectangle 18"/>
            <p:cNvSpPr/>
            <p:nvPr/>
          </p:nvSpPr>
          <p:spPr>
            <a:xfrm>
              <a:off x="2154" y="1669"/>
              <a:ext cx="658" cy="131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3812" name="Rectangle 19"/>
            <p:cNvSpPr/>
            <p:nvPr/>
          </p:nvSpPr>
          <p:spPr>
            <a:xfrm>
              <a:off x="2154" y="2196"/>
              <a:ext cx="631" cy="356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lIns="0" tIns="0" rIns="0" bIns="0" anchor="ctr" anchorCtr="0">
              <a:spAutoFit/>
            </a:bodyPr>
            <a:p>
              <a:pPr algn="ctr" defTabSz="993775" eaLnBrk="0" hangingPunct="0"/>
              <a:r>
                <a:rPr lang="zh-CN" altLang="en-US" sz="2000" b="0" dirty="0">
                  <a:latin typeface="华文细黑" pitchFamily="2" charset="-122"/>
                  <a:ea typeface="华文细黑" pitchFamily="2" charset="-122"/>
                </a:rPr>
                <a:t>六西格玛管理</a:t>
              </a:r>
              <a:endParaRPr lang="zh-CN" altLang="en-US" sz="2000" b="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33813" name="Rectangle 20"/>
            <p:cNvSpPr/>
            <p:nvPr/>
          </p:nvSpPr>
          <p:spPr>
            <a:xfrm>
              <a:off x="3040" y="1661"/>
              <a:ext cx="658" cy="131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3814" name="Rectangle 21"/>
            <p:cNvSpPr/>
            <p:nvPr/>
          </p:nvSpPr>
          <p:spPr>
            <a:xfrm>
              <a:off x="3065" y="2199"/>
              <a:ext cx="631" cy="356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lIns="0" tIns="0" rIns="0" bIns="0" anchor="ctr" anchorCtr="0">
              <a:spAutoFit/>
            </a:bodyPr>
            <a:p>
              <a:pPr algn="ctr" defTabSz="993775" eaLnBrk="0" hangingPunct="0"/>
              <a:r>
                <a:rPr lang="en-US" altLang="zh-CN" sz="2000" b="0" dirty="0">
                  <a:latin typeface="华文细黑" pitchFamily="2" charset="-122"/>
                  <a:ea typeface="华文细黑" pitchFamily="2" charset="-122"/>
                </a:rPr>
                <a:t>ISO</a:t>
              </a:r>
              <a:r>
                <a:rPr lang="zh-CN" altLang="en-US" sz="2000" b="0" dirty="0">
                  <a:latin typeface="华文细黑" pitchFamily="2" charset="-122"/>
                  <a:ea typeface="华文细黑" pitchFamily="2" charset="-122"/>
                </a:rPr>
                <a:t>管理体系</a:t>
              </a:r>
              <a:endParaRPr lang="zh-CN" altLang="en-US" sz="2000" b="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33815" name="Rectangle 22"/>
            <p:cNvSpPr/>
            <p:nvPr/>
          </p:nvSpPr>
          <p:spPr>
            <a:xfrm>
              <a:off x="3908" y="1674"/>
              <a:ext cx="658" cy="131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3816" name="Rectangle 23"/>
            <p:cNvSpPr/>
            <p:nvPr/>
          </p:nvSpPr>
          <p:spPr>
            <a:xfrm>
              <a:off x="3927" y="2288"/>
              <a:ext cx="631" cy="178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lIns="0" tIns="0" rIns="0" bIns="0" anchor="ctr" anchorCtr="0">
              <a:spAutoFit/>
            </a:bodyPr>
            <a:p>
              <a:pPr algn="ctr" defTabSz="993775" eaLnBrk="0" hangingPunct="0"/>
              <a:r>
                <a:rPr lang="zh-CN" altLang="en-US" sz="2000" b="0" dirty="0">
                  <a:latin typeface="华文细黑" pitchFamily="2" charset="-122"/>
                  <a:ea typeface="华文细黑" pitchFamily="2" charset="-122"/>
                </a:rPr>
                <a:t>标杆超越</a:t>
              </a:r>
              <a:endParaRPr lang="zh-CN" altLang="en-US" sz="2000" b="0" dirty="0"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33795" name="Rectangle 24"/>
          <p:cNvSpPr/>
          <p:nvPr/>
        </p:nvSpPr>
        <p:spPr>
          <a:xfrm>
            <a:off x="5486400" y="152400"/>
            <a:ext cx="3200400" cy="6048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3200" dirty="0">
                <a:solidFill>
                  <a:schemeClr val="tx2"/>
                </a:solidFill>
                <a:latin typeface="Arial" panose="020B0604020202020204" pitchFamily="34" charset="0"/>
                <a:ea typeface="黑体" pitchFamily="2" charset="-122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Arial" panose="020B0604020202020204" pitchFamily="34" charset="0"/>
                <a:ea typeface="黑体" pitchFamily="2" charset="-122"/>
              </a:rPr>
              <a:t>改进工具</a:t>
            </a:r>
            <a:endParaRPr lang="zh-CN" altLang="en-US" sz="3200" dirty="0">
              <a:solidFill>
                <a:schemeClr val="tx2"/>
              </a:solidFill>
              <a:latin typeface="Arial" panose="020B0604020202020204" pitchFamily="34" charset="0"/>
              <a:ea typeface="黑体" pitchFamily="2" charset="-122"/>
            </a:endParaRPr>
          </a:p>
        </p:txBody>
      </p:sp>
      <p:sp>
        <p:nvSpPr>
          <p:cNvPr id="33796" name="Line 60"/>
          <p:cNvSpPr/>
          <p:nvPr/>
        </p:nvSpPr>
        <p:spPr>
          <a:xfrm>
            <a:off x="2700338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4"/>
          <p:cNvSpPr/>
          <p:nvPr/>
        </p:nvSpPr>
        <p:spPr>
          <a:xfrm>
            <a:off x="2057400" y="1600200"/>
            <a:ext cx="5334000" cy="1735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ED6613"/>
                </a:solidFill>
                <a:latin typeface="华文细黑" pitchFamily="2" charset="-122"/>
                <a:ea typeface="华文细黑" pitchFamily="2" charset="-122"/>
              </a:rPr>
              <a:t>多授权，少布置；多引导，少命令；多赏识，少评判，引发领导力革命，做九州通的卓越教练！</a:t>
            </a:r>
            <a:endParaRPr lang="zh-CN" altLang="en-US" sz="2400" dirty="0">
              <a:solidFill>
                <a:srgbClr val="ED6613"/>
              </a:solidFill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34819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5867400" y="2819400"/>
            <a:ext cx="2743200" cy="28194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4820" name="Rectangle 9"/>
          <p:cNvSpPr/>
          <p:nvPr/>
        </p:nvSpPr>
        <p:spPr>
          <a:xfrm>
            <a:off x="5715000" y="182563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实操问题答疑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821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2" name="Rectangle 11"/>
          <p:cNvSpPr/>
          <p:nvPr/>
        </p:nvSpPr>
        <p:spPr>
          <a:xfrm>
            <a:off x="2057400" y="3870325"/>
            <a:ext cx="3581400" cy="396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000" dirty="0">
                <a:solidFill>
                  <a:srgbClr val="800000"/>
                </a:solidFill>
                <a:latin typeface="Arial" panose="020B0604020202020204" pitchFamily="34" charset="0"/>
                <a:ea typeface="华文细黑" pitchFamily="2" charset="-122"/>
              </a:rPr>
              <a:t>分享：员工管理</a:t>
            </a:r>
            <a:endParaRPr lang="zh-CN" altLang="en-US" sz="2000" dirty="0">
              <a:solidFill>
                <a:srgbClr val="8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4823" name="Rectangle 12"/>
          <p:cNvSpPr/>
          <p:nvPr/>
        </p:nvSpPr>
        <p:spPr>
          <a:xfrm>
            <a:off x="2819400" y="4295775"/>
            <a:ext cx="3581400" cy="1190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buFont typeface="Wingdings" panose="05000000000000000000" pitchFamily="2" charset="2"/>
              <a:buChar char="u"/>
            </a:pPr>
            <a:r>
              <a:rPr lang="zh-CN" altLang="en-US" b="0" dirty="0">
                <a:latin typeface="Arial" panose="020B0604020202020204" pitchFamily="34" charset="0"/>
                <a:ea typeface="华文细黑" pitchFamily="2" charset="-122"/>
              </a:rPr>
              <a:t>紧抓需求、知人善用</a:t>
            </a:r>
            <a:endParaRPr lang="zh-CN" altLang="en-US" b="0" dirty="0">
              <a:latin typeface="Arial" panose="020B0604020202020204" pitchFamily="34" charset="0"/>
              <a:ea typeface="华文细黑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b="0" dirty="0">
                <a:latin typeface="Arial" panose="020B0604020202020204" pitchFamily="34" charset="0"/>
                <a:ea typeface="华文细黑" pitchFamily="2" charset="-122"/>
              </a:rPr>
              <a:t> 全方位实施激励   </a:t>
            </a:r>
            <a:endParaRPr lang="zh-CN" altLang="en-US" b="0" dirty="0">
              <a:latin typeface="Arial" panose="020B0604020202020204" pitchFamily="34" charset="0"/>
              <a:ea typeface="华文细黑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b="0" dirty="0">
                <a:latin typeface="Arial" panose="020B0604020202020204" pitchFamily="34" charset="0"/>
                <a:ea typeface="华文细黑" pitchFamily="2" charset="-122"/>
              </a:rPr>
              <a:t> 积极关注员工成长</a:t>
            </a:r>
            <a:endParaRPr lang="zh-CN" altLang="en-US" b="0" dirty="0">
              <a:latin typeface="Arial" panose="020B0604020202020204" pitchFamily="34" charset="0"/>
              <a:ea typeface="华文细黑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b="0" dirty="0">
                <a:latin typeface="Arial" panose="020B0604020202020204" pitchFamily="34" charset="0"/>
                <a:ea typeface="华文细黑" pitchFamily="2" charset="-122"/>
              </a:rPr>
              <a:t> 营造良好的沟通氛围</a:t>
            </a:r>
            <a:endParaRPr lang="zh-CN" altLang="en-US" b="0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 Box 6"/>
          <p:cNvSpPr txBox="1"/>
          <p:nvPr/>
        </p:nvSpPr>
        <p:spPr>
          <a:xfrm>
            <a:off x="1905000" y="1371600"/>
            <a:ext cx="5791200" cy="29400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绩效面谈指在绩效管理过程中，绩效评估结果确定后，部门主管与员工针对绩效评估结果，结合员工自身进行面对面的交流与讨论，从而</a:t>
            </a:r>
            <a:r>
              <a:rPr lang="zh-CN" altLang="en-US" sz="24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指导员工工作绩效持续改进的一项管理活动。</a:t>
            </a:r>
            <a:r>
              <a:rPr lang="zh-CN" altLang="en-US" sz="2400" dirty="0">
                <a:solidFill>
                  <a:srgbClr val="FF6600"/>
                </a:solidFill>
                <a:latin typeface="华文细黑" pitchFamily="2" charset="-122"/>
                <a:ea typeface="华文细黑" pitchFamily="2" charset="-122"/>
              </a:rPr>
              <a:t>绩效面谈是绩效反馈的黄金法则。</a:t>
            </a:r>
            <a:endParaRPr lang="zh-CN" altLang="en-US" sz="2400" dirty="0">
              <a:solidFill>
                <a:srgbClr val="FF66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219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9220" name="Picture 17" descr="HU0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0" y="4114800"/>
            <a:ext cx="3124200" cy="1857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1" name="Rectangle 18"/>
          <p:cNvSpPr/>
          <p:nvPr/>
        </p:nvSpPr>
        <p:spPr>
          <a:xfrm>
            <a:off x="4724400" y="152400"/>
            <a:ext cx="3810000" cy="6048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什么是绩效面谈</a:t>
            </a:r>
            <a:endParaRPr lang="zh-CN" altLang="en-US" sz="2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3" name="Rectangle 14"/>
          <p:cNvSpPr/>
          <p:nvPr/>
        </p:nvSpPr>
        <p:spPr>
          <a:xfrm>
            <a:off x="4822825" y="152400"/>
            <a:ext cx="3711575" cy="6048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绩效面谈的目的</a:t>
            </a:r>
            <a:endParaRPr lang="zh-CN" altLang="en-US" sz="2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0244" name="Group 18"/>
          <p:cNvGrpSpPr/>
          <p:nvPr/>
        </p:nvGrpSpPr>
        <p:grpSpPr>
          <a:xfrm>
            <a:off x="1600200" y="1533525"/>
            <a:ext cx="533400" cy="436563"/>
            <a:chOff x="1110" y="2656"/>
            <a:chExt cx="1549" cy="1351"/>
          </a:xfrm>
        </p:grpSpPr>
        <p:sp>
          <p:nvSpPr>
            <p:cNvPr id="10283" name="AutoShape 19"/>
            <p:cNvSpPr/>
            <p:nvPr/>
          </p:nvSpPr>
          <p:spPr>
            <a:xfrm>
              <a:off x="1123" y="2679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84" name="AutoShape 20"/>
            <p:cNvSpPr/>
            <p:nvPr/>
          </p:nvSpPr>
          <p:spPr>
            <a:xfrm>
              <a:off x="1110" y="2656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85" name="AutoShape 21"/>
            <p:cNvSpPr/>
            <p:nvPr/>
          </p:nvSpPr>
          <p:spPr>
            <a:xfrm>
              <a:off x="1200" y="2736"/>
              <a:ext cx="1350" cy="1168"/>
            </a:xfrm>
            <a:prstGeom prst="hexagon">
              <a:avLst>
                <a:gd name="adj" fmla="val 28895"/>
                <a:gd name="vf" fmla="val 115470"/>
              </a:avLst>
            </a:prstGeom>
            <a:solidFill>
              <a:srgbClr val="C0C0C0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245" name="Line 22"/>
          <p:cNvSpPr/>
          <p:nvPr/>
        </p:nvSpPr>
        <p:spPr>
          <a:xfrm flipV="1">
            <a:off x="2101850" y="3389313"/>
            <a:ext cx="5746750" cy="34925"/>
          </a:xfrm>
          <a:prstGeom prst="line">
            <a:avLst/>
          </a:prstGeom>
          <a:ln w="25400" cap="flat" cmpd="sng">
            <a:solidFill>
              <a:schemeClr val="folHlink"/>
            </a:solidFill>
            <a:prstDash val="sysDot"/>
            <a:headEnd type="none" w="med" len="med"/>
            <a:tailEnd type="oval" w="med" len="med"/>
          </a:ln>
        </p:spPr>
      </p:sp>
      <p:sp>
        <p:nvSpPr>
          <p:cNvPr id="10246" name="Text Box 23"/>
          <p:cNvSpPr txBox="1"/>
          <p:nvPr/>
        </p:nvSpPr>
        <p:spPr>
          <a:xfrm>
            <a:off x="2133600" y="1590675"/>
            <a:ext cx="5899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使员工正确认识自己的绩效，保证绩效考核的公开公正性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247" name="Text Box 24"/>
          <p:cNvSpPr txBox="1"/>
          <p:nvPr/>
        </p:nvSpPr>
        <p:spPr>
          <a:xfrm>
            <a:off x="1704975" y="1562100"/>
            <a:ext cx="311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/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1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10248" name="Group 41"/>
          <p:cNvGrpSpPr/>
          <p:nvPr/>
        </p:nvGrpSpPr>
        <p:grpSpPr>
          <a:xfrm>
            <a:off x="1600200" y="2232025"/>
            <a:ext cx="533400" cy="436563"/>
            <a:chOff x="1110" y="2656"/>
            <a:chExt cx="1549" cy="1351"/>
          </a:xfrm>
        </p:grpSpPr>
        <p:sp>
          <p:nvSpPr>
            <p:cNvPr id="10280" name="AutoShape 42"/>
            <p:cNvSpPr/>
            <p:nvPr/>
          </p:nvSpPr>
          <p:spPr>
            <a:xfrm>
              <a:off x="1123" y="2679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81" name="AutoShape 43"/>
            <p:cNvSpPr/>
            <p:nvPr/>
          </p:nvSpPr>
          <p:spPr>
            <a:xfrm>
              <a:off x="1110" y="2656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82" name="AutoShape 44"/>
            <p:cNvSpPr/>
            <p:nvPr/>
          </p:nvSpPr>
          <p:spPr>
            <a:xfrm>
              <a:off x="1200" y="2736"/>
              <a:ext cx="1350" cy="1168"/>
            </a:xfrm>
            <a:prstGeom prst="hexagon">
              <a:avLst>
                <a:gd name="adj" fmla="val 28895"/>
                <a:gd name="vf" fmla="val 115470"/>
              </a:avLst>
            </a:prstGeom>
            <a:solidFill>
              <a:srgbClr val="C0C0C0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249" name="Line 45"/>
          <p:cNvSpPr/>
          <p:nvPr/>
        </p:nvSpPr>
        <p:spPr>
          <a:xfrm flipV="1">
            <a:off x="2101850" y="2654300"/>
            <a:ext cx="5746750" cy="34925"/>
          </a:xfrm>
          <a:prstGeom prst="line">
            <a:avLst/>
          </a:prstGeom>
          <a:ln w="25400" cap="flat" cmpd="sng">
            <a:solidFill>
              <a:schemeClr val="folHlink"/>
            </a:solidFill>
            <a:prstDash val="sysDot"/>
            <a:headEnd type="none" w="med" len="med"/>
            <a:tailEnd type="oval" w="med" len="med"/>
          </a:ln>
        </p:spPr>
      </p:sp>
      <p:sp>
        <p:nvSpPr>
          <p:cNvPr id="10250" name="Text Box 46"/>
          <p:cNvSpPr txBox="1"/>
          <p:nvPr/>
        </p:nvSpPr>
        <p:spPr>
          <a:xfrm>
            <a:off x="2133600" y="2276475"/>
            <a:ext cx="5899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有助于使员工明确自己的长处与不足，提高自主管理能力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251" name="Text Box 47"/>
          <p:cNvSpPr txBox="1"/>
          <p:nvPr/>
        </p:nvSpPr>
        <p:spPr>
          <a:xfrm>
            <a:off x="1704975" y="2260600"/>
            <a:ext cx="311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/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2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10252" name="Group 48"/>
          <p:cNvGrpSpPr/>
          <p:nvPr/>
        </p:nvGrpSpPr>
        <p:grpSpPr>
          <a:xfrm>
            <a:off x="1606550" y="2932113"/>
            <a:ext cx="533400" cy="436562"/>
            <a:chOff x="1110" y="2656"/>
            <a:chExt cx="1549" cy="1351"/>
          </a:xfrm>
        </p:grpSpPr>
        <p:sp>
          <p:nvSpPr>
            <p:cNvPr id="10277" name="AutoShape 49"/>
            <p:cNvSpPr/>
            <p:nvPr/>
          </p:nvSpPr>
          <p:spPr>
            <a:xfrm>
              <a:off x="1123" y="2679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78" name="AutoShape 50"/>
            <p:cNvSpPr/>
            <p:nvPr/>
          </p:nvSpPr>
          <p:spPr>
            <a:xfrm>
              <a:off x="1110" y="2656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79" name="AutoShape 51"/>
            <p:cNvSpPr/>
            <p:nvPr/>
          </p:nvSpPr>
          <p:spPr>
            <a:xfrm>
              <a:off x="1200" y="2736"/>
              <a:ext cx="1350" cy="1168"/>
            </a:xfrm>
            <a:prstGeom prst="hexagon">
              <a:avLst>
                <a:gd name="adj" fmla="val 28895"/>
                <a:gd name="vf" fmla="val 115470"/>
              </a:avLst>
            </a:prstGeom>
            <a:solidFill>
              <a:srgbClr val="C0C0C0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253" name="Text Box 53"/>
          <p:cNvSpPr txBox="1"/>
          <p:nvPr/>
        </p:nvSpPr>
        <p:spPr>
          <a:xfrm>
            <a:off x="2139950" y="2976563"/>
            <a:ext cx="63563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有助于帮助员工制定改进计划，不断提升员工个人能力与绩效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254" name="Text Box 54"/>
          <p:cNvSpPr txBox="1"/>
          <p:nvPr/>
        </p:nvSpPr>
        <p:spPr>
          <a:xfrm>
            <a:off x="1711325" y="2960688"/>
            <a:ext cx="311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/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3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255" name="Line 56"/>
          <p:cNvSpPr/>
          <p:nvPr/>
        </p:nvSpPr>
        <p:spPr>
          <a:xfrm flipV="1">
            <a:off x="2101850" y="1955800"/>
            <a:ext cx="5746750" cy="34925"/>
          </a:xfrm>
          <a:prstGeom prst="line">
            <a:avLst/>
          </a:prstGeom>
          <a:ln w="25400" cap="flat" cmpd="sng">
            <a:solidFill>
              <a:schemeClr val="folHlink"/>
            </a:solidFill>
            <a:prstDash val="sysDot"/>
            <a:headEnd type="none" w="med" len="med"/>
            <a:tailEnd type="oval" w="med" len="med"/>
          </a:ln>
        </p:spPr>
      </p:sp>
      <p:sp>
        <p:nvSpPr>
          <p:cNvPr id="10256" name="Line 57"/>
          <p:cNvSpPr/>
          <p:nvPr/>
        </p:nvSpPr>
        <p:spPr>
          <a:xfrm flipV="1">
            <a:off x="2095500" y="4106863"/>
            <a:ext cx="5746750" cy="34925"/>
          </a:xfrm>
          <a:prstGeom prst="line">
            <a:avLst/>
          </a:prstGeom>
          <a:ln w="25400" cap="flat" cmpd="sng">
            <a:solidFill>
              <a:schemeClr val="folHlink"/>
            </a:solidFill>
            <a:prstDash val="sysDot"/>
            <a:headEnd type="none" w="med" len="med"/>
            <a:tailEnd type="oval" w="med" len="med"/>
          </a:ln>
        </p:spPr>
      </p:sp>
      <p:grpSp>
        <p:nvGrpSpPr>
          <p:cNvPr id="10257" name="Group 58"/>
          <p:cNvGrpSpPr/>
          <p:nvPr/>
        </p:nvGrpSpPr>
        <p:grpSpPr>
          <a:xfrm>
            <a:off x="1600200" y="3649663"/>
            <a:ext cx="533400" cy="436562"/>
            <a:chOff x="1110" y="2656"/>
            <a:chExt cx="1549" cy="1351"/>
          </a:xfrm>
        </p:grpSpPr>
        <p:sp>
          <p:nvSpPr>
            <p:cNvPr id="10274" name="AutoShape 59"/>
            <p:cNvSpPr/>
            <p:nvPr/>
          </p:nvSpPr>
          <p:spPr>
            <a:xfrm>
              <a:off x="1123" y="2679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75" name="AutoShape 60"/>
            <p:cNvSpPr/>
            <p:nvPr/>
          </p:nvSpPr>
          <p:spPr>
            <a:xfrm>
              <a:off x="1110" y="2656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76" name="AutoShape 61"/>
            <p:cNvSpPr/>
            <p:nvPr/>
          </p:nvSpPr>
          <p:spPr>
            <a:xfrm>
              <a:off x="1200" y="2736"/>
              <a:ext cx="1350" cy="1168"/>
            </a:xfrm>
            <a:prstGeom prst="hexagon">
              <a:avLst>
                <a:gd name="adj" fmla="val 28895"/>
                <a:gd name="vf" fmla="val 115470"/>
              </a:avLst>
            </a:prstGeom>
            <a:solidFill>
              <a:srgbClr val="C0C0C0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258" name="Text Box 62"/>
          <p:cNvSpPr txBox="1"/>
          <p:nvPr/>
        </p:nvSpPr>
        <p:spPr>
          <a:xfrm>
            <a:off x="2133600" y="3694113"/>
            <a:ext cx="63563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有助于明确下一阶段的绩效目标，推动绩效管理的执行和优化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259" name="Text Box 63"/>
          <p:cNvSpPr txBox="1"/>
          <p:nvPr/>
        </p:nvSpPr>
        <p:spPr>
          <a:xfrm>
            <a:off x="1704975" y="3678238"/>
            <a:ext cx="311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/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4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260" name="Line 64"/>
          <p:cNvSpPr/>
          <p:nvPr/>
        </p:nvSpPr>
        <p:spPr>
          <a:xfrm flipV="1">
            <a:off x="2095500" y="4765675"/>
            <a:ext cx="5746750" cy="34925"/>
          </a:xfrm>
          <a:prstGeom prst="line">
            <a:avLst/>
          </a:prstGeom>
          <a:ln w="25400" cap="flat" cmpd="sng">
            <a:solidFill>
              <a:schemeClr val="folHlink"/>
            </a:solidFill>
            <a:prstDash val="sysDot"/>
            <a:headEnd type="none" w="med" len="med"/>
            <a:tailEnd type="oval" w="med" len="med"/>
          </a:ln>
        </p:spPr>
      </p:sp>
      <p:grpSp>
        <p:nvGrpSpPr>
          <p:cNvPr id="10261" name="Group 65"/>
          <p:cNvGrpSpPr/>
          <p:nvPr/>
        </p:nvGrpSpPr>
        <p:grpSpPr>
          <a:xfrm>
            <a:off x="1600200" y="4308475"/>
            <a:ext cx="533400" cy="436563"/>
            <a:chOff x="1110" y="2656"/>
            <a:chExt cx="1549" cy="1351"/>
          </a:xfrm>
        </p:grpSpPr>
        <p:sp>
          <p:nvSpPr>
            <p:cNvPr id="10271" name="AutoShape 66"/>
            <p:cNvSpPr/>
            <p:nvPr/>
          </p:nvSpPr>
          <p:spPr>
            <a:xfrm>
              <a:off x="1123" y="2679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72" name="AutoShape 67"/>
            <p:cNvSpPr/>
            <p:nvPr/>
          </p:nvSpPr>
          <p:spPr>
            <a:xfrm>
              <a:off x="1110" y="2656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73" name="AutoShape 68"/>
            <p:cNvSpPr/>
            <p:nvPr/>
          </p:nvSpPr>
          <p:spPr>
            <a:xfrm>
              <a:off x="1200" y="2736"/>
              <a:ext cx="1350" cy="1168"/>
            </a:xfrm>
            <a:prstGeom prst="hexagon">
              <a:avLst>
                <a:gd name="adj" fmla="val 28895"/>
                <a:gd name="vf" fmla="val 115470"/>
              </a:avLst>
            </a:prstGeom>
            <a:solidFill>
              <a:srgbClr val="C0C0C0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262" name="Text Box 69"/>
          <p:cNvSpPr txBox="1"/>
          <p:nvPr/>
        </p:nvSpPr>
        <p:spPr>
          <a:xfrm>
            <a:off x="2133600" y="4352925"/>
            <a:ext cx="65849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有助于拓展上下沟通的渠道，找出影响部门绩效的原因提升绩效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263" name="Text Box 70"/>
          <p:cNvSpPr txBox="1"/>
          <p:nvPr/>
        </p:nvSpPr>
        <p:spPr>
          <a:xfrm>
            <a:off x="1704975" y="4337050"/>
            <a:ext cx="311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/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5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264" name="Line 71"/>
          <p:cNvSpPr/>
          <p:nvPr/>
        </p:nvSpPr>
        <p:spPr>
          <a:xfrm flipV="1">
            <a:off x="2095500" y="5451475"/>
            <a:ext cx="5746750" cy="34925"/>
          </a:xfrm>
          <a:prstGeom prst="line">
            <a:avLst/>
          </a:prstGeom>
          <a:ln w="25400" cap="flat" cmpd="sng">
            <a:solidFill>
              <a:schemeClr val="folHlink"/>
            </a:solidFill>
            <a:prstDash val="sysDot"/>
            <a:headEnd type="none" w="med" len="med"/>
            <a:tailEnd type="oval" w="med" len="med"/>
          </a:ln>
        </p:spPr>
      </p:sp>
      <p:grpSp>
        <p:nvGrpSpPr>
          <p:cNvPr id="10265" name="Group 72"/>
          <p:cNvGrpSpPr/>
          <p:nvPr/>
        </p:nvGrpSpPr>
        <p:grpSpPr>
          <a:xfrm>
            <a:off x="1600200" y="4994275"/>
            <a:ext cx="533400" cy="436563"/>
            <a:chOff x="1110" y="2656"/>
            <a:chExt cx="1549" cy="1351"/>
          </a:xfrm>
        </p:grpSpPr>
        <p:sp>
          <p:nvSpPr>
            <p:cNvPr id="10268" name="AutoShape 73"/>
            <p:cNvSpPr/>
            <p:nvPr/>
          </p:nvSpPr>
          <p:spPr>
            <a:xfrm>
              <a:off x="1123" y="2679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69" name="AutoShape 74"/>
            <p:cNvSpPr/>
            <p:nvPr/>
          </p:nvSpPr>
          <p:spPr>
            <a:xfrm>
              <a:off x="1110" y="2656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70" name="AutoShape 75"/>
            <p:cNvSpPr/>
            <p:nvPr/>
          </p:nvSpPr>
          <p:spPr>
            <a:xfrm>
              <a:off x="1200" y="2736"/>
              <a:ext cx="1350" cy="1168"/>
            </a:xfrm>
            <a:prstGeom prst="hexagon">
              <a:avLst>
                <a:gd name="adj" fmla="val 28895"/>
                <a:gd name="vf" fmla="val 115470"/>
              </a:avLst>
            </a:prstGeom>
            <a:solidFill>
              <a:srgbClr val="C0C0C0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266" name="Text Box 76"/>
          <p:cNvSpPr txBox="1"/>
          <p:nvPr/>
        </p:nvSpPr>
        <p:spPr>
          <a:xfrm>
            <a:off x="2133600" y="5038725"/>
            <a:ext cx="54419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b="0" dirty="0">
                <a:latin typeface="华文细黑" pitchFamily="2" charset="-122"/>
                <a:ea typeface="华文细黑" pitchFamily="2" charset="-122"/>
              </a:rPr>
              <a:t>有助于达成绩效目标的一致性，推动组织目标的实现</a:t>
            </a:r>
            <a:endParaRPr lang="zh-CN" altLang="en-US" b="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267" name="Text Box 77"/>
          <p:cNvSpPr txBox="1"/>
          <p:nvPr/>
        </p:nvSpPr>
        <p:spPr>
          <a:xfrm>
            <a:off x="1704975" y="5022850"/>
            <a:ext cx="311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/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6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27"/>
          <p:cNvSpPr/>
          <p:nvPr/>
        </p:nvSpPr>
        <p:spPr>
          <a:xfrm>
            <a:off x="3352800" y="2057400"/>
            <a:ext cx="5486400" cy="2895600"/>
          </a:xfrm>
          <a:prstGeom prst="rect">
            <a:avLst/>
          </a:prstGeom>
          <a:solidFill>
            <a:srgbClr val="C0C0C0">
              <a:alpha val="10196"/>
            </a:srgbClr>
          </a:solidFill>
          <a:ln w="6350">
            <a:noFill/>
          </a:ln>
        </p:spPr>
        <p:txBody>
          <a:bodyPr lIns="0" tIns="0" rIns="0" bIns="0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267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68" name="Rectangle 5"/>
          <p:cNvSpPr/>
          <p:nvPr/>
        </p:nvSpPr>
        <p:spPr>
          <a:xfrm>
            <a:off x="4343400" y="15716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面谈中常见的问题</a:t>
            </a:r>
            <a:endParaRPr lang="zh-CN" altLang="en-US" sz="2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1269" name="Group 6"/>
          <p:cNvGrpSpPr/>
          <p:nvPr/>
        </p:nvGrpSpPr>
        <p:grpSpPr>
          <a:xfrm>
            <a:off x="476250" y="1782763"/>
            <a:ext cx="2595563" cy="3722687"/>
            <a:chOff x="146" y="1298"/>
            <a:chExt cx="1635" cy="2345"/>
          </a:xfrm>
        </p:grpSpPr>
        <p:sp>
          <p:nvSpPr>
            <p:cNvPr id="11273" name="Text Box 7"/>
            <p:cNvSpPr txBox="1"/>
            <p:nvPr/>
          </p:nvSpPr>
          <p:spPr>
            <a:xfrm>
              <a:off x="751" y="1729"/>
              <a:ext cx="54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120650" indent="-120650" eaLnBrk="0" hangingPunct="0">
                <a:buFont typeface="Wingdings" panose="05000000000000000000" pitchFamily="2" charset="2"/>
              </a:pPr>
              <a:r>
                <a:rPr lang="zh-CN" altLang="en-US" sz="20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绩效</a:t>
              </a:r>
              <a:endPara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274" name="Text Box 8"/>
            <p:cNvSpPr txBox="1"/>
            <p:nvPr/>
          </p:nvSpPr>
          <p:spPr>
            <a:xfrm>
              <a:off x="754" y="2044"/>
              <a:ext cx="474" cy="192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>
              <a:spAutoFit/>
            </a:bodyPr>
            <a:p>
              <a:pPr algn="ctr" defTabSz="993775" eaLnBrk="0" hangingPunct="0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面谈</a:t>
              </a:r>
              <a:endPara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11275" name="Group 9"/>
            <p:cNvGrpSpPr/>
            <p:nvPr/>
          </p:nvGrpSpPr>
          <p:grpSpPr>
            <a:xfrm>
              <a:off x="657" y="1298"/>
              <a:ext cx="1124" cy="2345"/>
              <a:chOff x="1150" y="1456"/>
              <a:chExt cx="1125" cy="2345"/>
            </a:xfrm>
          </p:grpSpPr>
          <p:sp>
            <p:nvSpPr>
              <p:cNvPr id="11278" name="Rectangle 10"/>
              <p:cNvSpPr/>
              <p:nvPr/>
            </p:nvSpPr>
            <p:spPr>
              <a:xfrm>
                <a:off x="2041" y="1460"/>
                <a:ext cx="234" cy="2331"/>
              </a:xfrm>
              <a:prstGeom prst="rect">
                <a:avLst/>
              </a:prstGeom>
              <a:solidFill>
                <a:srgbClr val="969696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279" name="Freeform 11"/>
              <p:cNvSpPr/>
              <p:nvPr/>
            </p:nvSpPr>
            <p:spPr>
              <a:xfrm>
                <a:off x="1156" y="1456"/>
                <a:ext cx="885" cy="2345"/>
              </a:xfrm>
              <a:custGeom>
                <a:avLst/>
                <a:gdLst>
                  <a:gd name="txL" fmla="*/ 0 w 885"/>
                  <a:gd name="txT" fmla="*/ 0 h 2345"/>
                  <a:gd name="txR" fmla="*/ 885 w 885"/>
                  <a:gd name="txB" fmla="*/ 2345 h 2345"/>
                </a:gdLst>
                <a:ahLst/>
                <a:cxnLst>
                  <a:cxn ang="0">
                    <a:pos x="884" y="0"/>
                  </a:cxn>
                  <a:cxn ang="0">
                    <a:pos x="884" y="0"/>
                  </a:cxn>
                  <a:cxn ang="0">
                    <a:pos x="0" y="647"/>
                  </a:cxn>
                  <a:cxn ang="0">
                    <a:pos x="0" y="1884"/>
                  </a:cxn>
                  <a:cxn ang="0">
                    <a:pos x="884" y="2344"/>
                  </a:cxn>
                  <a:cxn ang="0">
                    <a:pos x="884" y="0"/>
                  </a:cxn>
                </a:cxnLst>
                <a:rect l="txL" t="txT" r="txR" b="txB"/>
                <a:pathLst>
                  <a:path w="885" h="2345">
                    <a:moveTo>
                      <a:pt x="884" y="0"/>
                    </a:moveTo>
                    <a:lnTo>
                      <a:pt x="884" y="0"/>
                    </a:lnTo>
                    <a:lnTo>
                      <a:pt x="0" y="647"/>
                    </a:lnTo>
                    <a:lnTo>
                      <a:pt x="0" y="1884"/>
                    </a:lnTo>
                    <a:lnTo>
                      <a:pt x="884" y="2344"/>
                    </a:lnTo>
                    <a:lnTo>
                      <a:pt x="884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1280" name="Group 12"/>
              <p:cNvGrpSpPr/>
              <p:nvPr/>
            </p:nvGrpSpPr>
            <p:grpSpPr>
              <a:xfrm>
                <a:off x="2045" y="1580"/>
                <a:ext cx="225" cy="2105"/>
                <a:chOff x="2045" y="1580"/>
                <a:chExt cx="225" cy="2105"/>
              </a:xfrm>
            </p:grpSpPr>
            <p:sp>
              <p:nvSpPr>
                <p:cNvPr id="11464" name="Line 13"/>
                <p:cNvSpPr/>
                <p:nvPr/>
              </p:nvSpPr>
              <p:spPr>
                <a:xfrm>
                  <a:off x="2045" y="1580"/>
                  <a:ext cx="225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465" name="Line 14"/>
                <p:cNvSpPr/>
                <p:nvPr/>
              </p:nvSpPr>
              <p:spPr>
                <a:xfrm>
                  <a:off x="2045" y="1678"/>
                  <a:ext cx="225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466" name="Line 15"/>
                <p:cNvSpPr/>
                <p:nvPr/>
              </p:nvSpPr>
              <p:spPr>
                <a:xfrm>
                  <a:off x="2045" y="1779"/>
                  <a:ext cx="225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467" name="Line 16"/>
                <p:cNvSpPr/>
                <p:nvPr/>
              </p:nvSpPr>
              <p:spPr>
                <a:xfrm>
                  <a:off x="2045" y="1879"/>
                  <a:ext cx="225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468" name="Line 17"/>
                <p:cNvSpPr/>
                <p:nvPr/>
              </p:nvSpPr>
              <p:spPr>
                <a:xfrm>
                  <a:off x="2045" y="1978"/>
                  <a:ext cx="225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469" name="Line 18"/>
                <p:cNvSpPr/>
                <p:nvPr/>
              </p:nvSpPr>
              <p:spPr>
                <a:xfrm>
                  <a:off x="2045" y="2077"/>
                  <a:ext cx="225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470" name="Line 19"/>
                <p:cNvSpPr/>
                <p:nvPr/>
              </p:nvSpPr>
              <p:spPr>
                <a:xfrm>
                  <a:off x="2045" y="2178"/>
                  <a:ext cx="225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471" name="Line 20"/>
                <p:cNvSpPr/>
                <p:nvPr/>
              </p:nvSpPr>
              <p:spPr>
                <a:xfrm>
                  <a:off x="2045" y="2277"/>
                  <a:ext cx="225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472" name="Line 21"/>
                <p:cNvSpPr/>
                <p:nvPr/>
              </p:nvSpPr>
              <p:spPr>
                <a:xfrm>
                  <a:off x="2045" y="2377"/>
                  <a:ext cx="225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473" name="Line 22"/>
                <p:cNvSpPr/>
                <p:nvPr/>
              </p:nvSpPr>
              <p:spPr>
                <a:xfrm>
                  <a:off x="2045" y="2475"/>
                  <a:ext cx="225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474" name="Line 23"/>
                <p:cNvSpPr/>
                <p:nvPr/>
              </p:nvSpPr>
              <p:spPr>
                <a:xfrm>
                  <a:off x="2045" y="2575"/>
                  <a:ext cx="225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475" name="Line 24"/>
                <p:cNvSpPr/>
                <p:nvPr/>
              </p:nvSpPr>
              <p:spPr>
                <a:xfrm>
                  <a:off x="2045" y="2676"/>
                  <a:ext cx="225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476" name="Line 25"/>
                <p:cNvSpPr/>
                <p:nvPr/>
              </p:nvSpPr>
              <p:spPr>
                <a:xfrm>
                  <a:off x="2045" y="2776"/>
                  <a:ext cx="225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477" name="Line 26"/>
                <p:cNvSpPr/>
                <p:nvPr/>
              </p:nvSpPr>
              <p:spPr>
                <a:xfrm>
                  <a:off x="2045" y="2874"/>
                  <a:ext cx="225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478" name="Line 27"/>
                <p:cNvSpPr/>
                <p:nvPr/>
              </p:nvSpPr>
              <p:spPr>
                <a:xfrm>
                  <a:off x="2045" y="2974"/>
                  <a:ext cx="225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479" name="Line 28"/>
                <p:cNvSpPr/>
                <p:nvPr/>
              </p:nvSpPr>
              <p:spPr>
                <a:xfrm>
                  <a:off x="2045" y="3075"/>
                  <a:ext cx="225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480" name="Line 29"/>
                <p:cNvSpPr/>
                <p:nvPr/>
              </p:nvSpPr>
              <p:spPr>
                <a:xfrm>
                  <a:off x="2045" y="3174"/>
                  <a:ext cx="225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481" name="Line 30"/>
                <p:cNvSpPr/>
                <p:nvPr/>
              </p:nvSpPr>
              <p:spPr>
                <a:xfrm>
                  <a:off x="2045" y="3273"/>
                  <a:ext cx="225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482" name="Line 31"/>
                <p:cNvSpPr/>
                <p:nvPr/>
              </p:nvSpPr>
              <p:spPr>
                <a:xfrm>
                  <a:off x="2045" y="3373"/>
                  <a:ext cx="225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483" name="Line 32"/>
                <p:cNvSpPr/>
                <p:nvPr/>
              </p:nvSpPr>
              <p:spPr>
                <a:xfrm>
                  <a:off x="2045" y="3487"/>
                  <a:ext cx="225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484" name="Line 33"/>
                <p:cNvSpPr/>
                <p:nvPr/>
              </p:nvSpPr>
              <p:spPr>
                <a:xfrm>
                  <a:off x="2045" y="3586"/>
                  <a:ext cx="225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485" name="Line 34"/>
                <p:cNvSpPr/>
                <p:nvPr/>
              </p:nvSpPr>
              <p:spPr>
                <a:xfrm>
                  <a:off x="2045" y="3685"/>
                  <a:ext cx="225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1281" name="Line 35"/>
              <p:cNvSpPr/>
              <p:nvPr/>
            </p:nvSpPr>
            <p:spPr>
              <a:xfrm flipH="1">
                <a:off x="1150" y="1584"/>
                <a:ext cx="897" cy="57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82" name="Line 36"/>
              <p:cNvSpPr/>
              <p:nvPr/>
            </p:nvSpPr>
            <p:spPr>
              <a:xfrm flipH="1">
                <a:off x="1150" y="1682"/>
                <a:ext cx="897" cy="53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83" name="Line 37"/>
              <p:cNvSpPr/>
              <p:nvPr/>
            </p:nvSpPr>
            <p:spPr>
              <a:xfrm flipH="1">
                <a:off x="1150" y="1783"/>
                <a:ext cx="897" cy="4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84" name="Line 38"/>
              <p:cNvSpPr/>
              <p:nvPr/>
            </p:nvSpPr>
            <p:spPr>
              <a:xfrm flipH="1">
                <a:off x="1150" y="1883"/>
                <a:ext cx="897" cy="43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85" name="Line 39"/>
              <p:cNvSpPr/>
              <p:nvPr/>
            </p:nvSpPr>
            <p:spPr>
              <a:xfrm flipH="1">
                <a:off x="1150" y="1982"/>
                <a:ext cx="897" cy="39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86" name="Line 40"/>
              <p:cNvSpPr/>
              <p:nvPr/>
            </p:nvSpPr>
            <p:spPr>
              <a:xfrm flipH="1">
                <a:off x="1150" y="2081"/>
                <a:ext cx="897" cy="34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87" name="Line 41"/>
              <p:cNvSpPr/>
              <p:nvPr/>
            </p:nvSpPr>
            <p:spPr>
              <a:xfrm flipH="1">
                <a:off x="1150" y="2182"/>
                <a:ext cx="897" cy="30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88" name="Line 42"/>
              <p:cNvSpPr/>
              <p:nvPr/>
            </p:nvSpPr>
            <p:spPr>
              <a:xfrm flipH="1">
                <a:off x="1150" y="2281"/>
                <a:ext cx="897" cy="24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89" name="Line 43"/>
              <p:cNvSpPr/>
              <p:nvPr/>
            </p:nvSpPr>
            <p:spPr>
              <a:xfrm flipH="1">
                <a:off x="1150" y="2381"/>
                <a:ext cx="897" cy="20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0" name="Line 44"/>
              <p:cNvSpPr/>
              <p:nvPr/>
            </p:nvSpPr>
            <p:spPr>
              <a:xfrm flipH="1">
                <a:off x="1150" y="2479"/>
                <a:ext cx="897" cy="16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1" name="Line 45"/>
              <p:cNvSpPr/>
              <p:nvPr/>
            </p:nvSpPr>
            <p:spPr>
              <a:xfrm flipH="1">
                <a:off x="1150" y="2579"/>
                <a:ext cx="897" cy="10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2" name="Line 46"/>
              <p:cNvSpPr/>
              <p:nvPr/>
            </p:nvSpPr>
            <p:spPr>
              <a:xfrm flipH="1">
                <a:off x="1150" y="2680"/>
                <a:ext cx="897" cy="6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3" name="Line 47"/>
              <p:cNvSpPr/>
              <p:nvPr/>
            </p:nvSpPr>
            <p:spPr>
              <a:xfrm flipH="1">
                <a:off x="1150" y="2780"/>
                <a:ext cx="897" cy="2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4" name="Line 48"/>
              <p:cNvSpPr/>
              <p:nvPr/>
            </p:nvSpPr>
            <p:spPr>
              <a:xfrm flipH="1" flipV="1">
                <a:off x="1150" y="2856"/>
                <a:ext cx="897" cy="2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5" name="Line 49"/>
              <p:cNvSpPr/>
              <p:nvPr/>
            </p:nvSpPr>
            <p:spPr>
              <a:xfrm flipH="1" flipV="1">
                <a:off x="1150" y="2913"/>
                <a:ext cx="897" cy="6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6" name="Line 50"/>
              <p:cNvSpPr/>
              <p:nvPr/>
            </p:nvSpPr>
            <p:spPr>
              <a:xfrm flipH="1" flipV="1">
                <a:off x="1150" y="2955"/>
                <a:ext cx="897" cy="12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7" name="Line 51"/>
              <p:cNvSpPr/>
              <p:nvPr/>
            </p:nvSpPr>
            <p:spPr>
              <a:xfrm flipH="1" flipV="1">
                <a:off x="1150" y="3013"/>
                <a:ext cx="897" cy="16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8" name="Line 52"/>
              <p:cNvSpPr/>
              <p:nvPr/>
            </p:nvSpPr>
            <p:spPr>
              <a:xfrm flipH="1" flipV="1">
                <a:off x="1150" y="3071"/>
                <a:ext cx="897" cy="20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9" name="Line 53"/>
              <p:cNvSpPr/>
              <p:nvPr/>
            </p:nvSpPr>
            <p:spPr>
              <a:xfrm flipH="1" flipV="1">
                <a:off x="1150" y="3127"/>
                <a:ext cx="897" cy="25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0" name="Line 54"/>
              <p:cNvSpPr/>
              <p:nvPr/>
            </p:nvSpPr>
            <p:spPr>
              <a:xfrm flipH="1" flipV="1">
                <a:off x="1150" y="3170"/>
                <a:ext cx="897" cy="30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1" name="Line 55"/>
              <p:cNvSpPr/>
              <p:nvPr/>
            </p:nvSpPr>
            <p:spPr>
              <a:xfrm flipH="1" flipV="1">
                <a:off x="1150" y="3227"/>
                <a:ext cx="897" cy="36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2" name="Line 56"/>
              <p:cNvSpPr/>
              <p:nvPr/>
            </p:nvSpPr>
            <p:spPr>
              <a:xfrm flipH="1" flipV="1">
                <a:off x="1150" y="3283"/>
                <a:ext cx="897" cy="40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3" name="Line 57"/>
              <p:cNvSpPr/>
              <p:nvPr/>
            </p:nvSpPr>
            <p:spPr>
              <a:xfrm>
                <a:off x="1956" y="1637"/>
                <a:ext cx="0" cy="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4" name="Line 58"/>
              <p:cNvSpPr/>
              <p:nvPr/>
            </p:nvSpPr>
            <p:spPr>
              <a:xfrm>
                <a:off x="1956" y="1830"/>
                <a:ext cx="0" cy="8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5" name="Line 59"/>
              <p:cNvSpPr/>
              <p:nvPr/>
            </p:nvSpPr>
            <p:spPr>
              <a:xfrm>
                <a:off x="1956" y="2015"/>
                <a:ext cx="0" cy="9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6" name="Line 60"/>
              <p:cNvSpPr/>
              <p:nvPr/>
            </p:nvSpPr>
            <p:spPr>
              <a:xfrm>
                <a:off x="1956" y="2214"/>
                <a:ext cx="0" cy="7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7" name="Line 61"/>
              <p:cNvSpPr/>
              <p:nvPr/>
            </p:nvSpPr>
            <p:spPr>
              <a:xfrm>
                <a:off x="1956" y="2400"/>
                <a:ext cx="0" cy="9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8" name="Line 62"/>
              <p:cNvSpPr/>
              <p:nvPr/>
            </p:nvSpPr>
            <p:spPr>
              <a:xfrm>
                <a:off x="1956" y="2584"/>
                <a:ext cx="0" cy="9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9" name="Line 63"/>
              <p:cNvSpPr/>
              <p:nvPr/>
            </p:nvSpPr>
            <p:spPr>
              <a:xfrm>
                <a:off x="1956" y="2779"/>
                <a:ext cx="0" cy="8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0" name="Line 64"/>
              <p:cNvSpPr/>
              <p:nvPr/>
            </p:nvSpPr>
            <p:spPr>
              <a:xfrm>
                <a:off x="1956" y="2969"/>
                <a:ext cx="0" cy="8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1" name="Line 65"/>
              <p:cNvSpPr/>
              <p:nvPr/>
            </p:nvSpPr>
            <p:spPr>
              <a:xfrm>
                <a:off x="1956" y="3154"/>
                <a:ext cx="0" cy="9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2" name="Line 66"/>
              <p:cNvSpPr/>
              <p:nvPr/>
            </p:nvSpPr>
            <p:spPr>
              <a:xfrm>
                <a:off x="1956" y="3354"/>
                <a:ext cx="0" cy="8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3" name="Line 67"/>
              <p:cNvSpPr/>
              <p:nvPr/>
            </p:nvSpPr>
            <p:spPr>
              <a:xfrm>
                <a:off x="1956" y="3554"/>
                <a:ext cx="0" cy="8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4" name="Line 68"/>
              <p:cNvSpPr/>
              <p:nvPr/>
            </p:nvSpPr>
            <p:spPr>
              <a:xfrm>
                <a:off x="1874" y="1588"/>
                <a:ext cx="0" cy="9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5" name="Line 69"/>
              <p:cNvSpPr/>
              <p:nvPr/>
            </p:nvSpPr>
            <p:spPr>
              <a:xfrm>
                <a:off x="1874" y="1778"/>
                <a:ext cx="0" cy="8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6" name="Line 70"/>
              <p:cNvSpPr/>
              <p:nvPr/>
            </p:nvSpPr>
            <p:spPr>
              <a:xfrm>
                <a:off x="1874" y="1973"/>
                <a:ext cx="0" cy="8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7" name="Line 71"/>
              <p:cNvSpPr/>
              <p:nvPr/>
            </p:nvSpPr>
            <p:spPr>
              <a:xfrm>
                <a:off x="1874" y="2142"/>
                <a:ext cx="0" cy="8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8" name="Line 72"/>
              <p:cNvSpPr/>
              <p:nvPr/>
            </p:nvSpPr>
            <p:spPr>
              <a:xfrm>
                <a:off x="1874" y="2327"/>
                <a:ext cx="0" cy="8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9" name="Line 73"/>
              <p:cNvSpPr/>
              <p:nvPr/>
            </p:nvSpPr>
            <p:spPr>
              <a:xfrm>
                <a:off x="1874" y="2513"/>
                <a:ext cx="0" cy="8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0" name="Line 74"/>
              <p:cNvSpPr/>
              <p:nvPr/>
            </p:nvSpPr>
            <p:spPr>
              <a:xfrm>
                <a:off x="1874" y="2699"/>
                <a:ext cx="0" cy="6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1" name="Line 75"/>
              <p:cNvSpPr/>
              <p:nvPr/>
            </p:nvSpPr>
            <p:spPr>
              <a:xfrm>
                <a:off x="1874" y="2869"/>
                <a:ext cx="0" cy="8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2" name="Line 76"/>
              <p:cNvSpPr/>
              <p:nvPr/>
            </p:nvSpPr>
            <p:spPr>
              <a:xfrm>
                <a:off x="1874" y="3055"/>
                <a:ext cx="0" cy="8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3" name="Line 77"/>
              <p:cNvSpPr/>
              <p:nvPr/>
            </p:nvSpPr>
            <p:spPr>
              <a:xfrm>
                <a:off x="1874" y="3235"/>
                <a:ext cx="0" cy="8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4" name="Line 78"/>
              <p:cNvSpPr/>
              <p:nvPr/>
            </p:nvSpPr>
            <p:spPr>
              <a:xfrm>
                <a:off x="1874" y="3410"/>
                <a:ext cx="0" cy="9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5" name="Line 79"/>
              <p:cNvSpPr/>
              <p:nvPr/>
            </p:nvSpPr>
            <p:spPr>
              <a:xfrm>
                <a:off x="1874" y="3614"/>
                <a:ext cx="0" cy="9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6" name="Line 80"/>
              <p:cNvSpPr/>
              <p:nvPr/>
            </p:nvSpPr>
            <p:spPr>
              <a:xfrm>
                <a:off x="1784" y="1751"/>
                <a:ext cx="0" cy="7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7" name="Line 81"/>
              <p:cNvSpPr/>
              <p:nvPr/>
            </p:nvSpPr>
            <p:spPr>
              <a:xfrm>
                <a:off x="1784" y="1927"/>
                <a:ext cx="0" cy="7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8" name="Line 82"/>
              <p:cNvSpPr/>
              <p:nvPr/>
            </p:nvSpPr>
            <p:spPr>
              <a:xfrm>
                <a:off x="1784" y="2100"/>
                <a:ext cx="0" cy="6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9" name="Line 83"/>
              <p:cNvSpPr/>
              <p:nvPr/>
            </p:nvSpPr>
            <p:spPr>
              <a:xfrm>
                <a:off x="1784" y="2272"/>
                <a:ext cx="0" cy="6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0" name="Line 84"/>
              <p:cNvSpPr/>
              <p:nvPr/>
            </p:nvSpPr>
            <p:spPr>
              <a:xfrm>
                <a:off x="1784" y="2442"/>
                <a:ext cx="0" cy="8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1" name="Line 85"/>
              <p:cNvSpPr/>
              <p:nvPr/>
            </p:nvSpPr>
            <p:spPr>
              <a:xfrm>
                <a:off x="1784" y="2613"/>
                <a:ext cx="0" cy="6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2" name="Line 86"/>
              <p:cNvSpPr/>
              <p:nvPr/>
            </p:nvSpPr>
            <p:spPr>
              <a:xfrm>
                <a:off x="1784" y="2783"/>
                <a:ext cx="0" cy="8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3" name="Line 87"/>
              <p:cNvSpPr/>
              <p:nvPr/>
            </p:nvSpPr>
            <p:spPr>
              <a:xfrm>
                <a:off x="1784" y="2955"/>
                <a:ext cx="0" cy="8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4" name="Line 88"/>
              <p:cNvSpPr/>
              <p:nvPr/>
            </p:nvSpPr>
            <p:spPr>
              <a:xfrm>
                <a:off x="1784" y="3126"/>
                <a:ext cx="0" cy="8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5" name="Line 89"/>
              <p:cNvSpPr/>
              <p:nvPr/>
            </p:nvSpPr>
            <p:spPr>
              <a:xfrm>
                <a:off x="1784" y="3307"/>
                <a:ext cx="0" cy="7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6" name="Line 90"/>
              <p:cNvSpPr/>
              <p:nvPr/>
            </p:nvSpPr>
            <p:spPr>
              <a:xfrm>
                <a:off x="1784" y="3481"/>
                <a:ext cx="0" cy="8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7" name="Line 91"/>
              <p:cNvSpPr/>
              <p:nvPr/>
            </p:nvSpPr>
            <p:spPr>
              <a:xfrm>
                <a:off x="1710" y="1701"/>
                <a:ext cx="0" cy="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8" name="Line 92"/>
              <p:cNvSpPr/>
              <p:nvPr/>
            </p:nvSpPr>
            <p:spPr>
              <a:xfrm>
                <a:off x="1710" y="1884"/>
                <a:ext cx="0" cy="7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9" name="Line 93"/>
              <p:cNvSpPr/>
              <p:nvPr/>
            </p:nvSpPr>
            <p:spPr>
              <a:xfrm>
                <a:off x="1710" y="2044"/>
                <a:ext cx="0" cy="8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40" name="Line 94"/>
              <p:cNvSpPr/>
              <p:nvPr/>
            </p:nvSpPr>
            <p:spPr>
              <a:xfrm>
                <a:off x="1710" y="2214"/>
                <a:ext cx="0" cy="6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41" name="Line 95"/>
              <p:cNvSpPr/>
              <p:nvPr/>
            </p:nvSpPr>
            <p:spPr>
              <a:xfrm>
                <a:off x="1710" y="2374"/>
                <a:ext cx="0" cy="7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42" name="Line 96"/>
              <p:cNvSpPr/>
              <p:nvPr/>
            </p:nvSpPr>
            <p:spPr>
              <a:xfrm>
                <a:off x="1710" y="2541"/>
                <a:ext cx="0" cy="6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43" name="Line 97"/>
              <p:cNvSpPr/>
              <p:nvPr/>
            </p:nvSpPr>
            <p:spPr>
              <a:xfrm>
                <a:off x="1710" y="2706"/>
                <a:ext cx="0" cy="7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44" name="Line 98"/>
              <p:cNvSpPr/>
              <p:nvPr/>
            </p:nvSpPr>
            <p:spPr>
              <a:xfrm>
                <a:off x="1710" y="2869"/>
                <a:ext cx="0" cy="6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45" name="Line 99"/>
              <p:cNvSpPr/>
              <p:nvPr/>
            </p:nvSpPr>
            <p:spPr>
              <a:xfrm>
                <a:off x="1710" y="3026"/>
                <a:ext cx="0" cy="8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46" name="Line 100"/>
              <p:cNvSpPr/>
              <p:nvPr/>
            </p:nvSpPr>
            <p:spPr>
              <a:xfrm>
                <a:off x="1710" y="3198"/>
                <a:ext cx="0" cy="8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47" name="Line 101"/>
              <p:cNvSpPr/>
              <p:nvPr/>
            </p:nvSpPr>
            <p:spPr>
              <a:xfrm>
                <a:off x="1710" y="3358"/>
                <a:ext cx="0" cy="9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48" name="Line 102"/>
              <p:cNvSpPr/>
              <p:nvPr/>
            </p:nvSpPr>
            <p:spPr>
              <a:xfrm>
                <a:off x="1710" y="3539"/>
                <a:ext cx="0" cy="8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49" name="Line 103"/>
              <p:cNvSpPr/>
              <p:nvPr/>
            </p:nvSpPr>
            <p:spPr>
              <a:xfrm>
                <a:off x="1628" y="1855"/>
                <a:ext cx="0" cy="7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50" name="Line 104"/>
              <p:cNvSpPr/>
              <p:nvPr/>
            </p:nvSpPr>
            <p:spPr>
              <a:xfrm>
                <a:off x="1628" y="2012"/>
                <a:ext cx="0" cy="7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51" name="Line 105"/>
              <p:cNvSpPr/>
              <p:nvPr/>
            </p:nvSpPr>
            <p:spPr>
              <a:xfrm>
                <a:off x="1628" y="2172"/>
                <a:ext cx="0" cy="6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52" name="Line 106"/>
              <p:cNvSpPr/>
              <p:nvPr/>
            </p:nvSpPr>
            <p:spPr>
              <a:xfrm>
                <a:off x="1628" y="2328"/>
                <a:ext cx="0" cy="6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53" name="Line 107"/>
              <p:cNvSpPr/>
              <p:nvPr/>
            </p:nvSpPr>
            <p:spPr>
              <a:xfrm>
                <a:off x="1628" y="2484"/>
                <a:ext cx="0" cy="6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54" name="Line 108"/>
              <p:cNvSpPr/>
              <p:nvPr/>
            </p:nvSpPr>
            <p:spPr>
              <a:xfrm>
                <a:off x="1628" y="2631"/>
                <a:ext cx="0" cy="6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55" name="Line 109"/>
              <p:cNvSpPr/>
              <p:nvPr/>
            </p:nvSpPr>
            <p:spPr>
              <a:xfrm>
                <a:off x="1628" y="2792"/>
                <a:ext cx="0" cy="7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56" name="Line 110"/>
              <p:cNvSpPr/>
              <p:nvPr/>
            </p:nvSpPr>
            <p:spPr>
              <a:xfrm>
                <a:off x="1628" y="2950"/>
                <a:ext cx="0" cy="5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57" name="Line 111"/>
              <p:cNvSpPr/>
              <p:nvPr/>
            </p:nvSpPr>
            <p:spPr>
              <a:xfrm>
                <a:off x="1628" y="3098"/>
                <a:ext cx="0" cy="8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58" name="Line 112"/>
              <p:cNvSpPr/>
              <p:nvPr/>
            </p:nvSpPr>
            <p:spPr>
              <a:xfrm>
                <a:off x="1636" y="3264"/>
                <a:ext cx="0" cy="7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59" name="Line 113"/>
              <p:cNvSpPr/>
              <p:nvPr/>
            </p:nvSpPr>
            <p:spPr>
              <a:xfrm>
                <a:off x="1628" y="3426"/>
                <a:ext cx="0" cy="6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60" name="Line 114"/>
              <p:cNvSpPr/>
              <p:nvPr/>
            </p:nvSpPr>
            <p:spPr>
              <a:xfrm>
                <a:off x="1554" y="1815"/>
                <a:ext cx="0" cy="8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61" name="Line 115"/>
              <p:cNvSpPr/>
              <p:nvPr/>
            </p:nvSpPr>
            <p:spPr>
              <a:xfrm>
                <a:off x="1554" y="1973"/>
                <a:ext cx="0" cy="6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62" name="Line 116"/>
              <p:cNvSpPr/>
              <p:nvPr/>
            </p:nvSpPr>
            <p:spPr>
              <a:xfrm>
                <a:off x="1554" y="2122"/>
                <a:ext cx="0" cy="7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63" name="Line 117"/>
              <p:cNvSpPr/>
              <p:nvPr/>
            </p:nvSpPr>
            <p:spPr>
              <a:xfrm>
                <a:off x="1554" y="2272"/>
                <a:ext cx="0" cy="7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64" name="Line 118"/>
              <p:cNvSpPr/>
              <p:nvPr/>
            </p:nvSpPr>
            <p:spPr>
              <a:xfrm>
                <a:off x="1554" y="2429"/>
                <a:ext cx="0" cy="5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65" name="Line 119"/>
              <p:cNvSpPr/>
              <p:nvPr/>
            </p:nvSpPr>
            <p:spPr>
              <a:xfrm>
                <a:off x="1554" y="2571"/>
                <a:ext cx="0" cy="6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66" name="Line 120"/>
              <p:cNvSpPr/>
              <p:nvPr/>
            </p:nvSpPr>
            <p:spPr>
              <a:xfrm>
                <a:off x="1554" y="2716"/>
                <a:ext cx="0" cy="6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67" name="Line 121"/>
              <p:cNvSpPr/>
              <p:nvPr/>
            </p:nvSpPr>
            <p:spPr>
              <a:xfrm>
                <a:off x="1554" y="2869"/>
                <a:ext cx="0" cy="6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68" name="Line 122"/>
              <p:cNvSpPr/>
              <p:nvPr/>
            </p:nvSpPr>
            <p:spPr>
              <a:xfrm>
                <a:off x="1554" y="3011"/>
                <a:ext cx="0" cy="6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69" name="Line 123"/>
              <p:cNvSpPr/>
              <p:nvPr/>
            </p:nvSpPr>
            <p:spPr>
              <a:xfrm>
                <a:off x="1554" y="3164"/>
                <a:ext cx="0" cy="7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70" name="Line 124"/>
              <p:cNvSpPr/>
              <p:nvPr/>
            </p:nvSpPr>
            <p:spPr>
              <a:xfrm>
                <a:off x="1554" y="3310"/>
                <a:ext cx="0" cy="6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71" name="Line 125"/>
              <p:cNvSpPr/>
              <p:nvPr/>
            </p:nvSpPr>
            <p:spPr>
              <a:xfrm>
                <a:off x="1554" y="3467"/>
                <a:ext cx="0" cy="6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72" name="Line 126"/>
              <p:cNvSpPr/>
              <p:nvPr/>
            </p:nvSpPr>
            <p:spPr>
              <a:xfrm>
                <a:off x="1480" y="1951"/>
                <a:ext cx="0" cy="6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73" name="Line 127"/>
              <p:cNvSpPr/>
              <p:nvPr/>
            </p:nvSpPr>
            <p:spPr>
              <a:xfrm>
                <a:off x="1480" y="2099"/>
                <a:ext cx="0" cy="5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74" name="Line 128"/>
              <p:cNvSpPr/>
              <p:nvPr/>
            </p:nvSpPr>
            <p:spPr>
              <a:xfrm>
                <a:off x="1480" y="2229"/>
                <a:ext cx="0" cy="6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75" name="Line 129"/>
              <p:cNvSpPr/>
              <p:nvPr/>
            </p:nvSpPr>
            <p:spPr>
              <a:xfrm>
                <a:off x="1480" y="2371"/>
                <a:ext cx="0" cy="5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76" name="Line 130"/>
              <p:cNvSpPr/>
              <p:nvPr/>
            </p:nvSpPr>
            <p:spPr>
              <a:xfrm>
                <a:off x="1480" y="2513"/>
                <a:ext cx="0" cy="6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77" name="Line 131"/>
              <p:cNvSpPr/>
              <p:nvPr/>
            </p:nvSpPr>
            <p:spPr>
              <a:xfrm>
                <a:off x="1488" y="2642"/>
                <a:ext cx="0" cy="6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78" name="Line 132"/>
              <p:cNvSpPr/>
              <p:nvPr/>
            </p:nvSpPr>
            <p:spPr>
              <a:xfrm>
                <a:off x="1480" y="2792"/>
                <a:ext cx="0" cy="6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79" name="Line 133"/>
              <p:cNvSpPr/>
              <p:nvPr/>
            </p:nvSpPr>
            <p:spPr>
              <a:xfrm>
                <a:off x="1480" y="2939"/>
                <a:ext cx="0" cy="5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80" name="Line 134"/>
              <p:cNvSpPr/>
              <p:nvPr/>
            </p:nvSpPr>
            <p:spPr>
              <a:xfrm>
                <a:off x="1480" y="3082"/>
                <a:ext cx="0" cy="5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81" name="Line 135"/>
              <p:cNvSpPr/>
              <p:nvPr/>
            </p:nvSpPr>
            <p:spPr>
              <a:xfrm>
                <a:off x="1480" y="3222"/>
                <a:ext cx="0" cy="5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82" name="Line 136"/>
              <p:cNvSpPr/>
              <p:nvPr/>
            </p:nvSpPr>
            <p:spPr>
              <a:xfrm>
                <a:off x="1480" y="3363"/>
                <a:ext cx="0" cy="5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83" name="Line 137"/>
              <p:cNvSpPr/>
              <p:nvPr/>
            </p:nvSpPr>
            <p:spPr>
              <a:xfrm>
                <a:off x="1423" y="1915"/>
                <a:ext cx="0" cy="5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84" name="Line 138"/>
              <p:cNvSpPr/>
              <p:nvPr/>
            </p:nvSpPr>
            <p:spPr>
              <a:xfrm>
                <a:off x="1423" y="2054"/>
                <a:ext cx="0" cy="6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85" name="Line 139"/>
              <p:cNvSpPr/>
              <p:nvPr/>
            </p:nvSpPr>
            <p:spPr>
              <a:xfrm>
                <a:off x="1423" y="2185"/>
                <a:ext cx="0" cy="6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86" name="Line 140"/>
              <p:cNvSpPr/>
              <p:nvPr/>
            </p:nvSpPr>
            <p:spPr>
              <a:xfrm>
                <a:off x="1423" y="2328"/>
                <a:ext cx="0" cy="5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87" name="Line 141"/>
              <p:cNvSpPr/>
              <p:nvPr/>
            </p:nvSpPr>
            <p:spPr>
              <a:xfrm>
                <a:off x="1423" y="2455"/>
                <a:ext cx="0" cy="6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88" name="Line 142"/>
              <p:cNvSpPr/>
              <p:nvPr/>
            </p:nvSpPr>
            <p:spPr>
              <a:xfrm>
                <a:off x="1423" y="2600"/>
                <a:ext cx="0" cy="5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89" name="Line 143"/>
              <p:cNvSpPr/>
              <p:nvPr/>
            </p:nvSpPr>
            <p:spPr>
              <a:xfrm>
                <a:off x="1423" y="2727"/>
                <a:ext cx="0" cy="5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90" name="Line 144"/>
              <p:cNvSpPr/>
              <p:nvPr/>
            </p:nvSpPr>
            <p:spPr>
              <a:xfrm>
                <a:off x="1423" y="2869"/>
                <a:ext cx="0" cy="5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91" name="Line 145"/>
              <p:cNvSpPr/>
              <p:nvPr/>
            </p:nvSpPr>
            <p:spPr>
              <a:xfrm>
                <a:off x="1423" y="2998"/>
                <a:ext cx="0" cy="5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92" name="Line 146"/>
              <p:cNvSpPr/>
              <p:nvPr/>
            </p:nvSpPr>
            <p:spPr>
              <a:xfrm>
                <a:off x="1423" y="3135"/>
                <a:ext cx="0" cy="5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93" name="Line 147"/>
              <p:cNvSpPr/>
              <p:nvPr/>
            </p:nvSpPr>
            <p:spPr>
              <a:xfrm>
                <a:off x="1423" y="3267"/>
                <a:ext cx="0" cy="6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94" name="Line 148"/>
              <p:cNvSpPr/>
              <p:nvPr/>
            </p:nvSpPr>
            <p:spPr>
              <a:xfrm>
                <a:off x="1423" y="3407"/>
                <a:ext cx="0" cy="5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95" name="Line 149"/>
              <p:cNvSpPr/>
              <p:nvPr/>
            </p:nvSpPr>
            <p:spPr>
              <a:xfrm>
                <a:off x="1373" y="2027"/>
                <a:ext cx="0" cy="4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96" name="Line 150"/>
              <p:cNvSpPr/>
              <p:nvPr/>
            </p:nvSpPr>
            <p:spPr>
              <a:xfrm>
                <a:off x="1373" y="2158"/>
                <a:ext cx="0" cy="6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97" name="Line 151"/>
              <p:cNvSpPr/>
              <p:nvPr/>
            </p:nvSpPr>
            <p:spPr>
              <a:xfrm>
                <a:off x="1373" y="2286"/>
                <a:ext cx="0" cy="5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98" name="Line 152"/>
              <p:cNvSpPr/>
              <p:nvPr/>
            </p:nvSpPr>
            <p:spPr>
              <a:xfrm>
                <a:off x="1373" y="2413"/>
                <a:ext cx="0" cy="3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99" name="Line 153"/>
              <p:cNvSpPr/>
              <p:nvPr/>
            </p:nvSpPr>
            <p:spPr>
              <a:xfrm>
                <a:off x="1373" y="2541"/>
                <a:ext cx="0" cy="5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00" name="Line 154"/>
              <p:cNvSpPr/>
              <p:nvPr/>
            </p:nvSpPr>
            <p:spPr>
              <a:xfrm>
                <a:off x="1373" y="2670"/>
                <a:ext cx="0" cy="3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01" name="Line 155"/>
              <p:cNvSpPr/>
              <p:nvPr/>
            </p:nvSpPr>
            <p:spPr>
              <a:xfrm>
                <a:off x="1373" y="2799"/>
                <a:ext cx="0" cy="5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02" name="Line 156"/>
              <p:cNvSpPr/>
              <p:nvPr/>
            </p:nvSpPr>
            <p:spPr>
              <a:xfrm>
                <a:off x="1373" y="2936"/>
                <a:ext cx="0" cy="4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03" name="Line 157"/>
              <p:cNvSpPr/>
              <p:nvPr/>
            </p:nvSpPr>
            <p:spPr>
              <a:xfrm>
                <a:off x="1373" y="3055"/>
                <a:ext cx="0" cy="5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04" name="Line 158"/>
              <p:cNvSpPr/>
              <p:nvPr/>
            </p:nvSpPr>
            <p:spPr>
              <a:xfrm>
                <a:off x="1373" y="3198"/>
                <a:ext cx="0" cy="3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05" name="Line 159"/>
              <p:cNvSpPr/>
              <p:nvPr/>
            </p:nvSpPr>
            <p:spPr>
              <a:xfrm>
                <a:off x="1373" y="3326"/>
                <a:ext cx="0" cy="5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06" name="Line 160"/>
              <p:cNvSpPr/>
              <p:nvPr/>
            </p:nvSpPr>
            <p:spPr>
              <a:xfrm>
                <a:off x="1323" y="1984"/>
                <a:ext cx="0" cy="5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07" name="Line 161"/>
              <p:cNvSpPr/>
              <p:nvPr/>
            </p:nvSpPr>
            <p:spPr>
              <a:xfrm>
                <a:off x="1323" y="2119"/>
                <a:ext cx="0" cy="5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08" name="Line 162"/>
              <p:cNvSpPr/>
              <p:nvPr/>
            </p:nvSpPr>
            <p:spPr>
              <a:xfrm>
                <a:off x="1323" y="2243"/>
                <a:ext cx="0" cy="5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09" name="Line 163"/>
              <p:cNvSpPr/>
              <p:nvPr/>
            </p:nvSpPr>
            <p:spPr>
              <a:xfrm>
                <a:off x="1323" y="2364"/>
                <a:ext cx="0" cy="6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10" name="Line 164"/>
              <p:cNvSpPr/>
              <p:nvPr/>
            </p:nvSpPr>
            <p:spPr>
              <a:xfrm>
                <a:off x="1323" y="2484"/>
                <a:ext cx="0" cy="5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11" name="Line 165"/>
              <p:cNvSpPr/>
              <p:nvPr/>
            </p:nvSpPr>
            <p:spPr>
              <a:xfrm>
                <a:off x="1323" y="2613"/>
                <a:ext cx="0" cy="5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12" name="Line 166"/>
              <p:cNvSpPr/>
              <p:nvPr/>
            </p:nvSpPr>
            <p:spPr>
              <a:xfrm>
                <a:off x="1323" y="2735"/>
                <a:ext cx="0" cy="6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13" name="Line 167"/>
              <p:cNvSpPr/>
              <p:nvPr/>
            </p:nvSpPr>
            <p:spPr>
              <a:xfrm>
                <a:off x="1323" y="2869"/>
                <a:ext cx="0" cy="5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14" name="Line 168"/>
              <p:cNvSpPr/>
              <p:nvPr/>
            </p:nvSpPr>
            <p:spPr>
              <a:xfrm>
                <a:off x="1323" y="2983"/>
                <a:ext cx="0" cy="5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15" name="Line 169"/>
              <p:cNvSpPr/>
              <p:nvPr/>
            </p:nvSpPr>
            <p:spPr>
              <a:xfrm>
                <a:off x="1323" y="3111"/>
                <a:ext cx="0" cy="5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16" name="Line 170"/>
              <p:cNvSpPr/>
              <p:nvPr/>
            </p:nvSpPr>
            <p:spPr>
              <a:xfrm>
                <a:off x="1323" y="3238"/>
                <a:ext cx="0" cy="5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17" name="Line 171"/>
              <p:cNvSpPr/>
              <p:nvPr/>
            </p:nvSpPr>
            <p:spPr>
              <a:xfrm>
                <a:off x="1323" y="3362"/>
                <a:ext cx="0" cy="5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18" name="Line 172"/>
              <p:cNvSpPr/>
              <p:nvPr/>
            </p:nvSpPr>
            <p:spPr>
              <a:xfrm>
                <a:off x="1282" y="2078"/>
                <a:ext cx="0" cy="5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19" name="Line 173"/>
              <p:cNvSpPr/>
              <p:nvPr/>
            </p:nvSpPr>
            <p:spPr>
              <a:xfrm>
                <a:off x="1282" y="2214"/>
                <a:ext cx="0" cy="4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20" name="Line 174"/>
              <p:cNvSpPr/>
              <p:nvPr/>
            </p:nvSpPr>
            <p:spPr>
              <a:xfrm>
                <a:off x="1282" y="2328"/>
                <a:ext cx="0" cy="4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21" name="Line 175"/>
              <p:cNvSpPr/>
              <p:nvPr/>
            </p:nvSpPr>
            <p:spPr>
              <a:xfrm>
                <a:off x="1282" y="2442"/>
                <a:ext cx="0" cy="3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22" name="Line 176"/>
              <p:cNvSpPr/>
              <p:nvPr/>
            </p:nvSpPr>
            <p:spPr>
              <a:xfrm>
                <a:off x="1282" y="2556"/>
                <a:ext cx="0" cy="5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23" name="Line 177"/>
              <p:cNvSpPr/>
              <p:nvPr/>
            </p:nvSpPr>
            <p:spPr>
              <a:xfrm>
                <a:off x="1282" y="2670"/>
                <a:ext cx="0" cy="6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24" name="Line 178"/>
              <p:cNvSpPr/>
              <p:nvPr/>
            </p:nvSpPr>
            <p:spPr>
              <a:xfrm>
                <a:off x="1282" y="2799"/>
                <a:ext cx="0" cy="5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25" name="Line 179"/>
              <p:cNvSpPr/>
              <p:nvPr/>
            </p:nvSpPr>
            <p:spPr>
              <a:xfrm>
                <a:off x="1282" y="2926"/>
                <a:ext cx="0" cy="4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26" name="Line 180"/>
              <p:cNvSpPr/>
              <p:nvPr/>
            </p:nvSpPr>
            <p:spPr>
              <a:xfrm>
                <a:off x="1282" y="3040"/>
                <a:ext cx="0" cy="5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27" name="Line 181"/>
              <p:cNvSpPr/>
              <p:nvPr/>
            </p:nvSpPr>
            <p:spPr>
              <a:xfrm>
                <a:off x="1282" y="3169"/>
                <a:ext cx="0" cy="3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28" name="Line 182"/>
              <p:cNvSpPr/>
              <p:nvPr/>
            </p:nvSpPr>
            <p:spPr>
              <a:xfrm>
                <a:off x="1282" y="3282"/>
                <a:ext cx="0" cy="5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29" name="Line 183"/>
              <p:cNvSpPr/>
              <p:nvPr/>
            </p:nvSpPr>
            <p:spPr>
              <a:xfrm>
                <a:off x="1233" y="2051"/>
                <a:ext cx="0" cy="4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30" name="Line 184"/>
              <p:cNvSpPr/>
              <p:nvPr/>
            </p:nvSpPr>
            <p:spPr>
              <a:xfrm>
                <a:off x="1233" y="2174"/>
                <a:ext cx="0" cy="5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31" name="Line 185"/>
              <p:cNvSpPr/>
              <p:nvPr/>
            </p:nvSpPr>
            <p:spPr>
              <a:xfrm>
                <a:off x="1233" y="2279"/>
                <a:ext cx="0" cy="6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32" name="Line 186"/>
              <p:cNvSpPr/>
              <p:nvPr/>
            </p:nvSpPr>
            <p:spPr>
              <a:xfrm>
                <a:off x="1233" y="2403"/>
                <a:ext cx="0" cy="4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33" name="Line 187"/>
              <p:cNvSpPr/>
              <p:nvPr/>
            </p:nvSpPr>
            <p:spPr>
              <a:xfrm>
                <a:off x="1233" y="2513"/>
                <a:ext cx="0" cy="5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34" name="Line 188"/>
              <p:cNvSpPr/>
              <p:nvPr/>
            </p:nvSpPr>
            <p:spPr>
              <a:xfrm>
                <a:off x="1233" y="2636"/>
                <a:ext cx="0" cy="3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35" name="Line 189"/>
              <p:cNvSpPr/>
              <p:nvPr/>
            </p:nvSpPr>
            <p:spPr>
              <a:xfrm>
                <a:off x="1233" y="2741"/>
                <a:ext cx="0" cy="5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36" name="Line 190"/>
              <p:cNvSpPr/>
              <p:nvPr/>
            </p:nvSpPr>
            <p:spPr>
              <a:xfrm>
                <a:off x="1233" y="2864"/>
                <a:ext cx="0" cy="4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37" name="Line 191"/>
              <p:cNvSpPr/>
              <p:nvPr/>
            </p:nvSpPr>
            <p:spPr>
              <a:xfrm>
                <a:off x="1233" y="2969"/>
                <a:ext cx="0" cy="5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38" name="Line 192"/>
              <p:cNvSpPr/>
              <p:nvPr/>
            </p:nvSpPr>
            <p:spPr>
              <a:xfrm>
                <a:off x="1233" y="3092"/>
                <a:ext cx="0" cy="4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39" name="Line 193"/>
              <p:cNvSpPr/>
              <p:nvPr/>
            </p:nvSpPr>
            <p:spPr>
              <a:xfrm>
                <a:off x="1233" y="3198"/>
                <a:ext cx="0" cy="5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40" name="Line 194"/>
              <p:cNvSpPr/>
              <p:nvPr/>
            </p:nvSpPr>
            <p:spPr>
              <a:xfrm>
                <a:off x="1233" y="3326"/>
                <a:ext cx="0" cy="5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41" name="Line 195"/>
              <p:cNvSpPr/>
              <p:nvPr/>
            </p:nvSpPr>
            <p:spPr>
              <a:xfrm>
                <a:off x="1193" y="2142"/>
                <a:ext cx="0" cy="4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42" name="Line 196"/>
              <p:cNvSpPr/>
              <p:nvPr/>
            </p:nvSpPr>
            <p:spPr>
              <a:xfrm>
                <a:off x="1193" y="2257"/>
                <a:ext cx="0" cy="4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43" name="Line 197"/>
              <p:cNvSpPr/>
              <p:nvPr/>
            </p:nvSpPr>
            <p:spPr>
              <a:xfrm>
                <a:off x="1193" y="2371"/>
                <a:ext cx="0" cy="3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44" name="Line 198"/>
              <p:cNvSpPr/>
              <p:nvPr/>
            </p:nvSpPr>
            <p:spPr>
              <a:xfrm>
                <a:off x="1193" y="2483"/>
                <a:ext cx="0" cy="26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45" name="Line 199"/>
              <p:cNvSpPr/>
              <p:nvPr/>
            </p:nvSpPr>
            <p:spPr>
              <a:xfrm>
                <a:off x="1193" y="2583"/>
                <a:ext cx="0" cy="4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46" name="Line 200"/>
              <p:cNvSpPr/>
              <p:nvPr/>
            </p:nvSpPr>
            <p:spPr>
              <a:xfrm>
                <a:off x="1193" y="2685"/>
                <a:ext cx="0" cy="5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47" name="Line 201"/>
              <p:cNvSpPr/>
              <p:nvPr/>
            </p:nvSpPr>
            <p:spPr>
              <a:xfrm>
                <a:off x="1193" y="2803"/>
                <a:ext cx="0" cy="4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48" name="Line 202"/>
              <p:cNvSpPr/>
              <p:nvPr/>
            </p:nvSpPr>
            <p:spPr>
              <a:xfrm>
                <a:off x="1193" y="2921"/>
                <a:ext cx="0" cy="4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49" name="Line 203"/>
              <p:cNvSpPr/>
              <p:nvPr/>
            </p:nvSpPr>
            <p:spPr>
              <a:xfrm>
                <a:off x="1193" y="3026"/>
                <a:ext cx="0" cy="5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50" name="Line 204"/>
              <p:cNvSpPr/>
              <p:nvPr/>
            </p:nvSpPr>
            <p:spPr>
              <a:xfrm>
                <a:off x="1193" y="3140"/>
                <a:ext cx="0" cy="3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51" name="Line 205"/>
              <p:cNvSpPr/>
              <p:nvPr/>
            </p:nvSpPr>
            <p:spPr>
              <a:xfrm>
                <a:off x="1193" y="3253"/>
                <a:ext cx="0" cy="4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52" name="Line 206"/>
              <p:cNvSpPr/>
              <p:nvPr/>
            </p:nvSpPr>
            <p:spPr>
              <a:xfrm>
                <a:off x="2162" y="1460"/>
                <a:ext cx="0" cy="11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53" name="Line 207"/>
              <p:cNvSpPr/>
              <p:nvPr/>
            </p:nvSpPr>
            <p:spPr>
              <a:xfrm>
                <a:off x="2162" y="1680"/>
                <a:ext cx="0" cy="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54" name="Line 208"/>
              <p:cNvSpPr/>
              <p:nvPr/>
            </p:nvSpPr>
            <p:spPr>
              <a:xfrm>
                <a:off x="2162" y="1883"/>
                <a:ext cx="0" cy="8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55" name="Line 209"/>
              <p:cNvSpPr/>
              <p:nvPr/>
            </p:nvSpPr>
            <p:spPr>
              <a:xfrm>
                <a:off x="2162" y="2075"/>
                <a:ext cx="0" cy="94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56" name="Line 210"/>
              <p:cNvSpPr/>
              <p:nvPr/>
            </p:nvSpPr>
            <p:spPr>
              <a:xfrm>
                <a:off x="2162" y="2286"/>
                <a:ext cx="0" cy="8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57" name="Line 211"/>
              <p:cNvSpPr/>
              <p:nvPr/>
            </p:nvSpPr>
            <p:spPr>
              <a:xfrm>
                <a:off x="2162" y="2478"/>
                <a:ext cx="0" cy="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58" name="Line 212"/>
              <p:cNvSpPr/>
              <p:nvPr/>
            </p:nvSpPr>
            <p:spPr>
              <a:xfrm>
                <a:off x="2162" y="2674"/>
                <a:ext cx="0" cy="9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59" name="Line 213"/>
              <p:cNvSpPr/>
              <p:nvPr/>
            </p:nvSpPr>
            <p:spPr>
              <a:xfrm>
                <a:off x="2162" y="2878"/>
                <a:ext cx="0" cy="8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60" name="Line 214"/>
              <p:cNvSpPr/>
              <p:nvPr/>
            </p:nvSpPr>
            <p:spPr>
              <a:xfrm>
                <a:off x="2162" y="3074"/>
                <a:ext cx="0" cy="9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61" name="Line 215"/>
              <p:cNvSpPr/>
              <p:nvPr/>
            </p:nvSpPr>
            <p:spPr>
              <a:xfrm>
                <a:off x="2162" y="3278"/>
                <a:ext cx="0" cy="8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62" name="Line 216"/>
              <p:cNvSpPr/>
              <p:nvPr/>
            </p:nvSpPr>
            <p:spPr>
              <a:xfrm>
                <a:off x="2162" y="3487"/>
                <a:ext cx="0" cy="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63" name="Line 217"/>
              <p:cNvSpPr/>
              <p:nvPr/>
            </p:nvSpPr>
            <p:spPr>
              <a:xfrm>
                <a:off x="2162" y="3685"/>
                <a:ext cx="0" cy="9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1276" name="Freeform 218"/>
            <p:cNvSpPr/>
            <p:nvPr/>
          </p:nvSpPr>
          <p:spPr>
            <a:xfrm>
              <a:off x="174" y="1994"/>
              <a:ext cx="1198" cy="1192"/>
            </a:xfrm>
            <a:custGeom>
              <a:avLst/>
              <a:gdLst>
                <a:gd name="txL" fmla="*/ 0 w 1278"/>
                <a:gd name="txT" fmla="*/ 0 h 1192"/>
                <a:gd name="txR" fmla="*/ 1278 w 1278"/>
                <a:gd name="txB" fmla="*/ 1192 h 1192"/>
              </a:gdLst>
              <a:ahLst/>
              <a:cxnLst>
                <a:cxn ang="0">
                  <a:pos x="0" y="288"/>
                </a:cxn>
                <a:cxn ang="0">
                  <a:pos x="1013" y="288"/>
                </a:cxn>
                <a:cxn ang="0">
                  <a:pos x="1013" y="0"/>
                </a:cxn>
                <a:cxn ang="0">
                  <a:pos x="1186" y="365"/>
                </a:cxn>
                <a:cxn ang="0">
                  <a:pos x="1157" y="423"/>
                </a:cxn>
                <a:cxn ang="0">
                  <a:pos x="1157" y="480"/>
                </a:cxn>
                <a:cxn ang="0">
                  <a:pos x="1197" y="509"/>
                </a:cxn>
                <a:cxn ang="0">
                  <a:pos x="1168" y="567"/>
                </a:cxn>
                <a:cxn ang="0">
                  <a:pos x="1191" y="605"/>
                </a:cxn>
                <a:cxn ang="0">
                  <a:pos x="1162" y="644"/>
                </a:cxn>
                <a:cxn ang="0">
                  <a:pos x="1186" y="701"/>
                </a:cxn>
                <a:cxn ang="0">
                  <a:pos x="1151" y="749"/>
                </a:cxn>
                <a:cxn ang="0">
                  <a:pos x="1180" y="816"/>
                </a:cxn>
                <a:cxn ang="0">
                  <a:pos x="1019" y="1191"/>
                </a:cxn>
                <a:cxn ang="0">
                  <a:pos x="1019" y="893"/>
                </a:cxn>
                <a:cxn ang="0">
                  <a:pos x="0" y="893"/>
                </a:cxn>
                <a:cxn ang="0">
                  <a:pos x="0" y="288"/>
                </a:cxn>
              </a:cxnLst>
              <a:rect l="txL" t="txT" r="txR" b="txB"/>
              <a:pathLst>
                <a:path w="1278" h="1192">
                  <a:moveTo>
                    <a:pt x="0" y="288"/>
                  </a:moveTo>
                  <a:lnTo>
                    <a:pt x="1081" y="288"/>
                  </a:lnTo>
                  <a:lnTo>
                    <a:pt x="1081" y="0"/>
                  </a:lnTo>
                  <a:lnTo>
                    <a:pt x="1265" y="365"/>
                  </a:lnTo>
                  <a:lnTo>
                    <a:pt x="1234" y="423"/>
                  </a:lnTo>
                  <a:lnTo>
                    <a:pt x="1234" y="480"/>
                  </a:lnTo>
                  <a:lnTo>
                    <a:pt x="1277" y="509"/>
                  </a:lnTo>
                  <a:lnTo>
                    <a:pt x="1246" y="567"/>
                  </a:lnTo>
                  <a:lnTo>
                    <a:pt x="1271" y="605"/>
                  </a:lnTo>
                  <a:lnTo>
                    <a:pt x="1240" y="644"/>
                  </a:lnTo>
                  <a:lnTo>
                    <a:pt x="1265" y="701"/>
                  </a:lnTo>
                  <a:lnTo>
                    <a:pt x="1228" y="749"/>
                  </a:lnTo>
                  <a:lnTo>
                    <a:pt x="1259" y="816"/>
                  </a:lnTo>
                  <a:lnTo>
                    <a:pt x="1087" y="1191"/>
                  </a:lnTo>
                  <a:lnTo>
                    <a:pt x="1087" y="893"/>
                  </a:lnTo>
                  <a:lnTo>
                    <a:pt x="0" y="893"/>
                  </a:lnTo>
                  <a:lnTo>
                    <a:pt x="0" y="288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77" name="Rectangle 219"/>
            <p:cNvSpPr/>
            <p:nvPr/>
          </p:nvSpPr>
          <p:spPr>
            <a:xfrm>
              <a:off x="146" y="2343"/>
              <a:ext cx="1044" cy="518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 anchor="ctr" anchorCtr="0"/>
            <a:p>
              <a:pPr algn="ctr" eaLnBrk="0" hangingPunct="0"/>
              <a:r>
                <a:rPr lang="zh-CN" altLang="en-US" sz="2800" dirty="0">
                  <a:solidFill>
                    <a:srgbClr val="FF6600"/>
                  </a:solidFill>
                  <a:latin typeface="Times New Roman" panose="02020603050405020304" pitchFamily="18" charset="0"/>
                  <a:ea typeface="华文细黑" pitchFamily="2" charset="-122"/>
                </a:rPr>
                <a:t>绩效面谈</a:t>
              </a:r>
              <a:endParaRPr lang="zh-CN" altLang="en-US" sz="2800" dirty="0">
                <a:solidFill>
                  <a:srgbClr val="FF6600"/>
                </a:solidFill>
                <a:latin typeface="Times New Roman" panose="02020603050405020304" pitchFamily="18" charset="0"/>
                <a:ea typeface="华文细黑" pitchFamily="2" charset="-122"/>
              </a:endParaRPr>
            </a:p>
          </p:txBody>
        </p:sp>
      </p:grpSp>
      <p:sp>
        <p:nvSpPr>
          <p:cNvPr id="11270" name="Rectangle 220"/>
          <p:cNvSpPr/>
          <p:nvPr/>
        </p:nvSpPr>
        <p:spPr>
          <a:xfrm>
            <a:off x="3352800" y="2057400"/>
            <a:ext cx="5468938" cy="29718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/>
          <a:p>
            <a:pPr marL="511175" lvl="1" indent="-163195" eaLnBrk="0" hangingPunct="0">
              <a:lnSpc>
                <a:spcPct val="85000"/>
              </a:lnSpc>
            </a:pPr>
            <a:endParaRPr lang="zh-CN" altLang="zh-CN" sz="1600" b="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1271" name="Text Box 224"/>
          <p:cNvSpPr txBox="1"/>
          <p:nvPr/>
        </p:nvSpPr>
        <p:spPr>
          <a:xfrm>
            <a:off x="3424238" y="4471988"/>
            <a:ext cx="5400675" cy="24447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>
            <a:spAutoFit/>
          </a:bodyPr>
          <a:p>
            <a:pPr defTabSz="993775" eaLnBrk="0" hangingPunct="0"/>
            <a:endParaRPr lang="zh-CN" altLang="zh-CN" sz="1600" b="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1272" name="Picture 228" descr="afm-1130-00009副本"/>
          <p:cNvPicPr>
            <a:picLocks noChangeAspect="1"/>
          </p:cNvPicPr>
          <p:nvPr/>
        </p:nvPicPr>
        <p:blipFill>
          <a:blip r:embed="rId1"/>
          <a:srcRect l="31032" t="13326" r="31784" b="49728"/>
          <a:stretch>
            <a:fillRect/>
          </a:stretch>
        </p:blipFill>
        <p:spPr>
          <a:xfrm rot="579337">
            <a:off x="4953000" y="2133600"/>
            <a:ext cx="1870075" cy="2808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1" name="Rectangle 5"/>
          <p:cNvSpPr/>
          <p:nvPr/>
        </p:nvSpPr>
        <p:spPr>
          <a:xfrm>
            <a:off x="4822825" y="18891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200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292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3" name="Rectangle 8"/>
          <p:cNvSpPr/>
          <p:nvPr/>
        </p:nvSpPr>
        <p:spPr>
          <a:xfrm>
            <a:off x="5051425" y="152400"/>
            <a:ext cx="4321175" cy="6048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考核中的冲突介绍</a:t>
            </a:r>
            <a:endParaRPr lang="zh-CN" altLang="en-US" sz="2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314" name="AutoShape 18"/>
          <p:cNvSpPr>
            <a:spLocks noChangeArrowheads="1"/>
          </p:cNvSpPr>
          <p:nvPr/>
        </p:nvSpPr>
        <p:spPr bwMode="ltGray">
          <a:xfrm>
            <a:off x="3200400" y="1524000"/>
            <a:ext cx="3295650" cy="1223963"/>
          </a:xfrm>
          <a:prstGeom prst="rightArrow">
            <a:avLst>
              <a:gd name="adj1" fmla="val 79306"/>
              <a:gd name="adj2" fmla="val 66692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93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295" name="Text Box 5"/>
          <p:cNvSpPr txBox="1"/>
          <p:nvPr/>
        </p:nvSpPr>
        <p:spPr>
          <a:xfrm>
            <a:off x="3857625" y="1911350"/>
            <a:ext cx="1924050" cy="36512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 anchorCtr="0">
            <a:spAutoFit/>
          </a:bodyPr>
          <a:p>
            <a:pPr eaLnBrk="0" hangingPunct="0"/>
            <a:r>
              <a:rPr lang="zh-CN" altLang="en-US" sz="2400" dirty="0">
                <a:latin typeface="Arial" panose="020B0604020202020204" pitchFamily="34" charset="0"/>
              </a:rPr>
              <a:t>组织目标之间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55316" name="AutoShape 20"/>
          <p:cNvSpPr>
            <a:spLocks noChangeArrowheads="1"/>
          </p:cNvSpPr>
          <p:nvPr/>
        </p:nvSpPr>
        <p:spPr bwMode="ltGray">
          <a:xfrm>
            <a:off x="3333750" y="2963863"/>
            <a:ext cx="3295650" cy="1368425"/>
          </a:xfrm>
          <a:prstGeom prst="rightArrow">
            <a:avLst>
              <a:gd name="adj1" fmla="val 79306"/>
              <a:gd name="adj2" fmla="val 59651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5317" name="AutoShape 21"/>
          <p:cNvSpPr>
            <a:spLocks noChangeArrowheads="1"/>
          </p:cNvSpPr>
          <p:nvPr/>
        </p:nvSpPr>
        <p:spPr bwMode="ltGray">
          <a:xfrm>
            <a:off x="3333750" y="4495800"/>
            <a:ext cx="3295650" cy="1276350"/>
          </a:xfrm>
          <a:prstGeom prst="rightArrow">
            <a:avLst>
              <a:gd name="adj1" fmla="val 79306"/>
              <a:gd name="adj2" fmla="val 6395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298" name="Text Box 9"/>
          <p:cNvSpPr txBox="1"/>
          <p:nvPr/>
        </p:nvSpPr>
        <p:spPr>
          <a:xfrm>
            <a:off x="3827463" y="3435350"/>
            <a:ext cx="2306637" cy="36512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 anchorCtr="0">
            <a:spAutoFit/>
          </a:bodyPr>
          <a:p>
            <a:pPr eaLnBrk="0" hangingPunct="0"/>
            <a:r>
              <a:rPr lang="zh-CN" altLang="en-US" sz="2400" dirty="0">
                <a:latin typeface="Arial" panose="020B0604020202020204" pitchFamily="34" charset="0"/>
              </a:rPr>
              <a:t>个人目标之间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2299" name="Text Box 13"/>
          <p:cNvSpPr txBox="1"/>
          <p:nvPr/>
        </p:nvSpPr>
        <p:spPr>
          <a:xfrm>
            <a:off x="3827463" y="4875213"/>
            <a:ext cx="2170112" cy="36512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 anchorCtr="0">
            <a:spAutoFit/>
          </a:bodyPr>
          <a:p>
            <a:pPr eaLnBrk="0" hangingPunct="0"/>
            <a:r>
              <a:rPr lang="zh-CN" altLang="en-US" sz="2400" dirty="0">
                <a:latin typeface="Arial" panose="020B0604020202020204" pitchFamily="34" charset="0"/>
              </a:rPr>
              <a:t>组织与个人目标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Line 60"/>
          <p:cNvSpPr/>
          <p:nvPr/>
        </p:nvSpPr>
        <p:spPr>
          <a:xfrm>
            <a:off x="2700338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3581400" y="304800"/>
            <a:ext cx="4419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endParaRPr kumimoji="1" lang="en-US" altLang="zh-CN" sz="28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3316" name="Arc 39"/>
          <p:cNvSpPr/>
          <p:nvPr/>
        </p:nvSpPr>
        <p:spPr>
          <a:xfrm>
            <a:off x="1819275" y="2185988"/>
            <a:ext cx="5734050" cy="2055812"/>
          </a:xfrm>
          <a:custGeom>
            <a:avLst/>
            <a:gdLst>
              <a:gd name="txL" fmla="*/ 0 w 43200"/>
              <a:gd name="txT" fmla="*/ 0 h 21600"/>
              <a:gd name="txR" fmla="*/ 43200 w 43200"/>
              <a:gd name="txB" fmla="*/ 21600 h 21600"/>
            </a:gdLst>
            <a:ahLst/>
            <a:cxnLst>
              <a:cxn ang="0">
                <a:pos x="0" y="195664930"/>
              </a:cxn>
              <a:cxn ang="0">
                <a:pos x="761095313" y="195664930"/>
              </a:cxn>
              <a:cxn ang="0">
                <a:pos x="380547656" y="195664930"/>
              </a:cxn>
            </a:cxnLst>
            <a:rect l="txL" t="txT" r="txR" b="txB"/>
            <a:pathLst>
              <a:path w="43200" h="21600" fill="none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close/>
              </a:path>
            </a:pathLst>
          </a:custGeom>
          <a:noFill/>
          <a:ln w="635000" cap="flat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7" name="Rectangle 40"/>
          <p:cNvSpPr/>
          <p:nvPr/>
        </p:nvSpPr>
        <p:spPr>
          <a:xfrm>
            <a:off x="1347788" y="4070350"/>
            <a:ext cx="963612" cy="358775"/>
          </a:xfrm>
          <a:prstGeom prst="rect">
            <a:avLst/>
          </a:prstGeom>
          <a:solidFill>
            <a:schemeClr val="folHlink"/>
          </a:solidFill>
          <a:ln w="6350">
            <a:noFill/>
          </a:ln>
        </p:spPr>
        <p:txBody>
          <a:bodyPr wrap="none" lIns="0" tIns="0" rIns="0" bIns="0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8" name="Rectangle 41"/>
          <p:cNvSpPr/>
          <p:nvPr/>
        </p:nvSpPr>
        <p:spPr>
          <a:xfrm>
            <a:off x="7113588" y="4070350"/>
            <a:ext cx="927100" cy="371475"/>
          </a:xfrm>
          <a:prstGeom prst="rect">
            <a:avLst/>
          </a:prstGeom>
          <a:solidFill>
            <a:schemeClr val="folHlink"/>
          </a:solidFill>
          <a:ln w="6350">
            <a:noFill/>
          </a:ln>
        </p:spPr>
        <p:txBody>
          <a:bodyPr wrap="none" lIns="0" tIns="0" rIns="0" bIns="0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762000" y="4419600"/>
            <a:ext cx="8077200" cy="638175"/>
          </a:xfrm>
          <a:prstGeom prst="rect">
            <a:avLst/>
          </a:prstGeom>
          <a:solidFill>
            <a:srgbClr val="C0C0C0"/>
          </a:solidFill>
          <a:ln w="6350">
            <a:noFill/>
            <a:miter lim="800000"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 lIns="7200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冲突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13320" name="AutoShape 44"/>
          <p:cNvSpPr/>
          <p:nvPr/>
        </p:nvSpPr>
        <p:spPr>
          <a:xfrm rot="-10800000" flipV="1">
            <a:off x="3352800" y="4038600"/>
            <a:ext cx="2679700" cy="241300"/>
          </a:xfrm>
          <a:prstGeom prst="triangle">
            <a:avLst>
              <a:gd name="adj" fmla="val 47273"/>
            </a:avLst>
          </a:prstGeom>
          <a:solidFill>
            <a:schemeClr val="folHlink"/>
          </a:solidFill>
          <a:ln w="6350">
            <a:noFill/>
          </a:ln>
        </p:spPr>
        <p:txBody>
          <a:bodyPr wrap="none" lIns="0" tIns="0" rIns="0" bIns="0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21" name="Oval 46"/>
          <p:cNvSpPr/>
          <p:nvPr/>
        </p:nvSpPr>
        <p:spPr>
          <a:xfrm>
            <a:off x="1371600" y="2667000"/>
            <a:ext cx="1550988" cy="876300"/>
          </a:xfrm>
          <a:prstGeom prst="ellipse">
            <a:avLst/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407" name="Text Box 47"/>
          <p:cNvSpPr txBox="1">
            <a:spLocks noChangeArrowheads="1"/>
          </p:cNvSpPr>
          <p:nvPr/>
        </p:nvSpPr>
        <p:spPr bwMode="auto">
          <a:xfrm flipH="1">
            <a:off x="1538288" y="2911475"/>
            <a:ext cx="1204913" cy="36512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marR="0" algn="ctr" defTabSz="914400" eaLnBrk="0" hangingPunct="0">
              <a:buClrTx/>
              <a:buSzTx/>
              <a:buFontTx/>
              <a:buNone/>
              <a:defRPr/>
            </a:pPr>
            <a:r>
              <a:rPr kumimoji="1" lang="zh-CN" altLang="en-US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细黑" pitchFamily="2" charset="-122"/>
                <a:cs typeface="+mn-cs"/>
              </a:rPr>
              <a:t>矛盾性</a:t>
            </a:r>
            <a:endParaRPr kumimoji="1" lang="zh-CN" altLang="en-US" sz="24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15408" name="Oval 48"/>
          <p:cNvSpPr>
            <a:spLocks noChangeArrowheads="1"/>
          </p:cNvSpPr>
          <p:nvPr/>
        </p:nvSpPr>
        <p:spPr bwMode="auto">
          <a:xfrm>
            <a:off x="6553200" y="2743200"/>
            <a:ext cx="1447800" cy="8763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华文细黑" pitchFamily="2" charset="-122"/>
                <a:cs typeface="+mn-cs"/>
              </a:rPr>
              <a:t>抵制性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华文细黑" pitchFamily="2" charset="-122"/>
              <a:cs typeface="+mn-cs"/>
            </a:endParaRPr>
          </a:p>
        </p:txBody>
      </p:sp>
      <p:sp>
        <p:nvSpPr>
          <p:cNvPr id="15409" name="Text Box 49"/>
          <p:cNvSpPr txBox="1">
            <a:spLocks noChangeArrowheads="1"/>
          </p:cNvSpPr>
          <p:nvPr/>
        </p:nvSpPr>
        <p:spPr bwMode="auto">
          <a:xfrm flipH="1">
            <a:off x="6096000" y="2667000"/>
            <a:ext cx="1641475" cy="274638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marR="0" algn="ctr" defTabSz="914400" eaLnBrk="0" hangingPunct="0">
              <a:buClrTx/>
              <a:buSzTx/>
              <a:buFontTx/>
              <a:buNone/>
              <a:defRPr/>
            </a:pPr>
            <a:endParaRPr kumimoji="1" lang="zh-CN" altLang="zh-CN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13325" name="Oval 50"/>
          <p:cNvSpPr/>
          <p:nvPr/>
        </p:nvSpPr>
        <p:spPr>
          <a:xfrm>
            <a:off x="3048000" y="1828800"/>
            <a:ext cx="1447800" cy="876300"/>
          </a:xfrm>
          <a:prstGeom prst="ellipse">
            <a:avLst/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411" name="Text Box 51"/>
          <p:cNvSpPr txBox="1">
            <a:spLocks noChangeArrowheads="1"/>
          </p:cNvSpPr>
          <p:nvPr/>
        </p:nvSpPr>
        <p:spPr bwMode="auto">
          <a:xfrm flipH="1">
            <a:off x="3276600" y="2043113"/>
            <a:ext cx="1022350" cy="36512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marR="0" algn="ctr" defTabSz="914400" eaLnBrk="0" hangingPunct="0">
              <a:buClrTx/>
              <a:buSzTx/>
              <a:buFontTx/>
              <a:buNone/>
              <a:defRPr/>
            </a:pPr>
            <a:r>
              <a:rPr kumimoji="1" lang="zh-CN" altLang="en-US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华文细黑" pitchFamily="2" charset="-122"/>
                <a:cs typeface="+mn-cs"/>
              </a:rPr>
              <a:t>防御性</a:t>
            </a:r>
            <a:endParaRPr kumimoji="1" lang="zh-CN" altLang="en-US" sz="24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华文细黑" pitchFamily="2" charset="-122"/>
              <a:cs typeface="+mn-cs"/>
            </a:endParaRPr>
          </a:p>
        </p:txBody>
      </p:sp>
      <p:sp>
        <p:nvSpPr>
          <p:cNvPr id="13327" name="Oval 52"/>
          <p:cNvSpPr/>
          <p:nvPr/>
        </p:nvSpPr>
        <p:spPr>
          <a:xfrm>
            <a:off x="4876800" y="1752600"/>
            <a:ext cx="1447800" cy="876300"/>
          </a:xfrm>
          <a:prstGeom prst="ellipse">
            <a:avLst/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413" name="Text Box 53"/>
          <p:cNvSpPr txBox="1">
            <a:spLocks noChangeArrowheads="1"/>
          </p:cNvSpPr>
          <p:nvPr/>
        </p:nvSpPr>
        <p:spPr bwMode="auto">
          <a:xfrm flipH="1">
            <a:off x="5029200" y="1997075"/>
            <a:ext cx="1098550" cy="36512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zh-CN" altLang="en-US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细黑" pitchFamily="2" charset="-122"/>
                <a:cs typeface="+mn-cs"/>
              </a:rPr>
              <a:t>规避性</a:t>
            </a:r>
            <a:endParaRPr kumimoji="1" lang="zh-CN" altLang="en-US" sz="24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13329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0" name="Rectangle 55"/>
          <p:cNvSpPr/>
          <p:nvPr/>
        </p:nvSpPr>
        <p:spPr>
          <a:xfrm>
            <a:off x="4822825" y="188913"/>
            <a:ext cx="4321175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endParaRPr lang="zh-CN" altLang="zh-CN" sz="3200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331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2" name="Rectangle 57"/>
          <p:cNvSpPr/>
          <p:nvPr/>
        </p:nvSpPr>
        <p:spPr>
          <a:xfrm>
            <a:off x="5334000" y="152400"/>
            <a:ext cx="3429000" cy="6048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sz="28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冲突的结果</a:t>
            </a:r>
            <a:endParaRPr lang="zh-CN" altLang="en-US" sz="28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Line 60"/>
          <p:cNvSpPr/>
          <p:nvPr/>
        </p:nvSpPr>
        <p:spPr>
          <a:xfrm>
            <a:off x="2843213" y="981075"/>
            <a:ext cx="6049962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39" name="Rectangle 28"/>
          <p:cNvSpPr/>
          <p:nvPr/>
        </p:nvSpPr>
        <p:spPr>
          <a:xfrm>
            <a:off x="6553200" y="157163"/>
            <a:ext cx="1981200" cy="6048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sz="3600" dirty="0">
                <a:solidFill>
                  <a:schemeClr val="tx2"/>
                </a:solidFill>
                <a:latin typeface="Arial" panose="020B0604020202020204" pitchFamily="34" charset="0"/>
                <a:ea typeface="黑体" pitchFamily="2" charset="-122"/>
              </a:rPr>
              <a:t>大纲</a:t>
            </a:r>
            <a:endParaRPr lang="zh-CN" altLang="en-US" sz="3600" dirty="0">
              <a:solidFill>
                <a:schemeClr val="tx2"/>
              </a:solidFill>
              <a:latin typeface="Arial" panose="020B0604020202020204" pitchFamily="34" charset="0"/>
              <a:ea typeface="黑体" pitchFamily="2" charset="-122"/>
            </a:endParaRPr>
          </a:p>
        </p:txBody>
      </p:sp>
      <p:sp>
        <p:nvSpPr>
          <p:cNvPr id="14340" name="AutoShape 29"/>
          <p:cNvSpPr/>
          <p:nvPr/>
        </p:nvSpPr>
        <p:spPr>
          <a:xfrm rot="5400000">
            <a:off x="2946400" y="3987800"/>
            <a:ext cx="571500" cy="673100"/>
          </a:xfrm>
          <a:prstGeom prst="rtTriangle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10" name="AutoShape 30"/>
          <p:cNvSpPr>
            <a:spLocks noChangeArrowheads="1"/>
          </p:cNvSpPr>
          <p:nvPr/>
        </p:nvSpPr>
        <p:spPr bwMode="gray">
          <a:xfrm rot="5400000">
            <a:off x="2946400" y="3987800"/>
            <a:ext cx="571500" cy="673100"/>
          </a:xfrm>
          <a:prstGeom prst="rtTriangle">
            <a:avLst/>
          </a:prstGeom>
          <a:solidFill>
            <a:srgbClr val="969696"/>
          </a:solidFill>
          <a:ln w="28575" algn="ctr">
            <a:solidFill>
              <a:schemeClr val="bg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42" name="Rectangle 31"/>
          <p:cNvSpPr/>
          <p:nvPr/>
        </p:nvSpPr>
        <p:spPr>
          <a:xfrm>
            <a:off x="2971800" y="4114800"/>
            <a:ext cx="3671888" cy="5762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43" name="Text Box 32"/>
          <p:cNvSpPr txBox="1"/>
          <p:nvPr/>
        </p:nvSpPr>
        <p:spPr>
          <a:xfrm>
            <a:off x="2971800" y="4114800"/>
            <a:ext cx="274638" cy="301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MS PGothic" pitchFamily="34" charset="-128"/>
              </a:rPr>
              <a:t>4</a:t>
            </a:r>
            <a:endParaRPr lang="en-US" altLang="ja-JP" sz="1400" dirty="0">
              <a:solidFill>
                <a:srgbClr val="000000"/>
              </a:solidFill>
              <a:latin typeface="Times New Roman" panose="02020603050405020304" pitchFamily="18" charset="0"/>
              <a:ea typeface="MS PGothic" pitchFamily="34" charset="-128"/>
            </a:endParaRPr>
          </a:p>
          <a:p>
            <a:endParaRPr lang="ja-JP" altLang="en-US" b="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4344" name="Text Box 33"/>
          <p:cNvSpPr txBox="1"/>
          <p:nvPr/>
        </p:nvSpPr>
        <p:spPr>
          <a:xfrm>
            <a:off x="3173413" y="2525713"/>
            <a:ext cx="3384550" cy="36512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>
            <a:spAutoFit/>
          </a:bodyPr>
          <a:p>
            <a:pPr algn="ctr" defTabSz="993775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面谈的步骤与技巧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grpSp>
        <p:nvGrpSpPr>
          <p:cNvPr id="14345" name="Group 49"/>
          <p:cNvGrpSpPr/>
          <p:nvPr/>
        </p:nvGrpSpPr>
        <p:grpSpPr>
          <a:xfrm>
            <a:off x="2895600" y="1524000"/>
            <a:ext cx="673100" cy="642938"/>
            <a:chOff x="1817" y="1459"/>
            <a:chExt cx="424" cy="405"/>
          </a:xfrm>
        </p:grpSpPr>
        <p:sp>
          <p:nvSpPr>
            <p:cNvPr id="14366" name="AutoShape 34"/>
            <p:cNvSpPr/>
            <p:nvPr/>
          </p:nvSpPr>
          <p:spPr>
            <a:xfrm rot="5400000">
              <a:off x="1826" y="1449"/>
              <a:ext cx="405" cy="424"/>
            </a:xfrm>
            <a:prstGeom prst="rtTriangle">
              <a:avLst/>
            </a:prstGeom>
            <a:solidFill>
              <a:srgbClr val="C0C0C0"/>
            </a:soli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715" name="AutoShape 35"/>
            <p:cNvSpPr>
              <a:spLocks noChangeArrowheads="1"/>
            </p:cNvSpPr>
            <p:nvPr/>
          </p:nvSpPr>
          <p:spPr bwMode="gray">
            <a:xfrm rot="5400000">
              <a:off x="1828" y="1450"/>
              <a:ext cx="405" cy="424"/>
            </a:xfrm>
            <a:prstGeom prst="rtTriangle">
              <a:avLst/>
            </a:prstGeom>
            <a:solidFill>
              <a:srgbClr val="969696"/>
            </a:solidFill>
            <a:ln w="28575" algn="ctr">
              <a:solidFill>
                <a:schemeClr val="bg1"/>
              </a:solidFill>
              <a:miter lim="800000"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68" name="Text Box 37"/>
            <p:cNvSpPr txBox="1"/>
            <p:nvPr/>
          </p:nvSpPr>
          <p:spPr>
            <a:xfrm>
              <a:off x="1882" y="1524"/>
              <a:ext cx="173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endParaRPr lang="ja-JP" altLang="en-US" b="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sp>
        <p:nvSpPr>
          <p:cNvPr id="14346" name="Text Box 38"/>
          <p:cNvSpPr txBox="1"/>
          <p:nvPr/>
        </p:nvSpPr>
        <p:spPr>
          <a:xfrm>
            <a:off x="3173413" y="1739900"/>
            <a:ext cx="3384550" cy="36512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>
            <a:spAutoFit/>
          </a:bodyPr>
          <a:p>
            <a:pPr algn="ctr" defTabSz="993775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绩效面谈综述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4347" name="Text Box 39"/>
          <p:cNvSpPr txBox="1"/>
          <p:nvPr/>
        </p:nvSpPr>
        <p:spPr>
          <a:xfrm>
            <a:off x="3173413" y="3395663"/>
            <a:ext cx="3384550" cy="36512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>
            <a:spAutoFit/>
          </a:bodyPr>
          <a:p>
            <a:pPr algn="ctr" defTabSz="993775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面谈实操答疑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4348" name="AutoShape 40"/>
          <p:cNvSpPr/>
          <p:nvPr/>
        </p:nvSpPr>
        <p:spPr>
          <a:xfrm rot="5400000">
            <a:off x="2898775" y="3163888"/>
            <a:ext cx="642938" cy="673100"/>
          </a:xfrm>
          <a:prstGeom prst="rtTriangle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21" name="AutoShape 41"/>
          <p:cNvSpPr>
            <a:spLocks noChangeArrowheads="1"/>
          </p:cNvSpPr>
          <p:nvPr/>
        </p:nvSpPr>
        <p:spPr bwMode="gray">
          <a:xfrm rot="5400000">
            <a:off x="2899569" y="3164681"/>
            <a:ext cx="642938" cy="673100"/>
          </a:xfrm>
          <a:prstGeom prst="rtTriangle">
            <a:avLst/>
          </a:prstGeom>
          <a:solidFill>
            <a:srgbClr val="969696"/>
          </a:solidFill>
          <a:ln w="28575" algn="ctr">
            <a:solidFill>
              <a:schemeClr val="bg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50" name="Rectangle 42"/>
          <p:cNvSpPr/>
          <p:nvPr/>
        </p:nvSpPr>
        <p:spPr>
          <a:xfrm>
            <a:off x="2957513" y="3251200"/>
            <a:ext cx="3671887" cy="5762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51" name="Text Box 43"/>
          <p:cNvSpPr txBox="1"/>
          <p:nvPr/>
        </p:nvSpPr>
        <p:spPr>
          <a:xfrm>
            <a:off x="2987675" y="3282950"/>
            <a:ext cx="274638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ja-JP" altLang="en-US" b="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4352" name="Text Box 44"/>
          <p:cNvSpPr txBox="1"/>
          <p:nvPr/>
        </p:nvSpPr>
        <p:spPr>
          <a:xfrm>
            <a:off x="3173413" y="4254500"/>
            <a:ext cx="3384550" cy="365125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>
            <a:spAutoFit/>
          </a:bodyPr>
          <a:p>
            <a:pPr algn="ctr" defTabSz="993775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绩效面谈的改进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71725" name="AutoShape 45"/>
          <p:cNvSpPr>
            <a:spLocks noChangeArrowheads="1"/>
          </p:cNvSpPr>
          <p:nvPr/>
        </p:nvSpPr>
        <p:spPr bwMode="gray">
          <a:xfrm rot="5400000">
            <a:off x="2901156" y="2356644"/>
            <a:ext cx="762000" cy="773113"/>
          </a:xfrm>
          <a:prstGeom prst="rtTriangle">
            <a:avLst/>
          </a:prstGeom>
          <a:solidFill>
            <a:srgbClr val="FF6600"/>
          </a:solidFill>
          <a:ln w="28575" algn="ctr">
            <a:solidFill>
              <a:schemeClr val="bg1"/>
            </a:solidFill>
            <a:miter lim="800000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54" name="Rectangle 46"/>
          <p:cNvSpPr/>
          <p:nvPr/>
        </p:nvSpPr>
        <p:spPr>
          <a:xfrm>
            <a:off x="2971800" y="2438400"/>
            <a:ext cx="3671888" cy="576263"/>
          </a:xfrm>
          <a:prstGeom prst="rect">
            <a:avLst/>
          </a:prstGeom>
          <a:noFill/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55" name="Text Box 47"/>
          <p:cNvSpPr txBox="1"/>
          <p:nvPr/>
        </p:nvSpPr>
        <p:spPr>
          <a:xfrm>
            <a:off x="2971800" y="2403475"/>
            <a:ext cx="274638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ja-JP" altLang="en-US" sz="2000" b="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4356" name="Rectangle 36"/>
          <p:cNvSpPr/>
          <p:nvPr/>
        </p:nvSpPr>
        <p:spPr>
          <a:xfrm>
            <a:off x="2971800" y="1600200"/>
            <a:ext cx="3671888" cy="5762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4357" name="Group 50"/>
          <p:cNvGrpSpPr/>
          <p:nvPr/>
        </p:nvGrpSpPr>
        <p:grpSpPr>
          <a:xfrm>
            <a:off x="6491288" y="4495800"/>
            <a:ext cx="2195512" cy="1601788"/>
            <a:chOff x="1997" y="1314"/>
            <a:chExt cx="1889" cy="1009"/>
          </a:xfrm>
        </p:grpSpPr>
        <p:grpSp>
          <p:nvGrpSpPr>
            <p:cNvPr id="14359" name="Group 51"/>
            <p:cNvGrpSpPr/>
            <p:nvPr/>
          </p:nvGrpSpPr>
          <p:grpSpPr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71732" name="Oval 5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71733" name="Oval 5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71734" name="Oval 5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735" name="Oval 5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736" name="Oval 56"/>
            <p:cNvSpPr>
              <a:spLocks noChangeArrowheads="1"/>
            </p:cNvSpPr>
            <p:nvPr/>
          </p:nvSpPr>
          <p:spPr bwMode="gray">
            <a:xfrm>
              <a:off x="2125" y="1327"/>
              <a:ext cx="1569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1737" name="Oval 57"/>
            <p:cNvSpPr>
              <a:spLocks noChangeArrowheads="1"/>
            </p:cNvSpPr>
            <p:nvPr/>
          </p:nvSpPr>
          <p:spPr bwMode="gray">
            <a:xfrm>
              <a:off x="2207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4358" name="Text Box 58"/>
          <p:cNvSpPr txBox="1"/>
          <p:nvPr/>
        </p:nvSpPr>
        <p:spPr>
          <a:xfrm>
            <a:off x="7065963" y="4897438"/>
            <a:ext cx="1296987" cy="427037"/>
          </a:xfrm>
          <a:prstGeom prst="rect">
            <a:avLst/>
          </a:prstGeom>
          <a:noFill/>
          <a:ln w="6350">
            <a:noFill/>
          </a:ln>
        </p:spPr>
        <p:txBody>
          <a:bodyPr lIns="0" tIns="0" rIns="0" bIns="0" anchor="ctr" anchorCtr="0">
            <a:spAutoFit/>
          </a:bodyPr>
          <a:p>
            <a:pPr eaLnBrk="0" hangingPunct="0"/>
            <a:r>
              <a:rPr lang="zh-CN" altLang="en-US" sz="2800" dirty="0">
                <a:latin typeface="Arial" panose="020B0604020202020204" pitchFamily="34" charset="0"/>
                <a:ea typeface="华文细黑" pitchFamily="2" charset="-122"/>
              </a:rPr>
              <a:t>找方法</a:t>
            </a:r>
            <a:endParaRPr lang="zh-CN" altLang="en-US" sz="2800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LTOP" val=" 157.75"/>
  <p:tag name="LLEFT" val=" 313.5"/>
</p:tagLst>
</file>

<file path=ppt/theme/theme1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2717</Words>
  <Application>WPS 演示</Application>
  <PresentationFormat>全屏显示(4:3)</PresentationFormat>
  <Paragraphs>602</Paragraphs>
  <Slides>32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61" baseType="lpstr">
      <vt:lpstr>Arial</vt:lpstr>
      <vt:lpstr>宋体</vt:lpstr>
      <vt:lpstr>Wingdings</vt:lpstr>
      <vt:lpstr>汉仪书宋二KW</vt:lpstr>
      <vt:lpstr>Calibri</vt:lpstr>
      <vt:lpstr>Helvetica Neue</vt:lpstr>
      <vt:lpstr>黑体</vt:lpstr>
      <vt:lpstr>汉仪中黑KW</vt:lpstr>
      <vt:lpstr>Times New Roman</vt:lpstr>
      <vt:lpstr>MS PGothic</vt:lpstr>
      <vt:lpstr>苹方-简</vt:lpstr>
      <vt:lpstr>华文细黑</vt:lpstr>
      <vt:lpstr>黑体-简</vt:lpstr>
      <vt:lpstr>楷体_GB2312</vt:lpstr>
      <vt:lpstr>汉仪楷体简</vt:lpstr>
      <vt:lpstr>华文楷体</vt:lpstr>
      <vt:lpstr>Verdana</vt:lpstr>
      <vt:lpstr>Gulim</vt:lpstr>
      <vt:lpstr>Apple SD Gothic Neo</vt:lpstr>
      <vt:lpstr>微软雅黑</vt:lpstr>
      <vt:lpstr>汉仪旗黑</vt:lpstr>
      <vt:lpstr>宋体</vt:lpstr>
      <vt:lpstr>Arial Unicode MS</vt:lpstr>
      <vt:lpstr>2_默认设计模板</vt:lpstr>
      <vt:lpstr>Office 主题</vt:lpstr>
      <vt:lpstr>Visio.Drawing.11</vt:lpstr>
      <vt:lpstr>Visio.Drawing.11</vt:lpstr>
      <vt:lpstr>MS_ClipArt_Gallery.2</vt:lpstr>
      <vt:lpstr>MS_ClipArt_Gallery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ZingLing</cp:lastModifiedBy>
  <cp:revision>290</cp:revision>
  <dcterms:created xsi:type="dcterms:W3CDTF">2023-05-18T06:06:04Z</dcterms:created>
  <dcterms:modified xsi:type="dcterms:W3CDTF">2023-05-18T06:06:04Z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345C430F5DB1F20E4CC06564267EE645</vt:lpwstr>
  </property>
  <property fmtid="{D5CDD505-2E9C-101B-9397-08002B2CF9AE}" pid="4" name="KSOProductBuildVer">
    <vt:lpwstr>2052-5.1.1.7676</vt:lpwstr>
  </property>
</Properties>
</file>