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489" r:id="rId5"/>
    <p:sldId id="325" r:id="rId6"/>
    <p:sldId id="298" r:id="rId8"/>
    <p:sldId id="301" r:id="rId9"/>
    <p:sldId id="302" r:id="rId10"/>
    <p:sldId id="332" r:id="rId11"/>
    <p:sldId id="334" r:id="rId12"/>
    <p:sldId id="364" r:id="rId13"/>
    <p:sldId id="351" r:id="rId14"/>
    <p:sldId id="306" r:id="rId15"/>
    <p:sldId id="304" r:id="rId16"/>
    <p:sldId id="327" r:id="rId17"/>
    <p:sldId id="335" r:id="rId18"/>
    <p:sldId id="308" r:id="rId19"/>
    <p:sldId id="309" r:id="rId20"/>
    <p:sldId id="329" r:id="rId21"/>
    <p:sldId id="312" r:id="rId22"/>
    <p:sldId id="328" r:id="rId23"/>
    <p:sldId id="314" r:id="rId24"/>
    <p:sldId id="273" r:id="rId25"/>
    <p:sldId id="352" r:id="rId26"/>
    <p:sldId id="356" r:id="rId27"/>
    <p:sldId id="315" r:id="rId28"/>
    <p:sldId id="362" r:id="rId29"/>
    <p:sldId id="355" r:id="rId30"/>
    <p:sldId id="316" r:id="rId31"/>
    <p:sldId id="322" r:id="rId32"/>
    <p:sldId id="353" r:id="rId33"/>
    <p:sldId id="330" r:id="rId34"/>
    <p:sldId id="321" r:id="rId35"/>
    <p:sldId id="359" r:id="rId36"/>
    <p:sldId id="354" r:id="rId37"/>
    <p:sldId id="337" r:id="rId38"/>
    <p:sldId id="340" r:id="rId39"/>
    <p:sldId id="358" r:id="rId40"/>
    <p:sldId id="363" r:id="rId41"/>
    <p:sldId id="341" r:id="rId42"/>
    <p:sldId id="342" r:id="rId43"/>
    <p:sldId id="357" r:id="rId44"/>
    <p:sldId id="276" r:id="rId45"/>
  </p:sldIdLst>
  <p:sldSz cx="12192000" cy="6858000"/>
  <p:notesSz cx="7052945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8B398"/>
    <a:srgbClr val="C39981"/>
    <a:srgbClr val="EDCBA5"/>
    <a:srgbClr val="D5AF8F"/>
    <a:srgbClr val="0066CC"/>
    <a:srgbClr val="7ABF00"/>
    <a:srgbClr val="00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5" autoAdjust="0"/>
    <p:restoredTop sz="60792" autoAdjust="0"/>
  </p:normalViewPr>
  <p:slideViewPr>
    <p:cSldViewPr snapToGrid="0">
      <p:cViewPr varScale="1">
        <p:scale>
          <a:sx n="43" d="100"/>
          <a:sy n="43" d="100"/>
        </p:scale>
        <p:origin x="1720" y="36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-105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2" d="100"/>
          <a:sy n="42" d="100"/>
        </p:scale>
        <p:origin x="2328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52CDA-6CB5-42F6-AE1B-BB1EED0FA064}" type="doc">
      <dgm:prSet loTypeId="urn:microsoft.com/office/officeart/2005/8/layout/radial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0A5EC7-4C44-4CD9-868A-F2ECB1E264A8}">
      <dgm:prSet phldrT="[Text]" custT="1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2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3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外部</a:t>
          </a:r>
          <a:endParaRPr lang="en-GB" sz="3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6EF23-15C2-43FA-AEA6-F8F90F72C0C3}" cxnId="{FF860D80-7258-4ABF-B6D8-D4C252CE9613}" type="parTrans">
      <dgm:prSet/>
      <dgm:spPr/>
      <dgm:t>
        <a:bodyPr/>
        <a:lstStyle/>
        <a:p>
          <a:endParaRPr lang="en-GB"/>
        </a:p>
      </dgm:t>
    </dgm:pt>
    <dgm:pt modelId="{F210B86D-864C-42D7-99C7-5E3C755E9757}" cxnId="{FF860D80-7258-4ABF-B6D8-D4C252CE9613}" type="sibTrans">
      <dgm:prSet/>
      <dgm:spPr/>
      <dgm:t>
        <a:bodyPr/>
        <a:lstStyle/>
        <a:p>
          <a:endParaRPr lang="en-GB"/>
        </a:p>
      </dgm:t>
    </dgm:pt>
    <dgm:pt modelId="{41D60F05-4955-4E30-BE77-A9D3794FC7DD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时间节点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8E1E8A-AD89-4937-9EEF-1691C00EF0E7}" cxnId="{7AEA8D43-5244-40A2-8D4A-504A5F0B72E4}" type="parTrans">
      <dgm:prSet/>
      <dgm:spPr/>
      <dgm:t>
        <a:bodyPr/>
        <a:lstStyle/>
        <a:p>
          <a:endParaRPr lang="en-GB"/>
        </a:p>
      </dgm:t>
    </dgm:pt>
    <dgm:pt modelId="{D14F2D0D-1DAC-4D66-9E6E-97F7DD0BA260}" cxnId="{7AEA8D43-5244-40A2-8D4A-504A5F0B72E4}" type="sibTrans">
      <dgm:prSet/>
      <dgm:spPr/>
      <dgm:t>
        <a:bodyPr/>
        <a:lstStyle/>
        <a:p>
          <a:endParaRPr lang="en-GB"/>
        </a:p>
      </dgm:t>
    </dgm:pt>
    <dgm:pt modelId="{7C749F6E-5B1B-4B3E-9926-5EFC5CF680E1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行业惯例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A0EFE-EFD3-4C45-975B-B110B1FB503A}" cxnId="{DC4C37D0-7ABB-48B5-8070-708530A96ED0}" type="parTrans">
      <dgm:prSet/>
      <dgm:spPr/>
      <dgm:t>
        <a:bodyPr/>
        <a:lstStyle/>
        <a:p>
          <a:endParaRPr lang="en-GB"/>
        </a:p>
      </dgm:t>
    </dgm:pt>
    <dgm:pt modelId="{085CEC2A-902F-429A-8C4E-41D868AA9A18}" cxnId="{DC4C37D0-7ABB-48B5-8070-708530A96ED0}" type="sibTrans">
      <dgm:prSet/>
      <dgm:spPr/>
      <dgm:t>
        <a:bodyPr/>
        <a:lstStyle/>
        <a:p>
          <a:endParaRPr lang="en-GB"/>
        </a:p>
      </dgm:t>
    </dgm:pt>
    <dgm:pt modelId="{D9349B63-5FA2-4365-A3B4-6AD0B8FD317A}">
      <dgm:prSet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人才竞争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AE2A63-3831-49A3-8DC1-66B4BE2A86EB}" cxnId="{2F178428-A5C7-467F-90A8-94D41B2CABF4}" type="parTrans">
      <dgm:prSet/>
      <dgm:spPr/>
      <dgm:t>
        <a:bodyPr/>
        <a:lstStyle/>
        <a:p>
          <a:endParaRPr lang="en-GB"/>
        </a:p>
      </dgm:t>
    </dgm:pt>
    <dgm:pt modelId="{A621F143-8CE3-4AA0-9B17-989285CCEC19}" cxnId="{2F178428-A5C7-467F-90A8-94D41B2CABF4}" type="sibTrans">
      <dgm:prSet/>
      <dgm:spPr/>
      <dgm:t>
        <a:bodyPr/>
        <a:lstStyle/>
        <a:p>
          <a:endParaRPr lang="en-GB"/>
        </a:p>
      </dgm:t>
    </dgm:pt>
    <dgm:pt modelId="{EE12A93E-F473-4110-B5E0-D8CBCCF26D10}" type="pres">
      <dgm:prSet presAssocID="{8AE52CDA-6CB5-42F6-AE1B-BB1EED0FA0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7C2EEE5-FC39-4FF4-8650-3D540D0A46C2}" type="pres">
      <dgm:prSet presAssocID="{900A5EC7-4C44-4CD9-868A-F2ECB1E264A8}" presName="centerShape" presStyleLbl="node0" presStyleIdx="0" presStyleCnt="1"/>
      <dgm:spPr/>
      <dgm:t>
        <a:bodyPr/>
        <a:lstStyle/>
        <a:p>
          <a:endParaRPr lang="en-GB"/>
        </a:p>
      </dgm:t>
    </dgm:pt>
    <dgm:pt modelId="{8E832B94-F74F-4807-900C-863F10B10070}" type="pres">
      <dgm:prSet presAssocID="{0E8E1E8A-AD89-4937-9EEF-1691C00EF0E7}" presName="Name9" presStyleLbl="parChTrans1D2" presStyleIdx="0" presStyleCnt="3"/>
      <dgm:spPr/>
      <dgm:t>
        <a:bodyPr/>
        <a:lstStyle/>
        <a:p>
          <a:endParaRPr lang="en-GB"/>
        </a:p>
      </dgm:t>
    </dgm:pt>
    <dgm:pt modelId="{B7EE947B-90BA-4B80-AEC3-A1F40F335FB4}" type="pres">
      <dgm:prSet presAssocID="{0E8E1E8A-AD89-4937-9EEF-1691C00EF0E7}" presName="connTx" presStyleLbl="parChTrans1D2" presStyleIdx="0" presStyleCnt="3"/>
      <dgm:spPr/>
      <dgm:t>
        <a:bodyPr/>
        <a:lstStyle/>
        <a:p>
          <a:endParaRPr lang="en-GB"/>
        </a:p>
      </dgm:t>
    </dgm:pt>
    <dgm:pt modelId="{7184B0C4-CAC4-464D-8A83-9A1FB1523E65}" type="pres">
      <dgm:prSet presAssocID="{41D60F05-4955-4E30-BE77-A9D3794FC7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18BC87-06F7-4857-82EF-9E279E42E509}" type="pres">
      <dgm:prSet presAssocID="{F12A0EFE-EFD3-4C45-975B-B110B1FB503A}" presName="Name9" presStyleLbl="parChTrans1D2" presStyleIdx="1" presStyleCnt="3"/>
      <dgm:spPr/>
      <dgm:t>
        <a:bodyPr/>
        <a:lstStyle/>
        <a:p>
          <a:endParaRPr lang="en-GB"/>
        </a:p>
      </dgm:t>
    </dgm:pt>
    <dgm:pt modelId="{BB830D7D-FD4B-4421-8E73-BA9DD45F3DD6}" type="pres">
      <dgm:prSet presAssocID="{F12A0EFE-EFD3-4C45-975B-B110B1FB503A}" presName="connTx" presStyleLbl="parChTrans1D2" presStyleIdx="1" presStyleCnt="3"/>
      <dgm:spPr/>
      <dgm:t>
        <a:bodyPr/>
        <a:lstStyle/>
        <a:p>
          <a:endParaRPr lang="en-GB"/>
        </a:p>
      </dgm:t>
    </dgm:pt>
    <dgm:pt modelId="{7B18E8A9-7B62-4E27-A678-B90536063E18}" type="pres">
      <dgm:prSet presAssocID="{7C749F6E-5B1B-4B3E-9926-5EFC5CF680E1}" presName="node" presStyleLbl="node1" presStyleIdx="1" presStyleCnt="3" custRadScaleRad="101153" custRadScaleInc="-18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EF9C6C-EB40-4014-BFB9-FADC07FC5D55}" type="pres">
      <dgm:prSet presAssocID="{9BAE2A63-3831-49A3-8DC1-66B4BE2A86EB}" presName="Name9" presStyleLbl="parChTrans1D2" presStyleIdx="2" presStyleCnt="3"/>
      <dgm:spPr/>
      <dgm:t>
        <a:bodyPr/>
        <a:lstStyle/>
        <a:p>
          <a:endParaRPr lang="en-GB"/>
        </a:p>
      </dgm:t>
    </dgm:pt>
    <dgm:pt modelId="{B8CAE6C2-E883-46AC-A186-4BAB9F9F4421}" type="pres">
      <dgm:prSet presAssocID="{9BAE2A63-3831-49A3-8DC1-66B4BE2A86EB}" presName="connTx" presStyleLbl="parChTrans1D2" presStyleIdx="2" presStyleCnt="3"/>
      <dgm:spPr/>
      <dgm:t>
        <a:bodyPr/>
        <a:lstStyle/>
        <a:p>
          <a:endParaRPr lang="en-GB"/>
        </a:p>
      </dgm:t>
    </dgm:pt>
    <dgm:pt modelId="{A5AB3B8F-5865-4997-AC51-CD0787028B6E}" type="pres">
      <dgm:prSet presAssocID="{D9349B63-5FA2-4365-A3B4-6AD0B8FD317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DBF388B-3EF5-4E73-A436-468C473A4DAB}" type="presOf" srcId="{41D60F05-4955-4E30-BE77-A9D3794FC7DD}" destId="{7184B0C4-CAC4-464D-8A83-9A1FB1523E65}" srcOrd="0" destOrd="0" presId="urn:microsoft.com/office/officeart/2005/8/layout/radial1"/>
    <dgm:cxn modelId="{1BB2B57F-D74E-4798-BE7F-C8BA490BF5AA}" type="presOf" srcId="{900A5EC7-4C44-4CD9-868A-F2ECB1E264A8}" destId="{C7C2EEE5-FC39-4FF4-8650-3D540D0A46C2}" srcOrd="0" destOrd="0" presId="urn:microsoft.com/office/officeart/2005/8/layout/radial1"/>
    <dgm:cxn modelId="{7AEA8D43-5244-40A2-8D4A-504A5F0B72E4}" srcId="{900A5EC7-4C44-4CD9-868A-F2ECB1E264A8}" destId="{41D60F05-4955-4E30-BE77-A9D3794FC7DD}" srcOrd="0" destOrd="0" parTransId="{0E8E1E8A-AD89-4937-9EEF-1691C00EF0E7}" sibTransId="{D14F2D0D-1DAC-4D66-9E6E-97F7DD0BA260}"/>
    <dgm:cxn modelId="{B593EB83-AABB-4FC8-80BA-0D2FC521635A}" type="presOf" srcId="{9BAE2A63-3831-49A3-8DC1-66B4BE2A86EB}" destId="{B8CAE6C2-E883-46AC-A186-4BAB9F9F4421}" srcOrd="1" destOrd="0" presId="urn:microsoft.com/office/officeart/2005/8/layout/radial1"/>
    <dgm:cxn modelId="{2F178428-A5C7-467F-90A8-94D41B2CABF4}" srcId="{900A5EC7-4C44-4CD9-868A-F2ECB1E264A8}" destId="{D9349B63-5FA2-4365-A3B4-6AD0B8FD317A}" srcOrd="2" destOrd="0" parTransId="{9BAE2A63-3831-49A3-8DC1-66B4BE2A86EB}" sibTransId="{A621F143-8CE3-4AA0-9B17-989285CCEC19}"/>
    <dgm:cxn modelId="{DC9CDDAF-32C1-4354-9807-3D591B5BF780}" type="presOf" srcId="{0E8E1E8A-AD89-4937-9EEF-1691C00EF0E7}" destId="{B7EE947B-90BA-4B80-AEC3-A1F40F335FB4}" srcOrd="1" destOrd="0" presId="urn:microsoft.com/office/officeart/2005/8/layout/radial1"/>
    <dgm:cxn modelId="{AEF57C1F-7F38-4369-A870-F814E4C32FC0}" type="presOf" srcId="{F12A0EFE-EFD3-4C45-975B-B110B1FB503A}" destId="{BB830D7D-FD4B-4421-8E73-BA9DD45F3DD6}" srcOrd="1" destOrd="0" presId="urn:microsoft.com/office/officeart/2005/8/layout/radial1"/>
    <dgm:cxn modelId="{FF860D80-7258-4ABF-B6D8-D4C252CE9613}" srcId="{8AE52CDA-6CB5-42F6-AE1B-BB1EED0FA064}" destId="{900A5EC7-4C44-4CD9-868A-F2ECB1E264A8}" srcOrd="0" destOrd="0" parTransId="{18D6EF23-15C2-43FA-AEA6-F8F90F72C0C3}" sibTransId="{F210B86D-864C-42D7-99C7-5E3C755E9757}"/>
    <dgm:cxn modelId="{92F552C6-856A-4F8D-97CA-35207B6E296D}" type="presOf" srcId="{D9349B63-5FA2-4365-A3B4-6AD0B8FD317A}" destId="{A5AB3B8F-5865-4997-AC51-CD0787028B6E}" srcOrd="0" destOrd="0" presId="urn:microsoft.com/office/officeart/2005/8/layout/radial1"/>
    <dgm:cxn modelId="{DC4C37D0-7ABB-48B5-8070-708530A96ED0}" srcId="{900A5EC7-4C44-4CD9-868A-F2ECB1E264A8}" destId="{7C749F6E-5B1B-4B3E-9926-5EFC5CF680E1}" srcOrd="1" destOrd="0" parTransId="{F12A0EFE-EFD3-4C45-975B-B110B1FB503A}" sibTransId="{085CEC2A-902F-429A-8C4E-41D868AA9A18}"/>
    <dgm:cxn modelId="{BF727F64-F7FE-4557-A66C-E5BCFA808E24}" type="presOf" srcId="{7C749F6E-5B1B-4B3E-9926-5EFC5CF680E1}" destId="{7B18E8A9-7B62-4E27-A678-B90536063E18}" srcOrd="0" destOrd="0" presId="urn:microsoft.com/office/officeart/2005/8/layout/radial1"/>
    <dgm:cxn modelId="{D6CA9873-8BB4-4E93-B119-3737B3864A97}" type="presOf" srcId="{8AE52CDA-6CB5-42F6-AE1B-BB1EED0FA064}" destId="{EE12A93E-F473-4110-B5E0-D8CBCCF26D10}" srcOrd="0" destOrd="0" presId="urn:microsoft.com/office/officeart/2005/8/layout/radial1"/>
    <dgm:cxn modelId="{F3A096D3-A088-48B1-8994-6DECAE27A037}" type="presOf" srcId="{9BAE2A63-3831-49A3-8DC1-66B4BE2A86EB}" destId="{70EF9C6C-EB40-4014-BFB9-FADC07FC5D55}" srcOrd="0" destOrd="0" presId="urn:microsoft.com/office/officeart/2005/8/layout/radial1"/>
    <dgm:cxn modelId="{D94C674C-C3B5-4BB5-8D04-A2A0C9668672}" type="presOf" srcId="{F12A0EFE-EFD3-4C45-975B-B110B1FB503A}" destId="{4A18BC87-06F7-4857-82EF-9E279E42E509}" srcOrd="0" destOrd="0" presId="urn:microsoft.com/office/officeart/2005/8/layout/radial1"/>
    <dgm:cxn modelId="{9D743FB7-2192-4396-A38E-C8F3188414D5}" type="presOf" srcId="{0E8E1E8A-AD89-4937-9EEF-1691C00EF0E7}" destId="{8E832B94-F74F-4807-900C-863F10B10070}" srcOrd="0" destOrd="0" presId="urn:microsoft.com/office/officeart/2005/8/layout/radial1"/>
    <dgm:cxn modelId="{890A2886-6F7E-4B00-A148-2433AAB04BEF}" type="presParOf" srcId="{EE12A93E-F473-4110-B5E0-D8CBCCF26D10}" destId="{C7C2EEE5-FC39-4FF4-8650-3D540D0A46C2}" srcOrd="0" destOrd="0" presId="urn:microsoft.com/office/officeart/2005/8/layout/radial1"/>
    <dgm:cxn modelId="{C31008EC-B01D-4804-8EE9-517CF9517B1B}" type="presParOf" srcId="{EE12A93E-F473-4110-B5E0-D8CBCCF26D10}" destId="{8E832B94-F74F-4807-900C-863F10B10070}" srcOrd="1" destOrd="0" presId="urn:microsoft.com/office/officeart/2005/8/layout/radial1"/>
    <dgm:cxn modelId="{C71E7F80-FF24-4ABC-AF9E-F2AA747FD069}" type="presParOf" srcId="{8E832B94-F74F-4807-900C-863F10B10070}" destId="{B7EE947B-90BA-4B80-AEC3-A1F40F335FB4}" srcOrd="0" destOrd="0" presId="urn:microsoft.com/office/officeart/2005/8/layout/radial1"/>
    <dgm:cxn modelId="{71FD847A-765D-4A83-BB57-83DA4A2B6D8A}" type="presParOf" srcId="{EE12A93E-F473-4110-B5E0-D8CBCCF26D10}" destId="{7184B0C4-CAC4-464D-8A83-9A1FB1523E65}" srcOrd="2" destOrd="0" presId="urn:microsoft.com/office/officeart/2005/8/layout/radial1"/>
    <dgm:cxn modelId="{0B5DAE42-4516-4C62-A67D-58A93C7E400E}" type="presParOf" srcId="{EE12A93E-F473-4110-B5E0-D8CBCCF26D10}" destId="{4A18BC87-06F7-4857-82EF-9E279E42E509}" srcOrd="3" destOrd="0" presId="urn:microsoft.com/office/officeart/2005/8/layout/radial1"/>
    <dgm:cxn modelId="{BD4B0B31-4B74-43E1-8407-1670A059E213}" type="presParOf" srcId="{4A18BC87-06F7-4857-82EF-9E279E42E509}" destId="{BB830D7D-FD4B-4421-8E73-BA9DD45F3DD6}" srcOrd="0" destOrd="0" presId="urn:microsoft.com/office/officeart/2005/8/layout/radial1"/>
    <dgm:cxn modelId="{6C694B10-2BD0-4E38-AE64-540796763636}" type="presParOf" srcId="{EE12A93E-F473-4110-B5E0-D8CBCCF26D10}" destId="{7B18E8A9-7B62-4E27-A678-B90536063E18}" srcOrd="4" destOrd="0" presId="urn:microsoft.com/office/officeart/2005/8/layout/radial1"/>
    <dgm:cxn modelId="{765CF25A-34DC-447C-B2A4-751523682915}" type="presParOf" srcId="{EE12A93E-F473-4110-B5E0-D8CBCCF26D10}" destId="{70EF9C6C-EB40-4014-BFB9-FADC07FC5D55}" srcOrd="5" destOrd="0" presId="urn:microsoft.com/office/officeart/2005/8/layout/radial1"/>
    <dgm:cxn modelId="{EDFF224A-0688-4335-B368-514915B4F078}" type="presParOf" srcId="{70EF9C6C-EB40-4014-BFB9-FADC07FC5D55}" destId="{B8CAE6C2-E883-46AC-A186-4BAB9F9F4421}" srcOrd="0" destOrd="0" presId="urn:microsoft.com/office/officeart/2005/8/layout/radial1"/>
    <dgm:cxn modelId="{36768135-3AF0-451F-B626-FF75111F51E2}" type="presParOf" srcId="{EE12A93E-F473-4110-B5E0-D8CBCCF26D10}" destId="{A5AB3B8F-5865-4997-AC51-CD0787028B6E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52CDA-6CB5-42F6-AE1B-BB1EED0FA064}" type="doc">
      <dgm:prSet loTypeId="urn:microsoft.com/office/officeart/2005/8/layout/radial1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00A5EC7-4C44-4CD9-868A-F2ECB1E264A8}">
      <dgm:prSet phldrT="[Text]" custT="1"/>
      <dgm:sp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2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3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</a:t>
          </a:r>
          <a:endParaRPr lang="en-GB" sz="3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6EF23-15C2-43FA-AEA6-F8F90F72C0C3}" cxnId="{FF860D80-7258-4ABF-B6D8-D4C252CE9613}" type="parTrans">
      <dgm:prSet/>
      <dgm:spPr/>
      <dgm:t>
        <a:bodyPr/>
        <a:lstStyle/>
        <a:p>
          <a:endParaRPr lang="en-GB"/>
        </a:p>
      </dgm:t>
    </dgm:pt>
    <dgm:pt modelId="{F210B86D-864C-42D7-99C7-5E3C755E9757}" cxnId="{FF860D80-7258-4ABF-B6D8-D4C252CE9613}" type="sibTrans">
      <dgm:prSet/>
      <dgm:spPr/>
      <dgm:t>
        <a:bodyPr/>
        <a:lstStyle/>
        <a:p>
          <a:endParaRPr lang="en-GB"/>
        </a:p>
      </dgm:t>
    </dgm:pt>
    <dgm:pt modelId="{41D60F05-4955-4E30-BE77-A9D3794FC7DD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企业需求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8E1E8A-AD89-4937-9EEF-1691C00EF0E7}" cxnId="{7AEA8D43-5244-40A2-8D4A-504A5F0B72E4}" type="parTrans">
      <dgm:prSet/>
      <dgm:spPr/>
      <dgm:t>
        <a:bodyPr/>
        <a:lstStyle/>
        <a:p>
          <a:endParaRPr lang="en-GB"/>
        </a:p>
      </dgm:t>
    </dgm:pt>
    <dgm:pt modelId="{D14F2D0D-1DAC-4D66-9E6E-97F7DD0BA260}" cxnId="{7AEA8D43-5244-40A2-8D4A-504A5F0B72E4}" type="sibTrans">
      <dgm:prSet/>
      <dgm:spPr/>
      <dgm:t>
        <a:bodyPr/>
        <a:lstStyle/>
        <a:p>
          <a:endParaRPr lang="en-GB"/>
        </a:p>
      </dgm:t>
    </dgm:pt>
    <dgm:pt modelId="{7C749F6E-5B1B-4B3E-9926-5EFC5CF680E1}">
      <dgm:prSet phldrT="[Text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企业战略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2A0EFE-EFD3-4C45-975B-B110B1FB503A}" cxnId="{DC4C37D0-7ABB-48B5-8070-708530A96ED0}" type="parTrans">
      <dgm:prSet/>
      <dgm:spPr/>
      <dgm:t>
        <a:bodyPr/>
        <a:lstStyle/>
        <a:p>
          <a:endParaRPr lang="en-GB"/>
        </a:p>
      </dgm:t>
    </dgm:pt>
    <dgm:pt modelId="{085CEC2A-902F-429A-8C4E-41D868AA9A18}" cxnId="{DC4C37D0-7ABB-48B5-8070-708530A96ED0}" type="sibTrans">
      <dgm:prSet/>
      <dgm:spPr/>
      <dgm:t>
        <a:bodyPr/>
        <a:lstStyle/>
        <a:p>
          <a:endParaRPr lang="en-GB"/>
        </a:p>
      </dgm:t>
    </dgm:pt>
    <dgm:pt modelId="{EA60EF37-B341-4FA8-943B-141E722B8984}">
      <dgm:prSet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业务目标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EA58B4-3B0D-4A3D-BD42-EE13BC4AEE8A}" cxnId="{47E008F7-74F7-45F4-A9D1-80085AC75546}" type="parTrans">
      <dgm:prSet/>
      <dgm:spPr/>
      <dgm:t>
        <a:bodyPr/>
        <a:lstStyle/>
        <a:p>
          <a:endParaRPr lang="en-GB"/>
        </a:p>
      </dgm:t>
    </dgm:pt>
    <dgm:pt modelId="{9676EF82-0BC0-4E0C-A82B-0C30BBD1E48B}" cxnId="{47E008F7-74F7-45F4-A9D1-80085AC75546}" type="sibTrans">
      <dgm:prSet/>
      <dgm:spPr/>
      <dgm:t>
        <a:bodyPr/>
        <a:lstStyle/>
        <a:p>
          <a:endParaRPr lang="en-GB"/>
        </a:p>
      </dgm:t>
    </dgm:pt>
    <dgm:pt modelId="{E40604CA-AAE8-43F1-95E2-CB18D1805118}">
      <dgm:prSet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财务状况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07DEE6-4047-489E-9BD7-4127941E149F}" cxnId="{C45E925A-19D9-4484-9A1D-C8251121B5ED}" type="parTrans">
      <dgm:prSet/>
      <dgm:spPr/>
      <dgm:t>
        <a:bodyPr/>
        <a:lstStyle/>
        <a:p>
          <a:endParaRPr lang="en-GB"/>
        </a:p>
      </dgm:t>
    </dgm:pt>
    <dgm:pt modelId="{89A8EBC1-D334-4575-A39B-12F5BD1AC83C}" cxnId="{C45E925A-19D9-4484-9A1D-C8251121B5ED}" type="sibTrans">
      <dgm:prSet/>
      <dgm:spPr/>
      <dgm:t>
        <a:bodyPr/>
        <a:lstStyle/>
        <a:p>
          <a:endParaRPr lang="en-GB"/>
        </a:p>
      </dgm:t>
    </dgm:pt>
    <dgm:pt modelId="{ED5FDA2D-181E-4C57-947A-6BB4A2F06CF0}">
      <dgm:prSet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支持系统</a:t>
          </a:r>
          <a:endParaRPr lang="en-GB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709C6E-D82F-4EED-93D1-3929BD13265F}" cxnId="{85306BF1-3D77-426C-9B5B-EB1C642D4BCC}" type="parTrans">
      <dgm:prSet/>
      <dgm:spPr/>
      <dgm:t>
        <a:bodyPr/>
        <a:lstStyle/>
        <a:p>
          <a:endParaRPr lang="en-GB"/>
        </a:p>
      </dgm:t>
    </dgm:pt>
    <dgm:pt modelId="{BA3FB48B-35A2-4AA2-A82C-63A2DAE406D0}" cxnId="{85306BF1-3D77-426C-9B5B-EB1C642D4BCC}" type="sibTrans">
      <dgm:prSet/>
      <dgm:spPr/>
      <dgm:t>
        <a:bodyPr/>
        <a:lstStyle/>
        <a:p>
          <a:endParaRPr lang="en-GB"/>
        </a:p>
      </dgm:t>
    </dgm:pt>
    <dgm:pt modelId="{EE12A93E-F473-4110-B5E0-D8CBCCF26D10}" type="pres">
      <dgm:prSet presAssocID="{8AE52CDA-6CB5-42F6-AE1B-BB1EED0FA0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7C2EEE5-FC39-4FF4-8650-3D540D0A46C2}" type="pres">
      <dgm:prSet presAssocID="{900A5EC7-4C44-4CD9-868A-F2ECB1E264A8}" presName="centerShape" presStyleLbl="node0" presStyleIdx="0" presStyleCnt="1"/>
      <dgm:spPr/>
      <dgm:t>
        <a:bodyPr/>
        <a:lstStyle/>
        <a:p>
          <a:endParaRPr lang="en-GB"/>
        </a:p>
      </dgm:t>
    </dgm:pt>
    <dgm:pt modelId="{8E832B94-F74F-4807-900C-863F10B10070}" type="pres">
      <dgm:prSet presAssocID="{0E8E1E8A-AD89-4937-9EEF-1691C00EF0E7}" presName="Name9" presStyleLbl="parChTrans1D2" presStyleIdx="0" presStyleCnt="5"/>
      <dgm:spPr/>
      <dgm:t>
        <a:bodyPr/>
        <a:lstStyle/>
        <a:p>
          <a:endParaRPr lang="en-GB"/>
        </a:p>
      </dgm:t>
    </dgm:pt>
    <dgm:pt modelId="{B7EE947B-90BA-4B80-AEC3-A1F40F335FB4}" type="pres">
      <dgm:prSet presAssocID="{0E8E1E8A-AD89-4937-9EEF-1691C00EF0E7}" presName="connTx" presStyleLbl="parChTrans1D2" presStyleIdx="0" presStyleCnt="5"/>
      <dgm:spPr/>
      <dgm:t>
        <a:bodyPr/>
        <a:lstStyle/>
        <a:p>
          <a:endParaRPr lang="en-GB"/>
        </a:p>
      </dgm:t>
    </dgm:pt>
    <dgm:pt modelId="{7184B0C4-CAC4-464D-8A83-9A1FB1523E65}" type="pres">
      <dgm:prSet presAssocID="{41D60F05-4955-4E30-BE77-A9D3794FC7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18BC87-06F7-4857-82EF-9E279E42E509}" type="pres">
      <dgm:prSet presAssocID="{F12A0EFE-EFD3-4C45-975B-B110B1FB503A}" presName="Name9" presStyleLbl="parChTrans1D2" presStyleIdx="1" presStyleCnt="5"/>
      <dgm:spPr/>
      <dgm:t>
        <a:bodyPr/>
        <a:lstStyle/>
        <a:p>
          <a:endParaRPr lang="en-GB"/>
        </a:p>
      </dgm:t>
    </dgm:pt>
    <dgm:pt modelId="{BB830D7D-FD4B-4421-8E73-BA9DD45F3DD6}" type="pres">
      <dgm:prSet presAssocID="{F12A0EFE-EFD3-4C45-975B-B110B1FB503A}" presName="connTx" presStyleLbl="parChTrans1D2" presStyleIdx="1" presStyleCnt="5"/>
      <dgm:spPr/>
      <dgm:t>
        <a:bodyPr/>
        <a:lstStyle/>
        <a:p>
          <a:endParaRPr lang="en-GB"/>
        </a:p>
      </dgm:t>
    </dgm:pt>
    <dgm:pt modelId="{7B18E8A9-7B62-4E27-A678-B90536063E18}" type="pres">
      <dgm:prSet presAssocID="{7C749F6E-5B1B-4B3E-9926-5EFC5CF680E1}" presName="node" presStyleLbl="node1" presStyleIdx="1" presStyleCnt="5" custRadScaleRad="101153" custRadScaleInc="-183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5A855B-F6DA-4EBD-8B1E-979CEF12FC3B}" type="pres">
      <dgm:prSet presAssocID="{DCEA58B4-3B0D-4A3D-BD42-EE13BC4AEE8A}" presName="Name9" presStyleLbl="parChTrans1D2" presStyleIdx="2" presStyleCnt="5"/>
      <dgm:spPr/>
      <dgm:t>
        <a:bodyPr/>
        <a:lstStyle/>
        <a:p>
          <a:endParaRPr lang="en-GB"/>
        </a:p>
      </dgm:t>
    </dgm:pt>
    <dgm:pt modelId="{69C9F729-7BD5-4391-8D73-21C537017B4B}" type="pres">
      <dgm:prSet presAssocID="{DCEA58B4-3B0D-4A3D-BD42-EE13BC4AEE8A}" presName="connTx" presStyleLbl="parChTrans1D2" presStyleIdx="2" presStyleCnt="5"/>
      <dgm:spPr/>
      <dgm:t>
        <a:bodyPr/>
        <a:lstStyle/>
        <a:p>
          <a:endParaRPr lang="en-GB"/>
        </a:p>
      </dgm:t>
    </dgm:pt>
    <dgm:pt modelId="{CEED70A8-6282-4588-B944-A677268D3126}" type="pres">
      <dgm:prSet presAssocID="{EA60EF37-B341-4FA8-943B-141E722B898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63E9BE-A9EE-4EBC-BCE3-3A4E75BFB1FF}" type="pres">
      <dgm:prSet presAssocID="{1A07DEE6-4047-489E-9BD7-4127941E149F}" presName="Name9" presStyleLbl="parChTrans1D2" presStyleIdx="3" presStyleCnt="5"/>
      <dgm:spPr/>
      <dgm:t>
        <a:bodyPr/>
        <a:lstStyle/>
        <a:p>
          <a:endParaRPr lang="en-GB"/>
        </a:p>
      </dgm:t>
    </dgm:pt>
    <dgm:pt modelId="{B90D23C7-CEA7-42BB-B656-35258EADE968}" type="pres">
      <dgm:prSet presAssocID="{1A07DEE6-4047-489E-9BD7-4127941E149F}" presName="connTx" presStyleLbl="parChTrans1D2" presStyleIdx="3" presStyleCnt="5"/>
      <dgm:spPr/>
      <dgm:t>
        <a:bodyPr/>
        <a:lstStyle/>
        <a:p>
          <a:endParaRPr lang="en-GB"/>
        </a:p>
      </dgm:t>
    </dgm:pt>
    <dgm:pt modelId="{E6A4F06D-24B6-4114-9768-A058146D7F74}" type="pres">
      <dgm:prSet presAssocID="{E40604CA-AAE8-43F1-95E2-CB18D18051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94A80D-8342-4F40-A0B5-E8DC56BBC661}" type="pres">
      <dgm:prSet presAssocID="{F5709C6E-D82F-4EED-93D1-3929BD13265F}" presName="Name9" presStyleLbl="parChTrans1D2" presStyleIdx="4" presStyleCnt="5"/>
      <dgm:spPr/>
      <dgm:t>
        <a:bodyPr/>
        <a:lstStyle/>
        <a:p>
          <a:endParaRPr lang="en-GB"/>
        </a:p>
      </dgm:t>
    </dgm:pt>
    <dgm:pt modelId="{8B38525F-21F8-47C2-BF6D-C5A914269EC1}" type="pres">
      <dgm:prSet presAssocID="{F5709C6E-D82F-4EED-93D1-3929BD13265F}" presName="connTx" presStyleLbl="parChTrans1D2" presStyleIdx="4" presStyleCnt="5"/>
      <dgm:spPr/>
      <dgm:t>
        <a:bodyPr/>
        <a:lstStyle/>
        <a:p>
          <a:endParaRPr lang="en-GB"/>
        </a:p>
      </dgm:t>
    </dgm:pt>
    <dgm:pt modelId="{631CA049-179C-48BF-9ACA-5E55199FE591}" type="pres">
      <dgm:prSet presAssocID="{ED5FDA2D-181E-4C57-947A-6BB4A2F06C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EB36922-9737-4B42-9A7D-362730128FFC}" type="presOf" srcId="{E40604CA-AAE8-43F1-95E2-CB18D1805118}" destId="{E6A4F06D-24B6-4114-9768-A058146D7F74}" srcOrd="0" destOrd="0" presId="urn:microsoft.com/office/officeart/2005/8/layout/radial1"/>
    <dgm:cxn modelId="{709F02DD-DBE5-40E4-A596-FC241478D256}" type="presOf" srcId="{F12A0EFE-EFD3-4C45-975B-B110B1FB503A}" destId="{4A18BC87-06F7-4857-82EF-9E279E42E509}" srcOrd="0" destOrd="0" presId="urn:microsoft.com/office/officeart/2005/8/layout/radial1"/>
    <dgm:cxn modelId="{47E008F7-74F7-45F4-A9D1-80085AC75546}" srcId="{900A5EC7-4C44-4CD9-868A-F2ECB1E264A8}" destId="{EA60EF37-B341-4FA8-943B-141E722B8984}" srcOrd="2" destOrd="0" parTransId="{DCEA58B4-3B0D-4A3D-BD42-EE13BC4AEE8A}" sibTransId="{9676EF82-0BC0-4E0C-A82B-0C30BBD1E48B}"/>
    <dgm:cxn modelId="{29719AE4-FF32-4780-AE00-10EBACF859C4}" type="presOf" srcId="{F12A0EFE-EFD3-4C45-975B-B110B1FB503A}" destId="{BB830D7D-FD4B-4421-8E73-BA9DD45F3DD6}" srcOrd="1" destOrd="0" presId="urn:microsoft.com/office/officeart/2005/8/layout/radial1"/>
    <dgm:cxn modelId="{249214DC-DF80-4899-9B32-E68C3B15F1AB}" type="presOf" srcId="{F5709C6E-D82F-4EED-93D1-3929BD13265F}" destId="{8B38525F-21F8-47C2-BF6D-C5A914269EC1}" srcOrd="1" destOrd="0" presId="urn:microsoft.com/office/officeart/2005/8/layout/radial1"/>
    <dgm:cxn modelId="{7AEA8D43-5244-40A2-8D4A-504A5F0B72E4}" srcId="{900A5EC7-4C44-4CD9-868A-F2ECB1E264A8}" destId="{41D60F05-4955-4E30-BE77-A9D3794FC7DD}" srcOrd="0" destOrd="0" parTransId="{0E8E1E8A-AD89-4937-9EEF-1691C00EF0E7}" sibTransId="{D14F2D0D-1DAC-4D66-9E6E-97F7DD0BA260}"/>
    <dgm:cxn modelId="{C36D787A-FB53-418E-BA88-484CE4877C81}" type="presOf" srcId="{0E8E1E8A-AD89-4937-9EEF-1691C00EF0E7}" destId="{8E832B94-F74F-4807-900C-863F10B10070}" srcOrd="0" destOrd="0" presId="urn:microsoft.com/office/officeart/2005/8/layout/radial1"/>
    <dgm:cxn modelId="{7BEB59E5-289E-4254-9105-AC39756A7F65}" type="presOf" srcId="{EA60EF37-B341-4FA8-943B-141E722B8984}" destId="{CEED70A8-6282-4588-B944-A677268D3126}" srcOrd="0" destOrd="0" presId="urn:microsoft.com/office/officeart/2005/8/layout/radial1"/>
    <dgm:cxn modelId="{9524EE46-3157-40AB-962D-D816D02FBD65}" type="presOf" srcId="{7C749F6E-5B1B-4B3E-9926-5EFC5CF680E1}" destId="{7B18E8A9-7B62-4E27-A678-B90536063E18}" srcOrd="0" destOrd="0" presId="urn:microsoft.com/office/officeart/2005/8/layout/radial1"/>
    <dgm:cxn modelId="{16BFAC1A-04A3-4760-90CC-EA0F67E86196}" type="presOf" srcId="{1A07DEE6-4047-489E-9BD7-4127941E149F}" destId="{B90D23C7-CEA7-42BB-B656-35258EADE968}" srcOrd="1" destOrd="0" presId="urn:microsoft.com/office/officeart/2005/8/layout/radial1"/>
    <dgm:cxn modelId="{1C886EAA-D9B3-4BB6-B6A9-3D027D374A63}" type="presOf" srcId="{ED5FDA2D-181E-4C57-947A-6BB4A2F06CF0}" destId="{631CA049-179C-48BF-9ACA-5E55199FE591}" srcOrd="0" destOrd="0" presId="urn:microsoft.com/office/officeart/2005/8/layout/radial1"/>
    <dgm:cxn modelId="{85306BF1-3D77-426C-9B5B-EB1C642D4BCC}" srcId="{900A5EC7-4C44-4CD9-868A-F2ECB1E264A8}" destId="{ED5FDA2D-181E-4C57-947A-6BB4A2F06CF0}" srcOrd="4" destOrd="0" parTransId="{F5709C6E-D82F-4EED-93D1-3929BD13265F}" sibTransId="{BA3FB48B-35A2-4AA2-A82C-63A2DAE406D0}"/>
    <dgm:cxn modelId="{FF860D80-7258-4ABF-B6D8-D4C252CE9613}" srcId="{8AE52CDA-6CB5-42F6-AE1B-BB1EED0FA064}" destId="{900A5EC7-4C44-4CD9-868A-F2ECB1E264A8}" srcOrd="0" destOrd="0" parTransId="{18D6EF23-15C2-43FA-AEA6-F8F90F72C0C3}" sibTransId="{F210B86D-864C-42D7-99C7-5E3C755E9757}"/>
    <dgm:cxn modelId="{DC4C37D0-7ABB-48B5-8070-708530A96ED0}" srcId="{900A5EC7-4C44-4CD9-868A-F2ECB1E264A8}" destId="{7C749F6E-5B1B-4B3E-9926-5EFC5CF680E1}" srcOrd="1" destOrd="0" parTransId="{F12A0EFE-EFD3-4C45-975B-B110B1FB503A}" sibTransId="{085CEC2A-902F-429A-8C4E-41D868AA9A18}"/>
    <dgm:cxn modelId="{F4C2FE71-6763-4947-A883-FCC883EA1B66}" type="presOf" srcId="{8AE52CDA-6CB5-42F6-AE1B-BB1EED0FA064}" destId="{EE12A93E-F473-4110-B5E0-D8CBCCF26D10}" srcOrd="0" destOrd="0" presId="urn:microsoft.com/office/officeart/2005/8/layout/radial1"/>
    <dgm:cxn modelId="{26CF9868-81CD-4A6C-92E2-7FEE571CCDDE}" type="presOf" srcId="{DCEA58B4-3B0D-4A3D-BD42-EE13BC4AEE8A}" destId="{69C9F729-7BD5-4391-8D73-21C537017B4B}" srcOrd="1" destOrd="0" presId="urn:microsoft.com/office/officeart/2005/8/layout/radial1"/>
    <dgm:cxn modelId="{C45E925A-19D9-4484-9A1D-C8251121B5ED}" srcId="{900A5EC7-4C44-4CD9-868A-F2ECB1E264A8}" destId="{E40604CA-AAE8-43F1-95E2-CB18D1805118}" srcOrd="3" destOrd="0" parTransId="{1A07DEE6-4047-489E-9BD7-4127941E149F}" sibTransId="{89A8EBC1-D334-4575-A39B-12F5BD1AC83C}"/>
    <dgm:cxn modelId="{334299DE-EE94-4659-B784-9B81DDA9BE74}" type="presOf" srcId="{F5709C6E-D82F-4EED-93D1-3929BD13265F}" destId="{B494A80D-8342-4F40-A0B5-E8DC56BBC661}" srcOrd="0" destOrd="0" presId="urn:microsoft.com/office/officeart/2005/8/layout/radial1"/>
    <dgm:cxn modelId="{8A6219C1-043F-41F0-A6B9-AC6131181BBB}" type="presOf" srcId="{0E8E1E8A-AD89-4937-9EEF-1691C00EF0E7}" destId="{B7EE947B-90BA-4B80-AEC3-A1F40F335FB4}" srcOrd="1" destOrd="0" presId="urn:microsoft.com/office/officeart/2005/8/layout/radial1"/>
    <dgm:cxn modelId="{FB4F97B2-64EC-439D-82F0-7FFE517EC6EA}" type="presOf" srcId="{DCEA58B4-3B0D-4A3D-BD42-EE13BC4AEE8A}" destId="{C95A855B-F6DA-4EBD-8B1E-979CEF12FC3B}" srcOrd="0" destOrd="0" presId="urn:microsoft.com/office/officeart/2005/8/layout/radial1"/>
    <dgm:cxn modelId="{FC5D3697-28C0-47DB-87B2-84C359305A02}" type="presOf" srcId="{1A07DEE6-4047-489E-9BD7-4127941E149F}" destId="{E563E9BE-A9EE-4EBC-BCE3-3A4E75BFB1FF}" srcOrd="0" destOrd="0" presId="urn:microsoft.com/office/officeart/2005/8/layout/radial1"/>
    <dgm:cxn modelId="{E4FE7A3B-30CB-46DE-A277-1EF6AB8A4C34}" type="presOf" srcId="{41D60F05-4955-4E30-BE77-A9D3794FC7DD}" destId="{7184B0C4-CAC4-464D-8A83-9A1FB1523E65}" srcOrd="0" destOrd="0" presId="urn:microsoft.com/office/officeart/2005/8/layout/radial1"/>
    <dgm:cxn modelId="{5F2536F5-1E62-477C-9083-995281874711}" type="presOf" srcId="{900A5EC7-4C44-4CD9-868A-F2ECB1E264A8}" destId="{C7C2EEE5-FC39-4FF4-8650-3D540D0A46C2}" srcOrd="0" destOrd="0" presId="urn:microsoft.com/office/officeart/2005/8/layout/radial1"/>
    <dgm:cxn modelId="{C847F335-809A-4772-95A7-687A0D8E8881}" type="presParOf" srcId="{EE12A93E-F473-4110-B5E0-D8CBCCF26D10}" destId="{C7C2EEE5-FC39-4FF4-8650-3D540D0A46C2}" srcOrd="0" destOrd="0" presId="urn:microsoft.com/office/officeart/2005/8/layout/radial1"/>
    <dgm:cxn modelId="{6C2766ED-14CC-46BB-94CD-924E058A36F9}" type="presParOf" srcId="{EE12A93E-F473-4110-B5E0-D8CBCCF26D10}" destId="{8E832B94-F74F-4807-900C-863F10B10070}" srcOrd="1" destOrd="0" presId="urn:microsoft.com/office/officeart/2005/8/layout/radial1"/>
    <dgm:cxn modelId="{556E6165-EA66-4B77-BE4B-DDE5D56B774C}" type="presParOf" srcId="{8E832B94-F74F-4807-900C-863F10B10070}" destId="{B7EE947B-90BA-4B80-AEC3-A1F40F335FB4}" srcOrd="0" destOrd="0" presId="urn:microsoft.com/office/officeart/2005/8/layout/radial1"/>
    <dgm:cxn modelId="{8728A58B-3A89-4982-9399-FBC6270BB76E}" type="presParOf" srcId="{EE12A93E-F473-4110-B5E0-D8CBCCF26D10}" destId="{7184B0C4-CAC4-464D-8A83-9A1FB1523E65}" srcOrd="2" destOrd="0" presId="urn:microsoft.com/office/officeart/2005/8/layout/radial1"/>
    <dgm:cxn modelId="{CEA9545A-E621-4AD2-A31F-CE59D2B6077F}" type="presParOf" srcId="{EE12A93E-F473-4110-B5E0-D8CBCCF26D10}" destId="{4A18BC87-06F7-4857-82EF-9E279E42E509}" srcOrd="3" destOrd="0" presId="urn:microsoft.com/office/officeart/2005/8/layout/radial1"/>
    <dgm:cxn modelId="{30A680F1-2CCA-466A-A875-B1EF4F6BCCD2}" type="presParOf" srcId="{4A18BC87-06F7-4857-82EF-9E279E42E509}" destId="{BB830D7D-FD4B-4421-8E73-BA9DD45F3DD6}" srcOrd="0" destOrd="0" presId="urn:microsoft.com/office/officeart/2005/8/layout/radial1"/>
    <dgm:cxn modelId="{89C941A3-4B32-4BA5-8D45-E311D7E2F288}" type="presParOf" srcId="{EE12A93E-F473-4110-B5E0-D8CBCCF26D10}" destId="{7B18E8A9-7B62-4E27-A678-B90536063E18}" srcOrd="4" destOrd="0" presId="urn:microsoft.com/office/officeart/2005/8/layout/radial1"/>
    <dgm:cxn modelId="{FA57F0EB-6D2A-4232-AAC7-AFE86A6547BA}" type="presParOf" srcId="{EE12A93E-F473-4110-B5E0-D8CBCCF26D10}" destId="{C95A855B-F6DA-4EBD-8B1E-979CEF12FC3B}" srcOrd="5" destOrd="0" presId="urn:microsoft.com/office/officeart/2005/8/layout/radial1"/>
    <dgm:cxn modelId="{629DF62E-19B9-477D-ADA4-9FDDDDB56A9B}" type="presParOf" srcId="{C95A855B-F6DA-4EBD-8B1E-979CEF12FC3B}" destId="{69C9F729-7BD5-4391-8D73-21C537017B4B}" srcOrd="0" destOrd="0" presId="urn:microsoft.com/office/officeart/2005/8/layout/radial1"/>
    <dgm:cxn modelId="{F1BDA089-22C2-4023-B7D7-0F44733B6847}" type="presParOf" srcId="{EE12A93E-F473-4110-B5E0-D8CBCCF26D10}" destId="{CEED70A8-6282-4588-B944-A677268D3126}" srcOrd="6" destOrd="0" presId="urn:microsoft.com/office/officeart/2005/8/layout/radial1"/>
    <dgm:cxn modelId="{361B7991-D09F-4758-9FD5-2543E0558627}" type="presParOf" srcId="{EE12A93E-F473-4110-B5E0-D8CBCCF26D10}" destId="{E563E9BE-A9EE-4EBC-BCE3-3A4E75BFB1FF}" srcOrd="7" destOrd="0" presId="urn:microsoft.com/office/officeart/2005/8/layout/radial1"/>
    <dgm:cxn modelId="{10C5D0DE-7915-4646-A043-65CF2C049592}" type="presParOf" srcId="{E563E9BE-A9EE-4EBC-BCE3-3A4E75BFB1FF}" destId="{B90D23C7-CEA7-42BB-B656-35258EADE968}" srcOrd="0" destOrd="0" presId="urn:microsoft.com/office/officeart/2005/8/layout/radial1"/>
    <dgm:cxn modelId="{A6E4DE1E-C163-46D4-8338-CBB925748384}" type="presParOf" srcId="{EE12A93E-F473-4110-B5E0-D8CBCCF26D10}" destId="{E6A4F06D-24B6-4114-9768-A058146D7F74}" srcOrd="8" destOrd="0" presId="urn:microsoft.com/office/officeart/2005/8/layout/radial1"/>
    <dgm:cxn modelId="{0D2D248E-392C-48D9-8BE3-26BBB8EA43C7}" type="presParOf" srcId="{EE12A93E-F473-4110-B5E0-D8CBCCF26D10}" destId="{B494A80D-8342-4F40-A0B5-E8DC56BBC661}" srcOrd="9" destOrd="0" presId="urn:microsoft.com/office/officeart/2005/8/layout/radial1"/>
    <dgm:cxn modelId="{47A714B6-76B2-4BAC-9791-E631A048C9BA}" type="presParOf" srcId="{B494A80D-8342-4F40-A0B5-E8DC56BBC661}" destId="{8B38525F-21F8-47C2-BF6D-C5A914269EC1}" srcOrd="0" destOrd="0" presId="urn:microsoft.com/office/officeart/2005/8/layout/radial1"/>
    <dgm:cxn modelId="{D844048E-660D-4BFC-A171-ED3277897E67}" type="presParOf" srcId="{EE12A93E-F473-4110-B5E0-D8CBCCF26D10}" destId="{631CA049-179C-48BF-9ACA-5E55199FE59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EEE5-FC39-4FF4-8650-3D540D0A46C2}">
      <dsp:nvSpPr>
        <dsp:cNvPr id="0" name=""/>
        <dsp:cNvSpPr/>
      </dsp:nvSpPr>
      <dsp:spPr>
        <a:xfrm>
          <a:off x="3371161" y="2608501"/>
          <a:ext cx="1985117" cy="1985117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2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外部</a:t>
          </a:r>
          <a:endParaRPr lang="en-GB" sz="3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1875" y="2899215"/>
        <a:ext cx="1403689" cy="1403689"/>
      </dsp:txXfrm>
    </dsp:sp>
    <dsp:sp modelId="{8E832B94-F74F-4807-900C-863F10B10070}">
      <dsp:nvSpPr>
        <dsp:cNvPr id="0" name=""/>
        <dsp:cNvSpPr/>
      </dsp:nvSpPr>
      <dsp:spPr>
        <a:xfrm rot="16200000">
          <a:off x="4063892" y="2288202"/>
          <a:ext cx="599654" cy="40942"/>
        </a:xfrm>
        <a:custGeom>
          <a:avLst/>
          <a:gdLst/>
          <a:ahLst/>
          <a:cxnLst/>
          <a:rect l="0" t="0" r="0" b="0"/>
          <a:pathLst>
            <a:path>
              <a:moveTo>
                <a:pt x="0" y="20471"/>
              </a:moveTo>
              <a:lnTo>
                <a:pt x="599654" y="2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48728" y="2293682"/>
        <a:ext cx="29982" cy="29982"/>
      </dsp:txXfrm>
    </dsp:sp>
    <dsp:sp modelId="{7184B0C4-CAC4-464D-8A83-9A1FB1523E65}">
      <dsp:nvSpPr>
        <dsp:cNvPr id="0" name=""/>
        <dsp:cNvSpPr/>
      </dsp:nvSpPr>
      <dsp:spPr>
        <a:xfrm>
          <a:off x="3371161" y="23729"/>
          <a:ext cx="1985117" cy="19851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时间节点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1875" y="314443"/>
        <a:ext cx="1403689" cy="1403689"/>
      </dsp:txXfrm>
    </dsp:sp>
    <dsp:sp modelId="{4A18BC87-06F7-4857-82EF-9E279E42E509}">
      <dsp:nvSpPr>
        <dsp:cNvPr id="0" name=""/>
        <dsp:cNvSpPr/>
      </dsp:nvSpPr>
      <dsp:spPr>
        <a:xfrm rot="1734048">
          <a:off x="5193466" y="4212393"/>
          <a:ext cx="629456" cy="40942"/>
        </a:xfrm>
        <a:custGeom>
          <a:avLst/>
          <a:gdLst/>
          <a:ahLst/>
          <a:cxnLst/>
          <a:rect l="0" t="0" r="0" b="0"/>
          <a:pathLst>
            <a:path>
              <a:moveTo>
                <a:pt x="0" y="20471"/>
              </a:moveTo>
              <a:lnTo>
                <a:pt x="629456" y="2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492458" y="4217128"/>
        <a:ext cx="31472" cy="31472"/>
      </dsp:txXfrm>
    </dsp:sp>
    <dsp:sp modelId="{7B18E8A9-7B62-4E27-A678-B90536063E18}">
      <dsp:nvSpPr>
        <dsp:cNvPr id="0" name=""/>
        <dsp:cNvSpPr/>
      </dsp:nvSpPr>
      <dsp:spPr>
        <a:xfrm>
          <a:off x="5660110" y="3872110"/>
          <a:ext cx="1985117" cy="19851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行业惯例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50824" y="4162824"/>
        <a:ext cx="1403689" cy="1403689"/>
      </dsp:txXfrm>
    </dsp:sp>
    <dsp:sp modelId="{70EF9C6C-EB40-4014-BFB9-FADC07FC5D55}">
      <dsp:nvSpPr>
        <dsp:cNvPr id="0" name=""/>
        <dsp:cNvSpPr/>
      </dsp:nvSpPr>
      <dsp:spPr>
        <a:xfrm rot="9000000">
          <a:off x="2944653" y="4226781"/>
          <a:ext cx="599654" cy="40942"/>
        </a:xfrm>
        <a:custGeom>
          <a:avLst/>
          <a:gdLst/>
          <a:ahLst/>
          <a:cxnLst/>
          <a:rect l="0" t="0" r="0" b="0"/>
          <a:pathLst>
            <a:path>
              <a:moveTo>
                <a:pt x="0" y="20471"/>
              </a:moveTo>
              <a:lnTo>
                <a:pt x="599654" y="20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3229489" y="4232261"/>
        <a:ext cx="29982" cy="29982"/>
      </dsp:txXfrm>
    </dsp:sp>
    <dsp:sp modelId="{A5AB3B8F-5865-4997-AC51-CD0787028B6E}">
      <dsp:nvSpPr>
        <dsp:cNvPr id="0" name=""/>
        <dsp:cNvSpPr/>
      </dsp:nvSpPr>
      <dsp:spPr>
        <a:xfrm>
          <a:off x="1132682" y="3900887"/>
          <a:ext cx="1985117" cy="19851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人才竞争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23396" y="4191601"/>
        <a:ext cx="1403689" cy="1403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EEE5-FC39-4FF4-8650-3D540D0A46C2}">
      <dsp:nvSpPr>
        <dsp:cNvPr id="0" name=""/>
        <dsp:cNvSpPr/>
      </dsp:nvSpPr>
      <dsp:spPr>
        <a:xfrm>
          <a:off x="3489549" y="2297963"/>
          <a:ext cx="1748341" cy="1748341"/>
        </a:xfrm>
        <a:prstGeom prst="ellipse">
          <a:avLst/>
        </a:prstGeom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62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</a:t>
          </a:r>
          <a:endParaRPr lang="en-GB" sz="3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5588" y="2554002"/>
        <a:ext cx="1236263" cy="1236263"/>
      </dsp:txXfrm>
    </dsp:sp>
    <dsp:sp modelId="{8E832B94-F74F-4807-900C-863F10B10070}">
      <dsp:nvSpPr>
        <dsp:cNvPr id="0" name=""/>
        <dsp:cNvSpPr/>
      </dsp:nvSpPr>
      <dsp:spPr>
        <a:xfrm rot="16200000">
          <a:off x="4100262" y="2016477"/>
          <a:ext cx="526914" cy="36058"/>
        </a:xfrm>
        <a:custGeom>
          <a:avLst/>
          <a:gdLst/>
          <a:ahLst/>
          <a:cxnLst/>
          <a:rect l="0" t="0" r="0" b="0"/>
          <a:pathLst>
            <a:path>
              <a:moveTo>
                <a:pt x="0" y="18029"/>
              </a:moveTo>
              <a:lnTo>
                <a:pt x="526914" y="1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350547" y="2021334"/>
        <a:ext cx="26345" cy="26345"/>
      </dsp:txXfrm>
    </dsp:sp>
    <dsp:sp modelId="{7184B0C4-CAC4-464D-8A83-9A1FB1523E65}">
      <dsp:nvSpPr>
        <dsp:cNvPr id="0" name=""/>
        <dsp:cNvSpPr/>
      </dsp:nvSpPr>
      <dsp:spPr>
        <a:xfrm>
          <a:off x="3489549" y="22708"/>
          <a:ext cx="1748341" cy="17483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企业需求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5588" y="278747"/>
        <a:ext cx="1236263" cy="1236263"/>
      </dsp:txXfrm>
    </dsp:sp>
    <dsp:sp modelId="{4A18BC87-06F7-4857-82EF-9E279E42E509}">
      <dsp:nvSpPr>
        <dsp:cNvPr id="0" name=""/>
        <dsp:cNvSpPr/>
      </dsp:nvSpPr>
      <dsp:spPr>
        <a:xfrm rot="20480429">
          <a:off x="5177403" y="2785931"/>
          <a:ext cx="553147" cy="36058"/>
        </a:xfrm>
        <a:custGeom>
          <a:avLst/>
          <a:gdLst/>
          <a:ahLst/>
          <a:cxnLst/>
          <a:rect l="0" t="0" r="0" b="0"/>
          <a:pathLst>
            <a:path>
              <a:moveTo>
                <a:pt x="0" y="18029"/>
              </a:moveTo>
              <a:lnTo>
                <a:pt x="553147" y="1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440148" y="2790132"/>
        <a:ext cx="27657" cy="27657"/>
      </dsp:txXfrm>
    </dsp:sp>
    <dsp:sp modelId="{7B18E8A9-7B62-4E27-A678-B90536063E18}">
      <dsp:nvSpPr>
        <dsp:cNvPr id="0" name=""/>
        <dsp:cNvSpPr/>
      </dsp:nvSpPr>
      <dsp:spPr>
        <a:xfrm>
          <a:off x="5670064" y="1561617"/>
          <a:ext cx="1748341" cy="17483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企业战略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26103" y="1817656"/>
        <a:ext cx="1236263" cy="1236263"/>
      </dsp:txXfrm>
    </dsp:sp>
    <dsp:sp modelId="{C95A855B-F6DA-4EBD-8B1E-979CEF12FC3B}">
      <dsp:nvSpPr>
        <dsp:cNvPr id="0" name=""/>
        <dsp:cNvSpPr/>
      </dsp:nvSpPr>
      <dsp:spPr>
        <a:xfrm rot="3240000">
          <a:off x="4768943" y="4074465"/>
          <a:ext cx="526914" cy="36058"/>
        </a:xfrm>
        <a:custGeom>
          <a:avLst/>
          <a:gdLst/>
          <a:ahLst/>
          <a:cxnLst/>
          <a:rect l="0" t="0" r="0" b="0"/>
          <a:pathLst>
            <a:path>
              <a:moveTo>
                <a:pt x="0" y="18029"/>
              </a:moveTo>
              <a:lnTo>
                <a:pt x="526914" y="1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019227" y="4079321"/>
        <a:ext cx="26345" cy="26345"/>
      </dsp:txXfrm>
    </dsp:sp>
    <dsp:sp modelId="{CEED70A8-6282-4588-B944-A677268D3126}">
      <dsp:nvSpPr>
        <dsp:cNvPr id="0" name=""/>
        <dsp:cNvSpPr/>
      </dsp:nvSpPr>
      <dsp:spPr>
        <a:xfrm>
          <a:off x="4826910" y="4138684"/>
          <a:ext cx="1748341" cy="17483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业务目标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82949" y="4394723"/>
        <a:ext cx="1236263" cy="1236263"/>
      </dsp:txXfrm>
    </dsp:sp>
    <dsp:sp modelId="{E563E9BE-A9EE-4EBC-BCE3-3A4E75BFB1FF}">
      <dsp:nvSpPr>
        <dsp:cNvPr id="0" name=""/>
        <dsp:cNvSpPr/>
      </dsp:nvSpPr>
      <dsp:spPr>
        <a:xfrm rot="7560000">
          <a:off x="3431582" y="4074465"/>
          <a:ext cx="526914" cy="36058"/>
        </a:xfrm>
        <a:custGeom>
          <a:avLst/>
          <a:gdLst/>
          <a:ahLst/>
          <a:cxnLst/>
          <a:rect l="0" t="0" r="0" b="0"/>
          <a:pathLst>
            <a:path>
              <a:moveTo>
                <a:pt x="0" y="18029"/>
              </a:moveTo>
              <a:lnTo>
                <a:pt x="526914" y="1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3681866" y="4079321"/>
        <a:ext cx="26345" cy="26345"/>
      </dsp:txXfrm>
    </dsp:sp>
    <dsp:sp modelId="{E6A4F06D-24B6-4114-9768-A058146D7F74}">
      <dsp:nvSpPr>
        <dsp:cNvPr id="0" name=""/>
        <dsp:cNvSpPr/>
      </dsp:nvSpPr>
      <dsp:spPr>
        <a:xfrm>
          <a:off x="2152187" y="4138684"/>
          <a:ext cx="1748341" cy="17483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财务状况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8226" y="4394723"/>
        <a:ext cx="1236263" cy="1236263"/>
      </dsp:txXfrm>
    </dsp:sp>
    <dsp:sp modelId="{B494A80D-8342-4F40-A0B5-E8DC56BBC661}">
      <dsp:nvSpPr>
        <dsp:cNvPr id="0" name=""/>
        <dsp:cNvSpPr/>
      </dsp:nvSpPr>
      <dsp:spPr>
        <a:xfrm rot="11880000">
          <a:off x="3018314" y="2802558"/>
          <a:ext cx="526914" cy="36058"/>
        </a:xfrm>
        <a:custGeom>
          <a:avLst/>
          <a:gdLst/>
          <a:ahLst/>
          <a:cxnLst/>
          <a:rect l="0" t="0" r="0" b="0"/>
          <a:pathLst>
            <a:path>
              <a:moveTo>
                <a:pt x="0" y="18029"/>
              </a:moveTo>
              <a:lnTo>
                <a:pt x="526914" y="180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 rot="10800000">
        <a:off x="3268598" y="2807415"/>
        <a:ext cx="26345" cy="26345"/>
      </dsp:txXfrm>
    </dsp:sp>
    <dsp:sp modelId="{631CA049-179C-48BF-9ACA-5E55199FE591}">
      <dsp:nvSpPr>
        <dsp:cNvPr id="0" name=""/>
        <dsp:cNvSpPr/>
      </dsp:nvSpPr>
      <dsp:spPr>
        <a:xfrm>
          <a:off x="1325652" y="1594871"/>
          <a:ext cx="1748341" cy="17483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支持系统</a:t>
          </a:r>
          <a:endParaRPr lang="en-GB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81691" y="1850910"/>
        <a:ext cx="1236263" cy="123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176A318-80F7-47BA-A3B2-28067B60D06F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63638"/>
            <a:ext cx="5586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我今天的分享内容主要分为四大部分：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给大家介绍整体薪酬的概念，整体薪酬包括哪些组成成分，整体薪酬和我们一般意义上理解的薪酬有什么不一样。另外我也会介绍薪酬作为人力资源战略的重要组成部分，它是如何对企业的业务战略形成支持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第二部分：浮动薪酬，这也是与短期激励最为相关的薪酬部分。浮动薪酬都有哪些形式，在哪些场景下分别用哪些浮动薪酬的工具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第三部分：短期激励设计，我会分设计前、设计中和设计后来分别拆解它，然后分别讲解如果要做好设计，需要在三个阶段分别注意的地方，在这个过程中我也会适当引入一些实际案例给大家作为借鉴。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企业在不同发展阶段，业务战略也可能不一样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根据不同的业务周期阶段，确定不同的业务战略和业务目标</a:t>
            </a:r>
            <a:endParaRPr lang="en-US" altLang="zh-CN" dirty="0" smtClean="0"/>
          </a:p>
          <a:p>
            <a:r>
              <a:rPr lang="zh-CN" altLang="en-US" dirty="0" smtClean="0"/>
              <a:t>不同时期的业务目标不一样，不同的业务目标也对当期的薪酬设计具有重要影响</a:t>
            </a:r>
            <a:endParaRPr lang="en-US" altLang="zh-CN" dirty="0" smtClean="0"/>
          </a:p>
          <a:p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初创期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获得现金、保留现金、提升品牌知名度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工资市场定价、多用非现金形式、弹性和宽泛的薪酬等级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成长期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市场份额、销量、利润增幅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开始强调市场占有率和利润，现金薪酬或固定薪酬部分比例会增加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扩张和成熟期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运营效率、股票价格、市场份额保持等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强调效率、盈利能力、客户满意度、产品质量、公司绩效趋于稳定，固定薪酬比例减少、可变薪酬比例增加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衰退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保持现有产品盈利、扩大现有产品需求、新产品开发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等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pPr marL="233680" indent="-23368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680" indent="-233680">
              <a:buAutoNum type="arabicPeriod"/>
            </a:pPr>
            <a:r>
              <a:rPr lang="zh-CN" altLang="en-US" dirty="0" smtClean="0"/>
              <a:t>聚焦任务，确定具体目标和措施、具体有哪些衡量依据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帮助业务目标从组织到部门再到个人的分解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利用薪酬杠杆鼓励员工做出最大成绩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强化员工的行为和结果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浮动薪酬分为三大部分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激励和奖励的区别，激励更多是常态性的；奖励更多是一次性的。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认可是非现金形式的。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680" indent="-233680">
              <a:buAutoNum type="arabicPeriod"/>
            </a:pPr>
            <a:r>
              <a:rPr lang="zh-CN" altLang="en-US" dirty="0" smtClean="0"/>
              <a:t>利润分享 </a:t>
            </a:r>
            <a:r>
              <a:rPr lang="en-US" altLang="zh-CN" dirty="0" smtClean="0"/>
              <a:t>– profit</a:t>
            </a:r>
            <a:r>
              <a:rPr lang="en-US" altLang="zh-CN" baseline="0" dirty="0" smtClean="0"/>
              <a:t> sharing, </a:t>
            </a:r>
            <a:r>
              <a:rPr lang="zh-CN" altLang="en-US" dirty="0" smtClean="0"/>
              <a:t>一般只看财务表现；适用于整个组织；固定金额或工资的一定比例</a:t>
            </a:r>
            <a:endParaRPr lang="en-US" altLang="zh-CN" dirty="0" smtClean="0"/>
          </a:p>
          <a:p>
            <a:pPr marL="233680" indent="-233680">
              <a:buAutoNum type="arabicPeriod"/>
            </a:pP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绩效分享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performance sharing, </a:t>
            </a:r>
            <a:r>
              <a:rPr lang="zh-CN" altLang="en-US" baseline="0" dirty="0" smtClean="0"/>
              <a:t>聚焦某项绩效提升目标；不光看财务表现，还要看其他方面，比如效能、质量、客户满意度）；不一定是整个组织，可以是部门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长期激励和短期激励的区别是时间有效性：一年以上的为长期激励，一年以下的为短期激励。股权激励包括股票期权、限制性股票、员工全员持股等等，周期都在</a:t>
            </a:r>
            <a:r>
              <a:rPr lang="en-US" altLang="zh-CN" baseline="0" dirty="0" smtClean="0"/>
              <a:t>3-10</a:t>
            </a:r>
            <a:r>
              <a:rPr lang="zh-CN" altLang="en-US" baseline="0" dirty="0" smtClean="0"/>
              <a:t>年。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非股权激励：员工不持有实股，但是想也获得虚拟股份或者股权，享受股份分红以及股份增值。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680" indent="-233680">
              <a:buAutoNum type="arabicPeriod"/>
            </a:pPr>
            <a:r>
              <a:rPr lang="zh-CN" altLang="en-US" dirty="0" smtClean="0"/>
              <a:t>推荐奖：推荐自己的朋友加入公司，按人头和级别，初级职位每推荐一个人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块，高级职位每推荐一个人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签字奖：吸引重点员工加盟，比如现在到年底了，有很多的小伙伴考虑跳槽，但是又要放弃马上到手的年终奖，所以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挽留奖：常用于公司重大并购项目发生之后，比如收购了某个公司，希望该公司创始人或主要高管能够继续留在公司，平稳过渡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项目奖：针对一些一次性项目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共性：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金额固定，提前确定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一次性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基于某个行为或事件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现金形式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r>
              <a:rPr lang="zh-CN" altLang="en-US" baseline="0" dirty="0" smtClean="0"/>
              <a:t>马斯洛需求五个层次层次：从低到高分别是：基本需求、安全需求、社会需求、尊重需求、自我发展需求，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认可在第四个层次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尊重需求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175260" indent="-17526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标准由经理自行确定</a:t>
            </a:r>
            <a:endParaRPr lang="en-US" altLang="zh-CN" baseline="0" dirty="0" smtClean="0"/>
          </a:p>
          <a:p>
            <a:pPr marL="175260" indent="-17526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鼓励行为</a:t>
            </a:r>
            <a:endParaRPr lang="en-US" altLang="zh-CN" baseline="0" dirty="0" smtClean="0"/>
          </a:p>
          <a:p>
            <a:pPr marL="175260" indent="-17526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可以以部门或团队为单位</a:t>
            </a:r>
            <a:endParaRPr lang="en-US" altLang="zh-CN" baseline="0" dirty="0" smtClean="0"/>
          </a:p>
          <a:p>
            <a:pPr marL="175260" indent="-175260">
              <a:buFont typeface="Arial" panose="020B0604020202020204" pitchFamily="34" charset="0"/>
              <a:buChar char="•"/>
            </a:pPr>
            <a:r>
              <a:rPr lang="zh-CN" altLang="en-US" baseline="0" dirty="0" smtClean="0"/>
              <a:t>形式：可以现金，也可以非现金，也可以实物、奖状、奖杯等，甚至口头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一般公司会在年初专门拿出一笔预算作为认可使用，比如，全部工资总额的</a:t>
            </a:r>
            <a:r>
              <a:rPr lang="en-US" altLang="zh-CN" baseline="0" dirty="0" smtClean="0"/>
              <a:t>0.5%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举个例，比如很多公司会搞优秀个人的评选，十佳员工的评选等，主要是为了在公司内部倡导某种文化，鼓励行为。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720"/>
            <a:r>
              <a:rPr lang="zh-CN" altLang="en-US" dirty="0" smtClean="0"/>
              <a:t>时间节点：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年，经济衰退、经济下滑、企业裁人等是合理调整的时机，把现金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调整为降低现金部分，增加激励部分</a:t>
            </a:r>
            <a:endParaRPr lang="en-US" altLang="zh-C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说到行业管理，我们就必须来了解一下</a:t>
            </a:r>
            <a:r>
              <a:rPr lang="en-US" altLang="zh-CN" baseline="0" dirty="0" smtClean="0"/>
              <a:t>Pay Mix</a:t>
            </a:r>
            <a:r>
              <a:rPr lang="zh-CN" altLang="en-US" baseline="0" dirty="0" smtClean="0"/>
              <a:t>这个概念。所谓</a:t>
            </a:r>
            <a:r>
              <a:rPr lang="en-US" altLang="zh-CN" baseline="0" dirty="0" smtClean="0"/>
              <a:t>Pay Mix</a:t>
            </a:r>
            <a:r>
              <a:rPr lang="zh-CN" altLang="en-US" baseline="0" dirty="0" smtClean="0"/>
              <a:t>，一般是指基本工资与奖金的比例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常见的</a:t>
            </a:r>
            <a:r>
              <a:rPr lang="en-US" altLang="zh-CN" baseline="0" dirty="0" smtClean="0"/>
              <a:t>Pay Mix</a:t>
            </a:r>
            <a:r>
              <a:rPr lang="zh-CN" altLang="en-US" baseline="0" dirty="0" smtClean="0"/>
              <a:t>有</a:t>
            </a:r>
            <a:r>
              <a:rPr lang="en-US" altLang="zh-CN" baseline="0" dirty="0" smtClean="0"/>
              <a:t>90:10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85:15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80:20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70:30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如果员工激励是以工资的一定比例计算的话，还要把它换算。比如，奖金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工资*</a:t>
            </a:r>
            <a:r>
              <a:rPr lang="en-US" altLang="zh-CN" baseline="0" dirty="0" smtClean="0"/>
              <a:t>20%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Pay Mix= 85:15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不同的公司有不同的做法，大部分公司会以奖金占工资的比例来计算，也有企业用相当于几个月工资的办法来计算。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有的公司会根据员工级别的高低，级别越高，奖金比例越高；有的公司会实行不论级别，所有级别奖金比例一致。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各自有各自不同的逻辑：前者的逻辑是，级别越高，他对公司短期业绩的影响也越大；后者逻辑是，大家对公司短期业绩的影响相似，而且你已经在工资上体现出差异了，所以不需要通过不同的奖金比例再来体现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企业需求：企业目前处于什么阶段？为什么需要短期激励？</a:t>
            </a:r>
            <a:endParaRPr lang="en-US" altLang="zh-CN" dirty="0" smtClean="0"/>
          </a:p>
          <a:p>
            <a:r>
              <a:rPr lang="zh-CN" altLang="en-US" dirty="0" smtClean="0"/>
              <a:t>企业战略：当期阶段的战略是什么？</a:t>
            </a:r>
            <a:endParaRPr lang="en-US" altLang="zh-CN" dirty="0" smtClean="0"/>
          </a:p>
          <a:p>
            <a:r>
              <a:rPr lang="zh-CN" altLang="en-US" dirty="0" smtClean="0"/>
              <a:t>企业目标：短期激励怎么帮助实现业务目标？</a:t>
            </a:r>
            <a:endParaRPr lang="en-US" altLang="zh-CN" dirty="0" smtClean="0"/>
          </a:p>
          <a:p>
            <a:r>
              <a:rPr lang="zh-CN" altLang="en-US" dirty="0" smtClean="0"/>
              <a:t>财务状况：企业是否有足够的业绩和资金来支持？毕竟企业还有工资成本的发生，每年的调薪也要花费一定的成本。所以需要放到整体人工成本下来综合考虑。</a:t>
            </a:r>
            <a:endParaRPr lang="en-US" altLang="zh-CN" dirty="0" smtClean="0"/>
          </a:p>
          <a:p>
            <a:r>
              <a:rPr lang="zh-CN" altLang="en-US" dirty="0" smtClean="0"/>
              <a:t>支持系统：绩效考聘、</a:t>
            </a:r>
            <a:r>
              <a:rPr lang="en-US" altLang="zh-CN" dirty="0" smtClean="0"/>
              <a:t>KIP</a:t>
            </a:r>
            <a:r>
              <a:rPr lang="zh-CN" altLang="en-US" dirty="0" smtClean="0"/>
              <a:t>准备、高层支持否等情况，是否有充分的绩效考核系统来支持，这个很关键，也是很多企业忽略的。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不论是做长期激励还是短期激励，这些是影响因素，从左到右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适用范围：组织、部门、团队、个人</a:t>
            </a:r>
            <a:endParaRPr lang="en-US" altLang="zh-CN" baseline="0" dirty="0" smtClean="0"/>
          </a:p>
          <a:p>
            <a:r>
              <a:rPr lang="zh-CN" altLang="en-US" baseline="0" dirty="0" smtClean="0"/>
              <a:t>适用人群：入职时间、离职时间、员工性质</a:t>
            </a:r>
            <a:endParaRPr lang="en-US" altLang="zh-CN" baseline="0" dirty="0" smtClean="0"/>
          </a:p>
          <a:p>
            <a:r>
              <a:rPr lang="zh-CN" altLang="en-US" baseline="0" dirty="0" smtClean="0"/>
              <a:t>比如：做销售奖金，前线销售人员理所当然应该包括在内。但是后台的支持人员呢？</a:t>
            </a:r>
            <a:r>
              <a:rPr lang="en-US" altLang="zh-CN" baseline="0" dirty="0" smtClean="0"/>
              <a:t>HR</a:t>
            </a:r>
            <a:r>
              <a:rPr lang="zh-CN" altLang="en-US" baseline="0" dirty="0" smtClean="0"/>
              <a:t>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考核周期：月度、季度还是年度？有没有考核指标滞后的问题，比如回款的考虑，如果有的话，奖金支付时间还要推迟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重点在于确定</a:t>
            </a:r>
            <a:r>
              <a:rPr lang="en-US" altLang="zh-CN" baseline="0" dirty="0" smtClean="0"/>
              <a:t>KPI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个以上，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个以下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量化和非量化同时具备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包括至少一个财务指标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财务指标、运营指标并用，为了同一个业务指标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非量化 </a:t>
            </a:r>
            <a:r>
              <a:rPr lang="en-US" altLang="zh-CN" baseline="0" dirty="0" smtClean="0"/>
              <a:t>– behaviorally focused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endParaRPr lang="en-US" altLang="zh-CN" baseline="0" dirty="0" smtClean="0"/>
          </a:p>
          <a:p>
            <a:r>
              <a:rPr lang="zh-CN" altLang="en-US" baseline="0" dirty="0" smtClean="0"/>
              <a:t>财务指标：通常指销量或利润，但是缺乏过程或</a:t>
            </a:r>
            <a:r>
              <a:rPr lang="en-US" altLang="zh-CN" baseline="0" dirty="0" smtClean="0"/>
              <a:t>feedback</a:t>
            </a:r>
            <a:r>
              <a:rPr lang="zh-CN" altLang="en-US" baseline="0" dirty="0" smtClean="0"/>
              <a:t>，及时性；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运营指标：平时的数据，可以但来及时的过程改进，</a:t>
            </a:r>
            <a:r>
              <a:rPr lang="en-US" altLang="zh-CN" baseline="0" dirty="0" smtClean="0"/>
              <a:t>monthly or quarterly</a:t>
            </a:r>
            <a:r>
              <a:rPr lang="zh-CN" altLang="en-US" baseline="0" dirty="0" smtClean="0"/>
              <a:t>，比如客户满意度、订单准确性、市场占有率、产品缺陷率、质量等</a:t>
            </a:r>
            <a:endParaRPr lang="en-US" altLang="zh-CN" baseline="0" dirty="0" smtClean="0"/>
          </a:p>
          <a:p>
            <a:r>
              <a:rPr lang="zh-CN" altLang="en-US" baseline="0" dirty="0" smtClean="0"/>
              <a:t>员工指标：人才建设，文化建设，行为规范等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注意这里是和企业的绩效考核系统紧密相连的。不一定所有的企业绩效考核指标都要进入奖金系统。有很多企业经营业绩是一套指标，奖金计算是另外一套指标。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这里是典型的一些奖金指标的举例，具体分四大类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目标值：一般是底薪的一定比例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第一种设计办法：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依据实际绩效的不同达成情况，实际支付奖金与目标奖金的比值，针对每一级的绩效指标，奖金有不同幅度的变化。最低值、最高值和目标值是这个变化范围中最重要的三个点。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当绩效落在某个点上，用中学代数法就可以很容易的计算出相对应的奖金数。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最低值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门槛值：当实际绩效达到该目标绩效时，所支付的最低奖金数额。在实际绩效低于这个目标绩效时，不发放任何奖金。奖金为</a:t>
            </a:r>
            <a:r>
              <a:rPr lang="en-US" altLang="zh-CN" baseline="0" dirty="0" smtClean="0"/>
              <a:t>0.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目标值：实际绩效与</a:t>
            </a:r>
            <a:r>
              <a:rPr lang="en-US" altLang="zh-CN" baseline="0" dirty="0" smtClean="0"/>
              <a:t>100%</a:t>
            </a:r>
            <a:r>
              <a:rPr lang="zh-CN" altLang="en-US" baseline="0" dirty="0" smtClean="0"/>
              <a:t>完成目标的绩效相吻合时，发放的奖金数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最大值：实际绩效达到绩效封顶值时，所发放的奖金数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这个方案适用于那些对管理精度要求很高、具备较强管理能力，和具备比较丰富的历史经验数据的公司。</a:t>
            </a:r>
            <a:endParaRPr lang="en-US" altLang="zh-CN" baseline="0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现在我们来看本页这个实际案例。。。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今天有越来越多的企业实行整体薪酬概念。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整体薪酬这个概念最早来自美国，根据美国薪酬协会的权威定义：整体薪酬就是所有货币的和非货币手段的合称。包括五大部分，主要目的是：招聘、激励和挽留人才，并帮助人才创造良好绩效。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了解这个定义有什么好处呢？对于我们中国员工而言，大家最常见的就是只盯住自己工资加奖金部分，而忘了其实在工资和奖金之外，企业还为自己付出了很多钱，自己也从企业获取了很多，比如保险、职业发展机会等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如果没有对员工进行必要的教育，员工的眼睛只是放在工资和奖金部分，那员工就不能正确认识在公司工作所获得的收益，也会危害公司的人才的选育用留工作。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借助这张图，我们来详细看看整体薪酬所包括的五大部分：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薪酬：就是红字的部分，最主要的就是现金薪酬，包括基本薪酬和浮动薪酬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福利：给员工的社会保障，包括养老、医疗、工伤、生育，既有社会法定保险，还包括公司补充保险。越来越多的公司还有弹性福利，就是说你可以按照自己的个人偏好，像菜单一样选择对自己有用的福利。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工作与生活平衡：弹性上下班制度、带薪休假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绩效与认可：通过绩效考核和其他的嘉奖或认可方式，来认可员工对公司的贡献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培训与职业发展机会：员工晋升、职位的平行移动，比如换岗、员工技能的锻炼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9460" indent="-29210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903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639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0375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11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847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647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7383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C648CAE-63C2-4B8A-B139-30EC2FD9DD10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692150"/>
            <a:ext cx="6303962" cy="3546475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231" y="4458995"/>
            <a:ext cx="5231170" cy="42230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第二种设计办法：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这种方案的重点在于把目标达成率作为主要的考核方式，目标达成率是指每个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的实际绩效与目标绩效的比值，目标绩效完成</a:t>
            </a:r>
            <a:r>
              <a:rPr lang="en-US" altLang="zh-CN" baseline="0" dirty="0" smtClean="0"/>
              <a:t>80%</a:t>
            </a:r>
            <a:r>
              <a:rPr lang="zh-CN" altLang="en-US" baseline="0" dirty="0" smtClean="0"/>
              <a:t>，奖金就发放目标奖金的</a:t>
            </a:r>
            <a:r>
              <a:rPr lang="en-US" altLang="zh-CN" baseline="0" dirty="0" smtClean="0"/>
              <a:t>80%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和第一种方法比，这种方案操作更简单，计算也更直观。但是它的不足之处就在于，对于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的管理不够细化，也没有考虑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在完成的各个阶段所面临的实际情况。比如，在</a:t>
            </a:r>
            <a:r>
              <a:rPr lang="en-US" altLang="zh-CN" baseline="0" dirty="0" smtClean="0"/>
              <a:t>80-100%</a:t>
            </a:r>
            <a:r>
              <a:rPr lang="zh-CN" altLang="en-US" baseline="0" dirty="0" smtClean="0"/>
              <a:t>之间完成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更容易，但是</a:t>
            </a:r>
            <a:r>
              <a:rPr lang="en-US" altLang="zh-CN" baseline="0" dirty="0" smtClean="0"/>
              <a:t>100%</a:t>
            </a:r>
            <a:r>
              <a:rPr lang="zh-CN" altLang="en-US" baseline="0" dirty="0" smtClean="0"/>
              <a:t>以上，完成起来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更难。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这种方案适合于那些希望管理更加简单直接，或者缺乏历史数据对每个</a:t>
            </a:r>
            <a:r>
              <a:rPr lang="en-US" altLang="zh-CN" baseline="0" dirty="0" smtClean="0"/>
              <a:t>KPI</a:t>
            </a:r>
            <a:r>
              <a:rPr lang="zh-CN" altLang="en-US" baseline="0" dirty="0" smtClean="0"/>
              <a:t>进行精细管理和估算的公司。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这种设计更加的激进，计算个人具体可以拿到多少奖金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这种是最常见的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9460" indent="-29210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903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639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0375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11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847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647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7383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4C648CAE-63C2-4B8A-B139-30EC2FD9DD10}" type="slidenum">
              <a:rPr lang="en-US" altLang="en-US" sz="1200"/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692150"/>
            <a:ext cx="6303962" cy="3546475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231" y="4458995"/>
            <a:ext cx="5231170" cy="42230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9460" indent="-29210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903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639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03755" indent="-233680" algn="ctr" defTabSz="93980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7111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38475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647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73830" indent="-23368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12DB929F-23EC-4681-8516-CC9676BC1C8C}" type="slidenum">
              <a:rPr lang="en-US" altLang="en-US" sz="1200"/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692150"/>
            <a:ext cx="6303962" cy="3546475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231" y="4458995"/>
            <a:ext cx="5231170" cy="42230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680" indent="-233680">
              <a:buAutoNum type="arabicPeriod"/>
            </a:pPr>
            <a:r>
              <a:rPr lang="zh-CN" altLang="en-US" baseline="0" dirty="0" smtClean="0"/>
              <a:t>沟通：高层沟通、员工沟通，一次性沟通和持续性沟通，多用事例说明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实施：不光是</a:t>
            </a:r>
            <a:r>
              <a:rPr lang="en-US" altLang="zh-CN" baseline="0" dirty="0" smtClean="0"/>
              <a:t>HR</a:t>
            </a:r>
            <a:r>
              <a:rPr lang="zh-CN" altLang="en-US" baseline="0" dirty="0" smtClean="0"/>
              <a:t>的事儿，业务和</a:t>
            </a:r>
            <a:r>
              <a:rPr lang="en-US" altLang="zh-CN" baseline="0" dirty="0" smtClean="0"/>
              <a:t>HR</a:t>
            </a:r>
            <a:r>
              <a:rPr lang="zh-CN" altLang="en-US" baseline="0" dirty="0" smtClean="0"/>
              <a:t>一起合作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接下来，我们来拆分薪酬这个概念。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薪酬是整体薪酬中最为可见的，也是对员工最重要的部分，占据比例最大，包括固定薪酬和可变薪酬两部分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固定薪酬一般叫：工资、底薪等，可变薪酬叫的比较杂：包括浮动薪酬、奖金、激励等等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浮动薪酬定义：根据绩效或公司业务结果可以变化，具体根据组织决定的考核标准而变化</a:t>
            </a:r>
            <a:endParaRPr lang="en-US" altLang="zh-CN" dirty="0" smtClean="0"/>
          </a:p>
          <a:p>
            <a:r>
              <a:rPr lang="zh-CN" altLang="en-US" dirty="0" smtClean="0"/>
              <a:t>注意：重点是变化，也就是可以根据组织的意愿，选择什么样的标准而变化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尤其在中国，大家知道，根据劳动法，一旦员工的工资被固定下来，一般是不能轻易改变的。你往上涨工资可以很容易，但是如果降工资那就很难的，弄不好就违反了劳动法。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但是浮动薪酬不一样，它是可以上下浮动的，也可以随着公司的意愿来决定是否发放。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这个也要结合行业实际，比如有的行业浮动薪酬的比例很低，有的行业很高，几乎相当于固定薪酬了。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中国与国外比也是，浮动薪酬的占比更高，而且员工认为每年都应该有。这点和国外不一样，我们经常需要教育我们的外国同事。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短期激励和长期激励的区别在于时间，以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年为限，低于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年是短期，高于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年是长期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了解这个对我们的现实工作有什么好处？比如在年度考核结束后，进入公司的薪酬调整周期，如果要奖励一个员工的高绩效，你就使用奖金，调高他的年终奖；如果你希望这个人未来还能够被留住，你就给他在调薪时，把资源多倾向一些到工资和长期激励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现实中，我们经常看到这些资源被混用，比如，想挽留一个人，给他提高奖金，而不去看他到底在过去一年里绩效完成得如何；想奖励一个人的绩效呢，又给他加工资，等等。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在讲可变薪酬之前，让我们退后一步，先看看可变薪酬是怎么来的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对企业来说，业务战略层层分解，一直到薪酬体系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业务战略：公司愿景、价值观、进入什么领域发展等</a:t>
            </a:r>
            <a:endParaRPr lang="en-US" altLang="zh-CN" dirty="0" smtClean="0"/>
          </a:p>
          <a:p>
            <a:r>
              <a:rPr lang="zh-CN" altLang="en-US" dirty="0" smtClean="0"/>
              <a:t>经营策略：公司具体需要怎么做才能取得成功</a:t>
            </a:r>
            <a:endParaRPr lang="en-US" altLang="zh-CN" dirty="0" smtClean="0"/>
          </a:p>
          <a:p>
            <a:r>
              <a:rPr lang="en-US" dirty="0" smtClean="0"/>
              <a:t>HR</a:t>
            </a:r>
            <a:r>
              <a:rPr lang="zh-CN" altLang="en-US" dirty="0" smtClean="0"/>
              <a:t>战略：在人力资源管理方面，需要怎么做才能成功</a:t>
            </a:r>
            <a:endParaRPr lang="en-US" altLang="zh-CN" dirty="0" smtClean="0"/>
          </a:p>
          <a:p>
            <a:r>
              <a:rPr lang="zh-CN" altLang="en-US" dirty="0" smtClean="0"/>
              <a:t>薪酬战略：薪酬制定的大方向、目的（吸引或挽留）、市场竞争力（高、低）、成本考虑等</a:t>
            </a:r>
            <a:endParaRPr lang="en-US" altLang="zh-CN" dirty="0" smtClean="0"/>
          </a:p>
          <a:p>
            <a:r>
              <a:rPr lang="zh-CN" altLang="en-US" dirty="0" smtClean="0"/>
              <a:t>薪酬体系：具体的薪酬组成部分设置</a:t>
            </a:r>
            <a:endParaRPr lang="en-US" altLang="zh-CN" dirty="0" smtClean="0"/>
          </a:p>
          <a:p>
            <a:r>
              <a:rPr lang="zh-CN" altLang="en-US" dirty="0" smtClean="0"/>
              <a:t>最终目的：通过薪酬设计来鼓励某些特定的员工行为和态度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结论：薪酬战略不是孤立的，而是要和企业整体业务战略和人才发展战略一致的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常见业务战略。不同企业，业务战略也不同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企业通常会把自己的</a:t>
            </a:r>
            <a:r>
              <a:rPr lang="en-US" altLang="zh-CN" dirty="0" smtClean="0"/>
              <a:t>focus</a:t>
            </a:r>
            <a:r>
              <a:rPr lang="zh-CN" altLang="en-US" dirty="0" smtClean="0"/>
              <a:t>放在以下三个重点领域之一</a:t>
            </a:r>
            <a:endParaRPr lang="en-US" altLang="zh-CN" dirty="0" smtClean="0"/>
          </a:p>
          <a:p>
            <a:r>
              <a:rPr lang="zh-CN" altLang="en-US" dirty="0" smtClean="0"/>
              <a:t>业务战略不同导致使用的评估标准不同：</a:t>
            </a:r>
            <a:endParaRPr lang="en-US" altLang="zh-CN" dirty="0" smtClean="0"/>
          </a:p>
          <a:p>
            <a:pPr marL="233680" indent="-233680">
              <a:buAutoNum type="arabicPeriod"/>
            </a:pPr>
            <a:r>
              <a:rPr lang="zh-CN" altLang="en-US" dirty="0" smtClean="0"/>
              <a:t>产品领先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市场份额，推出新产品时间周期，产品渗透率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薪酬战略：奖励创新、工资市场定价、宽泛的职位定位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卓越运营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产品质量、成本削减、流程提升、运营效率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薪酬战略：低投入高产出，强调规范和控制，成本控制，鼓励运营效率</a:t>
            </a:r>
            <a:endParaRPr lang="en-US" altLang="zh-CN" baseline="0" dirty="0" smtClean="0"/>
          </a:p>
          <a:p>
            <a:pPr marL="233680" indent="-233680">
              <a:buAutoNum type="arabicPeriod"/>
            </a:pPr>
            <a:r>
              <a:rPr lang="zh-CN" altLang="en-US" baseline="0" dirty="0" smtClean="0"/>
              <a:t>客户服务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客户满意度、客户保留率、产品质量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薪酬战略：激励和客户满意度挂钩、岗位技能和创造客户价值挂钩</a:t>
            </a:r>
            <a:endParaRPr lang="en-US" altLang="zh-CN" baseline="0" dirty="0" smtClean="0"/>
          </a:p>
          <a:p>
            <a:r>
              <a:rPr lang="zh-CN" altLang="en-US" baseline="0" dirty="0" smtClean="0"/>
              <a:t>薪酬战略要和整体的</a:t>
            </a:r>
            <a:r>
              <a:rPr lang="en-US" altLang="zh-CN" baseline="0" dirty="0" smtClean="0"/>
              <a:t>HR</a:t>
            </a:r>
            <a:r>
              <a:rPr lang="zh-CN" altLang="en-US" baseline="0" dirty="0" smtClean="0"/>
              <a:t>战略相匹配，和整个组织战略相匹配</a:t>
            </a: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06419-E751-446A-8BFA-841C0C153CD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tags" Target="../tags/tag16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2.png"/><Relationship Id="rId5" Type="http://schemas.openxmlformats.org/officeDocument/2006/relationships/tags" Target="../tags/tag33.xml"/><Relationship Id="rId4" Type="http://schemas.openxmlformats.org/officeDocument/2006/relationships/image" Target="../media/image4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2.png"/><Relationship Id="rId5" Type="http://schemas.openxmlformats.org/officeDocument/2006/relationships/tags" Target="../tags/tag42.xml"/><Relationship Id="rId4" Type="http://schemas.openxmlformats.org/officeDocument/2006/relationships/image" Target="../media/image4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7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9.png"/><Relationship Id="rId5" Type="http://schemas.openxmlformats.org/officeDocument/2006/relationships/tags" Target="../tags/tag61.xml"/><Relationship Id="rId4" Type="http://schemas.openxmlformats.org/officeDocument/2006/relationships/image" Target="../media/image8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9bc815140a1387c86303102b684fa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64300" y="685800"/>
            <a:ext cx="5117465" cy="5486400"/>
          </a:xfrm>
          <a:prstGeom prst="rect">
            <a:avLst/>
          </a:prstGeom>
        </p:spPr>
      </p:pic>
      <p:pic>
        <p:nvPicPr>
          <p:cNvPr id="6" name="图片 5" descr="1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0090" cy="4826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4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023645" y="1696722"/>
            <a:ext cx="4481830" cy="1205865"/>
          </a:xfrm>
          <a:blipFill dpi="0" rotWithShape="1">
            <a:blip r:embed="rId6">
              <a:alphaModFix amt="0"/>
            </a:blip>
            <a:srcRect/>
            <a:tile tx="0" ty="0" sx="100000" sy="100000" flip="none" algn="tl"/>
          </a:blipFill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5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1023645" y="3057527"/>
            <a:ext cx="4352290" cy="108839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half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681855"/>
            <a:ext cx="4064000" cy="21755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5"/>
          <p:cNvSpPr/>
          <p:nvPr>
            <p:ph type="ctrTitle" idx="2" hasCustomPrompt="1"/>
            <p:custDataLst>
              <p:tags r:id="rId3"/>
            </p:custDataLst>
          </p:nvPr>
        </p:nvSpPr>
        <p:spPr>
          <a:xfrm>
            <a:off x="3348148" y="2232641"/>
            <a:ext cx="5757036" cy="221238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10" name="图片 9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9bc815140a1387c86303102b684fa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20" y="1234440"/>
            <a:ext cx="4093845" cy="4388485"/>
          </a:xfrm>
          <a:prstGeom prst="rect">
            <a:avLst/>
          </a:prstGeom>
        </p:spPr>
      </p:pic>
      <p:pic>
        <p:nvPicPr>
          <p:cNvPr id="6" name="图片 5" descr="0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8" name="图片 7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7" name="图片 6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right_d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9bc815140a1387c86303102b684fa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64300" y="685800"/>
            <a:ext cx="5117465" cy="5486400"/>
          </a:xfrm>
          <a:prstGeom prst="rect">
            <a:avLst/>
          </a:prstGeom>
        </p:spPr>
      </p:pic>
      <p:pic>
        <p:nvPicPr>
          <p:cNvPr id="6" name="图片 5" descr="1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0090" cy="482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917390" y="1781108"/>
            <a:ext cx="4489110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9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803090" y="2587151"/>
            <a:ext cx="4736760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48260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374765"/>
            <a:ext cx="720090" cy="482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28020" y="0"/>
            <a:ext cx="1363345" cy="91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71480" y="0"/>
            <a:ext cx="1619885" cy="10864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770880"/>
            <a:ext cx="1619885" cy="10864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2" Type="http://schemas.openxmlformats.org/officeDocument/2006/relationships/theme" Target="../theme/theme3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67.xml"/><Relationship Id="rId18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29BB-E401-467B-99E8-5D90E6D7C25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DB68-7808-4107-80E9-3277B37C24D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F395-52FC-4C45-8168-B8F4731583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B67A-1E34-4B87-B641-A4969531E6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直接连接符 8"/>
          <p:cNvCxnSpPr/>
          <p:nvPr>
            <p:custDataLst>
              <p:tags r:id="rId1"/>
            </p:custDataLst>
          </p:nvPr>
        </p:nvCxnSpPr>
        <p:spPr>
          <a:xfrm>
            <a:off x="781075" y="4817112"/>
            <a:ext cx="0" cy="347980"/>
          </a:xfrm>
          <a:prstGeom prst="line">
            <a:avLst/>
          </a:prstGeom>
          <a:ln w="50800"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781075" y="1647192"/>
            <a:ext cx="0" cy="1864360"/>
          </a:xfrm>
          <a:prstGeom prst="line">
            <a:avLst/>
          </a:prstGeom>
          <a:ln w="76200"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3"/>
            </p:custDataLst>
          </p:nvPr>
        </p:nvSpPr>
        <p:spPr>
          <a:xfrm>
            <a:off x="1023620" y="1696720"/>
            <a:ext cx="6350635" cy="1507490"/>
          </a:xfrm>
        </p:spPr>
        <p:txBody>
          <a:bodyPr>
            <a:normAutofit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如何通过浮动薪酬设计有效的短期激励方案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721125" y="4810127"/>
            <a:ext cx="1885950" cy="400685"/>
          </a:xfrm>
          <a:prstGeom prst="rect">
            <a:avLst/>
          </a:prstGeom>
        </p:spPr>
        <p:txBody>
          <a:bodyPr vert="horz" wrap="square" lIns="0" tIns="0" rIns="0" bIns="0" rtlCol="0" anchor="ctr">
            <a:normAutofit fontScale="90000" lnSpcReduction="2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GB" sz="2400" b="1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2020/01/01</a:t>
            </a:r>
            <a:endParaRPr lang="en-US" altLang="en-GB" sz="2400" b="1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副标题 4"/>
          <p:cNvSpPr txBox="1"/>
          <p:nvPr>
            <p:custDataLst>
              <p:tags r:id="rId5"/>
            </p:custDataLst>
          </p:nvPr>
        </p:nvSpPr>
        <p:spPr>
          <a:xfrm>
            <a:off x="1023645" y="4810127"/>
            <a:ext cx="1842135" cy="4006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sym typeface="Arial" panose="020B0604020202020204" pitchFamily="34" charset="0"/>
              </a:rPr>
              <a:t>汇报人姓名</a:t>
            </a:r>
            <a:endParaRPr kumimoji="0" lang="zh-CN" altLang="en-US" sz="2000" b="0" i="0" baseline="0" noProof="0" dirty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uLnTx/>
              <a:uFillTx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60"/>
          <p:cNvGrpSpPr/>
          <p:nvPr/>
        </p:nvGrpSpPr>
        <p:grpSpPr bwMode="auto">
          <a:xfrm>
            <a:off x="2003916" y="2715431"/>
            <a:ext cx="1021916" cy="1411113"/>
            <a:chOff x="9888538" y="692150"/>
            <a:chExt cx="601662" cy="963613"/>
          </a:xfrm>
        </p:grpSpPr>
        <p:sp>
          <p:nvSpPr>
            <p:cNvPr id="4" name="Freeform 346"/>
            <p:cNvSpPr/>
            <p:nvPr/>
          </p:nvSpPr>
          <p:spPr bwMode="auto">
            <a:xfrm>
              <a:off x="9979025" y="1233488"/>
              <a:ext cx="209550" cy="422275"/>
            </a:xfrm>
            <a:custGeom>
              <a:avLst/>
              <a:gdLst>
                <a:gd name="T0" fmla="*/ 90488 w 132"/>
                <a:gd name="T1" fmla="*/ 0 h 266"/>
                <a:gd name="T2" fmla="*/ 0 w 132"/>
                <a:gd name="T3" fmla="*/ 392113 h 266"/>
                <a:gd name="T4" fmla="*/ 30163 w 132"/>
                <a:gd name="T5" fmla="*/ 422275 h 266"/>
                <a:gd name="T6" fmla="*/ 209550 w 132"/>
                <a:gd name="T7" fmla="*/ 331788 h 266"/>
                <a:gd name="T8" fmla="*/ 209550 w 132"/>
                <a:gd name="T9" fmla="*/ 0 h 266"/>
                <a:gd name="T10" fmla="*/ 90488 w 132"/>
                <a:gd name="T11" fmla="*/ 0 h 2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2" h="266">
                  <a:moveTo>
                    <a:pt x="57" y="0"/>
                  </a:moveTo>
                  <a:lnTo>
                    <a:pt x="0" y="247"/>
                  </a:lnTo>
                  <a:lnTo>
                    <a:pt x="19" y="266"/>
                  </a:lnTo>
                  <a:lnTo>
                    <a:pt x="132" y="209"/>
                  </a:lnTo>
                  <a:lnTo>
                    <a:pt x="132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BD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347"/>
            <p:cNvSpPr/>
            <p:nvPr/>
          </p:nvSpPr>
          <p:spPr bwMode="auto">
            <a:xfrm>
              <a:off x="10188575" y="1233488"/>
              <a:ext cx="211137" cy="422275"/>
            </a:xfrm>
            <a:custGeom>
              <a:avLst/>
              <a:gdLst>
                <a:gd name="T0" fmla="*/ 211137 w 133"/>
                <a:gd name="T1" fmla="*/ 392113 h 266"/>
                <a:gd name="T2" fmla="*/ 120650 w 133"/>
                <a:gd name="T3" fmla="*/ 0 h 266"/>
                <a:gd name="T4" fmla="*/ 0 w 133"/>
                <a:gd name="T5" fmla="*/ 0 h 266"/>
                <a:gd name="T6" fmla="*/ 0 w 133"/>
                <a:gd name="T7" fmla="*/ 331788 h 266"/>
                <a:gd name="T8" fmla="*/ 180975 w 133"/>
                <a:gd name="T9" fmla="*/ 422275 h 266"/>
                <a:gd name="T10" fmla="*/ 211137 w 133"/>
                <a:gd name="T11" fmla="*/ 392113 h 2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" h="266">
                  <a:moveTo>
                    <a:pt x="133" y="247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0" y="209"/>
                  </a:lnTo>
                  <a:lnTo>
                    <a:pt x="114" y="266"/>
                  </a:lnTo>
                  <a:lnTo>
                    <a:pt x="133" y="247"/>
                  </a:lnTo>
                  <a:close/>
                </a:path>
              </a:pathLst>
            </a:custGeom>
            <a:solidFill>
              <a:srgbClr val="FF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348"/>
            <p:cNvSpPr/>
            <p:nvPr/>
          </p:nvSpPr>
          <p:spPr bwMode="auto">
            <a:xfrm>
              <a:off x="9888538" y="993775"/>
              <a:ext cx="300037" cy="300038"/>
            </a:xfrm>
            <a:custGeom>
              <a:avLst/>
              <a:gdLst>
                <a:gd name="T0" fmla="*/ 0 w 80"/>
                <a:gd name="T1" fmla="*/ 0 h 80"/>
                <a:gd name="T2" fmla="*/ 300037 w 80"/>
                <a:gd name="T3" fmla="*/ 300038 h 80"/>
                <a:gd name="T4" fmla="*/ 300037 w 80"/>
                <a:gd name="T5" fmla="*/ 0 h 80"/>
                <a:gd name="T6" fmla="*/ 0 w 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80">
                  <a:moveTo>
                    <a:pt x="0" y="0"/>
                  </a:moveTo>
                  <a:cubicBezTo>
                    <a:pt x="0" y="44"/>
                    <a:pt x="36" y="80"/>
                    <a:pt x="80" y="8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349"/>
            <p:cNvSpPr/>
            <p:nvPr/>
          </p:nvSpPr>
          <p:spPr bwMode="auto">
            <a:xfrm>
              <a:off x="10188575" y="993775"/>
              <a:ext cx="301625" cy="300038"/>
            </a:xfrm>
            <a:custGeom>
              <a:avLst/>
              <a:gdLst>
                <a:gd name="T0" fmla="*/ 301625 w 80"/>
                <a:gd name="T1" fmla="*/ 0 h 80"/>
                <a:gd name="T2" fmla="*/ 0 w 80"/>
                <a:gd name="T3" fmla="*/ 0 h 80"/>
                <a:gd name="T4" fmla="*/ 0 w 80"/>
                <a:gd name="T5" fmla="*/ 300038 h 80"/>
                <a:gd name="T6" fmla="*/ 301625 w 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44" y="80"/>
                    <a:pt x="80" y="44"/>
                    <a:pt x="80" y="0"/>
                  </a:cubicBez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350"/>
            <p:cNvSpPr/>
            <p:nvPr/>
          </p:nvSpPr>
          <p:spPr bwMode="auto">
            <a:xfrm>
              <a:off x="9888538" y="692150"/>
              <a:ext cx="300037" cy="301625"/>
            </a:xfrm>
            <a:custGeom>
              <a:avLst/>
              <a:gdLst>
                <a:gd name="T0" fmla="*/ 300037 w 80"/>
                <a:gd name="T1" fmla="*/ 0 h 80"/>
                <a:gd name="T2" fmla="*/ 0 w 80"/>
                <a:gd name="T3" fmla="*/ 301625 h 80"/>
                <a:gd name="T4" fmla="*/ 300037 w 80"/>
                <a:gd name="T5" fmla="*/ 301625 h 80"/>
                <a:gd name="T6" fmla="*/ 300037 w 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80">
                  <a:moveTo>
                    <a:pt x="80" y="0"/>
                  </a:moveTo>
                  <a:cubicBezTo>
                    <a:pt x="36" y="0"/>
                    <a:pt x="0" y="36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351"/>
            <p:cNvSpPr/>
            <p:nvPr/>
          </p:nvSpPr>
          <p:spPr bwMode="auto">
            <a:xfrm>
              <a:off x="10188575" y="692150"/>
              <a:ext cx="301625" cy="301625"/>
            </a:xfrm>
            <a:custGeom>
              <a:avLst/>
              <a:gdLst>
                <a:gd name="T0" fmla="*/ 301625 w 80"/>
                <a:gd name="T1" fmla="*/ 301625 h 80"/>
                <a:gd name="T2" fmla="*/ 0 w 80"/>
                <a:gd name="T3" fmla="*/ 0 h 80"/>
                <a:gd name="T4" fmla="*/ 0 w 80"/>
                <a:gd name="T5" fmla="*/ 301625 h 80"/>
                <a:gd name="T6" fmla="*/ 301625 w 80"/>
                <a:gd name="T7" fmla="*/ 301625 h 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" h="80">
                  <a:moveTo>
                    <a:pt x="80" y="80"/>
                  </a:moveTo>
                  <a:cubicBezTo>
                    <a:pt x="80" y="36"/>
                    <a:pt x="44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80" y="80"/>
                  </a:lnTo>
                  <a:close/>
                </a:path>
              </a:pathLst>
            </a:custGeom>
            <a:solidFill>
              <a:srgbClr val="D2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Oval 352"/>
            <p:cNvSpPr>
              <a:spLocks noChangeArrowheads="1"/>
            </p:cNvSpPr>
            <p:nvPr/>
          </p:nvSpPr>
          <p:spPr bwMode="auto">
            <a:xfrm>
              <a:off x="9979025" y="782638"/>
              <a:ext cx="420687" cy="4206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353"/>
            <p:cNvSpPr>
              <a:spLocks noChangeArrowheads="1"/>
            </p:cNvSpPr>
            <p:nvPr/>
          </p:nvSpPr>
          <p:spPr bwMode="auto">
            <a:xfrm>
              <a:off x="10174288" y="903288"/>
              <a:ext cx="30162" cy="180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354"/>
            <p:cNvSpPr>
              <a:spLocks noChangeArrowheads="1"/>
            </p:cNvSpPr>
            <p:nvPr/>
          </p:nvSpPr>
          <p:spPr bwMode="auto">
            <a:xfrm>
              <a:off x="10144125" y="903288"/>
              <a:ext cx="30162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355"/>
            <p:cNvSpPr>
              <a:spLocks noChangeArrowheads="1"/>
            </p:cNvSpPr>
            <p:nvPr/>
          </p:nvSpPr>
          <p:spPr bwMode="auto">
            <a:xfrm>
              <a:off x="103393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356"/>
            <p:cNvSpPr>
              <a:spLocks noChangeArrowheads="1"/>
            </p:cNvSpPr>
            <p:nvPr/>
          </p:nvSpPr>
          <p:spPr bwMode="auto">
            <a:xfrm>
              <a:off x="10009188" y="9779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357"/>
            <p:cNvSpPr>
              <a:spLocks noChangeArrowheads="1"/>
            </p:cNvSpPr>
            <p:nvPr/>
          </p:nvSpPr>
          <p:spPr bwMode="auto">
            <a:xfrm>
              <a:off x="10174288" y="812800"/>
              <a:ext cx="30162" cy="30163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358"/>
            <p:cNvSpPr>
              <a:spLocks noChangeArrowheads="1"/>
            </p:cNvSpPr>
            <p:nvPr/>
          </p:nvSpPr>
          <p:spPr bwMode="auto">
            <a:xfrm>
              <a:off x="10174288" y="1144588"/>
              <a:ext cx="30162" cy="28575"/>
            </a:xfrm>
            <a:prstGeom prst="ellipse">
              <a:avLst/>
            </a:prstGeom>
            <a:solidFill>
              <a:srgbClr val="CD4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202"/>
          <p:cNvGrpSpPr/>
          <p:nvPr/>
        </p:nvGrpSpPr>
        <p:grpSpPr bwMode="auto">
          <a:xfrm>
            <a:off x="9220114" y="2760747"/>
            <a:ext cx="1054417" cy="1320480"/>
            <a:chOff x="9955213" y="5194300"/>
            <a:chExt cx="871538" cy="873125"/>
          </a:xfrm>
        </p:grpSpPr>
        <p:sp>
          <p:nvSpPr>
            <p:cNvPr id="18" name="Rectangle 165"/>
            <p:cNvSpPr>
              <a:spLocks noChangeArrowheads="1"/>
            </p:cNvSpPr>
            <p:nvPr/>
          </p:nvSpPr>
          <p:spPr bwMode="auto">
            <a:xfrm>
              <a:off x="10285413" y="5570538"/>
              <a:ext cx="211138" cy="225425"/>
            </a:xfrm>
            <a:prstGeom prst="rect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66"/>
            <p:cNvSpPr/>
            <p:nvPr/>
          </p:nvSpPr>
          <p:spPr bwMode="auto">
            <a:xfrm>
              <a:off x="10285413" y="5705475"/>
              <a:ext cx="211138" cy="361950"/>
            </a:xfrm>
            <a:custGeom>
              <a:avLst/>
              <a:gdLst>
                <a:gd name="T0" fmla="*/ 211138 w 133"/>
                <a:gd name="T1" fmla="*/ 361950 h 228"/>
                <a:gd name="T2" fmla="*/ 0 w 133"/>
                <a:gd name="T3" fmla="*/ 361950 h 228"/>
                <a:gd name="T4" fmla="*/ 0 w 133"/>
                <a:gd name="T5" fmla="*/ 0 h 228"/>
                <a:gd name="T6" fmla="*/ 104775 w 133"/>
                <a:gd name="T7" fmla="*/ 106363 h 228"/>
                <a:gd name="T8" fmla="*/ 211138 w 133"/>
                <a:gd name="T9" fmla="*/ 0 h 228"/>
                <a:gd name="T10" fmla="*/ 211138 w 133"/>
                <a:gd name="T11" fmla="*/ 361950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" h="228">
                  <a:moveTo>
                    <a:pt x="133" y="228"/>
                  </a:moveTo>
                  <a:lnTo>
                    <a:pt x="0" y="228"/>
                  </a:lnTo>
                  <a:lnTo>
                    <a:pt x="0" y="0"/>
                  </a:lnTo>
                  <a:lnTo>
                    <a:pt x="66" y="67"/>
                  </a:lnTo>
                  <a:lnTo>
                    <a:pt x="133" y="0"/>
                  </a:lnTo>
                  <a:lnTo>
                    <a:pt x="133" y="228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Oval 167"/>
            <p:cNvSpPr>
              <a:spLocks noChangeArrowheads="1"/>
            </p:cNvSpPr>
            <p:nvPr/>
          </p:nvSpPr>
          <p:spPr bwMode="auto">
            <a:xfrm>
              <a:off x="10541001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68"/>
            <p:cNvSpPr>
              <a:spLocks noChangeArrowheads="1"/>
            </p:cNvSpPr>
            <p:nvPr/>
          </p:nvSpPr>
          <p:spPr bwMode="auto">
            <a:xfrm>
              <a:off x="10180638" y="5419725"/>
              <a:ext cx="60325" cy="120650"/>
            </a:xfrm>
            <a:prstGeom prst="ellipse">
              <a:avLst/>
            </a:pr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69"/>
            <p:cNvSpPr>
              <a:spLocks noChangeArrowheads="1"/>
            </p:cNvSpPr>
            <p:nvPr/>
          </p:nvSpPr>
          <p:spPr bwMode="auto">
            <a:xfrm>
              <a:off x="10210801" y="5254625"/>
              <a:ext cx="360363" cy="4508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70"/>
            <p:cNvSpPr/>
            <p:nvPr/>
          </p:nvSpPr>
          <p:spPr bwMode="auto">
            <a:xfrm>
              <a:off x="10225088" y="5194300"/>
              <a:ext cx="331788" cy="195263"/>
            </a:xfrm>
            <a:custGeom>
              <a:avLst/>
              <a:gdLst>
                <a:gd name="T0" fmla="*/ 331788 w 88"/>
                <a:gd name="T1" fmla="*/ 105142 h 52"/>
                <a:gd name="T2" fmla="*/ 165894 w 88"/>
                <a:gd name="T3" fmla="*/ 195263 h 52"/>
                <a:gd name="T4" fmla="*/ 0 w 88"/>
                <a:gd name="T5" fmla="*/ 105142 h 52"/>
                <a:gd name="T6" fmla="*/ 165894 w 88"/>
                <a:gd name="T7" fmla="*/ 0 h 52"/>
                <a:gd name="T8" fmla="*/ 331788 w 88"/>
                <a:gd name="T9" fmla="*/ 10514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52">
                  <a:moveTo>
                    <a:pt x="88" y="28"/>
                  </a:moveTo>
                  <a:cubicBezTo>
                    <a:pt x="88" y="48"/>
                    <a:pt x="64" y="52"/>
                    <a:pt x="44" y="52"/>
                  </a:cubicBezTo>
                  <a:cubicBezTo>
                    <a:pt x="24" y="52"/>
                    <a:pt x="0" y="48"/>
                    <a:pt x="0" y="28"/>
                  </a:cubicBezTo>
                  <a:cubicBezTo>
                    <a:pt x="0" y="8"/>
                    <a:pt x="20" y="0"/>
                    <a:pt x="44" y="0"/>
                  </a:cubicBezTo>
                  <a:cubicBezTo>
                    <a:pt x="68" y="0"/>
                    <a:pt x="88" y="8"/>
                    <a:pt x="88" y="28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1"/>
            <p:cNvSpPr/>
            <p:nvPr/>
          </p:nvSpPr>
          <p:spPr bwMode="auto">
            <a:xfrm>
              <a:off x="10210801" y="5254625"/>
              <a:ext cx="44450" cy="211138"/>
            </a:xfrm>
            <a:custGeom>
              <a:avLst/>
              <a:gdLst>
                <a:gd name="T0" fmla="*/ 44450 w 12"/>
                <a:gd name="T1" fmla="*/ 75406 h 56"/>
                <a:gd name="T2" fmla="*/ 0 w 12"/>
                <a:gd name="T3" fmla="*/ 211138 h 56"/>
                <a:gd name="T4" fmla="*/ 0 w 12"/>
                <a:gd name="T5" fmla="*/ 105569 h 56"/>
                <a:gd name="T6" fmla="*/ 29633 w 12"/>
                <a:gd name="T7" fmla="*/ 0 h 56"/>
                <a:gd name="T8" fmla="*/ 44450 w 12"/>
                <a:gd name="T9" fmla="*/ 7540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56">
                  <a:moveTo>
                    <a:pt x="12" y="20"/>
                  </a:moveTo>
                  <a:cubicBezTo>
                    <a:pt x="12" y="35"/>
                    <a:pt x="0" y="56"/>
                    <a:pt x="0" y="56"/>
                  </a:cubicBezTo>
                  <a:cubicBezTo>
                    <a:pt x="0" y="56"/>
                    <a:pt x="0" y="43"/>
                    <a:pt x="0" y="28"/>
                  </a:cubicBezTo>
                  <a:cubicBezTo>
                    <a:pt x="0" y="13"/>
                    <a:pt x="4" y="0"/>
                    <a:pt x="8" y="0"/>
                  </a:cubicBezTo>
                  <a:cubicBezTo>
                    <a:pt x="12" y="0"/>
                    <a:pt x="12" y="5"/>
                    <a:pt x="12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72"/>
            <p:cNvSpPr/>
            <p:nvPr/>
          </p:nvSpPr>
          <p:spPr bwMode="auto">
            <a:xfrm>
              <a:off x="10526713" y="5254625"/>
              <a:ext cx="44450" cy="211138"/>
            </a:xfrm>
            <a:custGeom>
              <a:avLst/>
              <a:gdLst>
                <a:gd name="T0" fmla="*/ 0 w 12"/>
                <a:gd name="T1" fmla="*/ 75406 h 56"/>
                <a:gd name="T2" fmla="*/ 44450 w 12"/>
                <a:gd name="T3" fmla="*/ 211138 h 56"/>
                <a:gd name="T4" fmla="*/ 44450 w 12"/>
                <a:gd name="T5" fmla="*/ 105569 h 56"/>
                <a:gd name="T6" fmla="*/ 14817 w 12"/>
                <a:gd name="T7" fmla="*/ 0 h 56"/>
                <a:gd name="T8" fmla="*/ 0 w 12"/>
                <a:gd name="T9" fmla="*/ 7540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56">
                  <a:moveTo>
                    <a:pt x="0" y="20"/>
                  </a:moveTo>
                  <a:cubicBezTo>
                    <a:pt x="0" y="35"/>
                    <a:pt x="12" y="56"/>
                    <a:pt x="12" y="56"/>
                  </a:cubicBezTo>
                  <a:cubicBezTo>
                    <a:pt x="12" y="56"/>
                    <a:pt x="12" y="43"/>
                    <a:pt x="12" y="28"/>
                  </a:cubicBezTo>
                  <a:cubicBezTo>
                    <a:pt x="12" y="13"/>
                    <a:pt x="8" y="0"/>
                    <a:pt x="4" y="0"/>
                  </a:cubicBezTo>
                  <a:cubicBezTo>
                    <a:pt x="0" y="0"/>
                    <a:pt x="0" y="5"/>
                    <a:pt x="0" y="20"/>
                  </a:cubicBez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73"/>
            <p:cNvSpPr/>
            <p:nvPr/>
          </p:nvSpPr>
          <p:spPr bwMode="auto">
            <a:xfrm>
              <a:off x="9955213" y="5705475"/>
              <a:ext cx="330200" cy="361950"/>
            </a:xfrm>
            <a:custGeom>
              <a:avLst/>
              <a:gdLst>
                <a:gd name="T0" fmla="*/ 0 w 88"/>
                <a:gd name="T1" fmla="*/ 361950 h 96"/>
                <a:gd name="T2" fmla="*/ 180109 w 88"/>
                <a:gd name="T3" fmla="*/ 60325 h 96"/>
                <a:gd name="T4" fmla="*/ 330200 w 88"/>
                <a:gd name="T5" fmla="*/ 0 h 96"/>
                <a:gd name="T6" fmla="*/ 330200 w 88"/>
                <a:gd name="T7" fmla="*/ 361950 h 96"/>
                <a:gd name="T8" fmla="*/ 0 w 88"/>
                <a:gd name="T9" fmla="*/ 36195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96">
                  <a:moveTo>
                    <a:pt x="0" y="96"/>
                  </a:moveTo>
                  <a:cubicBezTo>
                    <a:pt x="1" y="85"/>
                    <a:pt x="3" y="16"/>
                    <a:pt x="48" y="16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96"/>
                    <a:pt x="88" y="96"/>
                    <a:pt x="88" y="96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174"/>
            <p:cNvSpPr/>
            <p:nvPr/>
          </p:nvSpPr>
          <p:spPr bwMode="auto">
            <a:xfrm>
              <a:off x="10496551" y="5705475"/>
              <a:ext cx="330200" cy="361950"/>
            </a:xfrm>
            <a:custGeom>
              <a:avLst/>
              <a:gdLst>
                <a:gd name="T0" fmla="*/ 330200 w 88"/>
                <a:gd name="T1" fmla="*/ 361950 h 96"/>
                <a:gd name="T2" fmla="*/ 150091 w 88"/>
                <a:gd name="T3" fmla="*/ 60325 h 96"/>
                <a:gd name="T4" fmla="*/ 0 w 88"/>
                <a:gd name="T5" fmla="*/ 0 h 96"/>
                <a:gd name="T6" fmla="*/ 0 w 88"/>
                <a:gd name="T7" fmla="*/ 361950 h 96"/>
                <a:gd name="T8" fmla="*/ 330200 w 88"/>
                <a:gd name="T9" fmla="*/ 36195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96">
                  <a:moveTo>
                    <a:pt x="88" y="96"/>
                  </a:moveTo>
                  <a:cubicBezTo>
                    <a:pt x="88" y="96"/>
                    <a:pt x="84" y="16"/>
                    <a:pt x="4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88" y="9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175"/>
            <p:cNvSpPr/>
            <p:nvPr/>
          </p:nvSpPr>
          <p:spPr bwMode="auto">
            <a:xfrm>
              <a:off x="10285413" y="5705475"/>
              <a:ext cx="211138" cy="301625"/>
            </a:xfrm>
            <a:custGeom>
              <a:avLst/>
              <a:gdLst>
                <a:gd name="T0" fmla="*/ 104775 w 133"/>
                <a:gd name="T1" fmla="*/ 301625 h 190"/>
                <a:gd name="T2" fmla="*/ 0 w 133"/>
                <a:gd name="T3" fmla="*/ 0 h 190"/>
                <a:gd name="T4" fmla="*/ 104775 w 133"/>
                <a:gd name="T5" fmla="*/ 76200 h 190"/>
                <a:gd name="T6" fmla="*/ 211138 w 133"/>
                <a:gd name="T7" fmla="*/ 0 h 190"/>
                <a:gd name="T8" fmla="*/ 104775 w 133"/>
                <a:gd name="T9" fmla="*/ 301625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190">
                  <a:moveTo>
                    <a:pt x="66" y="190"/>
                  </a:moveTo>
                  <a:lnTo>
                    <a:pt x="0" y="0"/>
                  </a:lnTo>
                  <a:lnTo>
                    <a:pt x="66" y="48"/>
                  </a:lnTo>
                  <a:lnTo>
                    <a:pt x="133" y="0"/>
                  </a:lnTo>
                  <a:lnTo>
                    <a:pt x="66" y="190"/>
                  </a:ln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176"/>
            <p:cNvSpPr/>
            <p:nvPr/>
          </p:nvSpPr>
          <p:spPr bwMode="auto">
            <a:xfrm>
              <a:off x="10631488" y="5946775"/>
              <a:ext cx="44450" cy="120650"/>
            </a:xfrm>
            <a:custGeom>
              <a:avLst/>
              <a:gdLst>
                <a:gd name="T0" fmla="*/ 44450 w 28"/>
                <a:gd name="T1" fmla="*/ 0 h 76"/>
                <a:gd name="T2" fmla="*/ 0 w 28"/>
                <a:gd name="T3" fmla="*/ 120650 h 76"/>
                <a:gd name="T4" fmla="*/ 44450 w 28"/>
                <a:gd name="T5" fmla="*/ 120650 h 76"/>
                <a:gd name="T6" fmla="*/ 44450 w 28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76">
                  <a:moveTo>
                    <a:pt x="28" y="0"/>
                  </a:moveTo>
                  <a:lnTo>
                    <a:pt x="0" y="76"/>
                  </a:lnTo>
                  <a:lnTo>
                    <a:pt x="28" y="7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177"/>
            <p:cNvSpPr/>
            <p:nvPr/>
          </p:nvSpPr>
          <p:spPr bwMode="auto">
            <a:xfrm>
              <a:off x="10106026" y="5946775"/>
              <a:ext cx="44450" cy="120650"/>
            </a:xfrm>
            <a:custGeom>
              <a:avLst/>
              <a:gdLst>
                <a:gd name="T0" fmla="*/ 0 w 28"/>
                <a:gd name="T1" fmla="*/ 0 h 76"/>
                <a:gd name="T2" fmla="*/ 44450 w 28"/>
                <a:gd name="T3" fmla="*/ 120650 h 76"/>
                <a:gd name="T4" fmla="*/ 0 w 28"/>
                <a:gd name="T5" fmla="*/ 120650 h 76"/>
                <a:gd name="T6" fmla="*/ 0 w 28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76">
                  <a:moveTo>
                    <a:pt x="0" y="0"/>
                  </a:moveTo>
                  <a:lnTo>
                    <a:pt x="28" y="76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192"/>
          <p:cNvGrpSpPr/>
          <p:nvPr/>
        </p:nvGrpSpPr>
        <p:grpSpPr bwMode="auto">
          <a:xfrm>
            <a:off x="5434996" y="2711999"/>
            <a:ext cx="1364814" cy="1417976"/>
            <a:chOff x="6529388" y="2222500"/>
            <a:chExt cx="901700" cy="901700"/>
          </a:xfrm>
        </p:grpSpPr>
        <p:sp>
          <p:nvSpPr>
            <p:cNvPr id="32" name="Freeform 14"/>
            <p:cNvSpPr/>
            <p:nvPr/>
          </p:nvSpPr>
          <p:spPr bwMode="auto">
            <a:xfrm>
              <a:off x="6529388" y="2222500"/>
              <a:ext cx="901700" cy="901700"/>
            </a:xfrm>
            <a:custGeom>
              <a:avLst/>
              <a:gdLst>
                <a:gd name="T0" fmla="*/ 901700 w 240"/>
                <a:gd name="T1" fmla="*/ 480907 h 240"/>
                <a:gd name="T2" fmla="*/ 901700 w 240"/>
                <a:gd name="T3" fmla="*/ 420793 h 240"/>
                <a:gd name="T4" fmla="*/ 781473 w 240"/>
                <a:gd name="T5" fmla="*/ 390737 h 240"/>
                <a:gd name="T6" fmla="*/ 766445 w 240"/>
                <a:gd name="T7" fmla="*/ 345652 h 240"/>
                <a:gd name="T8" fmla="*/ 856615 w 240"/>
                <a:gd name="T9" fmla="*/ 255482 h 240"/>
                <a:gd name="T10" fmla="*/ 826558 w 240"/>
                <a:gd name="T11" fmla="*/ 195368 h 240"/>
                <a:gd name="T12" fmla="*/ 706332 w 240"/>
                <a:gd name="T13" fmla="*/ 240453 h 240"/>
                <a:gd name="T14" fmla="*/ 661247 w 240"/>
                <a:gd name="T15" fmla="*/ 195368 h 240"/>
                <a:gd name="T16" fmla="*/ 706332 w 240"/>
                <a:gd name="T17" fmla="*/ 75142 h 240"/>
                <a:gd name="T18" fmla="*/ 646218 w 240"/>
                <a:gd name="T19" fmla="*/ 45085 h 240"/>
                <a:gd name="T20" fmla="*/ 571077 w 240"/>
                <a:gd name="T21" fmla="*/ 135255 h 240"/>
                <a:gd name="T22" fmla="*/ 510963 w 240"/>
                <a:gd name="T23" fmla="*/ 120227 h 240"/>
                <a:gd name="T24" fmla="*/ 480907 w 240"/>
                <a:gd name="T25" fmla="*/ 0 h 240"/>
                <a:gd name="T26" fmla="*/ 420793 w 240"/>
                <a:gd name="T27" fmla="*/ 0 h 240"/>
                <a:gd name="T28" fmla="*/ 390737 w 240"/>
                <a:gd name="T29" fmla="*/ 120227 h 240"/>
                <a:gd name="T30" fmla="*/ 330623 w 240"/>
                <a:gd name="T31" fmla="*/ 135255 h 240"/>
                <a:gd name="T32" fmla="*/ 255482 w 240"/>
                <a:gd name="T33" fmla="*/ 45085 h 240"/>
                <a:gd name="T34" fmla="*/ 195368 w 240"/>
                <a:gd name="T35" fmla="*/ 75142 h 240"/>
                <a:gd name="T36" fmla="*/ 240453 w 240"/>
                <a:gd name="T37" fmla="*/ 195368 h 240"/>
                <a:gd name="T38" fmla="*/ 195368 w 240"/>
                <a:gd name="T39" fmla="*/ 240453 h 240"/>
                <a:gd name="T40" fmla="*/ 75142 w 240"/>
                <a:gd name="T41" fmla="*/ 195368 h 240"/>
                <a:gd name="T42" fmla="*/ 45085 w 240"/>
                <a:gd name="T43" fmla="*/ 255482 h 240"/>
                <a:gd name="T44" fmla="*/ 135255 w 240"/>
                <a:gd name="T45" fmla="*/ 345652 h 240"/>
                <a:gd name="T46" fmla="*/ 120227 w 240"/>
                <a:gd name="T47" fmla="*/ 390737 h 240"/>
                <a:gd name="T48" fmla="*/ 0 w 240"/>
                <a:gd name="T49" fmla="*/ 420793 h 240"/>
                <a:gd name="T50" fmla="*/ 0 w 240"/>
                <a:gd name="T51" fmla="*/ 480907 h 240"/>
                <a:gd name="T52" fmla="*/ 120227 w 240"/>
                <a:gd name="T53" fmla="*/ 510963 h 240"/>
                <a:gd name="T54" fmla="*/ 135255 w 240"/>
                <a:gd name="T55" fmla="*/ 556048 h 240"/>
                <a:gd name="T56" fmla="*/ 45085 w 240"/>
                <a:gd name="T57" fmla="*/ 646218 h 240"/>
                <a:gd name="T58" fmla="*/ 75142 w 240"/>
                <a:gd name="T59" fmla="*/ 706332 h 240"/>
                <a:gd name="T60" fmla="*/ 195368 w 240"/>
                <a:gd name="T61" fmla="*/ 661247 h 240"/>
                <a:gd name="T62" fmla="*/ 240453 w 240"/>
                <a:gd name="T63" fmla="*/ 706332 h 240"/>
                <a:gd name="T64" fmla="*/ 195368 w 240"/>
                <a:gd name="T65" fmla="*/ 826558 h 240"/>
                <a:gd name="T66" fmla="*/ 255482 w 240"/>
                <a:gd name="T67" fmla="*/ 856615 h 240"/>
                <a:gd name="T68" fmla="*/ 330623 w 240"/>
                <a:gd name="T69" fmla="*/ 766445 h 240"/>
                <a:gd name="T70" fmla="*/ 390737 w 240"/>
                <a:gd name="T71" fmla="*/ 781473 h 240"/>
                <a:gd name="T72" fmla="*/ 420793 w 240"/>
                <a:gd name="T73" fmla="*/ 901700 h 240"/>
                <a:gd name="T74" fmla="*/ 480907 w 240"/>
                <a:gd name="T75" fmla="*/ 901700 h 240"/>
                <a:gd name="T76" fmla="*/ 510963 w 240"/>
                <a:gd name="T77" fmla="*/ 781473 h 240"/>
                <a:gd name="T78" fmla="*/ 571077 w 240"/>
                <a:gd name="T79" fmla="*/ 766445 h 240"/>
                <a:gd name="T80" fmla="*/ 646218 w 240"/>
                <a:gd name="T81" fmla="*/ 856615 h 240"/>
                <a:gd name="T82" fmla="*/ 706332 w 240"/>
                <a:gd name="T83" fmla="*/ 826558 h 240"/>
                <a:gd name="T84" fmla="*/ 661247 w 240"/>
                <a:gd name="T85" fmla="*/ 706332 h 240"/>
                <a:gd name="T86" fmla="*/ 706332 w 240"/>
                <a:gd name="T87" fmla="*/ 661247 h 240"/>
                <a:gd name="T88" fmla="*/ 826558 w 240"/>
                <a:gd name="T89" fmla="*/ 706332 h 240"/>
                <a:gd name="T90" fmla="*/ 856615 w 240"/>
                <a:gd name="T91" fmla="*/ 646218 h 240"/>
                <a:gd name="T92" fmla="*/ 766445 w 240"/>
                <a:gd name="T93" fmla="*/ 556048 h 240"/>
                <a:gd name="T94" fmla="*/ 781473 w 240"/>
                <a:gd name="T95" fmla="*/ 510963 h 240"/>
                <a:gd name="T96" fmla="*/ 901700 w 240"/>
                <a:gd name="T97" fmla="*/ 480907 h 2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0" h="240">
                  <a:moveTo>
                    <a:pt x="240" y="128"/>
                  </a:moveTo>
                  <a:cubicBezTo>
                    <a:pt x="240" y="112"/>
                    <a:pt x="240" y="112"/>
                    <a:pt x="240" y="112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7" y="100"/>
                    <a:pt x="205" y="96"/>
                    <a:pt x="204" y="92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5" y="61"/>
                    <a:pt x="179" y="55"/>
                    <a:pt x="176" y="52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48" y="34"/>
                    <a:pt x="140" y="33"/>
                    <a:pt x="136" y="32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0" y="33"/>
                    <a:pt x="92" y="34"/>
                    <a:pt x="88" y="3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1" y="55"/>
                    <a:pt x="55" y="61"/>
                    <a:pt x="52" y="6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5" y="96"/>
                    <a:pt x="33" y="100"/>
                    <a:pt x="32" y="10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3" y="140"/>
                    <a:pt x="35" y="144"/>
                    <a:pt x="36" y="148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52" y="176"/>
                    <a:pt x="52" y="176"/>
                    <a:pt x="52" y="176"/>
                  </a:cubicBezTo>
                  <a:cubicBezTo>
                    <a:pt x="55" y="179"/>
                    <a:pt x="61" y="185"/>
                    <a:pt x="64" y="188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68" y="228"/>
                    <a:pt x="68" y="228"/>
                    <a:pt x="68" y="228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92" y="206"/>
                    <a:pt x="100" y="207"/>
                    <a:pt x="104" y="208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36" y="208"/>
                    <a:pt x="136" y="208"/>
                    <a:pt x="136" y="208"/>
                  </a:cubicBezTo>
                  <a:cubicBezTo>
                    <a:pt x="140" y="207"/>
                    <a:pt x="148" y="206"/>
                    <a:pt x="152" y="204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88" y="220"/>
                    <a:pt x="188" y="220"/>
                    <a:pt x="188" y="220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9" y="185"/>
                    <a:pt x="185" y="179"/>
                    <a:pt x="188" y="176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8" y="172"/>
                    <a:pt x="228" y="172"/>
                    <a:pt x="228" y="172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5" y="144"/>
                    <a:pt x="207" y="140"/>
                    <a:pt x="208" y="136"/>
                  </a:cubicBezTo>
                  <a:lnTo>
                    <a:pt x="240" y="128"/>
                  </a:lnTo>
                  <a:close/>
                </a:path>
              </a:pathLst>
            </a:custGeom>
            <a:solidFill>
              <a:srgbClr val="828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6708776" y="2403475"/>
              <a:ext cx="541338" cy="541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6769101" y="2463800"/>
              <a:ext cx="420688" cy="420688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6845301" y="2538413"/>
              <a:ext cx="269875" cy="269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6889751" y="2582863"/>
              <a:ext cx="180975" cy="180975"/>
            </a:xfrm>
            <a:prstGeom prst="ellipse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9"/>
            <p:cNvSpPr/>
            <p:nvPr/>
          </p:nvSpPr>
          <p:spPr bwMode="auto">
            <a:xfrm>
              <a:off x="7040563" y="2733675"/>
              <a:ext cx="119063" cy="120650"/>
            </a:xfrm>
            <a:custGeom>
              <a:avLst/>
              <a:gdLst>
                <a:gd name="T0" fmla="*/ 88900 w 75"/>
                <a:gd name="T1" fmla="*/ 120650 h 76"/>
                <a:gd name="T2" fmla="*/ 0 w 75"/>
                <a:gd name="T3" fmla="*/ 30163 h 76"/>
                <a:gd name="T4" fmla="*/ 30163 w 75"/>
                <a:gd name="T5" fmla="*/ 0 h 76"/>
                <a:gd name="T6" fmla="*/ 119063 w 75"/>
                <a:gd name="T7" fmla="*/ 90488 h 76"/>
                <a:gd name="T8" fmla="*/ 88900 w 75"/>
                <a:gd name="T9" fmla="*/ 12065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76">
                  <a:moveTo>
                    <a:pt x="56" y="76"/>
                  </a:moveTo>
                  <a:lnTo>
                    <a:pt x="0" y="19"/>
                  </a:lnTo>
                  <a:lnTo>
                    <a:pt x="19" y="0"/>
                  </a:lnTo>
                  <a:lnTo>
                    <a:pt x="75" y="57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GB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63040" y="4587875"/>
            <a:ext cx="2011680" cy="53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产品领先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10363" y="4587875"/>
            <a:ext cx="2011680" cy="53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卓越运营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59984" y="4587875"/>
            <a:ext cx="2011680" cy="53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业务战略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086" y="382920"/>
            <a:ext cx="7859486" cy="349952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47142" y="4467981"/>
          <a:ext cx="6513288" cy="182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658"/>
                <a:gridCol w="1698172"/>
                <a:gridCol w="1491343"/>
                <a:gridCol w="1513115"/>
              </a:tblGrid>
              <a:tr h="451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高市场竞争力</a:t>
                      </a:r>
                      <a:endParaRPr lang="en-GB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高市场竞争力</a:t>
                      </a:r>
                      <a:endParaRPr lang="en-GB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适度竞争力</a:t>
                      </a:r>
                      <a:endParaRPr lang="en-GB" b="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适度竞争力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低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低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57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低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55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适度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很少</a:t>
                      </a:r>
                      <a:endParaRPr lang="en-GB" b="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6267" y="4467981"/>
            <a:ext cx="1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整体薪酬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6267" y="5010629"/>
            <a:ext cx="1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基本工资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6266" y="5426704"/>
            <a:ext cx="1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短期激励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6265" y="5922610"/>
            <a:ext cx="1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长期激励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5239" y="172071"/>
            <a:ext cx="133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增长速度</a:t>
            </a:r>
            <a:endParaRPr lang="en-GB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0" y="2788286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41932"/>
            <a:ext cx="12191999" cy="663388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动薪酬</a:t>
            </a:r>
            <a:endParaRPr lang="en-GB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603619"/>
            <a:ext cx="948690" cy="1015663"/>
          </a:xfrm>
          <a:prstGeom prst="rect">
            <a:avLst/>
          </a:prstGeom>
          <a:solidFill>
            <a:srgbClr val="7AB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2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2152" y="4300266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0442" y="4300266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8430" y="4300266"/>
            <a:ext cx="2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浮动薪酬如何支撑业务目标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047104" y="2335037"/>
            <a:ext cx="1421776" cy="141732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hape 1631"/>
          <p:cNvSpPr/>
          <p:nvPr/>
        </p:nvSpPr>
        <p:spPr>
          <a:xfrm>
            <a:off x="1524790" y="2707431"/>
            <a:ext cx="593570" cy="67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5" h="21104" extrusionOk="0">
                <a:moveTo>
                  <a:pt x="3435" y="1785"/>
                </a:moveTo>
                <a:cubicBezTo>
                  <a:pt x="5398" y="544"/>
                  <a:pt x="7923" y="-201"/>
                  <a:pt x="10448" y="47"/>
                </a:cubicBezTo>
                <a:cubicBezTo>
                  <a:pt x="12692" y="296"/>
                  <a:pt x="14936" y="1537"/>
                  <a:pt x="16339" y="3275"/>
                </a:cubicBezTo>
                <a:cubicBezTo>
                  <a:pt x="18022" y="5013"/>
                  <a:pt x="18583" y="7247"/>
                  <a:pt x="18302" y="9233"/>
                </a:cubicBezTo>
                <a:cubicBezTo>
                  <a:pt x="18022" y="10971"/>
                  <a:pt x="17461" y="12461"/>
                  <a:pt x="16058" y="13702"/>
                </a:cubicBezTo>
                <a:cubicBezTo>
                  <a:pt x="16619" y="13702"/>
                  <a:pt x="17180" y="13951"/>
                  <a:pt x="17741" y="14447"/>
                </a:cubicBezTo>
                <a:cubicBezTo>
                  <a:pt x="20546" y="17923"/>
                  <a:pt x="20546" y="17923"/>
                  <a:pt x="20546" y="17923"/>
                </a:cubicBezTo>
                <a:cubicBezTo>
                  <a:pt x="21388" y="18668"/>
                  <a:pt x="21107" y="19909"/>
                  <a:pt x="20266" y="20654"/>
                </a:cubicBezTo>
                <a:cubicBezTo>
                  <a:pt x="20266" y="20654"/>
                  <a:pt x="20266" y="20654"/>
                  <a:pt x="20266" y="20654"/>
                </a:cubicBezTo>
                <a:cubicBezTo>
                  <a:pt x="19144" y="21399"/>
                  <a:pt x="17741" y="21151"/>
                  <a:pt x="17180" y="20406"/>
                </a:cubicBezTo>
                <a:cubicBezTo>
                  <a:pt x="14094" y="16930"/>
                  <a:pt x="14094" y="16930"/>
                  <a:pt x="14094" y="16930"/>
                </a:cubicBezTo>
                <a:cubicBezTo>
                  <a:pt x="13814" y="16433"/>
                  <a:pt x="13533" y="15937"/>
                  <a:pt x="13533" y="15440"/>
                </a:cubicBezTo>
                <a:cubicBezTo>
                  <a:pt x="11850" y="16185"/>
                  <a:pt x="9887" y="16682"/>
                  <a:pt x="8204" y="16433"/>
                </a:cubicBezTo>
                <a:cubicBezTo>
                  <a:pt x="5679" y="16185"/>
                  <a:pt x="3435" y="15192"/>
                  <a:pt x="2032" y="13206"/>
                </a:cubicBezTo>
                <a:cubicBezTo>
                  <a:pt x="349" y="11468"/>
                  <a:pt x="-212" y="9233"/>
                  <a:pt x="69" y="7247"/>
                </a:cubicBezTo>
                <a:cubicBezTo>
                  <a:pt x="349" y="5261"/>
                  <a:pt x="1471" y="3275"/>
                  <a:pt x="3435" y="1785"/>
                </a:cubicBezTo>
                <a:close/>
                <a:moveTo>
                  <a:pt x="5679" y="7992"/>
                </a:moveTo>
                <a:cubicBezTo>
                  <a:pt x="5679" y="9730"/>
                  <a:pt x="5679" y="9730"/>
                  <a:pt x="5679" y="9730"/>
                </a:cubicBezTo>
                <a:cubicBezTo>
                  <a:pt x="12972" y="9730"/>
                  <a:pt x="12972" y="9730"/>
                  <a:pt x="12972" y="9730"/>
                </a:cubicBezTo>
                <a:cubicBezTo>
                  <a:pt x="12972" y="7992"/>
                  <a:pt x="12972" y="7992"/>
                  <a:pt x="12972" y="7992"/>
                </a:cubicBezTo>
                <a:cubicBezTo>
                  <a:pt x="5679" y="7992"/>
                  <a:pt x="5679" y="7992"/>
                  <a:pt x="5679" y="7992"/>
                </a:cubicBezTo>
                <a:close/>
                <a:moveTo>
                  <a:pt x="4837" y="8737"/>
                </a:moveTo>
                <a:cubicBezTo>
                  <a:pt x="5959" y="6254"/>
                  <a:pt x="8484" y="5013"/>
                  <a:pt x="11850" y="4516"/>
                </a:cubicBezTo>
                <a:cubicBezTo>
                  <a:pt x="8484" y="2778"/>
                  <a:pt x="4276" y="5509"/>
                  <a:pt x="4837" y="8737"/>
                </a:cubicBezTo>
                <a:close/>
                <a:moveTo>
                  <a:pt x="9887" y="2778"/>
                </a:moveTo>
                <a:cubicBezTo>
                  <a:pt x="8484" y="2778"/>
                  <a:pt x="6801" y="3027"/>
                  <a:pt x="5398" y="4020"/>
                </a:cubicBezTo>
                <a:cubicBezTo>
                  <a:pt x="3996" y="5013"/>
                  <a:pt x="3435" y="6254"/>
                  <a:pt x="3154" y="7496"/>
                </a:cubicBezTo>
                <a:cubicBezTo>
                  <a:pt x="2874" y="8985"/>
                  <a:pt x="3435" y="10475"/>
                  <a:pt x="4276" y="11716"/>
                </a:cubicBezTo>
                <a:cubicBezTo>
                  <a:pt x="5398" y="12709"/>
                  <a:pt x="6801" y="13454"/>
                  <a:pt x="8484" y="13702"/>
                </a:cubicBezTo>
                <a:cubicBezTo>
                  <a:pt x="9887" y="13702"/>
                  <a:pt x="11570" y="13454"/>
                  <a:pt x="12972" y="12461"/>
                </a:cubicBezTo>
                <a:cubicBezTo>
                  <a:pt x="14375" y="11716"/>
                  <a:pt x="15217" y="10227"/>
                  <a:pt x="15217" y="8985"/>
                </a:cubicBezTo>
                <a:cubicBezTo>
                  <a:pt x="15497" y="7496"/>
                  <a:pt x="14936" y="6006"/>
                  <a:pt x="14094" y="5013"/>
                </a:cubicBezTo>
                <a:cubicBezTo>
                  <a:pt x="12972" y="3771"/>
                  <a:pt x="11570" y="3027"/>
                  <a:pt x="9887" y="27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45720" bIns="45720"/>
          <a:lstStyle/>
          <a:p>
            <a:pPr hangingPunct="0"/>
            <a:endParaRPr kern="0">
              <a:solidFill>
                <a:srgbClr val="000000"/>
              </a:solidFill>
              <a:sym typeface="Trebuchet MS" panose="020B060302020202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912224" y="2335037"/>
            <a:ext cx="1421776" cy="14173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868784" y="2335037"/>
            <a:ext cx="1421776" cy="1417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703424" y="2335037"/>
            <a:ext cx="1421776" cy="1417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hape 1608"/>
          <p:cNvSpPr/>
          <p:nvPr/>
        </p:nvSpPr>
        <p:spPr>
          <a:xfrm>
            <a:off x="7163902" y="2649295"/>
            <a:ext cx="852338" cy="788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16529"/>
                </a:moveTo>
                <a:cubicBezTo>
                  <a:pt x="1929" y="21600"/>
                  <a:pt x="1929" y="21600"/>
                  <a:pt x="1929" y="21600"/>
                </a:cubicBezTo>
                <a:cubicBezTo>
                  <a:pt x="8293" y="21600"/>
                  <a:pt x="8293" y="21600"/>
                  <a:pt x="8293" y="21600"/>
                </a:cubicBezTo>
                <a:cubicBezTo>
                  <a:pt x="9064" y="16529"/>
                  <a:pt x="9064" y="16529"/>
                  <a:pt x="9064" y="16529"/>
                </a:cubicBezTo>
                <a:cubicBezTo>
                  <a:pt x="10029" y="16529"/>
                  <a:pt x="10029" y="16529"/>
                  <a:pt x="10029" y="16529"/>
                </a:cubicBezTo>
                <a:cubicBezTo>
                  <a:pt x="10029" y="15214"/>
                  <a:pt x="10029" y="15214"/>
                  <a:pt x="10029" y="15214"/>
                </a:cubicBezTo>
                <a:cubicBezTo>
                  <a:pt x="5786" y="15214"/>
                  <a:pt x="5786" y="15214"/>
                  <a:pt x="5786" y="15214"/>
                </a:cubicBezTo>
                <a:cubicBezTo>
                  <a:pt x="5786" y="14838"/>
                  <a:pt x="5593" y="14650"/>
                  <a:pt x="5593" y="14275"/>
                </a:cubicBezTo>
                <a:cubicBezTo>
                  <a:pt x="7136" y="14650"/>
                  <a:pt x="8293" y="12960"/>
                  <a:pt x="9064" y="11833"/>
                </a:cubicBezTo>
                <a:cubicBezTo>
                  <a:pt x="7907" y="11833"/>
                  <a:pt x="6171" y="12209"/>
                  <a:pt x="5400" y="13148"/>
                </a:cubicBezTo>
                <a:cubicBezTo>
                  <a:pt x="5207" y="12960"/>
                  <a:pt x="5207" y="12772"/>
                  <a:pt x="5400" y="12584"/>
                </a:cubicBezTo>
                <a:cubicBezTo>
                  <a:pt x="5400" y="11645"/>
                  <a:pt x="5786" y="10706"/>
                  <a:pt x="6364" y="9955"/>
                </a:cubicBezTo>
                <a:cubicBezTo>
                  <a:pt x="6750" y="9955"/>
                  <a:pt x="7136" y="9955"/>
                  <a:pt x="7329" y="9955"/>
                </a:cubicBezTo>
                <a:cubicBezTo>
                  <a:pt x="8871" y="9955"/>
                  <a:pt x="10029" y="9391"/>
                  <a:pt x="10800" y="8264"/>
                </a:cubicBezTo>
                <a:cubicBezTo>
                  <a:pt x="11571" y="8452"/>
                  <a:pt x="11571" y="8452"/>
                  <a:pt x="11571" y="8452"/>
                </a:cubicBezTo>
                <a:cubicBezTo>
                  <a:pt x="11764" y="7701"/>
                  <a:pt x="11957" y="6950"/>
                  <a:pt x="12343" y="6198"/>
                </a:cubicBezTo>
                <a:cubicBezTo>
                  <a:pt x="11379" y="5635"/>
                  <a:pt x="11379" y="5635"/>
                  <a:pt x="11379" y="5635"/>
                </a:cubicBezTo>
                <a:cubicBezTo>
                  <a:pt x="11186" y="3757"/>
                  <a:pt x="9450" y="2254"/>
                  <a:pt x="7329" y="2254"/>
                </a:cubicBezTo>
                <a:cubicBezTo>
                  <a:pt x="5207" y="2254"/>
                  <a:pt x="3471" y="3944"/>
                  <a:pt x="3471" y="6010"/>
                </a:cubicBezTo>
                <a:cubicBezTo>
                  <a:pt x="3471" y="7513"/>
                  <a:pt x="4050" y="8640"/>
                  <a:pt x="5207" y="9391"/>
                </a:cubicBezTo>
                <a:cubicBezTo>
                  <a:pt x="4629" y="10143"/>
                  <a:pt x="4436" y="10894"/>
                  <a:pt x="4243" y="11833"/>
                </a:cubicBezTo>
                <a:cubicBezTo>
                  <a:pt x="3471" y="10706"/>
                  <a:pt x="1543" y="10143"/>
                  <a:pt x="386" y="10143"/>
                </a:cubicBezTo>
                <a:cubicBezTo>
                  <a:pt x="964" y="11457"/>
                  <a:pt x="2507" y="13148"/>
                  <a:pt x="4050" y="12772"/>
                </a:cubicBezTo>
                <a:cubicBezTo>
                  <a:pt x="4050" y="13523"/>
                  <a:pt x="4243" y="14463"/>
                  <a:pt x="4436" y="15214"/>
                </a:cubicBezTo>
                <a:cubicBezTo>
                  <a:pt x="0" y="15214"/>
                  <a:pt x="0" y="15214"/>
                  <a:pt x="0" y="15214"/>
                </a:cubicBezTo>
                <a:cubicBezTo>
                  <a:pt x="0" y="16529"/>
                  <a:pt x="0" y="16529"/>
                  <a:pt x="0" y="16529"/>
                </a:cubicBezTo>
                <a:cubicBezTo>
                  <a:pt x="1157" y="16529"/>
                  <a:pt x="1157" y="16529"/>
                  <a:pt x="1157" y="16529"/>
                </a:cubicBezTo>
                <a:close/>
                <a:moveTo>
                  <a:pt x="18707" y="3381"/>
                </a:moveTo>
                <a:cubicBezTo>
                  <a:pt x="16971" y="6386"/>
                  <a:pt x="16971" y="6386"/>
                  <a:pt x="16971" y="6386"/>
                </a:cubicBezTo>
                <a:cubicBezTo>
                  <a:pt x="16007" y="3193"/>
                  <a:pt x="16007" y="3193"/>
                  <a:pt x="16007" y="3193"/>
                </a:cubicBezTo>
                <a:cubicBezTo>
                  <a:pt x="15236" y="0"/>
                  <a:pt x="15236" y="0"/>
                  <a:pt x="15236" y="0"/>
                </a:cubicBezTo>
                <a:cubicBezTo>
                  <a:pt x="18129" y="1503"/>
                  <a:pt x="18129" y="1503"/>
                  <a:pt x="18129" y="1503"/>
                </a:cubicBezTo>
                <a:cubicBezTo>
                  <a:pt x="21600" y="376"/>
                  <a:pt x="21600" y="376"/>
                  <a:pt x="21600" y="376"/>
                </a:cubicBezTo>
                <a:cubicBezTo>
                  <a:pt x="21600" y="2817"/>
                  <a:pt x="21600" y="2817"/>
                  <a:pt x="21600" y="2817"/>
                </a:cubicBezTo>
                <a:cubicBezTo>
                  <a:pt x="18707" y="3381"/>
                  <a:pt x="18707" y="3381"/>
                  <a:pt x="18707" y="3381"/>
                </a:cubicBezTo>
                <a:close/>
                <a:moveTo>
                  <a:pt x="14271" y="7701"/>
                </a:moveTo>
                <a:cubicBezTo>
                  <a:pt x="14464" y="7137"/>
                  <a:pt x="15043" y="6574"/>
                  <a:pt x="15814" y="6386"/>
                </a:cubicBezTo>
                <a:cubicBezTo>
                  <a:pt x="15236" y="5259"/>
                  <a:pt x="15236" y="5259"/>
                  <a:pt x="15236" y="5259"/>
                </a:cubicBezTo>
                <a:cubicBezTo>
                  <a:pt x="14271" y="5635"/>
                  <a:pt x="13500" y="6198"/>
                  <a:pt x="13114" y="7137"/>
                </a:cubicBezTo>
                <a:cubicBezTo>
                  <a:pt x="14271" y="7701"/>
                  <a:pt x="14271" y="7701"/>
                  <a:pt x="14271" y="7701"/>
                </a:cubicBezTo>
                <a:close/>
                <a:moveTo>
                  <a:pt x="13693" y="10330"/>
                </a:moveTo>
                <a:cubicBezTo>
                  <a:pt x="12343" y="10143"/>
                  <a:pt x="12343" y="10143"/>
                  <a:pt x="12343" y="10143"/>
                </a:cubicBezTo>
                <a:cubicBezTo>
                  <a:pt x="12343" y="9579"/>
                  <a:pt x="12536" y="9016"/>
                  <a:pt x="12536" y="8452"/>
                </a:cubicBezTo>
                <a:cubicBezTo>
                  <a:pt x="13886" y="8828"/>
                  <a:pt x="13886" y="8828"/>
                  <a:pt x="13886" y="8828"/>
                </a:cubicBezTo>
                <a:cubicBezTo>
                  <a:pt x="13693" y="9391"/>
                  <a:pt x="13693" y="9767"/>
                  <a:pt x="13693" y="10330"/>
                </a:cubicBezTo>
                <a:close/>
                <a:moveTo>
                  <a:pt x="12343" y="3005"/>
                </a:moveTo>
                <a:cubicBezTo>
                  <a:pt x="11571" y="2066"/>
                  <a:pt x="11571" y="2066"/>
                  <a:pt x="11571" y="2066"/>
                </a:cubicBezTo>
                <a:cubicBezTo>
                  <a:pt x="12343" y="1503"/>
                  <a:pt x="13114" y="939"/>
                  <a:pt x="14079" y="751"/>
                </a:cubicBezTo>
                <a:cubicBezTo>
                  <a:pt x="14464" y="1878"/>
                  <a:pt x="14464" y="1878"/>
                  <a:pt x="14464" y="1878"/>
                </a:cubicBezTo>
                <a:cubicBezTo>
                  <a:pt x="13693" y="2066"/>
                  <a:pt x="12921" y="2630"/>
                  <a:pt x="12343" y="3005"/>
                </a:cubicBezTo>
                <a:close/>
                <a:moveTo>
                  <a:pt x="13114" y="5447"/>
                </a:moveTo>
                <a:cubicBezTo>
                  <a:pt x="12343" y="4508"/>
                  <a:pt x="12343" y="4508"/>
                  <a:pt x="12343" y="4508"/>
                </a:cubicBezTo>
                <a:cubicBezTo>
                  <a:pt x="12921" y="3757"/>
                  <a:pt x="13886" y="3381"/>
                  <a:pt x="14657" y="3005"/>
                </a:cubicBezTo>
                <a:cubicBezTo>
                  <a:pt x="15043" y="4132"/>
                  <a:pt x="15043" y="4132"/>
                  <a:pt x="15043" y="4132"/>
                </a:cubicBezTo>
                <a:cubicBezTo>
                  <a:pt x="14464" y="4508"/>
                  <a:pt x="13693" y="4883"/>
                  <a:pt x="13114" y="5447"/>
                </a:cubicBezTo>
                <a:close/>
                <a:moveTo>
                  <a:pt x="11379" y="10330"/>
                </a:moveTo>
                <a:cubicBezTo>
                  <a:pt x="10029" y="10330"/>
                  <a:pt x="10029" y="10330"/>
                  <a:pt x="10029" y="10330"/>
                </a:cubicBezTo>
                <a:cubicBezTo>
                  <a:pt x="10029" y="10143"/>
                  <a:pt x="10029" y="10143"/>
                  <a:pt x="10029" y="10143"/>
                </a:cubicBezTo>
                <a:cubicBezTo>
                  <a:pt x="10029" y="10143"/>
                  <a:pt x="10029" y="10143"/>
                  <a:pt x="10029" y="10143"/>
                </a:cubicBezTo>
                <a:cubicBezTo>
                  <a:pt x="10029" y="10143"/>
                  <a:pt x="10029" y="10143"/>
                  <a:pt x="10029" y="10143"/>
                </a:cubicBezTo>
                <a:cubicBezTo>
                  <a:pt x="10029" y="10143"/>
                  <a:pt x="10029" y="10143"/>
                  <a:pt x="10029" y="10143"/>
                </a:cubicBezTo>
                <a:cubicBezTo>
                  <a:pt x="10029" y="9955"/>
                  <a:pt x="10029" y="9955"/>
                  <a:pt x="10029" y="9955"/>
                </a:cubicBezTo>
                <a:cubicBezTo>
                  <a:pt x="10029" y="9955"/>
                  <a:pt x="10029" y="9955"/>
                  <a:pt x="10029" y="9955"/>
                </a:cubicBezTo>
                <a:cubicBezTo>
                  <a:pt x="10029" y="9955"/>
                  <a:pt x="10029" y="9955"/>
                  <a:pt x="10029" y="9955"/>
                </a:cubicBezTo>
                <a:cubicBezTo>
                  <a:pt x="10029" y="9767"/>
                  <a:pt x="10029" y="9767"/>
                  <a:pt x="10029" y="9767"/>
                </a:cubicBezTo>
                <a:cubicBezTo>
                  <a:pt x="10029" y="9767"/>
                  <a:pt x="10029" y="9767"/>
                  <a:pt x="10029" y="9767"/>
                </a:cubicBezTo>
                <a:cubicBezTo>
                  <a:pt x="10029" y="9767"/>
                  <a:pt x="10029" y="9767"/>
                  <a:pt x="10029" y="9767"/>
                </a:cubicBezTo>
                <a:cubicBezTo>
                  <a:pt x="10029" y="9767"/>
                  <a:pt x="10029" y="9767"/>
                  <a:pt x="10029" y="9767"/>
                </a:cubicBezTo>
                <a:cubicBezTo>
                  <a:pt x="10029" y="9579"/>
                  <a:pt x="10029" y="9579"/>
                  <a:pt x="10029" y="9579"/>
                </a:cubicBezTo>
                <a:cubicBezTo>
                  <a:pt x="10029" y="9579"/>
                  <a:pt x="10029" y="9579"/>
                  <a:pt x="10029" y="9579"/>
                </a:cubicBezTo>
                <a:cubicBezTo>
                  <a:pt x="10029" y="9579"/>
                  <a:pt x="10029" y="9579"/>
                  <a:pt x="10029" y="9579"/>
                </a:cubicBezTo>
                <a:cubicBezTo>
                  <a:pt x="10029" y="9579"/>
                  <a:pt x="10029" y="9579"/>
                  <a:pt x="10029" y="9579"/>
                </a:cubicBezTo>
                <a:cubicBezTo>
                  <a:pt x="11379" y="9579"/>
                  <a:pt x="11379" y="9579"/>
                  <a:pt x="11379" y="9579"/>
                </a:cubicBezTo>
                <a:cubicBezTo>
                  <a:pt x="11379" y="9579"/>
                  <a:pt x="11379" y="9579"/>
                  <a:pt x="11379" y="9579"/>
                </a:cubicBezTo>
                <a:cubicBezTo>
                  <a:pt x="11379" y="9767"/>
                  <a:pt x="11379" y="9767"/>
                  <a:pt x="11379" y="9767"/>
                </a:cubicBezTo>
                <a:cubicBezTo>
                  <a:pt x="11379" y="9767"/>
                  <a:pt x="11379" y="9767"/>
                  <a:pt x="11379" y="9767"/>
                </a:cubicBezTo>
                <a:cubicBezTo>
                  <a:pt x="11379" y="9767"/>
                  <a:pt x="11379" y="9767"/>
                  <a:pt x="11379" y="9767"/>
                </a:cubicBezTo>
                <a:cubicBezTo>
                  <a:pt x="11379" y="9767"/>
                  <a:pt x="11379" y="9767"/>
                  <a:pt x="11379" y="9767"/>
                </a:cubicBezTo>
                <a:cubicBezTo>
                  <a:pt x="11379" y="9955"/>
                  <a:pt x="11379" y="9955"/>
                  <a:pt x="11379" y="9955"/>
                </a:cubicBezTo>
                <a:cubicBezTo>
                  <a:pt x="11379" y="9955"/>
                  <a:pt x="11379" y="9955"/>
                  <a:pt x="11379" y="9955"/>
                </a:cubicBezTo>
                <a:cubicBezTo>
                  <a:pt x="11379" y="9955"/>
                  <a:pt x="11379" y="9955"/>
                  <a:pt x="11379" y="9955"/>
                </a:cubicBezTo>
                <a:cubicBezTo>
                  <a:pt x="11379" y="9955"/>
                  <a:pt x="11379" y="9955"/>
                  <a:pt x="11379" y="9955"/>
                </a:cubicBezTo>
                <a:cubicBezTo>
                  <a:pt x="11379" y="10143"/>
                  <a:pt x="11379" y="10143"/>
                  <a:pt x="11379" y="10143"/>
                </a:cubicBezTo>
                <a:cubicBezTo>
                  <a:pt x="11379" y="10143"/>
                  <a:pt x="11379" y="10143"/>
                  <a:pt x="11379" y="10143"/>
                </a:cubicBezTo>
                <a:cubicBezTo>
                  <a:pt x="11379" y="10143"/>
                  <a:pt x="11379" y="10143"/>
                  <a:pt x="11379" y="10143"/>
                </a:cubicBezTo>
                <a:cubicBezTo>
                  <a:pt x="11379" y="10143"/>
                  <a:pt x="11379" y="10143"/>
                  <a:pt x="11379" y="10143"/>
                </a:cubicBezTo>
                <a:cubicBezTo>
                  <a:pt x="11379" y="10330"/>
                  <a:pt x="11379" y="10330"/>
                  <a:pt x="11379" y="10330"/>
                </a:cubicBezTo>
                <a:cubicBezTo>
                  <a:pt x="11379" y="10330"/>
                  <a:pt x="11379" y="10330"/>
                  <a:pt x="11379" y="10330"/>
                </a:cubicBezTo>
                <a:close/>
                <a:moveTo>
                  <a:pt x="9064" y="4883"/>
                </a:moveTo>
                <a:cubicBezTo>
                  <a:pt x="7907" y="5071"/>
                  <a:pt x="7907" y="5071"/>
                  <a:pt x="7907" y="5071"/>
                </a:cubicBezTo>
                <a:cubicBezTo>
                  <a:pt x="7907" y="4883"/>
                  <a:pt x="7907" y="4883"/>
                  <a:pt x="7907" y="4883"/>
                </a:cubicBezTo>
                <a:cubicBezTo>
                  <a:pt x="7714" y="4696"/>
                  <a:pt x="7136" y="4508"/>
                  <a:pt x="6943" y="4883"/>
                </a:cubicBezTo>
                <a:cubicBezTo>
                  <a:pt x="6943" y="4883"/>
                  <a:pt x="6943" y="4883"/>
                  <a:pt x="6943" y="5071"/>
                </a:cubicBezTo>
                <a:cubicBezTo>
                  <a:pt x="6943" y="5071"/>
                  <a:pt x="6943" y="5071"/>
                  <a:pt x="6943" y="5259"/>
                </a:cubicBezTo>
                <a:cubicBezTo>
                  <a:pt x="6943" y="5259"/>
                  <a:pt x="7136" y="5259"/>
                  <a:pt x="7136" y="5259"/>
                </a:cubicBezTo>
                <a:cubicBezTo>
                  <a:pt x="7521" y="5447"/>
                  <a:pt x="7521" y="5447"/>
                  <a:pt x="7521" y="5447"/>
                </a:cubicBezTo>
                <a:cubicBezTo>
                  <a:pt x="8100" y="5635"/>
                  <a:pt x="8486" y="5823"/>
                  <a:pt x="8679" y="6010"/>
                </a:cubicBezTo>
                <a:cubicBezTo>
                  <a:pt x="9064" y="6198"/>
                  <a:pt x="9064" y="6386"/>
                  <a:pt x="9064" y="6762"/>
                </a:cubicBezTo>
                <a:cubicBezTo>
                  <a:pt x="9064" y="6950"/>
                  <a:pt x="9064" y="7137"/>
                  <a:pt x="9064" y="7325"/>
                </a:cubicBezTo>
                <a:cubicBezTo>
                  <a:pt x="8871" y="7513"/>
                  <a:pt x="8871" y="7701"/>
                  <a:pt x="8679" y="7701"/>
                </a:cubicBezTo>
                <a:cubicBezTo>
                  <a:pt x="8486" y="7889"/>
                  <a:pt x="8293" y="7889"/>
                  <a:pt x="8100" y="7889"/>
                </a:cubicBezTo>
                <a:cubicBezTo>
                  <a:pt x="8100" y="8077"/>
                  <a:pt x="7907" y="8077"/>
                  <a:pt x="7521" y="8077"/>
                </a:cubicBezTo>
                <a:cubicBezTo>
                  <a:pt x="7521" y="8640"/>
                  <a:pt x="7521" y="8640"/>
                  <a:pt x="7521" y="8640"/>
                </a:cubicBezTo>
                <a:cubicBezTo>
                  <a:pt x="7136" y="8640"/>
                  <a:pt x="7136" y="8640"/>
                  <a:pt x="7136" y="8640"/>
                </a:cubicBezTo>
                <a:cubicBezTo>
                  <a:pt x="7136" y="8077"/>
                  <a:pt x="7136" y="8077"/>
                  <a:pt x="7136" y="8077"/>
                </a:cubicBezTo>
                <a:cubicBezTo>
                  <a:pt x="6943" y="8077"/>
                  <a:pt x="6750" y="7889"/>
                  <a:pt x="6557" y="7889"/>
                </a:cubicBezTo>
                <a:cubicBezTo>
                  <a:pt x="6364" y="7889"/>
                  <a:pt x="6171" y="7701"/>
                  <a:pt x="6171" y="7701"/>
                </a:cubicBezTo>
                <a:cubicBezTo>
                  <a:pt x="5979" y="7513"/>
                  <a:pt x="5786" y="7513"/>
                  <a:pt x="5786" y="7325"/>
                </a:cubicBezTo>
                <a:cubicBezTo>
                  <a:pt x="5786" y="7137"/>
                  <a:pt x="5786" y="6950"/>
                  <a:pt x="5593" y="6762"/>
                </a:cubicBezTo>
                <a:cubicBezTo>
                  <a:pt x="6750" y="6762"/>
                  <a:pt x="6750" y="6762"/>
                  <a:pt x="6750" y="6762"/>
                </a:cubicBezTo>
                <a:cubicBezTo>
                  <a:pt x="6750" y="6950"/>
                  <a:pt x="6943" y="6950"/>
                  <a:pt x="6943" y="7137"/>
                </a:cubicBezTo>
                <a:cubicBezTo>
                  <a:pt x="7136" y="7325"/>
                  <a:pt x="7714" y="7513"/>
                  <a:pt x="7907" y="7137"/>
                </a:cubicBezTo>
                <a:cubicBezTo>
                  <a:pt x="8100" y="7137"/>
                  <a:pt x="8100" y="6950"/>
                  <a:pt x="8100" y="6950"/>
                </a:cubicBezTo>
                <a:cubicBezTo>
                  <a:pt x="8100" y="6762"/>
                  <a:pt x="8100" y="6762"/>
                  <a:pt x="7907" y="6574"/>
                </a:cubicBezTo>
                <a:cubicBezTo>
                  <a:pt x="7907" y="6574"/>
                  <a:pt x="7714" y="6574"/>
                  <a:pt x="7521" y="6386"/>
                </a:cubicBezTo>
                <a:cubicBezTo>
                  <a:pt x="7136" y="6386"/>
                  <a:pt x="7136" y="6386"/>
                  <a:pt x="7136" y="6386"/>
                </a:cubicBezTo>
                <a:cubicBezTo>
                  <a:pt x="6750" y="6198"/>
                  <a:pt x="6557" y="6198"/>
                  <a:pt x="6364" y="6010"/>
                </a:cubicBezTo>
                <a:cubicBezTo>
                  <a:pt x="6171" y="6010"/>
                  <a:pt x="6171" y="5823"/>
                  <a:pt x="5979" y="5635"/>
                </a:cubicBezTo>
                <a:cubicBezTo>
                  <a:pt x="5786" y="5635"/>
                  <a:pt x="5786" y="5447"/>
                  <a:pt x="5786" y="5071"/>
                </a:cubicBezTo>
                <a:cubicBezTo>
                  <a:pt x="5786" y="4883"/>
                  <a:pt x="5979" y="4508"/>
                  <a:pt x="6171" y="4320"/>
                </a:cubicBezTo>
                <a:cubicBezTo>
                  <a:pt x="6364" y="4132"/>
                  <a:pt x="6750" y="3944"/>
                  <a:pt x="7136" y="3944"/>
                </a:cubicBezTo>
                <a:cubicBezTo>
                  <a:pt x="7136" y="3757"/>
                  <a:pt x="7136" y="3757"/>
                  <a:pt x="7136" y="3757"/>
                </a:cubicBezTo>
                <a:cubicBezTo>
                  <a:pt x="7521" y="3757"/>
                  <a:pt x="7521" y="3757"/>
                  <a:pt x="7521" y="3757"/>
                </a:cubicBezTo>
                <a:cubicBezTo>
                  <a:pt x="7521" y="3944"/>
                  <a:pt x="7521" y="3944"/>
                  <a:pt x="7521" y="3944"/>
                </a:cubicBezTo>
                <a:cubicBezTo>
                  <a:pt x="8100" y="3944"/>
                  <a:pt x="8293" y="4132"/>
                  <a:pt x="8486" y="4320"/>
                </a:cubicBezTo>
                <a:cubicBezTo>
                  <a:pt x="8871" y="4320"/>
                  <a:pt x="8871" y="4696"/>
                  <a:pt x="9064" y="4883"/>
                </a:cubicBezTo>
                <a:close/>
                <a:moveTo>
                  <a:pt x="7329" y="3381"/>
                </a:moveTo>
                <a:cubicBezTo>
                  <a:pt x="9064" y="3381"/>
                  <a:pt x="10221" y="4508"/>
                  <a:pt x="10221" y="6010"/>
                </a:cubicBezTo>
                <a:cubicBezTo>
                  <a:pt x="10221" y="7701"/>
                  <a:pt x="9064" y="8828"/>
                  <a:pt x="7329" y="8828"/>
                </a:cubicBezTo>
                <a:cubicBezTo>
                  <a:pt x="5786" y="8828"/>
                  <a:pt x="4629" y="7701"/>
                  <a:pt x="4629" y="6010"/>
                </a:cubicBezTo>
                <a:cubicBezTo>
                  <a:pt x="4629" y="4508"/>
                  <a:pt x="5786" y="3381"/>
                  <a:pt x="7329" y="338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45720" bIns="45720"/>
          <a:lstStyle/>
          <a:p>
            <a:pPr hangingPunct="0"/>
            <a:endParaRPr kern="0">
              <a:solidFill>
                <a:srgbClr val="000000"/>
              </a:solidFill>
              <a:sym typeface="Trebuchet MS" panose="020B0603020202020204"/>
            </a:endParaRPr>
          </a:p>
        </p:txBody>
      </p:sp>
      <p:sp>
        <p:nvSpPr>
          <p:cNvPr id="19" name="Shape 1607"/>
          <p:cNvSpPr/>
          <p:nvPr/>
        </p:nvSpPr>
        <p:spPr>
          <a:xfrm>
            <a:off x="10095541" y="2707431"/>
            <a:ext cx="663899" cy="672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73" y="1745"/>
                </a:moveTo>
                <a:cubicBezTo>
                  <a:pt x="12873" y="1964"/>
                  <a:pt x="13091" y="1964"/>
                  <a:pt x="13091" y="1964"/>
                </a:cubicBezTo>
                <a:cubicBezTo>
                  <a:pt x="14400" y="436"/>
                  <a:pt x="14400" y="436"/>
                  <a:pt x="14400" y="436"/>
                </a:cubicBezTo>
                <a:cubicBezTo>
                  <a:pt x="17673" y="2182"/>
                  <a:pt x="17673" y="2182"/>
                  <a:pt x="17673" y="2182"/>
                </a:cubicBezTo>
                <a:cubicBezTo>
                  <a:pt x="17018" y="4145"/>
                  <a:pt x="17018" y="4145"/>
                  <a:pt x="17018" y="4145"/>
                </a:cubicBezTo>
                <a:cubicBezTo>
                  <a:pt x="17018" y="4145"/>
                  <a:pt x="17236" y="4145"/>
                  <a:pt x="17236" y="4364"/>
                </a:cubicBezTo>
                <a:cubicBezTo>
                  <a:pt x="19200" y="3709"/>
                  <a:pt x="19200" y="3709"/>
                  <a:pt x="19200" y="3709"/>
                </a:cubicBezTo>
                <a:cubicBezTo>
                  <a:pt x="20945" y="6764"/>
                  <a:pt x="20945" y="6764"/>
                  <a:pt x="20945" y="6764"/>
                </a:cubicBezTo>
                <a:cubicBezTo>
                  <a:pt x="19636" y="8073"/>
                  <a:pt x="19636" y="8073"/>
                  <a:pt x="19636" y="8073"/>
                </a:cubicBezTo>
                <a:cubicBezTo>
                  <a:pt x="19636" y="8291"/>
                  <a:pt x="19636" y="8291"/>
                  <a:pt x="19636" y="8291"/>
                </a:cubicBezTo>
                <a:cubicBezTo>
                  <a:pt x="21600" y="8727"/>
                  <a:pt x="21600" y="8727"/>
                  <a:pt x="21600" y="8727"/>
                </a:cubicBezTo>
                <a:cubicBezTo>
                  <a:pt x="21600" y="12436"/>
                  <a:pt x="21600" y="12436"/>
                  <a:pt x="21600" y="12436"/>
                </a:cubicBezTo>
                <a:cubicBezTo>
                  <a:pt x="19855" y="12873"/>
                  <a:pt x="19855" y="12873"/>
                  <a:pt x="19855" y="12873"/>
                </a:cubicBezTo>
                <a:cubicBezTo>
                  <a:pt x="19855" y="12873"/>
                  <a:pt x="19636" y="13091"/>
                  <a:pt x="19636" y="13091"/>
                </a:cubicBezTo>
                <a:cubicBezTo>
                  <a:pt x="21164" y="14618"/>
                  <a:pt x="21164" y="14618"/>
                  <a:pt x="21164" y="14618"/>
                </a:cubicBezTo>
                <a:cubicBezTo>
                  <a:pt x="19418" y="17673"/>
                  <a:pt x="19418" y="17673"/>
                  <a:pt x="19418" y="17673"/>
                </a:cubicBezTo>
                <a:cubicBezTo>
                  <a:pt x="17455" y="17018"/>
                  <a:pt x="17455" y="17018"/>
                  <a:pt x="17455" y="17018"/>
                </a:cubicBezTo>
                <a:cubicBezTo>
                  <a:pt x="17455" y="17236"/>
                  <a:pt x="17455" y="17236"/>
                  <a:pt x="17455" y="17236"/>
                </a:cubicBezTo>
                <a:cubicBezTo>
                  <a:pt x="17891" y="19200"/>
                  <a:pt x="17891" y="19200"/>
                  <a:pt x="17891" y="19200"/>
                </a:cubicBezTo>
                <a:cubicBezTo>
                  <a:pt x="14836" y="21164"/>
                  <a:pt x="14836" y="21164"/>
                  <a:pt x="14836" y="21164"/>
                </a:cubicBezTo>
                <a:cubicBezTo>
                  <a:pt x="13527" y="19636"/>
                  <a:pt x="13527" y="19636"/>
                  <a:pt x="13527" y="19636"/>
                </a:cubicBezTo>
                <a:cubicBezTo>
                  <a:pt x="13527" y="19636"/>
                  <a:pt x="13309" y="19636"/>
                  <a:pt x="13309" y="19636"/>
                </a:cubicBezTo>
                <a:cubicBezTo>
                  <a:pt x="12873" y="21600"/>
                  <a:pt x="12873" y="21600"/>
                  <a:pt x="12873" y="21600"/>
                </a:cubicBezTo>
                <a:cubicBezTo>
                  <a:pt x="9164" y="21600"/>
                  <a:pt x="9164" y="21600"/>
                  <a:pt x="9164" y="21600"/>
                </a:cubicBezTo>
                <a:cubicBezTo>
                  <a:pt x="8727" y="19855"/>
                  <a:pt x="8727" y="19855"/>
                  <a:pt x="8727" y="19855"/>
                </a:cubicBezTo>
                <a:cubicBezTo>
                  <a:pt x="8727" y="19855"/>
                  <a:pt x="8509" y="19855"/>
                  <a:pt x="8509" y="19855"/>
                </a:cubicBezTo>
                <a:cubicBezTo>
                  <a:pt x="7200" y="21164"/>
                  <a:pt x="7200" y="21164"/>
                  <a:pt x="7200" y="21164"/>
                </a:cubicBezTo>
                <a:cubicBezTo>
                  <a:pt x="3927" y="19418"/>
                  <a:pt x="3927" y="19418"/>
                  <a:pt x="3927" y="19418"/>
                </a:cubicBezTo>
                <a:cubicBezTo>
                  <a:pt x="4582" y="17673"/>
                  <a:pt x="4582" y="17673"/>
                  <a:pt x="4582" y="17673"/>
                </a:cubicBezTo>
                <a:cubicBezTo>
                  <a:pt x="4364" y="17455"/>
                  <a:pt x="4364" y="17455"/>
                  <a:pt x="4364" y="17455"/>
                </a:cubicBezTo>
                <a:cubicBezTo>
                  <a:pt x="2400" y="18109"/>
                  <a:pt x="2400" y="18109"/>
                  <a:pt x="2400" y="18109"/>
                </a:cubicBezTo>
                <a:cubicBezTo>
                  <a:pt x="655" y="14836"/>
                  <a:pt x="655" y="14836"/>
                  <a:pt x="655" y="14836"/>
                </a:cubicBezTo>
                <a:cubicBezTo>
                  <a:pt x="1964" y="13527"/>
                  <a:pt x="1964" y="13527"/>
                  <a:pt x="1964" y="13527"/>
                </a:cubicBezTo>
                <a:cubicBezTo>
                  <a:pt x="1964" y="13527"/>
                  <a:pt x="1964" y="13309"/>
                  <a:pt x="1964" y="13309"/>
                </a:cubicBezTo>
                <a:cubicBezTo>
                  <a:pt x="0" y="12873"/>
                  <a:pt x="0" y="12873"/>
                  <a:pt x="0" y="12873"/>
                </a:cubicBezTo>
                <a:cubicBezTo>
                  <a:pt x="0" y="9164"/>
                  <a:pt x="0" y="9164"/>
                  <a:pt x="0" y="9164"/>
                </a:cubicBezTo>
                <a:cubicBezTo>
                  <a:pt x="1745" y="8727"/>
                  <a:pt x="1745" y="8727"/>
                  <a:pt x="1745" y="8727"/>
                </a:cubicBezTo>
                <a:cubicBezTo>
                  <a:pt x="1745" y="8727"/>
                  <a:pt x="1745" y="8509"/>
                  <a:pt x="1964" y="8509"/>
                </a:cubicBezTo>
                <a:cubicBezTo>
                  <a:pt x="436" y="7200"/>
                  <a:pt x="436" y="7200"/>
                  <a:pt x="436" y="7200"/>
                </a:cubicBezTo>
                <a:cubicBezTo>
                  <a:pt x="2182" y="3927"/>
                  <a:pt x="2182" y="3927"/>
                  <a:pt x="2182" y="3927"/>
                </a:cubicBezTo>
                <a:cubicBezTo>
                  <a:pt x="3927" y="4582"/>
                  <a:pt x="3927" y="4582"/>
                  <a:pt x="3927" y="4582"/>
                </a:cubicBezTo>
                <a:cubicBezTo>
                  <a:pt x="4145" y="4582"/>
                  <a:pt x="4145" y="4364"/>
                  <a:pt x="4145" y="4364"/>
                </a:cubicBezTo>
                <a:cubicBezTo>
                  <a:pt x="3709" y="2400"/>
                  <a:pt x="3709" y="2400"/>
                  <a:pt x="3709" y="2400"/>
                </a:cubicBezTo>
                <a:cubicBezTo>
                  <a:pt x="6764" y="655"/>
                  <a:pt x="6764" y="655"/>
                  <a:pt x="6764" y="655"/>
                </a:cubicBezTo>
                <a:cubicBezTo>
                  <a:pt x="8073" y="1964"/>
                  <a:pt x="8073" y="1964"/>
                  <a:pt x="8073" y="1964"/>
                </a:cubicBezTo>
                <a:cubicBezTo>
                  <a:pt x="8073" y="1964"/>
                  <a:pt x="8291" y="1964"/>
                  <a:pt x="8291" y="1964"/>
                </a:cubicBezTo>
                <a:cubicBezTo>
                  <a:pt x="8727" y="0"/>
                  <a:pt x="8727" y="0"/>
                  <a:pt x="8727" y="0"/>
                </a:cubicBezTo>
                <a:cubicBezTo>
                  <a:pt x="12436" y="0"/>
                  <a:pt x="12436" y="0"/>
                  <a:pt x="12436" y="0"/>
                </a:cubicBezTo>
                <a:cubicBezTo>
                  <a:pt x="12873" y="1745"/>
                  <a:pt x="12873" y="1745"/>
                  <a:pt x="12873" y="1745"/>
                </a:cubicBezTo>
                <a:close/>
                <a:moveTo>
                  <a:pt x="7855" y="12655"/>
                </a:moveTo>
                <a:cubicBezTo>
                  <a:pt x="8073" y="11345"/>
                  <a:pt x="8073" y="11345"/>
                  <a:pt x="8073" y="11345"/>
                </a:cubicBezTo>
                <a:cubicBezTo>
                  <a:pt x="9818" y="10255"/>
                  <a:pt x="9818" y="10255"/>
                  <a:pt x="9818" y="10255"/>
                </a:cubicBezTo>
                <a:cubicBezTo>
                  <a:pt x="12218" y="10255"/>
                  <a:pt x="12218" y="10255"/>
                  <a:pt x="12218" y="10255"/>
                </a:cubicBezTo>
                <a:cubicBezTo>
                  <a:pt x="12655" y="12000"/>
                  <a:pt x="12655" y="12000"/>
                  <a:pt x="12655" y="12000"/>
                </a:cubicBezTo>
                <a:cubicBezTo>
                  <a:pt x="13964" y="12000"/>
                  <a:pt x="13964" y="12000"/>
                  <a:pt x="13964" y="12000"/>
                </a:cubicBezTo>
                <a:cubicBezTo>
                  <a:pt x="13964" y="12218"/>
                  <a:pt x="13964" y="12218"/>
                  <a:pt x="13964" y="12218"/>
                </a:cubicBezTo>
                <a:cubicBezTo>
                  <a:pt x="12218" y="12655"/>
                  <a:pt x="12218" y="12655"/>
                  <a:pt x="12218" y="12655"/>
                </a:cubicBezTo>
                <a:cubicBezTo>
                  <a:pt x="11782" y="11782"/>
                  <a:pt x="11782" y="11782"/>
                  <a:pt x="11782" y="11782"/>
                </a:cubicBezTo>
                <a:cubicBezTo>
                  <a:pt x="11345" y="13527"/>
                  <a:pt x="11345" y="13527"/>
                  <a:pt x="11345" y="13527"/>
                </a:cubicBezTo>
                <a:cubicBezTo>
                  <a:pt x="12655" y="15055"/>
                  <a:pt x="12655" y="15055"/>
                  <a:pt x="12655" y="15055"/>
                </a:cubicBezTo>
                <a:cubicBezTo>
                  <a:pt x="12655" y="17236"/>
                  <a:pt x="12655" y="17236"/>
                  <a:pt x="12655" y="17236"/>
                </a:cubicBezTo>
                <a:cubicBezTo>
                  <a:pt x="13745" y="16800"/>
                  <a:pt x="14618" y="16145"/>
                  <a:pt x="15491" y="15491"/>
                </a:cubicBezTo>
                <a:cubicBezTo>
                  <a:pt x="16582" y="14400"/>
                  <a:pt x="17455" y="12655"/>
                  <a:pt x="17455" y="10909"/>
                </a:cubicBezTo>
                <a:cubicBezTo>
                  <a:pt x="17455" y="8945"/>
                  <a:pt x="16582" y="7418"/>
                  <a:pt x="15491" y="6109"/>
                </a:cubicBezTo>
                <a:cubicBezTo>
                  <a:pt x="14182" y="5018"/>
                  <a:pt x="12655" y="4145"/>
                  <a:pt x="10691" y="4145"/>
                </a:cubicBezTo>
                <a:cubicBezTo>
                  <a:pt x="8945" y="4145"/>
                  <a:pt x="7418" y="5018"/>
                  <a:pt x="6109" y="6109"/>
                </a:cubicBezTo>
                <a:cubicBezTo>
                  <a:pt x="5018" y="7418"/>
                  <a:pt x="4145" y="8945"/>
                  <a:pt x="4145" y="10909"/>
                </a:cubicBezTo>
                <a:cubicBezTo>
                  <a:pt x="4145" y="12655"/>
                  <a:pt x="5018" y="14400"/>
                  <a:pt x="6109" y="15491"/>
                </a:cubicBezTo>
                <a:cubicBezTo>
                  <a:pt x="7418" y="16582"/>
                  <a:pt x="8945" y="17455"/>
                  <a:pt x="10691" y="17455"/>
                </a:cubicBezTo>
                <a:cubicBezTo>
                  <a:pt x="11345" y="17455"/>
                  <a:pt x="11782" y="17455"/>
                  <a:pt x="12000" y="17236"/>
                </a:cubicBezTo>
                <a:cubicBezTo>
                  <a:pt x="11564" y="15273"/>
                  <a:pt x="11564" y="15273"/>
                  <a:pt x="11564" y="15273"/>
                </a:cubicBezTo>
                <a:cubicBezTo>
                  <a:pt x="10473" y="14400"/>
                  <a:pt x="10473" y="14400"/>
                  <a:pt x="10473" y="14400"/>
                </a:cubicBezTo>
                <a:cubicBezTo>
                  <a:pt x="10255" y="15055"/>
                  <a:pt x="9818" y="15927"/>
                  <a:pt x="9818" y="15927"/>
                </a:cubicBezTo>
                <a:cubicBezTo>
                  <a:pt x="7636" y="16364"/>
                  <a:pt x="7636" y="16364"/>
                  <a:pt x="7636" y="16364"/>
                </a:cubicBezTo>
                <a:cubicBezTo>
                  <a:pt x="7636" y="15927"/>
                  <a:pt x="7636" y="15927"/>
                  <a:pt x="7636" y="15927"/>
                </a:cubicBezTo>
                <a:cubicBezTo>
                  <a:pt x="9164" y="15491"/>
                  <a:pt x="9164" y="15491"/>
                  <a:pt x="9164" y="15491"/>
                </a:cubicBezTo>
                <a:cubicBezTo>
                  <a:pt x="9600" y="13309"/>
                  <a:pt x="9600" y="13309"/>
                  <a:pt x="9600" y="13309"/>
                </a:cubicBezTo>
                <a:cubicBezTo>
                  <a:pt x="9818" y="11345"/>
                  <a:pt x="9818" y="11345"/>
                  <a:pt x="9818" y="11345"/>
                </a:cubicBezTo>
                <a:cubicBezTo>
                  <a:pt x="8945" y="11782"/>
                  <a:pt x="8945" y="11782"/>
                  <a:pt x="8945" y="11782"/>
                </a:cubicBezTo>
                <a:cubicBezTo>
                  <a:pt x="8291" y="12873"/>
                  <a:pt x="8291" y="12873"/>
                  <a:pt x="8291" y="12873"/>
                </a:cubicBezTo>
                <a:cubicBezTo>
                  <a:pt x="7855" y="12655"/>
                  <a:pt x="7855" y="12655"/>
                  <a:pt x="7855" y="12655"/>
                </a:cubicBezTo>
                <a:close/>
                <a:moveTo>
                  <a:pt x="11127" y="8073"/>
                </a:moveTo>
                <a:cubicBezTo>
                  <a:pt x="10473" y="8073"/>
                  <a:pt x="10036" y="8509"/>
                  <a:pt x="10036" y="8945"/>
                </a:cubicBezTo>
                <a:cubicBezTo>
                  <a:pt x="10036" y="9600"/>
                  <a:pt x="10473" y="10036"/>
                  <a:pt x="11127" y="10036"/>
                </a:cubicBezTo>
                <a:cubicBezTo>
                  <a:pt x="11564" y="10036"/>
                  <a:pt x="12000" y="9600"/>
                  <a:pt x="12000" y="8945"/>
                </a:cubicBezTo>
                <a:cubicBezTo>
                  <a:pt x="12000" y="8509"/>
                  <a:pt x="11564" y="8073"/>
                  <a:pt x="11127" y="807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45720" bIns="45720"/>
          <a:lstStyle/>
          <a:p>
            <a:pPr hangingPunct="0"/>
            <a:endParaRPr kern="0">
              <a:solidFill>
                <a:srgbClr val="000000"/>
              </a:solidFill>
              <a:sym typeface="Trebuchet MS" panose="020B060302020202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92671" y="4300266"/>
            <a:ext cx="22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hape 1595"/>
          <p:cNvSpPr/>
          <p:nvPr/>
        </p:nvSpPr>
        <p:spPr>
          <a:xfrm>
            <a:off x="4268124" y="2762212"/>
            <a:ext cx="776316" cy="562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96" y="1421"/>
                </a:moveTo>
                <a:cubicBezTo>
                  <a:pt x="1878" y="0"/>
                  <a:pt x="1878" y="0"/>
                  <a:pt x="1878" y="0"/>
                </a:cubicBezTo>
                <a:cubicBezTo>
                  <a:pt x="0" y="10800"/>
                  <a:pt x="0" y="10800"/>
                  <a:pt x="0" y="10800"/>
                </a:cubicBezTo>
                <a:cubicBezTo>
                  <a:pt x="2630" y="11937"/>
                  <a:pt x="2630" y="11937"/>
                  <a:pt x="2630" y="11937"/>
                </a:cubicBezTo>
                <a:cubicBezTo>
                  <a:pt x="3005" y="10232"/>
                  <a:pt x="3005" y="10232"/>
                  <a:pt x="3005" y="10232"/>
                </a:cubicBezTo>
                <a:cubicBezTo>
                  <a:pt x="4508" y="12221"/>
                  <a:pt x="4508" y="12221"/>
                  <a:pt x="4508" y="12221"/>
                </a:cubicBezTo>
                <a:cubicBezTo>
                  <a:pt x="8077" y="7958"/>
                  <a:pt x="8077" y="7958"/>
                  <a:pt x="8077" y="7958"/>
                </a:cubicBezTo>
                <a:cubicBezTo>
                  <a:pt x="10143" y="6821"/>
                  <a:pt x="10143" y="6821"/>
                  <a:pt x="10143" y="6821"/>
                </a:cubicBezTo>
                <a:cubicBezTo>
                  <a:pt x="12584" y="9095"/>
                  <a:pt x="12584" y="9095"/>
                  <a:pt x="12584" y="9095"/>
                </a:cubicBezTo>
                <a:cubicBezTo>
                  <a:pt x="13336" y="7958"/>
                  <a:pt x="13336" y="7958"/>
                  <a:pt x="13336" y="7958"/>
                </a:cubicBezTo>
                <a:cubicBezTo>
                  <a:pt x="11457" y="3695"/>
                  <a:pt x="11457" y="3695"/>
                  <a:pt x="11457" y="3695"/>
                </a:cubicBezTo>
                <a:cubicBezTo>
                  <a:pt x="7889" y="3411"/>
                  <a:pt x="7889" y="3411"/>
                  <a:pt x="7889" y="3411"/>
                </a:cubicBezTo>
                <a:cubicBezTo>
                  <a:pt x="5259" y="3979"/>
                  <a:pt x="5259" y="3979"/>
                  <a:pt x="5259" y="3979"/>
                </a:cubicBezTo>
                <a:cubicBezTo>
                  <a:pt x="4883" y="3695"/>
                  <a:pt x="4883" y="3695"/>
                  <a:pt x="4883" y="3695"/>
                </a:cubicBezTo>
                <a:cubicBezTo>
                  <a:pt x="3944" y="6537"/>
                  <a:pt x="3944" y="6537"/>
                  <a:pt x="3944" y="6537"/>
                </a:cubicBezTo>
                <a:cubicBezTo>
                  <a:pt x="3757" y="6253"/>
                  <a:pt x="3757" y="6253"/>
                  <a:pt x="3757" y="6253"/>
                </a:cubicBezTo>
                <a:cubicBezTo>
                  <a:pt x="4320" y="3126"/>
                  <a:pt x="4320" y="3126"/>
                  <a:pt x="4320" y="3126"/>
                </a:cubicBezTo>
                <a:cubicBezTo>
                  <a:pt x="4696" y="1421"/>
                  <a:pt x="4696" y="1421"/>
                  <a:pt x="4696" y="1421"/>
                </a:cubicBezTo>
                <a:close/>
                <a:moveTo>
                  <a:pt x="17092" y="568"/>
                </a:moveTo>
                <a:cubicBezTo>
                  <a:pt x="21600" y="9095"/>
                  <a:pt x="21600" y="9095"/>
                  <a:pt x="21600" y="9095"/>
                </a:cubicBezTo>
                <a:cubicBezTo>
                  <a:pt x="19346" y="11937"/>
                  <a:pt x="19346" y="11937"/>
                  <a:pt x="19346" y="11937"/>
                </a:cubicBezTo>
                <a:cubicBezTo>
                  <a:pt x="18783" y="10800"/>
                  <a:pt x="18783" y="10800"/>
                  <a:pt x="18783" y="10800"/>
                </a:cubicBezTo>
                <a:cubicBezTo>
                  <a:pt x="17280" y="13642"/>
                  <a:pt x="17280" y="13642"/>
                  <a:pt x="17280" y="13642"/>
                </a:cubicBezTo>
                <a:cubicBezTo>
                  <a:pt x="15777" y="13074"/>
                  <a:pt x="15777" y="13074"/>
                  <a:pt x="15777" y="13074"/>
                </a:cubicBezTo>
                <a:cubicBezTo>
                  <a:pt x="14650" y="13926"/>
                  <a:pt x="13336" y="15632"/>
                  <a:pt x="13148" y="17621"/>
                </a:cubicBezTo>
                <a:cubicBezTo>
                  <a:pt x="13899" y="19611"/>
                  <a:pt x="13899" y="19611"/>
                  <a:pt x="13899" y="19611"/>
                </a:cubicBezTo>
                <a:cubicBezTo>
                  <a:pt x="13711" y="20179"/>
                  <a:pt x="13711" y="20179"/>
                  <a:pt x="13711" y="20179"/>
                </a:cubicBezTo>
                <a:cubicBezTo>
                  <a:pt x="13336" y="20747"/>
                  <a:pt x="12960" y="21032"/>
                  <a:pt x="12584" y="21600"/>
                </a:cubicBezTo>
                <a:cubicBezTo>
                  <a:pt x="12209" y="21316"/>
                  <a:pt x="11833" y="20747"/>
                  <a:pt x="11457" y="20463"/>
                </a:cubicBezTo>
                <a:cubicBezTo>
                  <a:pt x="11457" y="19611"/>
                  <a:pt x="12021" y="18474"/>
                  <a:pt x="12021" y="18189"/>
                </a:cubicBezTo>
                <a:cubicBezTo>
                  <a:pt x="11833" y="17905"/>
                  <a:pt x="11833" y="17905"/>
                  <a:pt x="11833" y="17905"/>
                </a:cubicBezTo>
                <a:cubicBezTo>
                  <a:pt x="11457" y="18758"/>
                  <a:pt x="10330" y="20179"/>
                  <a:pt x="9955" y="20747"/>
                </a:cubicBezTo>
                <a:cubicBezTo>
                  <a:pt x="9579" y="20463"/>
                  <a:pt x="9203" y="20179"/>
                  <a:pt x="8640" y="19611"/>
                </a:cubicBezTo>
                <a:cubicBezTo>
                  <a:pt x="8828" y="19042"/>
                  <a:pt x="9767" y="17337"/>
                  <a:pt x="9955" y="16768"/>
                </a:cubicBezTo>
                <a:cubicBezTo>
                  <a:pt x="9767" y="16484"/>
                  <a:pt x="9767" y="16484"/>
                  <a:pt x="9767" y="16484"/>
                </a:cubicBezTo>
                <a:cubicBezTo>
                  <a:pt x="9016" y="17905"/>
                  <a:pt x="8077" y="19042"/>
                  <a:pt x="7513" y="19326"/>
                </a:cubicBezTo>
                <a:cubicBezTo>
                  <a:pt x="6198" y="17905"/>
                  <a:pt x="6198" y="17905"/>
                  <a:pt x="6198" y="17905"/>
                </a:cubicBezTo>
                <a:cubicBezTo>
                  <a:pt x="6950" y="16200"/>
                  <a:pt x="8077" y="14779"/>
                  <a:pt x="9016" y="13642"/>
                </a:cubicBezTo>
                <a:cubicBezTo>
                  <a:pt x="8828" y="13074"/>
                  <a:pt x="8828" y="13074"/>
                  <a:pt x="8828" y="13074"/>
                </a:cubicBezTo>
                <a:cubicBezTo>
                  <a:pt x="8077" y="13926"/>
                  <a:pt x="6574" y="15916"/>
                  <a:pt x="5823" y="16768"/>
                </a:cubicBezTo>
                <a:cubicBezTo>
                  <a:pt x="5071" y="16484"/>
                  <a:pt x="4696" y="15916"/>
                  <a:pt x="4508" y="14779"/>
                </a:cubicBezTo>
                <a:cubicBezTo>
                  <a:pt x="6010" y="12789"/>
                  <a:pt x="7701" y="10516"/>
                  <a:pt x="9391" y="8526"/>
                </a:cubicBezTo>
                <a:cubicBezTo>
                  <a:pt x="10330" y="8242"/>
                  <a:pt x="10330" y="8242"/>
                  <a:pt x="10330" y="8242"/>
                </a:cubicBezTo>
                <a:cubicBezTo>
                  <a:pt x="12960" y="10516"/>
                  <a:pt x="12960" y="10516"/>
                  <a:pt x="12960" y="10516"/>
                </a:cubicBezTo>
                <a:cubicBezTo>
                  <a:pt x="14275" y="8526"/>
                  <a:pt x="14275" y="8526"/>
                  <a:pt x="14275" y="8526"/>
                </a:cubicBezTo>
                <a:cubicBezTo>
                  <a:pt x="12960" y="5400"/>
                  <a:pt x="12960" y="5400"/>
                  <a:pt x="12960" y="5400"/>
                </a:cubicBezTo>
                <a:cubicBezTo>
                  <a:pt x="13523" y="4832"/>
                  <a:pt x="13899" y="4547"/>
                  <a:pt x="14275" y="4263"/>
                </a:cubicBezTo>
                <a:cubicBezTo>
                  <a:pt x="16717" y="7674"/>
                  <a:pt x="16717" y="7674"/>
                  <a:pt x="16717" y="7674"/>
                </a:cubicBezTo>
                <a:cubicBezTo>
                  <a:pt x="16904" y="7389"/>
                  <a:pt x="16904" y="7389"/>
                  <a:pt x="16904" y="7389"/>
                </a:cubicBezTo>
                <a:cubicBezTo>
                  <a:pt x="15214" y="3979"/>
                  <a:pt x="15214" y="3979"/>
                  <a:pt x="15214" y="3979"/>
                </a:cubicBezTo>
                <a:cubicBezTo>
                  <a:pt x="15214" y="3979"/>
                  <a:pt x="15214" y="3979"/>
                  <a:pt x="15214" y="3979"/>
                </a:cubicBezTo>
                <a:cubicBezTo>
                  <a:pt x="14838" y="3411"/>
                  <a:pt x="14838" y="3411"/>
                  <a:pt x="14838" y="3411"/>
                </a:cubicBezTo>
                <a:cubicBezTo>
                  <a:pt x="17092" y="568"/>
                  <a:pt x="17092" y="568"/>
                  <a:pt x="17092" y="568"/>
                </a:cubicBezTo>
                <a:close/>
                <a:moveTo>
                  <a:pt x="18219" y="14779"/>
                </a:moveTo>
                <a:cubicBezTo>
                  <a:pt x="16341" y="14211"/>
                  <a:pt x="16341" y="14211"/>
                  <a:pt x="16341" y="14211"/>
                </a:cubicBezTo>
                <a:cubicBezTo>
                  <a:pt x="15965" y="15063"/>
                  <a:pt x="15965" y="15063"/>
                  <a:pt x="15965" y="15063"/>
                </a:cubicBezTo>
                <a:cubicBezTo>
                  <a:pt x="17468" y="16484"/>
                  <a:pt x="17468" y="16484"/>
                  <a:pt x="17468" y="16484"/>
                </a:cubicBezTo>
                <a:cubicBezTo>
                  <a:pt x="17656" y="15916"/>
                  <a:pt x="17843" y="15347"/>
                  <a:pt x="18219" y="14779"/>
                </a:cubicBezTo>
                <a:close/>
                <a:moveTo>
                  <a:pt x="15026" y="20179"/>
                </a:moveTo>
                <a:cubicBezTo>
                  <a:pt x="15402" y="19895"/>
                  <a:pt x="15777" y="19326"/>
                  <a:pt x="16153" y="19042"/>
                </a:cubicBezTo>
                <a:cubicBezTo>
                  <a:pt x="14650" y="17337"/>
                  <a:pt x="14650" y="17337"/>
                  <a:pt x="14650" y="17337"/>
                </a:cubicBezTo>
                <a:cubicBezTo>
                  <a:pt x="14275" y="17905"/>
                  <a:pt x="14275" y="17905"/>
                  <a:pt x="14275" y="17905"/>
                </a:cubicBezTo>
                <a:cubicBezTo>
                  <a:pt x="15026" y="20179"/>
                  <a:pt x="15026" y="20179"/>
                  <a:pt x="15026" y="20179"/>
                </a:cubicBezTo>
                <a:close/>
                <a:moveTo>
                  <a:pt x="16341" y="18474"/>
                </a:moveTo>
                <a:cubicBezTo>
                  <a:pt x="16717" y="18189"/>
                  <a:pt x="16904" y="17621"/>
                  <a:pt x="17092" y="17053"/>
                </a:cubicBezTo>
                <a:cubicBezTo>
                  <a:pt x="15214" y="15347"/>
                  <a:pt x="15214" y="15347"/>
                  <a:pt x="15214" y="15347"/>
                </a:cubicBezTo>
                <a:cubicBezTo>
                  <a:pt x="14650" y="16200"/>
                  <a:pt x="14650" y="16200"/>
                  <a:pt x="14650" y="16200"/>
                </a:cubicBezTo>
                <a:lnTo>
                  <a:pt x="16341" y="18474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tIns="45720" bIns="45720"/>
          <a:lstStyle/>
          <a:p>
            <a:pPr hangingPunct="0"/>
            <a:endParaRPr kern="0">
              <a:solidFill>
                <a:srgbClr val="000000"/>
              </a:solidFill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90" y="2389382"/>
            <a:ext cx="1083126" cy="1349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4" y="2375487"/>
            <a:ext cx="1377755" cy="1377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027" y="2485379"/>
            <a:ext cx="1155825" cy="11579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1022113" y="4096794"/>
            <a:ext cx="201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incentive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8931" y="4096794"/>
            <a:ext cx="201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bonus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123" y="4096794"/>
            <a:ext cx="2243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recognition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浮动薪酬类型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短期激励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利润分享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绩效分享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基于个人绩效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长期激励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股权激励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非股权激励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2286" y="715475"/>
            <a:ext cx="472439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激励（</a:t>
            </a:r>
            <a:r>
              <a:rPr lang="en-US" altLang="zh-CN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Incentives</a:t>
            </a:r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GB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8655" y="578315"/>
            <a:ext cx="327656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r>
              <a:rPr lang="en-US" altLang="zh-CN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(bonus)</a:t>
            </a:r>
            <a:endParaRPr lang="en-GB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40" y="2023110"/>
            <a:ext cx="2160270" cy="2148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推荐奖</a:t>
            </a:r>
            <a:endParaRPr 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4730" y="2023110"/>
            <a:ext cx="2160270" cy="2148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签字奖</a:t>
            </a:r>
            <a:endParaRPr 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2023110"/>
            <a:ext cx="2160270" cy="2148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挽留奖</a:t>
            </a:r>
            <a:endParaRPr 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19260" y="2023110"/>
            <a:ext cx="2160270" cy="2148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项目奖</a:t>
            </a:r>
            <a:endParaRPr 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5851" y="4892040"/>
            <a:ext cx="14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Referral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060" y="4892040"/>
            <a:ext cx="14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Sign-on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1330" y="4910645"/>
            <a:ext cx="145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Retention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9260" y="4873886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 Complete</a:t>
            </a:r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3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经理确定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鼓励行为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单位灵活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形式多样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3351" y="715475"/>
            <a:ext cx="432054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recognition</a:t>
            </a:r>
            <a:r>
              <a:rPr lang="zh-CN" altLang="en-US" sz="3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GB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0" y="2788286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41932"/>
            <a:ext cx="12191999" cy="663388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短期激励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设计前</a:t>
            </a:r>
            <a:endParaRPr lang="en-GB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603619"/>
            <a:ext cx="948690" cy="1015663"/>
          </a:xfrm>
          <a:prstGeom prst="rect">
            <a:avLst/>
          </a:prstGeom>
          <a:solidFill>
            <a:srgbClr val="7AB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3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外部因素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内部因素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参与人员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设计前考虑因素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8328"/>
            <a:ext cx="10515600" cy="4322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整体薪酬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短期激励设计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提问环节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arenR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内容提要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74800" y="521546"/>
          <a:ext cx="8727440" cy="590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 Mix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（薪酬比例）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1171" y="3341915"/>
            <a:ext cx="1012372" cy="2362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41171" y="2666999"/>
            <a:ext cx="1012372" cy="6749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097484" y="3341915"/>
            <a:ext cx="1012372" cy="2362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097484" y="2666999"/>
            <a:ext cx="1012372" cy="67491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097484" y="2329543"/>
            <a:ext cx="1012372" cy="33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097484" y="2667001"/>
            <a:ext cx="1012372" cy="33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53543" y="2666998"/>
            <a:ext cx="32439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53543" y="2666996"/>
            <a:ext cx="3243941" cy="337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53543" y="2329544"/>
            <a:ext cx="3243941" cy="337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4457" y="2835726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30%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004457" y="4163782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70%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266213" y="4212373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70%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49883" y="2329543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49883" y="2988519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266213" y="2643486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432956" y="1364613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目标总现金薪酬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2940" y="1429658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实际薪酬收入</a:t>
            </a:r>
            <a:endParaRPr lang="en-GB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 rot="21238104">
            <a:off x="4628913" y="2081392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超过目标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 rot="363157">
            <a:off x="4642756" y="2886936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低于目标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2255" y="2108979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高于目标奖金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6130" y="2466394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达到目标奖金</a:t>
            </a:r>
            <a:endParaRPr lang="en-GB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59800" y="2788300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低于目标奖金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6956" y="6077858"/>
            <a:ext cx="3037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设计目标 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Pay Mix = 70:30</a:t>
            </a:r>
            <a:endParaRPr lang="en-GB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9285" y="4163782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固定工资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9285" y="2764197"/>
            <a:ext cx="18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浮动奖金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 Mix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80308" y="1845081"/>
          <a:ext cx="9081477" cy="420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159"/>
                <a:gridCol w="3027159"/>
                <a:gridCol w="3027159"/>
              </a:tblGrid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级别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奖金占工资比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Pay Mix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副总裁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77:23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总监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</a:t>
                      </a:r>
                      <a: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84:16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经理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85:15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主管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  <a: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91:9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700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员工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r>
                        <a:rPr lang="en-US" altLang="zh-CN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92:8</a:t>
                      </a:r>
                      <a:endParaRPr lang="en-GB" sz="32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574800" y="521546"/>
          <a:ext cx="8727440" cy="590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296" y="2328532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8757" y="2360429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4521" y="2360429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163" y="1467293"/>
            <a:ext cx="1956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薪酬制度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4205" y="3182696"/>
            <a:ext cx="207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2735" y="2349789"/>
            <a:ext cx="157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endParaRPr lang="en-GB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371599" y="4412512"/>
            <a:ext cx="9271591" cy="60605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34856" y="5018567"/>
            <a:ext cx="765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      业      文      化</a:t>
            </a:r>
            <a:endParaRPr lang="en-GB" sz="32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07265" y="2626242"/>
            <a:ext cx="829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34539" y="2626242"/>
            <a:ext cx="8293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1"/>
          </p:cNvCxnSpPr>
          <p:nvPr/>
        </p:nvCxnSpPr>
        <p:spPr>
          <a:xfrm flipV="1">
            <a:off x="6308651" y="1759681"/>
            <a:ext cx="602512" cy="696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8651" y="2853056"/>
            <a:ext cx="602512" cy="53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67553" y="1759681"/>
            <a:ext cx="584792" cy="600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793125" y="2945204"/>
            <a:ext cx="659220" cy="565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0" y="2788286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41932"/>
            <a:ext cx="12191999" cy="663388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短期激励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设计中</a:t>
            </a:r>
            <a:endParaRPr lang="en-GB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603619"/>
            <a:ext cx="948690" cy="1015663"/>
          </a:xfrm>
          <a:prstGeom prst="rect">
            <a:avLst/>
          </a:prstGeom>
          <a:solidFill>
            <a:srgbClr val="7AB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4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1" y="19018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适用范围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适用人群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考核周期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考核指标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考虑因素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17" y="186209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联系业务目标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达到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个以上，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个以下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至少包括一个财务指标，一个运营指标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激励相关的行为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考核指标（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>
          <a:xfrm>
            <a:off x="452842" y="339560"/>
            <a:ext cx="548644" cy="402340"/>
          </a:xfrm>
          <a:custGeom>
            <a:avLst/>
            <a:gdLst/>
            <a:ahLst/>
            <a:cxnLst/>
            <a:rect l="l" t="t" r="r" b="b"/>
            <a:pathLst>
              <a:path w="772368" h="566420">
                <a:moveTo>
                  <a:pt x="386184" y="307882"/>
                </a:moveTo>
                <a:lnTo>
                  <a:pt x="185620" y="423678"/>
                </a:lnTo>
                <a:lnTo>
                  <a:pt x="212788" y="456605"/>
                </a:lnTo>
                <a:cubicBezTo>
                  <a:pt x="257163" y="500981"/>
                  <a:pt x="318468" y="528428"/>
                  <a:pt x="386183" y="528428"/>
                </a:cubicBezTo>
                <a:cubicBezTo>
                  <a:pt x="453898" y="528428"/>
                  <a:pt x="515203" y="500981"/>
                  <a:pt x="559579" y="456605"/>
                </a:cubicBezTo>
                <a:lnTo>
                  <a:pt x="586747" y="423677"/>
                </a:lnTo>
                <a:close/>
                <a:moveTo>
                  <a:pt x="405646" y="38974"/>
                </a:moveTo>
                <a:lnTo>
                  <a:pt x="405646" y="274173"/>
                </a:lnTo>
                <a:lnTo>
                  <a:pt x="606580" y="390182"/>
                </a:lnTo>
                <a:lnTo>
                  <a:pt x="612131" y="378659"/>
                </a:lnTo>
                <a:cubicBezTo>
                  <a:pt x="624540" y="349322"/>
                  <a:pt x="631402" y="317067"/>
                  <a:pt x="631402" y="283209"/>
                </a:cubicBezTo>
                <a:cubicBezTo>
                  <a:pt x="631402" y="156243"/>
                  <a:pt x="534908" y="51815"/>
                  <a:pt x="411255" y="39257"/>
                </a:cubicBezTo>
                <a:close/>
                <a:moveTo>
                  <a:pt x="366722" y="38974"/>
                </a:moveTo>
                <a:lnTo>
                  <a:pt x="361111" y="39257"/>
                </a:lnTo>
                <a:cubicBezTo>
                  <a:pt x="237458" y="51815"/>
                  <a:pt x="140965" y="156243"/>
                  <a:pt x="140965" y="283209"/>
                </a:cubicBezTo>
                <a:cubicBezTo>
                  <a:pt x="140965" y="317067"/>
                  <a:pt x="147826" y="349322"/>
                  <a:pt x="160235" y="378659"/>
                </a:cubicBezTo>
                <a:lnTo>
                  <a:pt x="165787" y="390183"/>
                </a:lnTo>
                <a:lnTo>
                  <a:pt x="366722" y="274173"/>
                </a:lnTo>
                <a:close/>
                <a:moveTo>
                  <a:pt x="386184" y="0"/>
                </a:moveTo>
                <a:cubicBezTo>
                  <a:pt x="536524" y="0"/>
                  <a:pt x="659504" y="117143"/>
                  <a:pt x="667580" y="265210"/>
                </a:cubicBezTo>
                <a:lnTo>
                  <a:pt x="772368" y="265210"/>
                </a:lnTo>
                <a:lnTo>
                  <a:pt x="772368" y="301210"/>
                </a:lnTo>
                <a:lnTo>
                  <a:pt x="667580" y="301210"/>
                </a:lnTo>
                <a:cubicBezTo>
                  <a:pt x="659504" y="449277"/>
                  <a:pt x="536524" y="566420"/>
                  <a:pt x="386184" y="566420"/>
                </a:cubicBezTo>
                <a:cubicBezTo>
                  <a:pt x="235845" y="566420"/>
                  <a:pt x="112865" y="449277"/>
                  <a:pt x="104789" y="301210"/>
                </a:cubicBezTo>
                <a:lnTo>
                  <a:pt x="0" y="301210"/>
                </a:lnTo>
                <a:lnTo>
                  <a:pt x="0" y="265210"/>
                </a:lnTo>
                <a:lnTo>
                  <a:pt x="104789" y="265210"/>
                </a:lnTo>
                <a:cubicBezTo>
                  <a:pt x="112865" y="117143"/>
                  <a:pt x="235845" y="0"/>
                  <a:pt x="386184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04178" y="402231"/>
            <a:ext cx="2621741" cy="276999"/>
            <a:chOff x="4904178" y="403186"/>
            <a:chExt cx="2621741" cy="276999"/>
          </a:xfrm>
        </p:grpSpPr>
        <p:sp>
          <p:nvSpPr>
            <p:cNvPr id="45" name="矩形 44"/>
            <p:cNvSpPr/>
            <p:nvPr/>
          </p:nvSpPr>
          <p:spPr>
            <a:xfrm>
              <a:off x="5684831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18610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390832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324611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春节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099697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033476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元宵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70399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04178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除夕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097525" y="641421"/>
            <a:ext cx="91199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resounding 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rejection of a 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conservative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54612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69519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84426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199332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9317" y="2437107"/>
            <a:ext cx="121058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64225" y="2437107"/>
            <a:ext cx="1210588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17054" y="2437107"/>
            <a:ext cx="1210588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77285" y="2437107"/>
            <a:ext cx="121058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1486" y="340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世界集团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01486" y="4052441"/>
            <a:ext cx="1853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销售额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利润额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资金周转率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运营成本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34563" y="4055005"/>
            <a:ext cx="2078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客户满意度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新增客户数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新增客户收入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市场占有率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31300" y="4052441"/>
            <a:ext cx="247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存货周转率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产品合格率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订单准确率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项目完成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达标率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28037" y="4052441"/>
            <a:ext cx="2269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员工流失率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员工敬业度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培训达成率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内部员工提拔率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GB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800" y="4052441"/>
            <a:ext cx="93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GB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0055" y="578315"/>
            <a:ext cx="327656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设计要素</a:t>
            </a:r>
            <a:endParaRPr lang="en-GB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" y="2613660"/>
            <a:ext cx="1684020" cy="1558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业务基线</a:t>
            </a:r>
            <a:endParaRPr lang="en-GB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0371" y="2613660"/>
            <a:ext cx="1684020" cy="1558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绩效门槛</a:t>
            </a:r>
            <a:endParaRPr lang="en-GB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2066" y="2613660"/>
            <a:ext cx="1684020" cy="1558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绩效目标</a:t>
            </a:r>
            <a:endParaRPr lang="en-GB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10409" y="2613660"/>
            <a:ext cx="1684020" cy="1558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绩效峰值</a:t>
            </a:r>
            <a:endParaRPr lang="en-GB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87840" y="2613660"/>
            <a:ext cx="1684020" cy="15582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奖金频率</a:t>
            </a:r>
            <a:endParaRPr lang="en-GB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0" y="2788286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41932"/>
            <a:ext cx="12191999" cy="663388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603619"/>
            <a:ext cx="948690" cy="1015663"/>
          </a:xfrm>
          <a:prstGeom prst="rect">
            <a:avLst/>
          </a:prstGeom>
          <a:solidFill>
            <a:srgbClr val="7AB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1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775012" y="5593976"/>
            <a:ext cx="864197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75012" y="1255059"/>
            <a:ext cx="0" cy="4338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775012" y="4159624"/>
            <a:ext cx="4320988" cy="143434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775012" y="3424515"/>
            <a:ext cx="7243482" cy="2169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790252" y="1990165"/>
            <a:ext cx="8426823" cy="3603806"/>
          </a:xfrm>
          <a:prstGeom prst="bentConnector3">
            <a:avLst>
              <a:gd name="adj1" fmla="val 570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935506" y="3424515"/>
            <a:ext cx="1461247" cy="735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96753" y="1990160"/>
            <a:ext cx="1219200" cy="14343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5812" y="1828800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780" y="3092816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851" y="3917575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24518" y="5806832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门槛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85765" y="5806832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04965" y="5806832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578223" y="5593971"/>
            <a:ext cx="180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16988" y="5794026"/>
            <a:ext cx="10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en-GB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851" y="1161094"/>
            <a:ext cx="10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奖金</a:t>
            </a:r>
            <a:endParaRPr lang="en-GB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80094" y="1990155"/>
            <a:ext cx="2438400" cy="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65" y="550360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案例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某公司某年全员年度奖金计划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7940" y="2194272"/>
          <a:ext cx="6114768" cy="111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92"/>
                <a:gridCol w="1528692"/>
                <a:gridCol w="1528692"/>
                <a:gridCol w="1528692"/>
              </a:tblGrid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目标完成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</a:tr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奖金支付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</a:tr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KPI 1-</a:t>
                      </a:r>
                      <a:r>
                        <a:rPr lang="zh-CN" altLang="en-US" sz="1600" dirty="0" smtClean="0"/>
                        <a:t>销售利润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7200</a:t>
                      </a:r>
                      <a:r>
                        <a:rPr lang="zh-CN" altLang="en-US" sz="1600" dirty="0" smtClean="0"/>
                        <a:t>人民币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9000</a:t>
                      </a:r>
                      <a:r>
                        <a:rPr lang="zh-CN" altLang="en-US" sz="1600" dirty="0" smtClean="0"/>
                        <a:t>万人民币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1.08</a:t>
                      </a:r>
                      <a:r>
                        <a:rPr lang="zh-CN" altLang="en-US" sz="1600" dirty="0" smtClean="0"/>
                        <a:t>亿人民币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77940" y="4899923"/>
          <a:ext cx="6114768" cy="1114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92"/>
                <a:gridCol w="1528692"/>
                <a:gridCol w="1528692"/>
                <a:gridCol w="1528692"/>
              </a:tblGrid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目标完成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</a:tr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奖金支付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200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</a:tr>
              <a:tr h="371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KPI 1-</a:t>
                      </a:r>
                      <a:r>
                        <a:rPr lang="zh-CN" altLang="en-US" sz="1600" dirty="0" smtClean="0"/>
                        <a:t>市场份额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5.4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6.6</a:t>
                      </a:r>
                      <a:r>
                        <a:rPr lang="en-US" altLang="zh-CN" sz="1600" dirty="0" smtClean="0"/>
                        <a:t>%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V="1">
            <a:off x="7771775" y="1531506"/>
            <a:ext cx="0" cy="2030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71775" y="3549914"/>
            <a:ext cx="2960645" cy="119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803758" y="2264735"/>
            <a:ext cx="1265275" cy="12971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84241" y="2849526"/>
            <a:ext cx="1" cy="71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069033" y="2264735"/>
            <a:ext cx="0" cy="129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71775" y="2264735"/>
            <a:ext cx="2297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771775" y="2849526"/>
            <a:ext cx="1712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799" y="1519003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奖金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90027" y="3111809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73253" y="3630683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10444" y="3630683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94541" y="3630683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32949" y="2659411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70162" y="3324444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4072" y="2095458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771775" y="4221179"/>
            <a:ext cx="0" cy="2030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771775" y="6245816"/>
            <a:ext cx="3126597" cy="57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133992" y="4954406"/>
            <a:ext cx="576452" cy="129141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438164" y="5539198"/>
            <a:ext cx="1" cy="71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710444" y="4954406"/>
            <a:ext cx="0" cy="1291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7771775" y="4954406"/>
            <a:ext cx="1938669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35622" y="413228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奖金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90027" y="5775396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73253" y="6320356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618920" y="6314593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94541" y="6320356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2949" y="5349084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70162" y="6014117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34072" y="4785131"/>
            <a:ext cx="102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757598" y="5539198"/>
            <a:ext cx="1712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10069033" y="2264732"/>
            <a:ext cx="847710" cy="11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706053" y="4955693"/>
            <a:ext cx="847710" cy="11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775012" y="5593976"/>
            <a:ext cx="864197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75012" y="1255059"/>
            <a:ext cx="0" cy="4338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1775011" y="4390378"/>
            <a:ext cx="3045345" cy="1203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1772189" y="3753598"/>
            <a:ext cx="4512069" cy="18403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772190" y="2198563"/>
            <a:ext cx="8489410" cy="33954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285067" y="2198563"/>
            <a:ext cx="2731911" cy="2191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826" y="1796937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780" y="3092816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607" y="4036435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6695" y="5794026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门槛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27801" y="5806832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0883" y="5806832"/>
            <a:ext cx="1021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200%</a:t>
            </a:r>
            <a:endParaRPr 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峰值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578223" y="5593971"/>
            <a:ext cx="1801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16988" y="5794026"/>
            <a:ext cx="10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en-GB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851" y="1161094"/>
            <a:ext cx="1021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奖金</a:t>
            </a:r>
            <a:endParaRPr lang="en-GB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65" y="550360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方案二：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775011" y="3768045"/>
            <a:ext cx="2300278" cy="17787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001871" y="1309177"/>
            <a:ext cx="1155067" cy="91643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73721" y="2246386"/>
            <a:ext cx="2213182" cy="22131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412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325333" y="2875924"/>
            <a:ext cx="9099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实际结果</a:t>
            </a:r>
            <a:endParaRPr lang="en-GB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55133" y="2246386"/>
            <a:ext cx="2213182" cy="22131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412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206745" y="2875924"/>
            <a:ext cx="9099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公司系数</a:t>
            </a:r>
            <a:endParaRPr lang="en-GB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42922" y="2246386"/>
            <a:ext cx="2213182" cy="22131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412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094534" y="2875924"/>
            <a:ext cx="9099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部门系数</a:t>
            </a:r>
            <a:endParaRPr lang="en-GB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302275" y="2246386"/>
            <a:ext cx="2213182" cy="22131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412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9953887" y="2875924"/>
            <a:ext cx="9099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个人系数</a:t>
            </a:r>
            <a:endParaRPr lang="en-GB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Equal 11"/>
          <p:cNvSpPr/>
          <p:nvPr/>
        </p:nvSpPr>
        <p:spPr>
          <a:xfrm>
            <a:off x="2986902" y="3161784"/>
            <a:ext cx="446173" cy="382386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5837999" y="3018854"/>
            <a:ext cx="535239" cy="66824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y 13"/>
          <p:cNvSpPr/>
          <p:nvPr/>
        </p:nvSpPr>
        <p:spPr>
          <a:xfrm>
            <a:off x="8731456" y="3018854"/>
            <a:ext cx="535239" cy="668247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435943" y="632744"/>
            <a:ext cx="32765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系数相乘</a:t>
            </a:r>
            <a:endParaRPr lang="en-GB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4668" y="1987730"/>
          <a:ext cx="81991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0"/>
                <a:gridCol w="2733040"/>
                <a:gridCol w="2733040"/>
              </a:tblGrid>
              <a:tr h="769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公司指标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部门指标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高管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主管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5943" y="632744"/>
            <a:ext cx="32765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：系数相加</a:t>
            </a:r>
            <a:endParaRPr lang="en-GB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4668" y="5789063"/>
            <a:ext cx="8199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实际结果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（公司绩效结果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部门绩效结果）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个人系数</a:t>
            </a:r>
            <a:endParaRPr lang="en-GB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74668" y="1987730"/>
          <a:ext cx="81991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780"/>
                <a:gridCol w="2049780"/>
                <a:gridCol w="2049780"/>
                <a:gridCol w="2049780"/>
              </a:tblGrid>
              <a:tr h="769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公司指标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部门指标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个人指标</a:t>
                      </a:r>
                      <a:endParaRPr lang="en-GB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高管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主管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07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35943" y="632744"/>
            <a:ext cx="32765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：系数相加</a:t>
            </a:r>
            <a:endParaRPr lang="en-GB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4668" y="5789063"/>
            <a:ext cx="8199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实际结果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公司绩效结果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部门绩效结果 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+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个人绩效结果</a:t>
            </a:r>
            <a:endParaRPr lang="en-GB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5943" y="632744"/>
            <a:ext cx="32765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示例：奖金分配</a:t>
            </a:r>
            <a:endParaRPr lang="en-GB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6556" y="4404236"/>
            <a:ext cx="528103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公司奖金总额 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x 15% x 120%</a:t>
            </a:r>
            <a:endParaRPr lang="en-US" altLang="zh-CN" sz="20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员工实际奖金 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 </a:t>
            </a:r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年薪 </a:t>
            </a:r>
            <a:r>
              <a:rPr lang="en-US" altLang="zh-CN" sz="2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 15% x 105% (110%~90%)</a:t>
            </a:r>
            <a:endParaRPr lang="en-GB" sz="20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0045" y="2101899"/>
          <a:ext cx="5337744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4"/>
                <a:gridCol w="889624"/>
                <a:gridCol w="889624"/>
                <a:gridCol w="889624"/>
                <a:gridCol w="889624"/>
                <a:gridCol w="889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绩效等级</a:t>
                      </a:r>
                      <a:endParaRPr lang="en-GB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GB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奖金比例</a:t>
                      </a:r>
                      <a:endParaRPr lang="en-GB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120%</a:t>
                      </a:r>
                      <a:endParaRPr lang="en-GB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120~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110%</a:t>
                      </a:r>
                      <a:endParaRPr lang="en-GB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110~90%</a:t>
                      </a:r>
                      <a:endParaRPr lang="en-GB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90~80</a:t>
                      </a:r>
                      <a:endParaRPr 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GB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 80%</a:t>
                      </a:r>
                      <a:endParaRPr lang="en-GB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5617" y="1616149"/>
            <a:ext cx="316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绩效考核与奖金对应关系</a:t>
            </a:r>
            <a:endParaRPr lang="en-GB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6555" y="1625938"/>
            <a:ext cx="5281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假设：某公司当年员工薪酬总额为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，当年全部业务目标达成后，奖金预算为薪酬总额的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；公司当年实际完成任务的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员工的奖金目标为年度工资的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，员工的绩效考核和奖金对应关系如左图所示。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某员工当年个人绩效考核结果为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，则该员工的实际奖金额计算：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640013" y="404813"/>
            <a:ext cx="7429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640013" y="2111059"/>
            <a:ext cx="5262562" cy="3502025"/>
          </a:xfrm>
          <a:prstGeom prst="rect">
            <a:avLst/>
          </a:prstGeom>
          <a:gradFill rotWithShape="0">
            <a:gsLst>
              <a:gs pos="0">
                <a:srgbClr val="CC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640013" y="3622358"/>
            <a:ext cx="2806700" cy="2163762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628900" y="4271646"/>
            <a:ext cx="2387600" cy="14128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2628901" y="1465898"/>
            <a:ext cx="11113" cy="400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640013" y="5638483"/>
            <a:ext cx="627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016500" y="563848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171470" y="6181030"/>
            <a:ext cx="1781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销售目标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-5400000">
            <a:off x="816212" y="323118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>
                <a:latin typeface="Agilent TT Cond"/>
              </a:rPr>
              <a:t>%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销售奖金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656139" y="5855970"/>
            <a:ext cx="5540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/>
              <a:t> 80%</a:t>
            </a:r>
            <a:endParaRPr lang="en-US" altLang="en-US" sz="1400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187950" y="5913120"/>
            <a:ext cx="663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100%</a:t>
            </a:r>
            <a:endParaRPr lang="en-US" altLang="en-US" sz="1600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847851" y="3479483"/>
            <a:ext cx="70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 100%</a:t>
            </a:r>
            <a:endParaRPr lang="en-US" alt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 flipV="1">
            <a:off x="5016500" y="4271645"/>
            <a:ext cx="0" cy="140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1703388" y="2038033"/>
            <a:ext cx="836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180%</a:t>
            </a:r>
            <a:endParaRPr lang="en-US" altLang="en-US"/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5448300" y="563848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5808663" y="563848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5664201" y="585597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 dirty="0"/>
              <a:t>132%</a:t>
            </a:r>
            <a:endParaRPr lang="en-US" altLang="en-US" sz="1600" dirty="0"/>
          </a:p>
        </p:txBody>
      </p:sp>
      <p:sp>
        <p:nvSpPr>
          <p:cNvPr id="17429" name="Line 23"/>
          <p:cNvSpPr>
            <a:spLocks noChangeShapeType="1"/>
          </p:cNvSpPr>
          <p:nvPr/>
        </p:nvSpPr>
        <p:spPr bwMode="auto">
          <a:xfrm flipV="1">
            <a:off x="5016500" y="3622358"/>
            <a:ext cx="4318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0" name="Text Box 24"/>
          <p:cNvSpPr txBox="1">
            <a:spLocks noChangeArrowheads="1"/>
          </p:cNvSpPr>
          <p:nvPr/>
        </p:nvSpPr>
        <p:spPr bwMode="auto">
          <a:xfrm>
            <a:off x="1919288" y="4127183"/>
            <a:ext cx="608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 60%</a:t>
            </a:r>
            <a:endParaRPr lang="en-US" altLang="en-US"/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5951538" y="2326959"/>
            <a:ext cx="588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 b="1" dirty="0">
                <a:solidFill>
                  <a:srgbClr val="009900"/>
                </a:solidFill>
              </a:rPr>
              <a:t>2.5X</a:t>
            </a:r>
            <a:endParaRPr lang="en-US" altLang="en-US" sz="1600" dirty="0">
              <a:solidFill>
                <a:srgbClr val="009900"/>
              </a:solidFill>
            </a:endParaRPr>
          </a:p>
          <a:p>
            <a:pPr algn="l"/>
            <a:endParaRPr lang="en-US" altLang="en-US" dirty="0">
              <a:solidFill>
                <a:srgbClr val="009900"/>
              </a:solidFill>
            </a:endParaRPr>
          </a:p>
        </p:txBody>
      </p:sp>
      <p:sp>
        <p:nvSpPr>
          <p:cNvPr id="17432" name="Rectangle 26"/>
          <p:cNvSpPr>
            <a:spLocks noChangeArrowheads="1"/>
          </p:cNvSpPr>
          <p:nvPr/>
        </p:nvSpPr>
        <p:spPr bwMode="auto">
          <a:xfrm>
            <a:off x="5448301" y="3695384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 dirty="0" smtClean="0">
                <a:solidFill>
                  <a:srgbClr val="009900"/>
                </a:solidFill>
              </a:rPr>
              <a:t>2X</a:t>
            </a:r>
            <a:endParaRPr lang="en-US" altLang="en-US" sz="1600" dirty="0">
              <a:solidFill>
                <a:srgbClr val="009900"/>
              </a:solidFill>
            </a:endParaRPr>
          </a:p>
        </p:txBody>
      </p:sp>
      <p:sp>
        <p:nvSpPr>
          <p:cNvPr id="17433" name="Line 27"/>
          <p:cNvSpPr>
            <a:spLocks noChangeShapeType="1"/>
          </p:cNvSpPr>
          <p:nvPr/>
        </p:nvSpPr>
        <p:spPr bwMode="auto">
          <a:xfrm>
            <a:off x="5880100" y="2111058"/>
            <a:ext cx="3816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34" name="Line 29"/>
          <p:cNvSpPr>
            <a:spLocks noChangeShapeType="1"/>
          </p:cNvSpPr>
          <p:nvPr/>
        </p:nvSpPr>
        <p:spPr bwMode="auto">
          <a:xfrm flipV="1">
            <a:off x="5448300" y="2111058"/>
            <a:ext cx="43180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案例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销售奖金（现有客户）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案例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销售奖金（新增客户）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668589" y="1643064"/>
            <a:ext cx="3641725" cy="4300537"/>
          </a:xfrm>
          <a:prstGeom prst="rect">
            <a:avLst/>
          </a:prstGeom>
          <a:gradFill rotWithShape="0">
            <a:gsLst>
              <a:gs pos="0">
                <a:srgbClr val="CC00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668588" y="4114800"/>
            <a:ext cx="2806700" cy="1828800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668588" y="5029200"/>
            <a:ext cx="1816100" cy="914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2668586" y="1214438"/>
            <a:ext cx="1588" cy="47291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668588" y="5943600"/>
            <a:ext cx="553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484688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 flipH="1">
            <a:off x="2503488" y="50292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 flipH="1">
            <a:off x="2503488" y="41148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flipH="1">
            <a:off x="2503488" y="8382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4154488" y="6400800"/>
            <a:ext cx="1781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销售目标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 rot="-5400000">
            <a:off x="849273" y="2636195"/>
            <a:ext cx="1781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销售奖金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4237038" y="6096000"/>
            <a:ext cx="55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70%</a:t>
            </a:r>
            <a:endParaRPr lang="en-US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5227638" y="6096000"/>
            <a:ext cx="65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100%</a:t>
            </a:r>
            <a:endParaRPr lang="en-US" altLang="en-US" sz="1600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6024563" y="6143625"/>
            <a:ext cx="957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166 </a:t>
            </a:r>
            <a:r>
              <a:rPr lang="en-US" altLang="en-US" sz="1600" baseline="30000"/>
              <a:t>2</a:t>
            </a:r>
            <a:r>
              <a:rPr lang="en-US" altLang="en-US" sz="1600"/>
              <a:t>/</a:t>
            </a:r>
            <a:r>
              <a:rPr lang="en-US" altLang="en-US" sz="1600" baseline="-25000"/>
              <a:t>3</a:t>
            </a:r>
            <a:r>
              <a:rPr lang="en-US" altLang="en-US" sz="1600"/>
              <a:t> %</a:t>
            </a:r>
            <a:endParaRPr lang="en-US" altLang="en-US" sz="1600"/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>
            <a:off x="2008189" y="4876800"/>
            <a:ext cx="561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40%</a:t>
            </a:r>
            <a:endParaRPr lang="en-US" altLang="en-US"/>
          </a:p>
        </p:txBody>
      </p:sp>
      <p:sp>
        <p:nvSpPr>
          <p:cNvPr id="19473" name="Text Box 18"/>
          <p:cNvSpPr txBox="1">
            <a:spLocks noChangeArrowheads="1"/>
          </p:cNvSpPr>
          <p:nvPr/>
        </p:nvSpPr>
        <p:spPr bwMode="auto">
          <a:xfrm>
            <a:off x="2008188" y="3962400"/>
            <a:ext cx="65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100%</a:t>
            </a:r>
            <a:endParaRPr lang="en-US" altLang="en-US"/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1952626" y="1500188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600"/>
              <a:t>300%</a:t>
            </a:r>
            <a:endParaRPr lang="en-US" altLang="en-US"/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2667000" y="5929314"/>
            <a:ext cx="1784351" cy="142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 flipV="1">
            <a:off x="4452938" y="4114801"/>
            <a:ext cx="1022350" cy="957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flipV="1">
            <a:off x="5453063" y="1643063"/>
            <a:ext cx="857250" cy="2500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78" name="Line 23"/>
          <p:cNvSpPr>
            <a:spLocks noChangeShapeType="1"/>
          </p:cNvSpPr>
          <p:nvPr/>
        </p:nvSpPr>
        <p:spPr bwMode="auto">
          <a:xfrm>
            <a:off x="5475288" y="594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6096001" y="2214564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 smtClean="0">
                <a:solidFill>
                  <a:srgbClr val="009900"/>
                </a:solidFill>
              </a:rPr>
              <a:t>3X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4979988" y="4419601"/>
            <a:ext cx="498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 smtClean="0">
                <a:solidFill>
                  <a:srgbClr val="009900"/>
                </a:solidFill>
              </a:rPr>
              <a:t>2X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  <p:cxnSp>
        <p:nvCxnSpPr>
          <p:cNvPr id="19484" name="Straight Connector 31"/>
          <p:cNvCxnSpPr>
            <a:cxnSpLocks noChangeShapeType="1"/>
          </p:cNvCxnSpPr>
          <p:nvPr/>
        </p:nvCxnSpPr>
        <p:spPr bwMode="auto">
          <a:xfrm rot="5400000">
            <a:off x="6239670" y="6001545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Line 22"/>
          <p:cNvSpPr>
            <a:spLocks noChangeShapeType="1"/>
          </p:cNvSpPr>
          <p:nvPr/>
        </p:nvSpPr>
        <p:spPr bwMode="auto">
          <a:xfrm flipV="1">
            <a:off x="6310315" y="1130350"/>
            <a:ext cx="1889124" cy="5841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486" name="Text Box 25"/>
          <p:cNvSpPr txBox="1">
            <a:spLocks noChangeArrowheads="1"/>
          </p:cNvSpPr>
          <p:nvPr/>
        </p:nvSpPr>
        <p:spPr bwMode="auto">
          <a:xfrm>
            <a:off x="7667626" y="1214439"/>
            <a:ext cx="3381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 smtClean="0">
                <a:solidFill>
                  <a:srgbClr val="009900"/>
                </a:solidFill>
              </a:rPr>
              <a:t>1X</a:t>
            </a:r>
            <a:endParaRPr lang="en-US" altLang="en-US" sz="2000" dirty="0">
              <a:solidFill>
                <a:srgbClr val="009900"/>
              </a:solidFill>
            </a:endParaRPr>
          </a:p>
        </p:txBody>
      </p:sp>
      <p:cxnSp>
        <p:nvCxnSpPr>
          <p:cNvPr id="19487" name="Straight Arrow Connector 35"/>
          <p:cNvCxnSpPr>
            <a:cxnSpLocks noChangeShapeType="1"/>
            <a:stCxn id="19475" idx="1"/>
            <a:endCxn id="19476" idx="0"/>
          </p:cNvCxnSpPr>
          <p:nvPr/>
        </p:nvCxnSpPr>
        <p:spPr bwMode="auto">
          <a:xfrm flipV="1">
            <a:off x="4451351" y="5072064"/>
            <a:ext cx="1587" cy="87153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51760" y="2788286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</a:t>
            </a:r>
            <a:endParaRPr lang="en-GB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741932"/>
            <a:ext cx="12191999" cy="663388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no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短期激励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设计后</a:t>
            </a:r>
            <a:endParaRPr lang="en-GB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603619"/>
            <a:ext cx="948690" cy="1015663"/>
          </a:xfrm>
          <a:prstGeom prst="rect">
            <a:avLst/>
          </a:prstGeom>
          <a:solidFill>
            <a:srgbClr val="7AB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5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6599" y="551814"/>
            <a:ext cx="626836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整体薪酬（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Rewards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）示意图</a:t>
            </a:r>
            <a:endParaRPr lang="en-GB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0666" y="1727394"/>
            <a:ext cx="23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薪酬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150" y="1213265"/>
            <a:ext cx="7718205" cy="50723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64840" y="4328207"/>
            <a:ext cx="23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福利待遇</a:t>
            </a:r>
            <a:endParaRPr lang="en-GB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1504" y="6261794"/>
            <a:ext cx="288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工作与生活平衡</a:t>
            </a:r>
            <a:endParaRPr lang="en-GB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6192" y="4320589"/>
            <a:ext cx="2360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绩效与认可</a:t>
            </a:r>
            <a:endParaRPr lang="en-GB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9825" y="1720794"/>
            <a:ext cx="302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职</a:t>
            </a: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业发展机会</a:t>
            </a:r>
            <a:endParaRPr lang="en-GB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KSO_Shape"/>
          <p:cNvSpPr/>
          <p:nvPr/>
        </p:nvSpPr>
        <p:spPr>
          <a:xfrm>
            <a:off x="452842" y="339560"/>
            <a:ext cx="548644" cy="402340"/>
          </a:xfrm>
          <a:custGeom>
            <a:avLst/>
            <a:gdLst/>
            <a:ahLst/>
            <a:cxnLst/>
            <a:rect l="l" t="t" r="r" b="b"/>
            <a:pathLst>
              <a:path w="772368" h="566420">
                <a:moveTo>
                  <a:pt x="386184" y="307882"/>
                </a:moveTo>
                <a:lnTo>
                  <a:pt x="185620" y="423678"/>
                </a:lnTo>
                <a:lnTo>
                  <a:pt x="212788" y="456605"/>
                </a:lnTo>
                <a:cubicBezTo>
                  <a:pt x="257163" y="500981"/>
                  <a:pt x="318468" y="528428"/>
                  <a:pt x="386183" y="528428"/>
                </a:cubicBezTo>
                <a:cubicBezTo>
                  <a:pt x="453898" y="528428"/>
                  <a:pt x="515203" y="500981"/>
                  <a:pt x="559579" y="456605"/>
                </a:cubicBezTo>
                <a:lnTo>
                  <a:pt x="586747" y="423677"/>
                </a:lnTo>
                <a:close/>
                <a:moveTo>
                  <a:pt x="405646" y="38974"/>
                </a:moveTo>
                <a:lnTo>
                  <a:pt x="405646" y="274173"/>
                </a:lnTo>
                <a:lnTo>
                  <a:pt x="606580" y="390182"/>
                </a:lnTo>
                <a:lnTo>
                  <a:pt x="612131" y="378659"/>
                </a:lnTo>
                <a:cubicBezTo>
                  <a:pt x="624540" y="349322"/>
                  <a:pt x="631402" y="317067"/>
                  <a:pt x="631402" y="283209"/>
                </a:cubicBezTo>
                <a:cubicBezTo>
                  <a:pt x="631402" y="156243"/>
                  <a:pt x="534908" y="51815"/>
                  <a:pt x="411255" y="39257"/>
                </a:cubicBezTo>
                <a:close/>
                <a:moveTo>
                  <a:pt x="366722" y="38974"/>
                </a:moveTo>
                <a:lnTo>
                  <a:pt x="361111" y="39257"/>
                </a:lnTo>
                <a:cubicBezTo>
                  <a:pt x="237458" y="51815"/>
                  <a:pt x="140965" y="156243"/>
                  <a:pt x="140965" y="283209"/>
                </a:cubicBezTo>
                <a:cubicBezTo>
                  <a:pt x="140965" y="317067"/>
                  <a:pt x="147826" y="349322"/>
                  <a:pt x="160235" y="378659"/>
                </a:cubicBezTo>
                <a:lnTo>
                  <a:pt x="165787" y="390183"/>
                </a:lnTo>
                <a:lnTo>
                  <a:pt x="366722" y="274173"/>
                </a:lnTo>
                <a:close/>
                <a:moveTo>
                  <a:pt x="386184" y="0"/>
                </a:moveTo>
                <a:cubicBezTo>
                  <a:pt x="536524" y="0"/>
                  <a:pt x="659504" y="117143"/>
                  <a:pt x="667580" y="265210"/>
                </a:cubicBezTo>
                <a:lnTo>
                  <a:pt x="772368" y="265210"/>
                </a:lnTo>
                <a:lnTo>
                  <a:pt x="772368" y="301210"/>
                </a:lnTo>
                <a:lnTo>
                  <a:pt x="667580" y="301210"/>
                </a:lnTo>
                <a:cubicBezTo>
                  <a:pt x="659504" y="449277"/>
                  <a:pt x="536524" y="566420"/>
                  <a:pt x="386184" y="566420"/>
                </a:cubicBezTo>
                <a:cubicBezTo>
                  <a:pt x="235845" y="566420"/>
                  <a:pt x="112865" y="449277"/>
                  <a:pt x="104789" y="301210"/>
                </a:cubicBezTo>
                <a:lnTo>
                  <a:pt x="0" y="301210"/>
                </a:lnTo>
                <a:lnTo>
                  <a:pt x="0" y="265210"/>
                </a:lnTo>
                <a:lnTo>
                  <a:pt x="104789" y="265210"/>
                </a:lnTo>
                <a:cubicBezTo>
                  <a:pt x="112865" y="117143"/>
                  <a:pt x="235845" y="0"/>
                  <a:pt x="386184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04178" y="402231"/>
            <a:ext cx="2621741" cy="276999"/>
            <a:chOff x="4904178" y="403186"/>
            <a:chExt cx="2621741" cy="276999"/>
          </a:xfrm>
        </p:grpSpPr>
        <p:sp>
          <p:nvSpPr>
            <p:cNvPr id="45" name="矩形 44"/>
            <p:cNvSpPr/>
            <p:nvPr/>
          </p:nvSpPr>
          <p:spPr>
            <a:xfrm>
              <a:off x="5684831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618610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390832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324611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春节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099697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033476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元宵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70399" y="642376"/>
              <a:ext cx="360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904178" y="403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除夕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097525" y="641421"/>
            <a:ext cx="91199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resounding 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rejection of a </a:t>
            </a:r>
            <a:r>
              <a:rPr lang="en-US" altLang="zh-CN" sz="11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conservative</a:t>
            </a:r>
            <a:endParaRPr lang="zh-CN" altLang="en-US" sz="1100" dirty="0">
              <a:solidFill>
                <a:prstClr val="white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54612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769519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84426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199332" y="1891050"/>
            <a:ext cx="1800000" cy="1800000"/>
          </a:xfrm>
          <a:prstGeom prst="roundRect">
            <a:avLst>
              <a:gd name="adj" fmla="val 1649"/>
            </a:avLst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79523" y="419131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35423" y="419131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91323" y="419131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47223" y="4191314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9317" y="2437107"/>
            <a:ext cx="121058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64225" y="2437107"/>
            <a:ext cx="1210588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17054" y="2437107"/>
            <a:ext cx="1210588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77285" y="2437107"/>
            <a:ext cx="1210589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1486" y="340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世界集团</a:t>
            </a:r>
            <a:endParaRPr lang="zh-CN" altLang="en-US" sz="2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Shape 1517"/>
          <p:cNvSpPr/>
          <p:nvPr/>
        </p:nvSpPr>
        <p:spPr>
          <a:xfrm>
            <a:off x="9656742" y="4559235"/>
            <a:ext cx="885179" cy="1049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1" h="21452" extrusionOk="0">
                <a:moveTo>
                  <a:pt x="4300" y="15396"/>
                </a:moveTo>
                <a:cubicBezTo>
                  <a:pt x="16432" y="15396"/>
                  <a:pt x="16432" y="15396"/>
                  <a:pt x="16432" y="15396"/>
                </a:cubicBezTo>
                <a:cubicBezTo>
                  <a:pt x="14952" y="20241"/>
                  <a:pt x="14952" y="20241"/>
                  <a:pt x="14952" y="20241"/>
                </a:cubicBezTo>
                <a:cubicBezTo>
                  <a:pt x="12881" y="20241"/>
                  <a:pt x="12881" y="20241"/>
                  <a:pt x="12881" y="20241"/>
                </a:cubicBezTo>
                <a:cubicBezTo>
                  <a:pt x="12585" y="20846"/>
                  <a:pt x="11698" y="21452"/>
                  <a:pt x="10514" y="21452"/>
                </a:cubicBezTo>
                <a:cubicBezTo>
                  <a:pt x="9330" y="21452"/>
                  <a:pt x="8443" y="20846"/>
                  <a:pt x="8147" y="20241"/>
                </a:cubicBezTo>
                <a:cubicBezTo>
                  <a:pt x="5780" y="20241"/>
                  <a:pt x="5780" y="20241"/>
                  <a:pt x="5780" y="20241"/>
                </a:cubicBezTo>
                <a:cubicBezTo>
                  <a:pt x="4300" y="15396"/>
                  <a:pt x="4300" y="15396"/>
                  <a:pt x="4300" y="15396"/>
                </a:cubicBezTo>
                <a:close/>
                <a:moveTo>
                  <a:pt x="14656" y="5706"/>
                </a:moveTo>
                <a:cubicBezTo>
                  <a:pt x="14952" y="6917"/>
                  <a:pt x="14952" y="6917"/>
                  <a:pt x="14952" y="6917"/>
                </a:cubicBezTo>
                <a:cubicBezTo>
                  <a:pt x="14656" y="7321"/>
                  <a:pt x="14656" y="7321"/>
                  <a:pt x="14656" y="7321"/>
                </a:cubicBezTo>
                <a:cubicBezTo>
                  <a:pt x="15248" y="7523"/>
                  <a:pt x="15248" y="7523"/>
                  <a:pt x="15248" y="7523"/>
                </a:cubicBezTo>
                <a:cubicBezTo>
                  <a:pt x="14952" y="8331"/>
                  <a:pt x="14952" y="8331"/>
                  <a:pt x="14952" y="8331"/>
                </a:cubicBezTo>
                <a:cubicBezTo>
                  <a:pt x="14361" y="8331"/>
                  <a:pt x="14361" y="8331"/>
                  <a:pt x="14361" y="8331"/>
                </a:cubicBezTo>
                <a:cubicBezTo>
                  <a:pt x="14952" y="8532"/>
                  <a:pt x="14952" y="8532"/>
                  <a:pt x="14952" y="8532"/>
                </a:cubicBezTo>
                <a:cubicBezTo>
                  <a:pt x="14656" y="9340"/>
                  <a:pt x="14656" y="9340"/>
                  <a:pt x="14656" y="9340"/>
                </a:cubicBezTo>
                <a:cubicBezTo>
                  <a:pt x="14361" y="9542"/>
                  <a:pt x="14361" y="9542"/>
                  <a:pt x="14361" y="9542"/>
                </a:cubicBezTo>
                <a:cubicBezTo>
                  <a:pt x="14656" y="9744"/>
                  <a:pt x="14656" y="9744"/>
                  <a:pt x="14656" y="9744"/>
                </a:cubicBezTo>
                <a:cubicBezTo>
                  <a:pt x="14361" y="10551"/>
                  <a:pt x="14361" y="10551"/>
                  <a:pt x="14361" y="10551"/>
                </a:cubicBezTo>
                <a:cubicBezTo>
                  <a:pt x="13473" y="10753"/>
                  <a:pt x="13473" y="10753"/>
                  <a:pt x="13473" y="10753"/>
                </a:cubicBezTo>
                <a:cubicBezTo>
                  <a:pt x="8147" y="9744"/>
                  <a:pt x="8147" y="9744"/>
                  <a:pt x="8147" y="9744"/>
                </a:cubicBezTo>
                <a:cubicBezTo>
                  <a:pt x="5780" y="9744"/>
                  <a:pt x="5780" y="9744"/>
                  <a:pt x="5780" y="9744"/>
                </a:cubicBezTo>
                <a:cubicBezTo>
                  <a:pt x="5780" y="6312"/>
                  <a:pt x="5780" y="6312"/>
                  <a:pt x="5780" y="6312"/>
                </a:cubicBezTo>
                <a:cubicBezTo>
                  <a:pt x="7851" y="6110"/>
                  <a:pt x="7851" y="6110"/>
                  <a:pt x="7851" y="6110"/>
                </a:cubicBezTo>
                <a:cubicBezTo>
                  <a:pt x="11993" y="3082"/>
                  <a:pt x="11993" y="3082"/>
                  <a:pt x="11993" y="3082"/>
                </a:cubicBezTo>
                <a:cubicBezTo>
                  <a:pt x="14361" y="4091"/>
                  <a:pt x="12289" y="5101"/>
                  <a:pt x="10810" y="5908"/>
                </a:cubicBezTo>
                <a:cubicBezTo>
                  <a:pt x="14656" y="5706"/>
                  <a:pt x="14656" y="5706"/>
                  <a:pt x="14656" y="5706"/>
                </a:cubicBezTo>
                <a:close/>
                <a:moveTo>
                  <a:pt x="4004" y="14185"/>
                </a:moveTo>
                <a:cubicBezTo>
                  <a:pt x="6963" y="14185"/>
                  <a:pt x="6963" y="14185"/>
                  <a:pt x="6963" y="14185"/>
                </a:cubicBezTo>
                <a:cubicBezTo>
                  <a:pt x="6667" y="12368"/>
                  <a:pt x="5484" y="10955"/>
                  <a:pt x="4596" y="9542"/>
                </a:cubicBezTo>
                <a:cubicBezTo>
                  <a:pt x="3413" y="8129"/>
                  <a:pt x="2525" y="6716"/>
                  <a:pt x="2821" y="5706"/>
                </a:cubicBezTo>
                <a:cubicBezTo>
                  <a:pt x="3413" y="4091"/>
                  <a:pt x="4596" y="3082"/>
                  <a:pt x="6371" y="2476"/>
                </a:cubicBezTo>
                <a:cubicBezTo>
                  <a:pt x="7555" y="2073"/>
                  <a:pt x="9034" y="1871"/>
                  <a:pt x="10514" y="2073"/>
                </a:cubicBezTo>
                <a:cubicBezTo>
                  <a:pt x="11993" y="2073"/>
                  <a:pt x="13177" y="2274"/>
                  <a:pt x="14361" y="2678"/>
                </a:cubicBezTo>
                <a:cubicBezTo>
                  <a:pt x="16136" y="3284"/>
                  <a:pt x="17319" y="4293"/>
                  <a:pt x="17911" y="5706"/>
                </a:cubicBezTo>
                <a:cubicBezTo>
                  <a:pt x="18207" y="6716"/>
                  <a:pt x="17024" y="8129"/>
                  <a:pt x="16136" y="9542"/>
                </a:cubicBezTo>
                <a:cubicBezTo>
                  <a:pt x="15248" y="10955"/>
                  <a:pt x="14065" y="12368"/>
                  <a:pt x="13769" y="14185"/>
                </a:cubicBezTo>
                <a:cubicBezTo>
                  <a:pt x="16728" y="14185"/>
                  <a:pt x="16728" y="14185"/>
                  <a:pt x="16728" y="14185"/>
                </a:cubicBezTo>
                <a:cubicBezTo>
                  <a:pt x="17024" y="12772"/>
                  <a:pt x="17911" y="11560"/>
                  <a:pt x="18799" y="10349"/>
                </a:cubicBezTo>
                <a:cubicBezTo>
                  <a:pt x="19982" y="8734"/>
                  <a:pt x="21166" y="7119"/>
                  <a:pt x="20574" y="5302"/>
                </a:cubicBezTo>
                <a:cubicBezTo>
                  <a:pt x="20278" y="3284"/>
                  <a:pt x="18207" y="1669"/>
                  <a:pt x="15840" y="861"/>
                </a:cubicBezTo>
                <a:cubicBezTo>
                  <a:pt x="14065" y="256"/>
                  <a:pt x="12289" y="54"/>
                  <a:pt x="10514" y="54"/>
                </a:cubicBezTo>
                <a:cubicBezTo>
                  <a:pt x="8739" y="-148"/>
                  <a:pt x="6667" y="256"/>
                  <a:pt x="5188" y="659"/>
                </a:cubicBezTo>
                <a:cubicBezTo>
                  <a:pt x="2525" y="1669"/>
                  <a:pt x="750" y="3082"/>
                  <a:pt x="158" y="5302"/>
                </a:cubicBezTo>
                <a:cubicBezTo>
                  <a:pt x="-434" y="7119"/>
                  <a:pt x="750" y="8734"/>
                  <a:pt x="1933" y="10349"/>
                </a:cubicBezTo>
                <a:cubicBezTo>
                  <a:pt x="2525" y="11560"/>
                  <a:pt x="3413" y="12772"/>
                  <a:pt x="4004" y="1418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tIns="45720" bIns="45720"/>
          <a:lstStyle/>
          <a:p>
            <a:pPr hangingPunct="0"/>
            <a:endParaRPr kern="0">
              <a:solidFill>
                <a:srgbClr val="000000"/>
              </a:solidFill>
              <a:sym typeface="Trebuchet MS" panose="020B0603020202020204"/>
            </a:endParaRPr>
          </a:p>
        </p:txBody>
      </p:sp>
      <p:grpSp>
        <p:nvGrpSpPr>
          <p:cNvPr id="50" name="组合 190"/>
          <p:cNvGrpSpPr/>
          <p:nvPr/>
        </p:nvGrpSpPr>
        <p:grpSpPr bwMode="auto">
          <a:xfrm>
            <a:off x="6824362" y="4559234"/>
            <a:ext cx="1128620" cy="1049257"/>
            <a:chOff x="8286751" y="714375"/>
            <a:chExt cx="962025" cy="841375"/>
          </a:xfrm>
        </p:grpSpPr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8286751" y="714375"/>
              <a:ext cx="841375" cy="841375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auto">
            <a:xfrm>
              <a:off x="8377238" y="804863"/>
              <a:ext cx="660400" cy="661988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8467726" y="895350"/>
              <a:ext cx="481013" cy="481013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8556626" y="984250"/>
              <a:ext cx="301625" cy="301625"/>
            </a:xfrm>
            <a:prstGeom prst="ellipse">
              <a:avLst/>
            </a:pr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647113" y="1074738"/>
              <a:ext cx="120650" cy="120650"/>
            </a:xfrm>
            <a:prstGeom prst="ellipse">
              <a:avLst/>
            </a:pr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68389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8"/>
            <p:cNvSpPr/>
            <p:nvPr/>
          </p:nvSpPr>
          <p:spPr bwMode="auto">
            <a:xfrm>
              <a:off x="9128126" y="1074738"/>
              <a:ext cx="120650" cy="60325"/>
            </a:xfrm>
            <a:custGeom>
              <a:avLst/>
              <a:gdLst>
                <a:gd name="T0" fmla="*/ 90488 w 76"/>
                <a:gd name="T1" fmla="*/ 60325 h 38"/>
                <a:gd name="T2" fmla="*/ 0 w 76"/>
                <a:gd name="T3" fmla="*/ 60325 h 38"/>
                <a:gd name="T4" fmla="*/ 30163 w 76"/>
                <a:gd name="T5" fmla="*/ 0 h 38"/>
                <a:gd name="T6" fmla="*/ 120650 w 76"/>
                <a:gd name="T7" fmla="*/ 0 h 38"/>
                <a:gd name="T8" fmla="*/ 90488 w 76"/>
                <a:gd name="T9" fmla="*/ 60325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38">
                  <a:moveTo>
                    <a:pt x="57" y="38"/>
                  </a:moveTo>
                  <a:lnTo>
                    <a:pt x="0" y="38"/>
                  </a:lnTo>
                  <a:lnTo>
                    <a:pt x="19" y="0"/>
                  </a:lnTo>
                  <a:lnTo>
                    <a:pt x="76" y="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9"/>
            <p:cNvSpPr/>
            <p:nvPr/>
          </p:nvSpPr>
          <p:spPr bwMode="auto">
            <a:xfrm>
              <a:off x="9128126" y="1135063"/>
              <a:ext cx="120650" cy="60325"/>
            </a:xfrm>
            <a:custGeom>
              <a:avLst/>
              <a:gdLst>
                <a:gd name="T0" fmla="*/ 90488 w 76"/>
                <a:gd name="T1" fmla="*/ 0 h 38"/>
                <a:gd name="T2" fmla="*/ 0 w 76"/>
                <a:gd name="T3" fmla="*/ 0 h 38"/>
                <a:gd name="T4" fmla="*/ 30163 w 76"/>
                <a:gd name="T5" fmla="*/ 60325 h 38"/>
                <a:gd name="T6" fmla="*/ 120650 w 76"/>
                <a:gd name="T7" fmla="*/ 60325 h 38"/>
                <a:gd name="T8" fmla="*/ 90488 w 76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38">
                  <a:moveTo>
                    <a:pt x="57" y="0"/>
                  </a:moveTo>
                  <a:lnTo>
                    <a:pt x="0" y="0"/>
                  </a:lnTo>
                  <a:lnTo>
                    <a:pt x="19" y="38"/>
                  </a:lnTo>
                  <a:lnTo>
                    <a:pt x="76" y="3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20"/>
            <p:cNvSpPr/>
            <p:nvPr/>
          </p:nvSpPr>
          <p:spPr bwMode="auto">
            <a:xfrm>
              <a:off x="8693151" y="1120775"/>
              <a:ext cx="555625" cy="30163"/>
            </a:xfrm>
            <a:custGeom>
              <a:avLst/>
              <a:gdLst>
                <a:gd name="T0" fmla="*/ 540608 w 148"/>
                <a:gd name="T1" fmla="*/ 30163 h 8"/>
                <a:gd name="T2" fmla="*/ 15017 w 148"/>
                <a:gd name="T3" fmla="*/ 30163 h 8"/>
                <a:gd name="T4" fmla="*/ 0 w 148"/>
                <a:gd name="T5" fmla="*/ 15082 h 8"/>
                <a:gd name="T6" fmla="*/ 15017 w 148"/>
                <a:gd name="T7" fmla="*/ 0 h 8"/>
                <a:gd name="T8" fmla="*/ 540608 w 148"/>
                <a:gd name="T9" fmla="*/ 0 h 8"/>
                <a:gd name="T10" fmla="*/ 555625 w 148"/>
                <a:gd name="T11" fmla="*/ 15082 h 8"/>
                <a:gd name="T12" fmla="*/ 540608 w 148"/>
                <a:gd name="T13" fmla="*/ 30163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8">
                  <a:moveTo>
                    <a:pt x="14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8" y="2"/>
                    <a:pt x="148" y="4"/>
                  </a:cubicBezTo>
                  <a:cubicBezTo>
                    <a:pt x="148" y="6"/>
                    <a:pt x="146" y="8"/>
                    <a:pt x="144" y="8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21"/>
            <p:cNvSpPr/>
            <p:nvPr/>
          </p:nvSpPr>
          <p:spPr bwMode="auto">
            <a:xfrm>
              <a:off x="8924926" y="1354138"/>
              <a:ext cx="95250" cy="93663"/>
            </a:xfrm>
            <a:custGeom>
              <a:avLst/>
              <a:gdLst>
                <a:gd name="T0" fmla="*/ 30480 w 25"/>
                <a:gd name="T1" fmla="*/ 0 h 25"/>
                <a:gd name="T2" fmla="*/ 0 w 25"/>
                <a:gd name="T3" fmla="*/ 29972 h 25"/>
                <a:gd name="T4" fmla="*/ 64770 w 25"/>
                <a:gd name="T5" fmla="*/ 93663 h 25"/>
                <a:gd name="T6" fmla="*/ 95250 w 25"/>
                <a:gd name="T7" fmla="*/ 63691 h 25"/>
                <a:gd name="T8" fmla="*/ 3048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22"/>
            <p:cNvSpPr/>
            <p:nvPr/>
          </p:nvSpPr>
          <p:spPr bwMode="auto">
            <a:xfrm>
              <a:off x="8861426" y="1289050"/>
              <a:ext cx="93663" cy="93663"/>
            </a:xfrm>
            <a:custGeom>
              <a:avLst/>
              <a:gdLst>
                <a:gd name="T0" fmla="*/ 29972 w 25"/>
                <a:gd name="T1" fmla="*/ 0 h 25"/>
                <a:gd name="T2" fmla="*/ 0 w 25"/>
                <a:gd name="T3" fmla="*/ 29972 h 25"/>
                <a:gd name="T4" fmla="*/ 63691 w 25"/>
                <a:gd name="T5" fmla="*/ 93663 h 25"/>
                <a:gd name="T6" fmla="*/ 93663 w 25"/>
                <a:gd name="T7" fmla="*/ 63691 h 25"/>
                <a:gd name="T8" fmla="*/ 29972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23"/>
            <p:cNvSpPr/>
            <p:nvPr/>
          </p:nvSpPr>
          <p:spPr bwMode="auto">
            <a:xfrm>
              <a:off x="8797926" y="1225550"/>
              <a:ext cx="93663" cy="93663"/>
            </a:xfrm>
            <a:custGeom>
              <a:avLst/>
              <a:gdLst>
                <a:gd name="T0" fmla="*/ 29972 w 25"/>
                <a:gd name="T1" fmla="*/ 0 h 25"/>
                <a:gd name="T2" fmla="*/ 0 w 25"/>
                <a:gd name="T3" fmla="*/ 29972 h 25"/>
                <a:gd name="T4" fmla="*/ 63691 w 25"/>
                <a:gd name="T5" fmla="*/ 93663 h 25"/>
                <a:gd name="T6" fmla="*/ 93663 w 25"/>
                <a:gd name="T7" fmla="*/ 63691 h 25"/>
                <a:gd name="T8" fmla="*/ 29972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24"/>
            <p:cNvSpPr/>
            <p:nvPr/>
          </p:nvSpPr>
          <p:spPr bwMode="auto">
            <a:xfrm>
              <a:off x="8734426" y="1162050"/>
              <a:ext cx="93663" cy="93663"/>
            </a:xfrm>
            <a:custGeom>
              <a:avLst/>
              <a:gdLst>
                <a:gd name="T0" fmla="*/ 29972 w 25"/>
                <a:gd name="T1" fmla="*/ 0 h 25"/>
                <a:gd name="T2" fmla="*/ 0 w 25"/>
                <a:gd name="T3" fmla="*/ 29972 h 25"/>
                <a:gd name="T4" fmla="*/ 63691 w 25"/>
                <a:gd name="T5" fmla="*/ 93663 h 25"/>
                <a:gd name="T6" fmla="*/ 93663 w 25"/>
                <a:gd name="T7" fmla="*/ 63691 h 25"/>
                <a:gd name="T8" fmla="*/ 29972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5">
                  <a:moveTo>
                    <a:pt x="8" y="0"/>
                  </a:moveTo>
                  <a:cubicBezTo>
                    <a:pt x="6" y="3"/>
                    <a:pt x="3" y="6"/>
                    <a:pt x="0" y="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0" y="23"/>
                    <a:pt x="23" y="20"/>
                    <a:pt x="25" y="17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25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8693151" y="1146175"/>
              <a:ext cx="71438" cy="46038"/>
            </a:xfrm>
            <a:custGeom>
              <a:avLst/>
              <a:gdLst>
                <a:gd name="T0" fmla="*/ 3760 w 19"/>
                <a:gd name="T1" fmla="*/ 0 h 12"/>
                <a:gd name="T2" fmla="*/ 0 w 19"/>
                <a:gd name="T3" fmla="*/ 3837 h 12"/>
                <a:gd name="T4" fmla="*/ 41359 w 19"/>
                <a:gd name="T5" fmla="*/ 46038 h 12"/>
                <a:gd name="T6" fmla="*/ 71438 w 19"/>
                <a:gd name="T7" fmla="*/ 15346 h 12"/>
                <a:gd name="T8" fmla="*/ 60158 w 19"/>
                <a:gd name="T9" fmla="*/ 3837 h 12"/>
                <a:gd name="T10" fmla="*/ 15040 w 19"/>
                <a:gd name="T11" fmla="*/ 3837 h 12"/>
                <a:gd name="T12" fmla="*/ 3760 w 1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4" y="10"/>
                    <a:pt x="17" y="7"/>
                    <a:pt x="19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</a:path>
              </a:pathLst>
            </a:custGeom>
            <a:solidFill>
              <a:srgbClr val="CE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6"/>
            <p:cNvSpPr/>
            <p:nvPr/>
          </p:nvSpPr>
          <p:spPr bwMode="auto">
            <a:xfrm>
              <a:off x="8696326" y="1120775"/>
              <a:ext cx="57150" cy="30163"/>
            </a:xfrm>
            <a:custGeom>
              <a:avLst/>
              <a:gdLst>
                <a:gd name="T0" fmla="*/ 26670 w 15"/>
                <a:gd name="T1" fmla="*/ 0 h 8"/>
                <a:gd name="T2" fmla="*/ 26670 w 15"/>
                <a:gd name="T3" fmla="*/ 0 h 8"/>
                <a:gd name="T4" fmla="*/ 0 w 15"/>
                <a:gd name="T5" fmla="*/ 26393 h 8"/>
                <a:gd name="T6" fmla="*/ 11430 w 15"/>
                <a:gd name="T7" fmla="*/ 30163 h 8"/>
                <a:gd name="T8" fmla="*/ 57150 w 15"/>
                <a:gd name="T9" fmla="*/ 30163 h 8"/>
                <a:gd name="T10" fmla="*/ 26670 w 1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C5D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0" name="组合 194"/>
          <p:cNvGrpSpPr/>
          <p:nvPr/>
        </p:nvGrpSpPr>
        <p:grpSpPr bwMode="auto">
          <a:xfrm>
            <a:off x="1439135" y="4728859"/>
            <a:ext cx="884639" cy="710007"/>
            <a:chOff x="9834563" y="2403475"/>
            <a:chExt cx="901700" cy="720725"/>
          </a:xfrm>
        </p:grpSpPr>
        <p:sp>
          <p:nvSpPr>
            <p:cNvPr id="81" name="Freeform 137"/>
            <p:cNvSpPr>
              <a:spLocks noEditPoints="1"/>
            </p:cNvSpPr>
            <p:nvPr/>
          </p:nvSpPr>
          <p:spPr bwMode="auto">
            <a:xfrm>
              <a:off x="9985376" y="2794000"/>
              <a:ext cx="330200" cy="330200"/>
            </a:xfrm>
            <a:custGeom>
              <a:avLst/>
              <a:gdLst>
                <a:gd name="T0" fmla="*/ 165100 w 88"/>
                <a:gd name="T1" fmla="*/ 330200 h 88"/>
                <a:gd name="T2" fmla="*/ 0 w 88"/>
                <a:gd name="T3" fmla="*/ 165100 h 88"/>
                <a:gd name="T4" fmla="*/ 165100 w 88"/>
                <a:gd name="T5" fmla="*/ 0 h 88"/>
                <a:gd name="T6" fmla="*/ 330200 w 88"/>
                <a:gd name="T7" fmla="*/ 165100 h 88"/>
                <a:gd name="T8" fmla="*/ 165100 w 88"/>
                <a:gd name="T9" fmla="*/ 330200 h 88"/>
                <a:gd name="T10" fmla="*/ 165100 w 88"/>
                <a:gd name="T11" fmla="*/ 60036 h 88"/>
                <a:gd name="T12" fmla="*/ 60036 w 88"/>
                <a:gd name="T13" fmla="*/ 165100 h 88"/>
                <a:gd name="T14" fmla="*/ 165100 w 88"/>
                <a:gd name="T15" fmla="*/ 270164 h 88"/>
                <a:gd name="T16" fmla="*/ 270164 w 88"/>
                <a:gd name="T17" fmla="*/ 165100 h 88"/>
                <a:gd name="T18" fmla="*/ 165100 w 88"/>
                <a:gd name="T19" fmla="*/ 60036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16"/>
                  </a:moveTo>
                  <a:cubicBezTo>
                    <a:pt x="29" y="16"/>
                    <a:pt x="16" y="29"/>
                    <a:pt x="16" y="44"/>
                  </a:cubicBezTo>
                  <a:cubicBezTo>
                    <a:pt x="16" y="59"/>
                    <a:pt x="29" y="72"/>
                    <a:pt x="44" y="72"/>
                  </a:cubicBezTo>
                  <a:cubicBezTo>
                    <a:pt x="59" y="72"/>
                    <a:pt x="72" y="59"/>
                    <a:pt x="72" y="44"/>
                  </a:cubicBezTo>
                  <a:cubicBezTo>
                    <a:pt x="72" y="29"/>
                    <a:pt x="59" y="16"/>
                    <a:pt x="44" y="16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38"/>
            <p:cNvSpPr/>
            <p:nvPr/>
          </p:nvSpPr>
          <p:spPr bwMode="auto">
            <a:xfrm>
              <a:off x="9834563" y="2643188"/>
              <a:ext cx="60325" cy="241300"/>
            </a:xfrm>
            <a:custGeom>
              <a:avLst/>
              <a:gdLst>
                <a:gd name="T0" fmla="*/ 60325 w 16"/>
                <a:gd name="T1" fmla="*/ 211138 h 64"/>
                <a:gd name="T2" fmla="*/ 30163 w 16"/>
                <a:gd name="T3" fmla="*/ 241300 h 64"/>
                <a:gd name="T4" fmla="*/ 0 w 16"/>
                <a:gd name="T5" fmla="*/ 211138 h 64"/>
                <a:gd name="T6" fmla="*/ 0 w 16"/>
                <a:gd name="T7" fmla="*/ 30163 h 64"/>
                <a:gd name="T8" fmla="*/ 30163 w 16"/>
                <a:gd name="T9" fmla="*/ 0 h 64"/>
                <a:gd name="T10" fmla="*/ 60325 w 16"/>
                <a:gd name="T11" fmla="*/ 30163 h 64"/>
                <a:gd name="T12" fmla="*/ 60325 w 16"/>
                <a:gd name="T13" fmla="*/ 211138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64">
                  <a:moveTo>
                    <a:pt x="16" y="56"/>
                  </a:moveTo>
                  <a:cubicBezTo>
                    <a:pt x="16" y="60"/>
                    <a:pt x="12" y="64"/>
                    <a:pt x="8" y="64"/>
                  </a:cubicBezTo>
                  <a:cubicBezTo>
                    <a:pt x="4" y="64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56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39"/>
            <p:cNvSpPr/>
            <p:nvPr/>
          </p:nvSpPr>
          <p:spPr bwMode="auto">
            <a:xfrm>
              <a:off x="10647363" y="2403475"/>
              <a:ext cx="88900" cy="720725"/>
            </a:xfrm>
            <a:custGeom>
              <a:avLst/>
              <a:gdLst>
                <a:gd name="T0" fmla="*/ 88900 w 24"/>
                <a:gd name="T1" fmla="*/ 690695 h 192"/>
                <a:gd name="T2" fmla="*/ 59267 w 24"/>
                <a:gd name="T3" fmla="*/ 720725 h 192"/>
                <a:gd name="T4" fmla="*/ 29633 w 24"/>
                <a:gd name="T5" fmla="*/ 720725 h 192"/>
                <a:gd name="T6" fmla="*/ 0 w 24"/>
                <a:gd name="T7" fmla="*/ 690695 h 192"/>
                <a:gd name="T8" fmla="*/ 0 w 24"/>
                <a:gd name="T9" fmla="*/ 30030 h 192"/>
                <a:gd name="T10" fmla="*/ 29633 w 24"/>
                <a:gd name="T11" fmla="*/ 0 h 192"/>
                <a:gd name="T12" fmla="*/ 59267 w 24"/>
                <a:gd name="T13" fmla="*/ 0 h 192"/>
                <a:gd name="T14" fmla="*/ 88900 w 24"/>
                <a:gd name="T15" fmla="*/ 30030 h 192"/>
                <a:gd name="T16" fmla="*/ 88900 w 24"/>
                <a:gd name="T17" fmla="*/ 690695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" h="192">
                  <a:moveTo>
                    <a:pt x="24" y="184"/>
                  </a:moveTo>
                  <a:cubicBezTo>
                    <a:pt x="24" y="188"/>
                    <a:pt x="20" y="192"/>
                    <a:pt x="16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4" y="4"/>
                    <a:pt x="24" y="8"/>
                  </a:cubicBezTo>
                  <a:lnTo>
                    <a:pt x="24" y="184"/>
                  </a:lnTo>
                  <a:close/>
                </a:path>
              </a:pathLst>
            </a:custGeom>
            <a:solidFill>
              <a:srgbClr val="F05F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40"/>
            <p:cNvSpPr/>
            <p:nvPr/>
          </p:nvSpPr>
          <p:spPr bwMode="auto">
            <a:xfrm>
              <a:off x="9894888" y="2763838"/>
              <a:ext cx="752475" cy="330200"/>
            </a:xfrm>
            <a:custGeom>
              <a:avLst/>
              <a:gdLst>
                <a:gd name="T0" fmla="*/ 0 w 474"/>
                <a:gd name="T1" fmla="*/ 90488 h 208"/>
                <a:gd name="T2" fmla="*/ 752475 w 474"/>
                <a:gd name="T3" fmla="*/ 330200 h 208"/>
                <a:gd name="T4" fmla="*/ 752475 w 474"/>
                <a:gd name="T5" fmla="*/ 0 h 208"/>
                <a:gd name="T6" fmla="*/ 0 w 474"/>
                <a:gd name="T7" fmla="*/ 0 h 208"/>
                <a:gd name="T8" fmla="*/ 0 w 474"/>
                <a:gd name="T9" fmla="*/ 9048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208">
                  <a:moveTo>
                    <a:pt x="0" y="57"/>
                  </a:moveTo>
                  <a:lnTo>
                    <a:pt x="474" y="208"/>
                  </a:lnTo>
                  <a:lnTo>
                    <a:pt x="474" y="0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576A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41"/>
            <p:cNvSpPr/>
            <p:nvPr/>
          </p:nvSpPr>
          <p:spPr bwMode="auto">
            <a:xfrm>
              <a:off x="9894888" y="2433638"/>
              <a:ext cx="752475" cy="330200"/>
            </a:xfrm>
            <a:custGeom>
              <a:avLst/>
              <a:gdLst>
                <a:gd name="T0" fmla="*/ 0 w 474"/>
                <a:gd name="T1" fmla="*/ 239713 h 208"/>
                <a:gd name="T2" fmla="*/ 0 w 474"/>
                <a:gd name="T3" fmla="*/ 330200 h 208"/>
                <a:gd name="T4" fmla="*/ 752475 w 474"/>
                <a:gd name="T5" fmla="*/ 330200 h 208"/>
                <a:gd name="T6" fmla="*/ 752475 w 474"/>
                <a:gd name="T7" fmla="*/ 0 h 208"/>
                <a:gd name="T8" fmla="*/ 0 w 474"/>
                <a:gd name="T9" fmla="*/ 23971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208">
                  <a:moveTo>
                    <a:pt x="0" y="151"/>
                  </a:moveTo>
                  <a:lnTo>
                    <a:pt x="0" y="208"/>
                  </a:lnTo>
                  <a:lnTo>
                    <a:pt x="474" y="208"/>
                  </a:lnTo>
                  <a:lnTo>
                    <a:pt x="474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6" name="组合 597"/>
          <p:cNvGrpSpPr/>
          <p:nvPr/>
        </p:nvGrpSpPr>
        <p:grpSpPr bwMode="auto">
          <a:xfrm>
            <a:off x="4157565" y="4716221"/>
            <a:ext cx="963037" cy="735283"/>
            <a:chOff x="8191501" y="5492751"/>
            <a:chExt cx="962025" cy="722313"/>
          </a:xfrm>
        </p:grpSpPr>
        <p:sp>
          <p:nvSpPr>
            <p:cNvPr id="87" name="Freeform 167"/>
            <p:cNvSpPr/>
            <p:nvPr/>
          </p:nvSpPr>
          <p:spPr bwMode="auto">
            <a:xfrm>
              <a:off x="8402638" y="5492751"/>
              <a:ext cx="750888" cy="255588"/>
            </a:xfrm>
            <a:custGeom>
              <a:avLst/>
              <a:gdLst>
                <a:gd name="T0" fmla="*/ 750888 w 200"/>
                <a:gd name="T1" fmla="*/ 135311 h 68"/>
                <a:gd name="T2" fmla="*/ 615728 w 200"/>
                <a:gd name="T3" fmla="*/ 0 h 68"/>
                <a:gd name="T4" fmla="*/ 135160 w 200"/>
                <a:gd name="T5" fmla="*/ 0 h 68"/>
                <a:gd name="T6" fmla="*/ 0 w 200"/>
                <a:gd name="T7" fmla="*/ 135311 h 68"/>
                <a:gd name="T8" fmla="*/ 0 w 200"/>
                <a:gd name="T9" fmla="*/ 180415 h 68"/>
                <a:gd name="T10" fmla="*/ 90107 w 200"/>
                <a:gd name="T11" fmla="*/ 180415 h 68"/>
                <a:gd name="T12" fmla="*/ 90107 w 200"/>
                <a:gd name="T13" fmla="*/ 135311 h 68"/>
                <a:gd name="T14" fmla="*/ 135160 w 200"/>
                <a:gd name="T15" fmla="*/ 90208 h 68"/>
                <a:gd name="T16" fmla="*/ 615728 w 200"/>
                <a:gd name="T17" fmla="*/ 90208 h 68"/>
                <a:gd name="T18" fmla="*/ 660781 w 200"/>
                <a:gd name="T19" fmla="*/ 135311 h 68"/>
                <a:gd name="T20" fmla="*/ 660781 w 200"/>
                <a:gd name="T21" fmla="*/ 255588 h 68"/>
                <a:gd name="T22" fmla="*/ 750888 w 200"/>
                <a:gd name="T23" fmla="*/ 255588 h 68"/>
                <a:gd name="T24" fmla="*/ 750888 w 200"/>
                <a:gd name="T25" fmla="*/ 135311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0" h="68">
                  <a:moveTo>
                    <a:pt x="200" y="36"/>
                  </a:move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200" y="68"/>
                    <a:pt x="200" y="68"/>
                    <a:pt x="200" y="68"/>
                  </a:cubicBezTo>
                  <a:lnTo>
                    <a:pt x="200" y="36"/>
                  </a:lnTo>
                  <a:close/>
                </a:path>
              </a:pathLst>
            </a:custGeom>
            <a:solidFill>
              <a:srgbClr val="27A2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68"/>
            <p:cNvSpPr/>
            <p:nvPr/>
          </p:nvSpPr>
          <p:spPr bwMode="auto">
            <a:xfrm>
              <a:off x="8402638" y="5748338"/>
              <a:ext cx="750888" cy="255588"/>
            </a:xfrm>
            <a:custGeom>
              <a:avLst/>
              <a:gdLst>
                <a:gd name="T0" fmla="*/ 615728 w 200"/>
                <a:gd name="T1" fmla="*/ 165380 h 68"/>
                <a:gd name="T2" fmla="*/ 135160 w 200"/>
                <a:gd name="T3" fmla="*/ 165380 h 68"/>
                <a:gd name="T4" fmla="*/ 90107 w 200"/>
                <a:gd name="T5" fmla="*/ 120277 h 68"/>
                <a:gd name="T6" fmla="*/ 90107 w 200"/>
                <a:gd name="T7" fmla="*/ 75173 h 68"/>
                <a:gd name="T8" fmla="*/ 0 w 200"/>
                <a:gd name="T9" fmla="*/ 75173 h 68"/>
                <a:gd name="T10" fmla="*/ 0 w 200"/>
                <a:gd name="T11" fmla="*/ 120277 h 68"/>
                <a:gd name="T12" fmla="*/ 135160 w 200"/>
                <a:gd name="T13" fmla="*/ 255588 h 68"/>
                <a:gd name="T14" fmla="*/ 615728 w 200"/>
                <a:gd name="T15" fmla="*/ 255588 h 68"/>
                <a:gd name="T16" fmla="*/ 750888 w 200"/>
                <a:gd name="T17" fmla="*/ 120277 h 68"/>
                <a:gd name="T18" fmla="*/ 750888 w 200"/>
                <a:gd name="T19" fmla="*/ 0 h 68"/>
                <a:gd name="T20" fmla="*/ 660781 w 200"/>
                <a:gd name="T21" fmla="*/ 0 h 68"/>
                <a:gd name="T22" fmla="*/ 660781 w 200"/>
                <a:gd name="T23" fmla="*/ 120277 h 68"/>
                <a:gd name="T24" fmla="*/ 615728 w 200"/>
                <a:gd name="T25" fmla="*/ 165380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1C7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69"/>
            <p:cNvSpPr/>
            <p:nvPr/>
          </p:nvSpPr>
          <p:spPr bwMode="auto">
            <a:xfrm>
              <a:off x="8191501" y="5959476"/>
              <a:ext cx="752475" cy="255588"/>
            </a:xfrm>
            <a:custGeom>
              <a:avLst/>
              <a:gdLst>
                <a:gd name="T0" fmla="*/ 617030 w 200"/>
                <a:gd name="T1" fmla="*/ 165380 h 68"/>
                <a:gd name="T2" fmla="*/ 135446 w 200"/>
                <a:gd name="T3" fmla="*/ 165380 h 68"/>
                <a:gd name="T4" fmla="*/ 90297 w 200"/>
                <a:gd name="T5" fmla="*/ 120277 h 68"/>
                <a:gd name="T6" fmla="*/ 90297 w 200"/>
                <a:gd name="T7" fmla="*/ 0 h 68"/>
                <a:gd name="T8" fmla="*/ 0 w 200"/>
                <a:gd name="T9" fmla="*/ 0 h 68"/>
                <a:gd name="T10" fmla="*/ 0 w 200"/>
                <a:gd name="T11" fmla="*/ 120277 h 68"/>
                <a:gd name="T12" fmla="*/ 135446 w 200"/>
                <a:gd name="T13" fmla="*/ 255588 h 68"/>
                <a:gd name="T14" fmla="*/ 617030 w 200"/>
                <a:gd name="T15" fmla="*/ 255588 h 68"/>
                <a:gd name="T16" fmla="*/ 752475 w 200"/>
                <a:gd name="T17" fmla="*/ 120277 h 68"/>
                <a:gd name="T18" fmla="*/ 752475 w 200"/>
                <a:gd name="T19" fmla="*/ 75173 h 68"/>
                <a:gd name="T20" fmla="*/ 662178 w 200"/>
                <a:gd name="T21" fmla="*/ 75173 h 68"/>
                <a:gd name="T22" fmla="*/ 662178 w 200"/>
                <a:gd name="T23" fmla="*/ 120277 h 68"/>
                <a:gd name="T24" fmla="*/ 617030 w 200"/>
                <a:gd name="T25" fmla="*/ 165380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0" h="68">
                  <a:moveTo>
                    <a:pt x="164" y="44"/>
                  </a:moveTo>
                  <a:cubicBezTo>
                    <a:pt x="36" y="44"/>
                    <a:pt x="36" y="44"/>
                    <a:pt x="36" y="44"/>
                  </a:cubicBezTo>
                  <a:cubicBezTo>
                    <a:pt x="29" y="44"/>
                    <a:pt x="24" y="39"/>
                    <a:pt x="24" y="3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2"/>
                    <a:pt x="16" y="68"/>
                    <a:pt x="36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84" y="68"/>
                    <a:pt x="200" y="52"/>
                    <a:pt x="200" y="3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9"/>
                    <a:pt x="171" y="44"/>
                    <a:pt x="164" y="44"/>
                  </a:cubicBezTo>
                  <a:close/>
                </a:path>
              </a:pathLst>
            </a:custGeom>
            <a:solidFill>
              <a:srgbClr val="D3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70"/>
            <p:cNvSpPr/>
            <p:nvPr/>
          </p:nvSpPr>
          <p:spPr bwMode="auto">
            <a:xfrm>
              <a:off x="8191501" y="5703888"/>
              <a:ext cx="752475" cy="255588"/>
            </a:xfrm>
            <a:custGeom>
              <a:avLst/>
              <a:gdLst>
                <a:gd name="T0" fmla="*/ 90297 w 200"/>
                <a:gd name="T1" fmla="*/ 135311 h 68"/>
                <a:gd name="T2" fmla="*/ 135446 w 200"/>
                <a:gd name="T3" fmla="*/ 90208 h 68"/>
                <a:gd name="T4" fmla="*/ 617030 w 200"/>
                <a:gd name="T5" fmla="*/ 90208 h 68"/>
                <a:gd name="T6" fmla="*/ 662178 w 200"/>
                <a:gd name="T7" fmla="*/ 135311 h 68"/>
                <a:gd name="T8" fmla="*/ 662178 w 200"/>
                <a:gd name="T9" fmla="*/ 180415 h 68"/>
                <a:gd name="T10" fmla="*/ 752475 w 200"/>
                <a:gd name="T11" fmla="*/ 180415 h 68"/>
                <a:gd name="T12" fmla="*/ 752475 w 200"/>
                <a:gd name="T13" fmla="*/ 135311 h 68"/>
                <a:gd name="T14" fmla="*/ 617030 w 200"/>
                <a:gd name="T15" fmla="*/ 0 h 68"/>
                <a:gd name="T16" fmla="*/ 135446 w 200"/>
                <a:gd name="T17" fmla="*/ 0 h 68"/>
                <a:gd name="T18" fmla="*/ 0 w 200"/>
                <a:gd name="T19" fmla="*/ 135311 h 68"/>
                <a:gd name="T20" fmla="*/ 0 w 200"/>
                <a:gd name="T21" fmla="*/ 255588 h 68"/>
                <a:gd name="T22" fmla="*/ 90297 w 200"/>
                <a:gd name="T23" fmla="*/ 255588 h 68"/>
                <a:gd name="T24" fmla="*/ 90297 w 200"/>
                <a:gd name="T25" fmla="*/ 135311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0" h="68">
                  <a:moveTo>
                    <a:pt x="24" y="36"/>
                  </a:moveTo>
                  <a:cubicBezTo>
                    <a:pt x="24" y="29"/>
                    <a:pt x="29" y="24"/>
                    <a:pt x="36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71" y="24"/>
                    <a:pt x="176" y="29"/>
                    <a:pt x="176" y="36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200" y="48"/>
                    <a:pt x="200" y="48"/>
                    <a:pt x="200" y="48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0" y="16"/>
                    <a:pt x="184" y="0"/>
                    <a:pt x="16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" y="68"/>
                    <a:pt x="24" y="68"/>
                    <a:pt x="24" y="68"/>
                  </a:cubicBezTo>
                  <a:lnTo>
                    <a:pt x="24" y="36"/>
                  </a:lnTo>
                  <a:close/>
                </a:path>
              </a:pathLst>
            </a:custGeom>
            <a:solidFill>
              <a:srgbClr val="E1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设计后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8901" y="2922763"/>
            <a:ext cx="2939323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Compensation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     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7539" y="1479119"/>
            <a:ext cx="43145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固定薪酬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Fixed Pay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7539" y="4887337"/>
            <a:ext cx="431458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浮动薪酬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Variable Pay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ight Arrow 5"/>
          <p:cNvSpPr/>
          <p:nvPr/>
        </p:nvSpPr>
        <p:spPr>
          <a:xfrm rot="19379922">
            <a:off x="3858453" y="2357167"/>
            <a:ext cx="1189830" cy="32919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462365">
            <a:off x="3894101" y="4302282"/>
            <a:ext cx="1189830" cy="329192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448800" y="746760"/>
            <a:ext cx="0" cy="20366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92640" y="62484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工资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3120" y="144249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基本工资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23120" y="226015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底薪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448800" y="3630500"/>
            <a:ext cx="0" cy="2699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23120" y="36152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奖金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92640" y="4703408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变薪酬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92640" y="5791557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绩效工资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23120" y="5247482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弹性薪酬</a:t>
            </a:r>
            <a:endParaRPr 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23120" y="4159334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短期激励</a:t>
            </a:r>
            <a:endParaRPr 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37361" y="1569719"/>
          <a:ext cx="8686800" cy="3698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5600"/>
                <a:gridCol w="2895600"/>
                <a:gridCol w="2895600"/>
              </a:tblGrid>
              <a:tr h="924560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计算依据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时间线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固定薪酬</a:t>
                      </a:r>
                      <a:endParaRPr lang="en-GB" sz="2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个人价值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当前和未来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浮动薪酬</a:t>
                      </a:r>
                      <a:endParaRPr lang="en-GB" sz="2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绩效结果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过去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24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长期薪酬</a:t>
                      </a:r>
                      <a:endParaRPr lang="en-GB" sz="2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发展潜质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未来</a:t>
                      </a:r>
                      <a:endParaRPr lang="en-GB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6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业务战略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84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经营策略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72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0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薪酬战略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48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薪酬体系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3640" y="2232660"/>
            <a:ext cx="1234440" cy="1242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行为态度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570720" y="2670810"/>
            <a:ext cx="411480" cy="335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099560" y="2686050"/>
            <a:ext cx="411480" cy="335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913120" y="2659380"/>
            <a:ext cx="411480" cy="335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7741920" y="2686050"/>
            <a:ext cx="411480" cy="335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2293620" y="2686050"/>
            <a:ext cx="411480" cy="3352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战略链条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薪酬战略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5396" y="1808914"/>
            <a:ext cx="2895228" cy="7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2790" y="1808914"/>
            <a:ext cx="6924908" cy="722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677936" y="1970065"/>
            <a:ext cx="653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公司希望通过薪酬策略达到什么业务目标？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396" y="2918532"/>
            <a:ext cx="2895228" cy="7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82790" y="2918532"/>
            <a:ext cx="6924908" cy="722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77936" y="3079683"/>
            <a:ext cx="653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指导公司薪酬策略的原则是什么？内部？外部？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5396" y="4053481"/>
            <a:ext cx="2895228" cy="7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82790" y="4053481"/>
            <a:ext cx="6924908" cy="722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677936" y="4214632"/>
            <a:ext cx="653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公司如何定义内部“公平性”？具体通过什么手段实现？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5396" y="5202610"/>
            <a:ext cx="2895228" cy="7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竞争性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82790" y="5202610"/>
            <a:ext cx="6924908" cy="722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677936" y="5363761"/>
            <a:ext cx="653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公司如何定义外部“竞争性”？具体通过什么手段实现？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5222" y="1194748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企业愿景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7282"/>
            <a:ext cx="12192000" cy="523220"/>
          </a:xfrm>
          <a:prstGeom prst="rect">
            <a:avLst/>
          </a:prstGeom>
          <a:solidFill>
            <a:srgbClr val="7AB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实例：目标分解</a:t>
            </a:r>
            <a:endParaRPr lang="en-GB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3409" y="1264762"/>
            <a:ext cx="36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成为世界上最安全、最环保的汽车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5222" y="2200044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409" y="2185872"/>
            <a:ext cx="367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五年内进入国内细分市场前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5222" y="3201182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短期目标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3408" y="3089356"/>
            <a:ext cx="396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中国销售额占全球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XX%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市场占有率达到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XX%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客户满意度达到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XX.....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5222" y="4197673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5609705" y="1777319"/>
            <a:ext cx="145473" cy="388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5609705" y="2779823"/>
            <a:ext cx="145473" cy="388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5609705" y="3776314"/>
            <a:ext cx="145473" cy="388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533407" y="3958511"/>
            <a:ext cx="3969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成为细分市场最有吸引力的雇主品牌，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关键岗位人才流失率达到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X%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以内，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管理岗位内部人才提升率达到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X%......</a:t>
            </a:r>
            <a:endParaRPr lang="en-GB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65222" y="5191737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薪酬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609705" y="4770644"/>
            <a:ext cx="145473" cy="388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own Arrow 27"/>
          <p:cNvSpPr/>
          <p:nvPr/>
        </p:nvSpPr>
        <p:spPr>
          <a:xfrm rot="18064353" flipH="1">
            <a:off x="6708776" y="5425958"/>
            <a:ext cx="171616" cy="748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/>
          <p:cNvSpPr/>
          <p:nvPr/>
        </p:nvSpPr>
        <p:spPr>
          <a:xfrm rot="3694907" flipH="1">
            <a:off x="4478353" y="5438444"/>
            <a:ext cx="172958" cy="748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895087" y="6066711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薪资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9336" y="6124336"/>
            <a:ext cx="1234440" cy="509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福利</a:t>
            </a:r>
            <a:endParaRPr 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98576" y="6086628"/>
            <a:ext cx="3493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为员工提供综合的福利规划，为员工及其家人提供全面的保障</a:t>
            </a:r>
            <a:endParaRPr lang="en-GB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46579" y="6086628"/>
            <a:ext cx="2853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为员工提供有市场竞争力的薪酬待遇</a:t>
            </a:r>
            <a:endParaRPr lang="en-GB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YPE" val="i"/>
  <p:tag name="KSO_WM_UNIT_SUBTYPE" val="q"/>
</p:tagLst>
</file>

<file path=ppt/tags/tag10.xml><?xml version="1.0" encoding="utf-8"?>
<p:tagLst xmlns:p="http://schemas.openxmlformats.org/presentationml/2006/main">
  <p:tag name="KSO_WM_SLIDE_BACKGROUND_TYPE" val="general"/>
</p:tagLst>
</file>

<file path=ppt/tags/tag11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SLIDE_BACKGROUND_TYPE" val="general"/>
</p:tagLst>
</file>

<file path=ppt/tags/tag13.xml><?xml version="1.0" encoding="utf-8"?>
<p:tagLst xmlns:p="http://schemas.openxmlformats.org/presentationml/2006/main">
  <p:tag name="KSO_WM_SLIDE_BACKGROUND_TYPE" val="general"/>
</p:tagLst>
</file>

<file path=ppt/tags/tag1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15.xml><?xml version="1.0" encoding="utf-8"?>
<p:tagLst xmlns:p="http://schemas.openxmlformats.org/presentationml/2006/main">
  <p:tag name="KSO_WM_SLIDE_BACKGROUND_TYPE" val="frame"/>
</p:tagLst>
</file>

<file path=ppt/tags/tag16.xml><?xml version="1.0" encoding="utf-8"?>
<p:tagLst xmlns:p="http://schemas.openxmlformats.org/presentationml/2006/main">
  <p:tag name="KSO_WM_SLIDE_BACKGROUND_TYPE" val="frame"/>
</p:tagLst>
</file>

<file path=ppt/tags/tag17.xml><?xml version="1.0" encoding="utf-8"?>
<p:tagLst xmlns:p="http://schemas.openxmlformats.org/presentationml/2006/main">
  <p:tag name="KSO_WM_SLIDE_BACKGROUND_TYPE" val="frame"/>
</p:tagLst>
</file>

<file path=ppt/tags/tag18.xml><?xml version="1.0" encoding="utf-8"?>
<p:tagLst xmlns:p="http://schemas.openxmlformats.org/presentationml/2006/main">
  <p:tag name="KSO_WM_SLIDE_BACKGROUND_TYPE" val="frame"/>
</p:tagLst>
</file>

<file path=ppt/tags/tag19.xml><?xml version="1.0" encoding="utf-8"?>
<p:tagLst xmlns:p="http://schemas.openxmlformats.org/presentationml/2006/main">
  <p:tag name="KSO_WM_SLIDE_BACKGROUND_TYPE" val="frame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0877_1*a*1"/>
  <p:tag name="KSO_WM_TEMPLATE_CATEGORY" val="custom"/>
  <p:tag name="KSO_WM_TEMPLATE_INDEX" val="202108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单击编辑&#10;标题内容"/>
  <p:tag name="KSO_WM_UNIT_BLOCK" val="0"/>
  <p:tag name="KSO_WM_UNIT_DEC_AREA_ID" val="edd8bf7b7416477eb7ffc0915742044f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a0969f7c1999417aa81dc435e965661c"/>
  <p:tag name="KSO_WM_UNIT_TEXT_FILL_FORE_SCHEMECOLOR_INDEX_BRIGHTNESS" val="0.15"/>
  <p:tag name="KSO_WM_UNIT_TEXT_FILL_FORE_SCHEMECOLOR_INDEX" val="13"/>
  <p:tag name="KSO_WM_UNIT_TEXT_FILL_TYPE" val="1"/>
  <p:tag name="KSO_WM_TEMPLATE_ASSEMBLE_XID" val="5f6c49924bda42732d92f14e"/>
  <p:tag name="KSO_WM_TEMPLATE_ASSEMBLE_GROUPID" val="5f6c49924bda42732d92f14e"/>
</p:tagLst>
</file>

<file path=ppt/tags/tag20.xml><?xml version="1.0" encoding="utf-8"?>
<p:tagLst xmlns:p="http://schemas.openxmlformats.org/presentationml/2006/main">
  <p:tag name="KSO_WM_SLIDE_BACKGROUND_TYPE" val="frame"/>
</p:tagLst>
</file>

<file path=ppt/tags/tag21.xml><?xml version="1.0" encoding="utf-8"?>
<p:tagLst xmlns:p="http://schemas.openxmlformats.org/presentationml/2006/main">
  <p:tag name="KSO_WM_SLIDE_BACKGROUND_TYPE" val="frame"/>
</p:tagLst>
</file>

<file path=ppt/tags/tag2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23.xml><?xml version="1.0" encoding="utf-8"?>
<p:tagLst xmlns:p="http://schemas.openxmlformats.org/presentationml/2006/main">
  <p:tag name="KSO_WM_SLIDE_BACKGROUND_TYPE" val="leftRight"/>
</p:tagLst>
</file>

<file path=ppt/tags/tag24.xml><?xml version="1.0" encoding="utf-8"?>
<p:tagLst xmlns:p="http://schemas.openxmlformats.org/presentationml/2006/main">
  <p:tag name="KSO_WM_SLIDE_BACKGROUND_TYPE" val="leftRight"/>
</p:tagLst>
</file>

<file path=ppt/tags/tag25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SLIDE_BACKGROUND_TYPE" val="leftRight"/>
</p:tagLst>
</file>

<file path=ppt/tags/tag27.xml><?xml version="1.0" encoding="utf-8"?>
<p:tagLst xmlns:p="http://schemas.openxmlformats.org/presentationml/2006/main">
  <p:tag name="KSO_WM_SLIDE_BACKGROUND_TYPE" val="leftRight"/>
</p:tagLst>
</file>

<file path=ppt/tags/tag28.xml><?xml version="1.0" encoding="utf-8"?>
<p:tagLst xmlns:p="http://schemas.openxmlformats.org/presentationml/2006/main"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0877_1*b*1"/>
  <p:tag name="KSO_WM_TEMPLATE_CATEGORY" val="custom"/>
  <p:tag name="KSO_WM_TEMPLATE_INDEX" val="20210877"/>
  <p:tag name="KSO_WM_UNIT_LAYERLEVEL" val="1"/>
  <p:tag name="KSO_WM_TAG_VERSION" val="1.0"/>
  <p:tag name="KSO_WM_BEAUTIFY_FLAG" val="#wm#"/>
  <p:tag name="KSO_WM_UNIT_ISNUMDGMTITLE" val="0"/>
  <p:tag name="KSO_WM_UNIT_PRESET_TEXT" val="单击此处输入你的副标题，为了最终演示发布的良好效果，请尽量言简意赅的阐述观点。"/>
  <p:tag name="KSO_WM_UNIT_BLOCK" val="0"/>
  <p:tag name="KSO_WM_UNIT_DEC_AREA_ID" val="b784c9e1ced24f148086f64faa37e986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a0969f7c1999417aa81dc435e965661c"/>
  <p:tag name="KSO_WM_UNIT_TEXT_FILL_FORE_SCHEMECOLOR_INDEX_BRIGHTNESS" val="0.35"/>
  <p:tag name="KSO_WM_UNIT_TEXT_FILL_FORE_SCHEMECOLOR_INDEX" val="13"/>
  <p:tag name="KSO_WM_UNIT_TEXT_FILL_TYPE" val="1"/>
  <p:tag name="KSO_WM_TEMPLATE_ASSEMBLE_XID" val="5f6c49924bda42732d92f14e"/>
  <p:tag name="KSO_WM_TEMPLATE_ASSEMBLE_GROUPID" val="5f6c49924bda42732d92f14e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</p:tagLst>
</file>

<file path=ppt/tags/tag32.xml><?xml version="1.0" encoding="utf-8"?>
<p:tagLst xmlns:p="http://schemas.openxmlformats.org/presentationml/2006/main">
  <p:tag name="KSO_WM_SLIDE_BACKGROUND_TYPE" val="topBottom"/>
</p:tagLst>
</file>

<file path=ppt/tags/tag33.xml><?xml version="1.0" encoding="utf-8"?>
<p:tagLst xmlns:p="http://schemas.openxmlformats.org/presentationml/2006/main">
  <p:tag name="KSO_WM_SLIDE_BACKGROUND_TYPE" val="topBottom"/>
</p:tagLst>
</file>

<file path=ppt/tags/tag34.xml><?xml version="1.0" encoding="utf-8"?>
<p:tagLst xmlns:p="http://schemas.openxmlformats.org/presentationml/2006/main">
  <p:tag name="KSO_WM_SLIDE_BACKGROUND_TYPE" val="topBottom"/>
</p:tagLst>
</file>

<file path=ppt/tags/tag35.xml><?xml version="1.0" encoding="utf-8"?>
<p:tagLst xmlns:p="http://schemas.openxmlformats.org/presentationml/2006/main">
  <p:tag name="KSO_WM_SLIDE_BACKGROUND_TYPE" val="topBottom"/>
</p:tagLst>
</file>

<file path=ppt/tags/tag36.xml><?xml version="1.0" encoding="utf-8"?>
<p:tagLst xmlns:p="http://schemas.openxmlformats.org/presentationml/2006/main"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0877_1*a*1"/>
  <p:tag name="KSO_WM_TEMPLATE_CATEGORY" val="custom"/>
  <p:tag name="KSO_WM_TEMPLATE_INDEX" val="202108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30"/>
  <p:tag name="KSO_WM_UNIT_TYPE" val="a"/>
  <p:tag name="KSO_WM_UNIT_INDEX" val="1"/>
  <p:tag name="KSO_WM_UNIT_ISNUMDGMTITLE" val="0"/>
  <p:tag name="KSO_WM_UNIT_PRESET_TEXT" val="单击此处&#10;编辑章节内容"/>
  <p:tag name="KSO_WM_UNIT_BLOCK" val="0"/>
  <p:tag name="KSO_WM_UNIT_DEC_AREA_ID" val="645e24b9e46d48dda9cb0db27bd47693"/>
  <p:tag name="KSO_WM_CHIP_GROUPID" val="5f2a2be26a8109a98fd91e48"/>
  <p:tag name="KSO_WM_CHIP_XID" val="5f2a2be26a8109a98fd91e49"/>
  <p:tag name="KSO_WM_CHIP_FILLAREA_FILL_RULE" val="{&quot;fill_align&quot;:&quot;cm&quot;,&quot;fill_mode&quot;:&quot;adaptive&quot;,&quot;sacle_strategy&quot;:&quot;smart&quot;}"/>
  <p:tag name="KSO_WM_ASSEMBLE_CHIP_INDEX" val="6835b70288ef49608c76ba5bfce5233d"/>
  <p:tag name="KSO_WM_UNIT_TEXT_FILL_FORE_SCHEMECOLOR_INDEX_BRIGHTNESS" val="0.15"/>
  <p:tag name="KSO_WM_UNIT_TEXT_FILL_FORE_SCHEMECOLOR_INDEX" val="13"/>
  <p:tag name="KSO_WM_UNIT_TEXT_FILL_TYPE" val="1"/>
  <p:tag name="KSO_WM_TEMPLATE_ASSEMBLE_XID" val="5f6c49924bda42732d92f138"/>
  <p:tag name="KSO_WM_TEMPLATE_ASSEMBLE_GROUPID" val="5f6c49924bda42732d92f138"/>
</p:tagLst>
</file>

<file path=ppt/tags/tag4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41.xml><?xml version="1.0" encoding="utf-8"?>
<p:tagLst xmlns:p="http://schemas.openxmlformats.org/presentationml/2006/main">
  <p:tag name="KSO_WM_SLIDE_BACKGROUND_TYPE" val="bottomTop"/>
</p:tagLst>
</file>

<file path=ppt/tags/tag42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ACKGROUND_TYPE" val="bottomTop"/>
</p:tagLst>
</file>

<file path=ppt/tags/tag44.xml><?xml version="1.0" encoding="utf-8"?>
<p:tagLst xmlns:p="http://schemas.openxmlformats.org/presentationml/2006/main"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5.xml><?xml version="1.0" encoding="utf-8"?>
<p:tagLst xmlns:p="http://schemas.openxmlformats.org/presentationml/2006/main">
  <p:tag name="KSO_WM_UNIT_TYPE" val="i"/>
  <p:tag name="KSO_WM_UNIT_SUBTYPE" val="q"/>
</p:tagLst>
</file>

<file path=ppt/tags/tag50.xml><?xml version="1.0" encoding="utf-8"?>
<p:tagLst xmlns:p="http://schemas.openxmlformats.org/presentationml/2006/main">
  <p:tag name="KSO_WM_SLIDE_BACKGROUND_TYPE" val="navigation"/>
</p:tagLst>
</file>

<file path=ppt/tags/tag51.xml><?xml version="1.0" encoding="utf-8"?>
<p:tagLst xmlns:p="http://schemas.openxmlformats.org/presentationml/2006/main">
  <p:tag name="KSO_WM_SLIDE_BACKGROUND_TYPE" val="navigation"/>
</p:tagLst>
</file>

<file path=ppt/tags/tag52.xml><?xml version="1.0" encoding="utf-8"?>
<p:tagLst xmlns:p="http://schemas.openxmlformats.org/presentationml/2006/main"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0877_1*b*1"/>
  <p:tag name="KSO_WM_TEMPLATE_CATEGORY" val="custom"/>
  <p:tag name="KSO_WM_TEMPLATE_INDEX" val="2021087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6eaa4b5e1ea44ad3b8d4fea7f6142ab5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c7fd3eb1c4814b7db15364f6d787c78d"/>
  <p:tag name="KSO_WM_UNIT_TEXT_FILL_FORE_SCHEMECOLOR_INDEX_BRIGHTNESS" val="0.35"/>
  <p:tag name="KSO_WM_UNIT_TEXT_FILL_FORE_SCHEMECOLOR_INDEX" val="13"/>
  <p:tag name="KSO_WM_UNIT_TEXT_FILL_TYPE" val="1"/>
  <p:tag name="KSO_WM_TEMPLATE_ASSEMBLE_XID" val="5f6c49924bda42732d92f150"/>
  <p:tag name="KSO_WM_TEMPLATE_ASSEMBLE_GROUPID" val="5f6c49924bda42732d92f150"/>
</p:tagLst>
</file>

<file path=ppt/tags/tag60.xml><?xml version="1.0" encoding="utf-8"?>
<p:tagLst xmlns:p="http://schemas.openxmlformats.org/presentationml/2006/main">
  <p:tag name="KSO_WM_SLIDE_BACKGROUND_TYPE" val="belt"/>
</p:tagLst>
</file>

<file path=ppt/tags/tag61.xml><?xml version="1.0" encoding="utf-8"?>
<p:tagLst xmlns:p="http://schemas.openxmlformats.org/presentationml/2006/main">
  <p:tag name="KSO_WM_SLIDE_BACKGROUND_TYPE" val="belt"/>
</p:tagLst>
</file>

<file path=ppt/tags/tag62.xml><?xml version="1.0" encoding="utf-8"?>
<p:tagLst xmlns:p="http://schemas.openxmlformats.org/presentationml/2006/main"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TEMPLATE_CATEGORY" val="custom"/>
  <p:tag name="KSO_WM_TEMPLATE_INDEX" val="20204282"/>
</p:tagLst>
</file>

<file path=ppt/tags/tag68.xml><?xml version="1.0" encoding="utf-8"?>
<p:tagLst xmlns:p="http://schemas.openxmlformats.org/presentationml/2006/main">
  <p:tag name="KSO_WM_TEMPLATE_CATEGORY" val="custom"/>
  <p:tag name="KSO_WM_TEMPLATE_INDEX" val="20204282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282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0877_1*a*1"/>
  <p:tag name="KSO_WM_TEMPLATE_CATEGORY" val="custom"/>
  <p:tag name="KSO_WM_TEMPLATE_INDEX" val="20210877"/>
  <p:tag name="KSO_WM_UNIT_LAYERLEVEL" val="1"/>
  <p:tag name="KSO_WM_TAG_VERSION" val="1.0"/>
  <p:tag name="KSO_WM_BEAUTIFY_FLAG" val="#wm#"/>
  <p:tag name="KSO_WM_UNIT_PRESET_TEXT" val="谢谢观看"/>
  <p:tag name="KSO_WM_UNIT_DEFAULT_FONT" val="56;72;4"/>
  <p:tag name="KSO_WM_UNIT_BLOCK" val="0"/>
  <p:tag name="KSO_WM_UNIT_DEC_AREA_ID" val="f0062d0f39e54a0fbe996a77ca185de0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c7fd3eb1c4814b7db15364f6d787c78d"/>
  <p:tag name="KSO_WM_UNIT_TEXT_FILL_FORE_SCHEMECOLOR_INDEX_BRIGHTNESS" val="0.15"/>
  <p:tag name="KSO_WM_UNIT_TEXT_FILL_FORE_SCHEMECOLOR_INDEX" val="13"/>
  <p:tag name="KSO_WM_UNIT_TEXT_FILL_TYPE" val="1"/>
  <p:tag name="KSO_WM_TEMPLATE_ASSEMBLE_XID" val="5f6c49924bda42732d92f150"/>
  <p:tag name="KSO_WM_TEMPLATE_ASSEMBLE_GROUPID" val="5f6c49924bda42732d92f15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282_1*i*1"/>
  <p:tag name="KSO_WM_TEMPLATE_CATEGORY" val="custom"/>
  <p:tag name="KSO_WM_TEMPLATE_INDEX" val="20204282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5518eaeb999842fdbd6f8a81a962a3ee"/>
  <p:tag name="KSO_WM_UNIT_DECORATE_INFO" val="{&quot;DecorateInfoH&quot;:{&quot;IsAbs&quot;:false},&quot;DecorateInfoW&quot;:{&quot;IsAbs&quot;:true},&quot;DecorateInfoX&quot;:{&quot;IsAbs&quot;:true,&quot;Pos&quot;:0},&quot;DecorateInfoY&quot;:{&quot;IsAbs&quot;:true,&quot;Pos&quot;:0},&quot;ReferentInfo&quot;:{&quot;Id&quot;:&quot;30b0d6f513f942d28ab762c9c87d02fc;de3554e2c04244b9a9d5b42e4187aaa1&quot;,&quot;X&quot;:{&quot;Pos&quot;:0},&quot;Y&quot;:{&quot;Pos&quot;:0}},&quot;whChangeMode&quot;:0}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a0969f7c1999417aa81dc435e965661c"/>
  <p:tag name="KSO_WM_UNIT_LINE_FORE_SCHEMECOLOR_INDEX_BRIGHTNESS" val="0.25"/>
  <p:tag name="KSO_WM_UNIT_LINE_FORE_SCHEMECOLOR_INDEX" val="13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282_1*i*2"/>
  <p:tag name="KSO_WM_TEMPLATE_CATEGORY" val="custom"/>
  <p:tag name="KSO_WM_TEMPLATE_INDEX" val="20204282"/>
  <p:tag name="KSO_WM_UNIT_LAYERLEVEL" val="1"/>
  <p:tag name="KSO_WM_TAG_VERSION" val="1.0"/>
  <p:tag name="KSO_WM_BEAUTIFY_FLAG" val="#wm#"/>
  <p:tag name="KSO_WM_UNIT_BLOCK" val="0"/>
  <p:tag name="KSO_WM_UNIT_SM_LIMIT_TYPE" val="4"/>
  <p:tag name="KSO_WM_UNIT_DEC_AREA_ID" val="3a78d394f021412b854c37cd3b236dec"/>
  <p:tag name="KSO_WM_UNIT_DECORATE_INFO" val="{&quot;DecorateInfoH&quot;:{&quot;IsAbs&quot;:false},&quot;DecorateInfoW&quot;:{&quot;IsAbs&quot;:true},&quot;DecorateInfoX&quot;:{&quot;IsAbs&quot;:true,&quot;Pos&quot;:2},&quot;DecorateInfoY&quot;:{&quot;IsAbs&quot;:true,&quot;Pos&quot;:0},&quot;ReferentInfo&quot;:{&quot;Id&quot;:&quot;edd8bf7b7416477eb7ffc0915742044f&quot;,&quot;X&quot;:{&quot;Pos&quot;:0},&quot;Y&quot;:{&quot;Pos&quot;:0}},&quot;whChangeMode&quot;:0}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a0969f7c1999417aa81dc435e965661c"/>
  <p:tag name="KSO_WM_UNIT_LINE_FORE_SCHEMECOLOR_INDEX_BRIGHTNESS" val="0.25"/>
  <p:tag name="KSO_WM_UNIT_LINE_FORE_SCHEMECOLOR_INDEX" val="13"/>
  <p:tag name="KSO_WM_UNIT_LINE_FILL_TYPE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282_1*a*1"/>
  <p:tag name="KSO_WM_TEMPLATE_CATEGORY" val="custom"/>
  <p:tag name="KSO_WM_TEMPLATE_INDEX" val="202042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a"/>
  <p:tag name="KSO_WM_UNIT_INDEX" val="1"/>
  <p:tag name="KSO_WM_UNIT_ISNUMDGMTITLE" val="0"/>
  <p:tag name="KSO_WM_UNIT_PRESET_TEXT" val="单击编辑&#13;标题内容"/>
  <p:tag name="KSO_WM_UNIT_BLOCK" val="0"/>
  <p:tag name="KSO_WM_UNIT_DEC_AREA_ID" val="edd8bf7b7416477eb7ffc0915742044f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a0969f7c1999417aa81dc435e965661c"/>
  <p:tag name="KSO_WM_UNIT_TEXT_FILL_FORE_SCHEMECOLOR_INDEX_BRIGHTNESS" val="0.15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282_1*f*1"/>
  <p:tag name="KSO_WM_TEMPLATE_CATEGORY" val="custom"/>
  <p:tag name="KSO_WM_TEMPLATE_INDEX" val="20204282"/>
  <p:tag name="KSO_WM_UNIT_LAYERLEVEL" val="1"/>
  <p:tag name="KSO_WM_TAG_VERSION" val="1.0"/>
  <p:tag name="KSO_WM_BEAUTIFY_FLAG" val="#wm#"/>
  <p:tag name="KSO_WM_UNIT_PRESET_TEXT" val="2020/01/01"/>
  <p:tag name="KSO_WM_UNIT_SUBTYPE" val="c"/>
  <p:tag name="KSO_WM_UNIT_VALUE" val="6"/>
  <p:tag name="KSO_WM_UNIT_BLOCK" val="0"/>
  <p:tag name="KSO_WM_UNIT_DEC_AREA_ID" val="30b0d6f513f942d28ab762c9c87d02fc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a0969f7c1999417aa81dc435e965661c"/>
  <p:tag name="KSO_WM_UNIT_TEXT_FILL_FORE_SCHEMECOLOR_INDEX_BRIGHTNESS" val="0.25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282_1*f*2"/>
  <p:tag name="KSO_WM_TEMPLATE_CATEGORY" val="custom"/>
  <p:tag name="KSO_WM_TEMPLATE_INDEX" val="202042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f"/>
  <p:tag name="KSO_WM_UNIT_INDEX" val="2"/>
  <p:tag name="KSO_WM_UNIT_ISNUMDGMTITLE" val="0"/>
  <p:tag name="KSO_WM_UNIT_PRESET_TEXT" val="汇报人姓名"/>
  <p:tag name="KSO_WM_UNIT_SUBTYPE" val="b"/>
  <p:tag name="KSO_WM_UNIT_BLOCK" val="0"/>
  <p:tag name="KSO_WM_UNIT_DEC_AREA_ID" val="de3554e2c04244b9a9d5b42e4187aaa1"/>
  <p:tag name="KSO_WM_CHIP_GROUPID" val="5f2a23cbf9bfba6a976c1f51"/>
  <p:tag name="KSO_WM_CHIP_XID" val="5f2a23cbf9bfba6a976c1f52"/>
  <p:tag name="KSO_WM_CHIP_FILLAREA_FILL_RULE" val="{&quot;fill_align&quot;:&quot;cm&quot;,&quot;fill_mode&quot;:&quot;adaptive&quot;,&quot;sacle_strategy&quot;:&quot;smart&quot;}"/>
  <p:tag name="KSO_WM_ASSEMBLE_CHIP_INDEX" val="a0969f7c1999417aa81dc435e965661c"/>
  <p:tag name="KSO_WM_UNIT_TEXT_FILL_FORE_SCHEMECOLOR_INDEX_BRIGHTNESS" val="0.35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282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282"/>
  <p:tag name="KSO_WM_SLIDE_LAYOUT" val="a_b_f"/>
  <p:tag name="KSO_WM_SLIDE_LAYOUT_CNT" val="1_1_2"/>
  <p:tag name="KSO_WM_CHIP_GROUPID" val="5ebf6661ddc3daf3fef3f760"/>
  <p:tag name="KSO_WM_SLIDE_LAYOUT_INFO" val="{&quot;id&quot;:&quot;2020-09-24T15:24:25&quot;,&quot;maxSize&quot;:{&quot;size1&quot;:69.475652850115736},&quot;minSize&quot;:{&quot;size1&quot;:56.875652850115742},&quot;normalSize&quot;:{&quot;size1&quot;:65.275652850115733},&quot;subLayout&quot;:[{&quot;id&quot;:&quot;2020-09-24T15:24:25&quot;,&quot;maxSize&quot;:{&quot;size1&quot;:72.002239829393829},&quot;minSize&quot;:{&quot;size1&quot;:61.502239829393829},&quot;normalSize&quot;:{&quot;size1&quot;:66.802239829393827},&quot;subLayout&quot;:[{&quot;id&quot;:&quot;2020-09-24T15:24:25&quot;,&quot;margin&quot;:{&quot;bottom&quot;:0.24412371218204498,&quot;left&quot;:2.0638196468353271,&quot;right&quot;:18.291458129882812,&quot;top&quot;:4.5755348205566406},&quot;type&quot;:0},{&quot;id&quot;:&quot;2020-09-24T15:24:25&quot;,&quot;margin&quot;:{&quot;bottom&quot;:0.91857469081878662,&quot;left&quot;:2.0638196468353271,&quot;right&quot;:18.291458129882812,&quot;top&quot;:0.18626517057418823},&quot;type&quot;:0}],&quot;type&quot;:0},{&quot;id&quot;:&quot;2020-09-24T15:24:25&quot;,&quot;margin&quot;:{&quot;bottom&quot;:4.5755209922790527,&quot;left&quot;:2.8081808090209961,&quot;right&quot;:18.291458129882812,&quot;top&quot;:0.926453113555908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6c49924bda42732d92f14e"/>
  <p:tag name="KSO_WM_TEMPLATE_ASSEMBLE_GROUPID" val="5f6c49924bda42732d92f14e"/>
  <p:tag name="KSO_WM_TEMPLATE_THUMBS_INDEX" val="1、4、5、6、7、51"/>
</p:tagLst>
</file>

<file path=ppt/tags/tag8.xml><?xml version="1.0" encoding="utf-8"?>
<p:tagLst xmlns:p="http://schemas.openxmlformats.org/presentationml/2006/main">
  <p:tag name="KSO_WM_SLIDE_BACKGROUND_TYPE" val="general"/>
</p:tagLst>
</file>

<file path=ppt/tags/tag9.xml><?xml version="1.0" encoding="utf-8"?>
<p:tagLst xmlns:p="http://schemas.openxmlformats.org/presentationml/2006/main">
  <p:tag name="KSO_WM_SLIDE_BACKGROUND_TYPE" val="gener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1EBE8"/>
      </a:dk2>
      <a:lt2>
        <a:srgbClr val="FCFBFB"/>
      </a:lt2>
      <a:accent1>
        <a:srgbClr val="91593E"/>
      </a:accent1>
      <a:accent2>
        <a:srgbClr val="82643B"/>
      </a:accent2>
      <a:accent3>
        <a:srgbClr val="6F703F"/>
      </a:accent3>
      <a:accent4>
        <a:srgbClr val="5B7C4C"/>
      </a:accent4>
      <a:accent5>
        <a:srgbClr val="498762"/>
      </a:accent5>
      <a:accent6>
        <a:srgbClr val="3D907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2511</Words>
  <Application>WPS 演示</Application>
  <PresentationFormat>Widescreen</PresentationFormat>
  <Paragraphs>795</Paragraphs>
  <Slides>40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黑体</vt:lpstr>
      <vt:lpstr>Trebuchet MS</vt:lpstr>
      <vt:lpstr>Times New Roman</vt:lpstr>
      <vt:lpstr>Agilent TT Cond</vt:lpstr>
      <vt:lpstr>Segoe Print</vt:lpstr>
      <vt:lpstr>汉仪旗黑-85S</vt:lpstr>
      <vt:lpstr>Office Theme</vt:lpstr>
      <vt:lpstr>Office 主题</vt:lpstr>
      <vt:lpstr>1_Office 主题​​</vt:lpstr>
      <vt:lpstr>标题内容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Volvo Car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Ke (Michael)</dc:creator>
  <cp:lastModifiedBy>兔子</cp:lastModifiedBy>
  <cp:revision>226</cp:revision>
  <cp:lastPrinted>2016-10-20T06:50:00Z</cp:lastPrinted>
  <dcterms:created xsi:type="dcterms:W3CDTF">2016-09-16T13:01:00Z</dcterms:created>
  <dcterms:modified xsi:type="dcterms:W3CDTF">2020-11-16T02:35:50Z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